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26" r:id="rId15"/>
    <p:sldId id="311" r:id="rId16"/>
    <p:sldId id="312" r:id="rId17"/>
    <p:sldId id="313" r:id="rId18"/>
    <p:sldId id="259" r:id="rId19"/>
    <p:sldId id="310" r:id="rId20"/>
    <p:sldId id="258" r:id="rId21"/>
    <p:sldId id="264" r:id="rId22"/>
    <p:sldId id="265" r:id="rId23"/>
    <p:sldId id="328" r:id="rId24"/>
    <p:sldId id="288" r:id="rId25"/>
    <p:sldId id="289" r:id="rId26"/>
    <p:sldId id="327" r:id="rId27"/>
    <p:sldId id="290" r:id="rId28"/>
    <p:sldId id="355" r:id="rId29"/>
    <p:sldId id="354" r:id="rId30"/>
    <p:sldId id="360" r:id="rId31"/>
    <p:sldId id="329" r:id="rId32"/>
    <p:sldId id="330" r:id="rId33"/>
    <p:sldId id="331" r:id="rId34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0F80FF"/>
    <a:srgbClr val="FD6666"/>
    <a:srgbClr val="FC0280"/>
    <a:srgbClr val="FD66FF"/>
    <a:srgbClr val="00CC66"/>
    <a:srgbClr val="00FF99"/>
    <a:srgbClr val="00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 rotWithShape="1"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489585" y="1184337"/>
            <a:ext cx="8762603" cy="40165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9" y="1282780"/>
            <a:ext cx="3473448" cy="297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" y="1972080"/>
            <a:ext cx="4475535" cy="9498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214206" y="1640452"/>
            <a:ext cx="207813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Q(c|x) 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估计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P(c|x),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极大似然估计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600" y="1242722"/>
            <a:ext cx="3599749" cy="330532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3086798" y="1510879"/>
            <a:ext cx="892346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072E4C-767C-48EB-8F45-884EB25030CF}"/>
              </a:ext>
            </a:extLst>
          </p:cNvPr>
          <p:cNvSpPr txBox="1"/>
          <p:nvPr/>
        </p:nvSpPr>
        <p:spPr>
          <a:xfrm>
            <a:off x="437198" y="3159204"/>
            <a:ext cx="4743720" cy="62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是隐变量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由先验分布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q(c)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采样</a:t>
            </a:r>
            <a:endParaRPr lang="en-US" altLang="zh-CN" sz="12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FF"/>
                </a:solidFill>
                <a:latin typeface="Lucida Calligraphy" panose="03010101010101010101" pitchFamily="66" charset="0"/>
                <a:ea typeface="Microsoft JhengHei" panose="020B0604030504040204" pitchFamily="34" charset="-120"/>
              </a:rPr>
              <a:t>X</a:t>
            </a:r>
            <a:r>
              <a:rPr lang="en-US" altLang="zh-CN" sz="1200" baseline="-25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fake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由生成器生成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主体由噪声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生成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条件变量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控制语义信息</a:t>
            </a:r>
            <a:endParaRPr lang="en-US" altLang="zh-CN" sz="12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箭头: 左右 4">
            <a:extLst>
              <a:ext uri="{FF2B5EF4-FFF2-40B4-BE49-F238E27FC236}">
                <a16:creationId xmlns:a16="http://schemas.microsoft.com/office/drawing/2014/main" id="{3DD24F3C-3000-4EB0-B47C-F20E3D44C27F}"/>
              </a:ext>
            </a:extLst>
          </p:cNvPr>
          <p:cNvSpPr/>
          <p:nvPr/>
        </p:nvSpPr>
        <p:spPr>
          <a:xfrm>
            <a:off x="4777320" y="1242722"/>
            <a:ext cx="467143" cy="245110"/>
          </a:xfrm>
          <a:prstGeom prst="leftRightArrow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AFDD88-E3FC-41E8-9ED6-79B05C0E8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360" y="2291059"/>
            <a:ext cx="3125734" cy="62190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312711B-63E4-4624-9A80-F2871C3ED1FA}"/>
              </a:ext>
            </a:extLst>
          </p:cNvPr>
          <p:cNvSpPr txBox="1"/>
          <p:nvPr/>
        </p:nvSpPr>
        <p:spPr>
          <a:xfrm>
            <a:off x="2899662" y="1640452"/>
            <a:ext cx="1656557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最小化分布的信息熵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590836-E01A-4004-8F8C-A979724ED035}"/>
              </a:ext>
            </a:extLst>
          </p:cNvPr>
          <p:cNvSpPr/>
          <p:nvPr/>
        </p:nvSpPr>
        <p:spPr>
          <a:xfrm>
            <a:off x="6466309" y="2291059"/>
            <a:ext cx="468851" cy="17835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1810E6-03DA-41A1-924F-94CF207845C9}"/>
              </a:ext>
            </a:extLst>
          </p:cNvPr>
          <p:cNvSpPr/>
          <p:nvPr/>
        </p:nvSpPr>
        <p:spPr>
          <a:xfrm>
            <a:off x="8253840" y="2291059"/>
            <a:ext cx="308665" cy="18805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7D1E98A-8E45-4792-A2FA-F643E2C9BF27}"/>
              </a:ext>
            </a:extLst>
          </p:cNvPr>
          <p:cNvSpPr/>
          <p:nvPr/>
        </p:nvSpPr>
        <p:spPr>
          <a:xfrm>
            <a:off x="7035098" y="2489970"/>
            <a:ext cx="619342" cy="232028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8FA127-42C0-4F88-88E6-293CE914227C}"/>
              </a:ext>
            </a:extLst>
          </p:cNvPr>
          <p:cNvSpPr txBox="1"/>
          <p:nvPr/>
        </p:nvSpPr>
        <p:spPr>
          <a:xfrm>
            <a:off x="6420349" y="2014391"/>
            <a:ext cx="479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Prior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0F3D83E-3645-41B9-A1C0-64CB8EAE13FB}"/>
              </a:ext>
            </a:extLst>
          </p:cNvPr>
          <p:cNvSpPr txBox="1"/>
          <p:nvPr/>
        </p:nvSpPr>
        <p:spPr>
          <a:xfrm>
            <a:off x="8022934" y="2014391"/>
            <a:ext cx="83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Constant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9705B62-6C53-48A6-8499-34B4AD88E521}"/>
              </a:ext>
            </a:extLst>
          </p:cNvPr>
          <p:cNvSpPr txBox="1"/>
          <p:nvPr/>
        </p:nvSpPr>
        <p:spPr>
          <a:xfrm>
            <a:off x="7234860" y="2694369"/>
            <a:ext cx="83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Posterior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E51EBC8-36E7-4170-95A0-5D916230ED73}"/>
              </a:ext>
            </a:extLst>
          </p:cNvPr>
          <p:cNvSpPr/>
          <p:nvPr/>
        </p:nvSpPr>
        <p:spPr>
          <a:xfrm rot="5400000">
            <a:off x="7111748" y="4873839"/>
            <a:ext cx="246223" cy="441196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AC-GAN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AC-GAN - 2016.11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10" y="1670670"/>
            <a:ext cx="5283767" cy="1918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769916" y="3023055"/>
            <a:ext cx="368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Generator		      Discriminator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60" y="622650"/>
            <a:ext cx="3716280" cy="2388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29" y="3379673"/>
            <a:ext cx="4286311" cy="14554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86500" y="4926575"/>
            <a:ext cx="336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 Model Architecture with amount of classes</a:t>
            </a:r>
            <a:endParaRPr lang="zh-CN" altLang="en-US" sz="1200" dirty="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94" y="5203574"/>
            <a:ext cx="6010276" cy="7864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39961" y="6035334"/>
            <a:ext cx="41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Φ(·) - linear mapping function 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y  - label vectors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Pix2Pix - 2016.11</a:t>
            </a:r>
          </a:p>
        </p:txBody>
      </p:sp>
      <p:sp>
        <p:nvSpPr>
          <p:cNvPr id="2" name="矩形 1"/>
          <p:cNvSpPr/>
          <p:nvPr/>
        </p:nvSpPr>
        <p:spPr>
          <a:xfrm>
            <a:off x="1821867" y="3365649"/>
            <a:ext cx="139192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cGAN Loss Function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6880" y="63563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改进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：图像到图像的风格转移： 无需手工处理映射函数，损失函数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cGAN + L1 Loss, U-Net ;  PatchGAN Discriminator on NxN image patch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2763520"/>
            <a:ext cx="5521960" cy="52641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788285" y="3289935"/>
            <a:ext cx="163131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5" y="3892550"/>
            <a:ext cx="2179320" cy="229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485" y="3909060"/>
            <a:ext cx="1793240" cy="2101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098800" y="3402330"/>
            <a:ext cx="114935" cy="386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700" y="3610610"/>
            <a:ext cx="2261235" cy="21971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833620" y="3289935"/>
            <a:ext cx="105918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50562" y="3290084"/>
            <a:ext cx="117856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L1 Loss Function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01920" y="3310255"/>
            <a:ext cx="54610" cy="2387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4542" y="4280684"/>
            <a:ext cx="626173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众所周知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图像生成问题中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L2/L1 Loss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会生成模糊的结果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虽然捕捉高频信息有问题， 但可以获取低频信息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就需要设计判别器架构来获取高频信息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PatchGAN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在局部区域约束结构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对每个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NxN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区域进行分类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MUNIT - 2018.04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733550"/>
            <a:ext cx="98964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GAN Understanding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Probability Theory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9469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之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概率论与信息论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Agenda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概率论：表述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标记不确定性；在不确定性存在的情况下进行推理；</a:t>
            </a: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信息论：量化概率分布中的不确定性总量。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概率论是用于表示不确定性陈述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(statement)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的数学框架。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提供了量化不确定性的方法，也提供了用于导出新的不确定性陈述的公理。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概率法则告诉如何推理，设计一些算法来计算或者近似由概率论导出的表达式。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用概率和统计从理论上分析我们提出的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系统的行为。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1536</Words>
  <Application>Microsoft Office PowerPoint</Application>
  <PresentationFormat>宽屏</PresentationFormat>
  <Paragraphs>418</Paragraphs>
  <Slides>33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Menlo</vt:lpstr>
      <vt:lpstr>Microsoft JhengHei</vt:lpstr>
      <vt:lpstr>Microsoft YaHei UI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Lucida Calligraphy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GAN Understanding Probability Theory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1360</cp:revision>
  <dcterms:created xsi:type="dcterms:W3CDTF">2020-07-29T10:46:30Z</dcterms:created>
  <dcterms:modified xsi:type="dcterms:W3CDTF">2020-07-30T15:06:52Z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