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67" r:id="rId2"/>
    <p:sldId id="266" r:id="rId3"/>
    <p:sldId id="323" r:id="rId4"/>
    <p:sldId id="325" r:id="rId5"/>
    <p:sldId id="295" r:id="rId6"/>
    <p:sldId id="279" r:id="rId7"/>
    <p:sldId id="261" r:id="rId8"/>
    <p:sldId id="294" r:id="rId9"/>
    <p:sldId id="296" r:id="rId10"/>
    <p:sldId id="257" r:id="rId11"/>
    <p:sldId id="293" r:id="rId12"/>
    <p:sldId id="324" r:id="rId13"/>
    <p:sldId id="280" r:id="rId14"/>
    <p:sldId id="311" r:id="rId15"/>
    <p:sldId id="312" r:id="rId16"/>
    <p:sldId id="313" r:id="rId17"/>
    <p:sldId id="259" r:id="rId18"/>
    <p:sldId id="310" r:id="rId19"/>
    <p:sldId id="258" r:id="rId20"/>
    <p:sldId id="264" r:id="rId21"/>
    <p:sldId id="265" r:id="rId22"/>
    <p:sldId id="288" r:id="rId23"/>
    <p:sldId id="289" r:id="rId24"/>
    <p:sldId id="290" r:id="rId25"/>
    <p:sldId id="322" r:id="rId26"/>
  </p:sldIdLst>
  <p:sldSz cx="12192000" cy="6858000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C0280"/>
    <a:srgbClr val="0F80FF"/>
    <a:srgbClr val="FD6666"/>
    <a:srgbClr val="FD66FF"/>
    <a:srgbClr val="00CC66"/>
    <a:srgbClr val="00FF99"/>
    <a:srgbClr val="006666"/>
    <a:srgbClr val="66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>
        <p:scale>
          <a:sx n="125" d="100"/>
          <a:sy n="125" d="100"/>
        </p:scale>
        <p:origin x="-18" y="-132"/>
      </p:cViewPr>
      <p:guideLst>
        <p:guide orient="horz" pos="2157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9880" cy="1198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091" y="3579432"/>
            <a:ext cx="3596400" cy="13394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DCGAN - 2015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pic>
        <p:nvPicPr>
          <p:cNvPr id="7" name="图片 6" descr="gen_models_diag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29" y="1932104"/>
            <a:ext cx="3837871" cy="1519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20680" y="1870560"/>
            <a:ext cx="2997000" cy="15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94889" y="3500725"/>
            <a:ext cx="3119191" cy="1548259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gen_models_diag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49" y="471170"/>
            <a:ext cx="7182648" cy="2843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DCGAN - 2015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363229" y="786937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6460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SGAN – 2016.06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143002" y="99848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346078" y="485739"/>
            <a:ext cx="285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Semi-Supervised GAN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/>
          <p:cNvSpPr txBox="1"/>
          <p:nvPr/>
        </p:nvSpPr>
        <p:spPr>
          <a:xfrm>
            <a:off x="7713980" y="2725420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z3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– 2015.06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47420"/>
            <a:ext cx="7913370" cy="187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200" y="59944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Network</a:t>
            </a:r>
          </a:p>
        </p:txBody>
      </p:sp>
      <p:cxnSp>
        <p:nvCxnSpPr>
          <p:cNvPr id="163" name="直接箭头连接符 162"/>
          <p:cNvCxnSpPr/>
          <p:nvPr/>
        </p:nvCxnSpPr>
        <p:spPr>
          <a:xfrm flipV="1">
            <a:off x="8208645" y="2370455"/>
            <a:ext cx="0" cy="45656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7441565" y="867410"/>
            <a:ext cx="332740" cy="2286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051550" y="549910"/>
            <a:ext cx="231838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l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的输入先验条件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885" y="3547745"/>
            <a:ext cx="7943215" cy="29368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7200" y="311785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Training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9400" y="3547745"/>
            <a:ext cx="1203240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图像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64x64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568575" y="3424555"/>
            <a:ext cx="111887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降采样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98700" y="4094480"/>
            <a:ext cx="111887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上采样   低通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36040" y="4928870"/>
            <a:ext cx="9944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h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=I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-l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252470" y="4459605"/>
            <a:ext cx="865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 图像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227070" y="4954270"/>
            <a:ext cx="992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 高通图像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751177" y="6042392"/>
                <a:ext cx="1731645" cy="293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l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添加到</a:t>
                </a: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h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zh-CN" sz="1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卷积层之前</a:t>
                </a: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77" y="6042392"/>
                <a:ext cx="1731645" cy="293798"/>
              </a:xfrm>
              <a:prstGeom prst="rect">
                <a:avLst/>
              </a:prstGeom>
              <a:blipFill>
                <a:blip r:embed="rId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7591312" y="3695067"/>
            <a:ext cx="60526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8x8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668037" y="3696436"/>
            <a:ext cx="80581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16x16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623338" y="3696436"/>
            <a:ext cx="80581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32x32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Batch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Instance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Layer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221x221x96</a:t>
            </a: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36x36x256</a:t>
            </a: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15x15x1024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 - 2017.01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WGAN-GP 2017.03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568325"/>
            <a:ext cx="9966325" cy="2188845"/>
          </a:xfrm>
        </p:spPr>
        <p:txBody>
          <a:bodyPr>
            <a:normAutofit/>
          </a:bodyPr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：针对 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WGAN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训练困难、收敛速度慢 改进；</a:t>
            </a:r>
          </a:p>
          <a:p>
            <a:pPr algn="l" fontAlgn="auto">
              <a:lnSpc>
                <a:spcPts val="1440"/>
              </a:lnSpc>
            </a:pPr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WGAN  Lipschitz限制条件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weight clipping，每更新完一次判别器的参数后，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检查判别器的所有参数的绝对值有没有超过阈值，比如0.01，有就把这些参数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修改到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[-0.01, 0.01] 范围内。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保证了判别器不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对两个略微不同样本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判别不会差异过大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，间接实现了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Lipschitz限制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Weight Clipping独立地限制网络参数的取值范围，在这种情况下最优策略就是参数要么取最大值（如0.01）要么取最小值（如-0.01）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8385" y="3005455"/>
            <a:ext cx="2264410" cy="1684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8385" y="275717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梯度对数级增长或衰减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735" y="5008245"/>
            <a:ext cx="2131060" cy="181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8385" y="483235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权重偏向</a:t>
            </a:r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clipping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的边界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80105" y="3406775"/>
            <a:ext cx="92202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梯度消失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梯度爆炸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380105" y="3673475"/>
            <a:ext cx="113411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235960" y="5476875"/>
            <a:ext cx="127635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权重设为边界值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忽略分布高阶矩</a:t>
            </a:r>
          </a:p>
        </p:txBody>
      </p:sp>
      <p:cxnSp>
        <p:nvCxnSpPr>
          <p:cNvPr id="14" name="直接箭头连接符 13"/>
          <p:cNvCxnSpPr>
            <a:endCxn id="13" idx="3"/>
          </p:cNvCxnSpPr>
          <p:nvPr/>
        </p:nvCxnSpPr>
        <p:spPr>
          <a:xfrm flipV="1">
            <a:off x="3321685" y="5743575"/>
            <a:ext cx="1181100" cy="952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左大括号 14"/>
          <p:cNvSpPr/>
          <p:nvPr/>
        </p:nvSpPr>
        <p:spPr>
          <a:xfrm rot="10800000">
            <a:off x="4624705" y="3597275"/>
            <a:ext cx="182245" cy="2212975"/>
          </a:xfrm>
          <a:prstGeom prst="leftBrace">
            <a:avLst>
              <a:gd name="adj1" fmla="val 158498"/>
              <a:gd name="adj2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984750" y="2757170"/>
            <a:ext cx="180086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Gradient Penalty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5506720" y="3146425"/>
            <a:ext cx="869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227x227x3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5280" y="72390"/>
            <a:ext cx="546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Spectral Normalization GAN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- 2018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1022350"/>
            <a:ext cx="9170035" cy="2383155"/>
          </a:xfrm>
          <a:prstGeom prst="rect">
            <a:avLst/>
          </a:prstGeom>
        </p:spPr>
      </p:pic>
      <p:sp>
        <p:nvSpPr>
          <p:cNvPr id="82" name="文本框 81"/>
          <p:cNvSpPr txBox="1"/>
          <p:nvPr/>
        </p:nvSpPr>
        <p:spPr>
          <a:xfrm>
            <a:off x="133985" y="1343660"/>
            <a:ext cx="2335530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discriminative distribution </a:t>
            </a:r>
            <a:r>
              <a:rPr lang="en-US" altLang="zh-CN" sz="16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3985" y="544195"/>
            <a:ext cx="3267075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samples from generating distribution 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b="1" baseline="-250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3985" y="1909445"/>
            <a:ext cx="2740025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generative distribution </a:t>
            </a:r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lang="en-US" altLang="zh-CN" sz="1600" b="1" u="sng" baseline="-25000">
                <a:solidFill>
                  <a:schemeClr val="accent6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</a:t>
            </a:r>
            <a:r>
              <a:rPr lang="en-US" altLang="zh-CN" sz="14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(G)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18260" y="3056255"/>
            <a:ext cx="8788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高斯分布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18260" y="2707005"/>
            <a:ext cx="15392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mapping: x = G(z)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5280" y="3642360"/>
            <a:ext cx="37757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生成器从高概率区域开始，逐步向低概率区域扩展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34815" y="3642360"/>
            <a:ext cx="25400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生成器生成数据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pg 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趋向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</a:p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判别器部分准确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815455" y="3642360"/>
            <a:ext cx="227584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判别器通过对数据分类引导生成器生成更像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99905" y="3642360"/>
            <a:ext cx="22758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判别器和生成器训练到平衡点后，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4010" y="5901690"/>
            <a:ext cx="284099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经过</a:t>
            </a:r>
            <a:r>
              <a:rPr lang="en-US" altLang="zh-CN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CNN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后，</a:t>
            </a:r>
            <a:r>
              <a:rPr 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图尺度相差 </a:t>
            </a:r>
            <a:r>
              <a:rPr lang="en-US" altLang="zh-CN" sz="1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 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倍</a:t>
            </a:r>
            <a:endParaRPr lang="en-US" sz="10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投射回原图像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</a:p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特征图像素点作为原图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083560" y="5828030"/>
            <a:ext cx="1064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  <a:p>
            <a:pPr algn="ctr">
              <a:lnSpc>
                <a:spcPct val="12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</a:t>
            </a:r>
            <a:endParaRPr lang="zh-CN" altLang="en-US" sz="1000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3x3=9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914140" y="5955665"/>
            <a:ext cx="1273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在原图中的显示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017135" y="5859145"/>
            <a:ext cx="1299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原图中所有的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1900 x 9 = 17100</a:t>
            </a:r>
            <a:endParaRPr lang="en-US" altLang="zh-CN" sz="1000" b="1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63945" y="5863590"/>
            <a:ext cx="1908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比例，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可以覆盖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800x600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原图像中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几乎所有物体外框</a:t>
            </a:r>
          </a:p>
        </p:txBody>
      </p:sp>
      <p:sp>
        <p:nvSpPr>
          <p:cNvPr id="66" name="矩形 65"/>
          <p:cNvSpPr/>
          <p:nvPr/>
        </p:nvSpPr>
        <p:spPr>
          <a:xfrm>
            <a:off x="440690" y="4389120"/>
            <a:ext cx="7582535" cy="221170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18885" y="4117340"/>
            <a:ext cx="1753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RPN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生成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ROIs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332990" y="3439160"/>
            <a:ext cx="97155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52700" y="2479040"/>
            <a:ext cx="167576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3x3</a:t>
            </a:r>
            <a:r>
              <a:rPr lang="zh-CN" altLang="en-US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卷积将两张特征图合并，防止失真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79575" y="1489075"/>
            <a:ext cx="180086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卷积改变通道大小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7515" y="582295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Least Square GAN</a:t>
            </a:r>
          </a:p>
        </p:txBody>
      </p:sp>
      <p:sp>
        <p:nvSpPr>
          <p:cNvPr id="66" name="矩形 65"/>
          <p:cNvSpPr/>
          <p:nvPr/>
        </p:nvSpPr>
        <p:spPr>
          <a:xfrm>
            <a:off x="81915" y="1150620"/>
            <a:ext cx="4343400" cy="53784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LSGAN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- 2016.11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lstStyle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U-GAN-IT_v1 - 2019.07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CycleGAN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PatchGAN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Image-to-Image Translation - 2019.07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32" y="1151280"/>
            <a:ext cx="4548505" cy="49881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64113" y="1179288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51792" y="6268822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2" name="箭头: 右 11"/>
          <p:cNvSpPr/>
          <p:nvPr/>
        </p:nvSpPr>
        <p:spPr>
          <a:xfrm>
            <a:off x="7678032" y="4695290"/>
            <a:ext cx="254469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764" y="3565121"/>
            <a:ext cx="3244961" cy="190181"/>
          </a:xfrm>
          <a:prstGeom prst="rect">
            <a:avLst/>
          </a:prstGeom>
        </p:spPr>
      </p:pic>
      <p:cxnSp>
        <p:nvCxnSpPr>
          <p:cNvPr id="22" name="连接符: 肘形 21"/>
          <p:cNvCxnSpPr>
            <a:stCxn id="16" idx="0"/>
          </p:cNvCxnSpPr>
          <p:nvPr/>
        </p:nvCxnSpPr>
        <p:spPr>
          <a:xfrm rot="16200000" flipV="1">
            <a:off x="7216791" y="957978"/>
            <a:ext cx="487210" cy="3254365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8501662" y="4873339"/>
            <a:ext cx="279846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立方体 23"/>
          <p:cNvSpPr/>
          <p:nvPr/>
        </p:nvSpPr>
        <p:spPr>
          <a:xfrm>
            <a:off x="3866260" y="419472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483731" y="510212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28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28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7" name="左大括号 26"/>
          <p:cNvSpPr/>
          <p:nvPr/>
        </p:nvSpPr>
        <p:spPr>
          <a:xfrm rot="5400000">
            <a:off x="5317560" y="4118842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左大括号 29"/>
          <p:cNvSpPr/>
          <p:nvPr/>
        </p:nvSpPr>
        <p:spPr>
          <a:xfrm rot="5400000">
            <a:off x="6971207" y="3716839"/>
            <a:ext cx="83266" cy="1124312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327986" y="4016975"/>
            <a:ext cx="3254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                    128                 128	                  7x7x128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37388" y="4924950"/>
            <a:ext cx="53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FC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850401" y="4732420"/>
            <a:ext cx="1374630" cy="308421"/>
            <a:chOff x="674451" y="4605040"/>
            <a:chExt cx="1374630" cy="308421"/>
          </a:xfrm>
        </p:grpSpPr>
        <p:sp>
          <p:nvSpPr>
            <p:cNvPr id="38" name="平行四边形 37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945189" y="4421825"/>
            <a:ext cx="572355" cy="903027"/>
            <a:chOff x="7698207" y="3194599"/>
            <a:chExt cx="675514" cy="903027"/>
          </a:xfrm>
        </p:grpSpPr>
        <p:sp>
          <p:nvSpPr>
            <p:cNvPr id="70" name="矩形 69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左大括号 71"/>
          <p:cNvSpPr/>
          <p:nvPr/>
        </p:nvSpPr>
        <p:spPr>
          <a:xfrm rot="5400000">
            <a:off x="6032424" y="4169306"/>
            <a:ext cx="45719" cy="250396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5" name="组合 154"/>
          <p:cNvGrpSpPr/>
          <p:nvPr/>
        </p:nvGrpSpPr>
        <p:grpSpPr>
          <a:xfrm>
            <a:off x="4750559" y="4331691"/>
            <a:ext cx="749461" cy="1688399"/>
            <a:chOff x="4446188" y="4321574"/>
            <a:chExt cx="749461" cy="1688399"/>
          </a:xfrm>
        </p:grpSpPr>
        <p:sp>
          <p:nvSpPr>
            <p:cNvPr id="74" name="立方体 73"/>
            <p:cNvSpPr/>
            <p:nvPr/>
          </p:nvSpPr>
          <p:spPr>
            <a:xfrm>
              <a:off x="4446188" y="4321574"/>
              <a:ext cx="661183" cy="1688399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立方体 74"/>
            <p:cNvSpPr/>
            <p:nvPr/>
          </p:nvSpPr>
          <p:spPr>
            <a:xfrm>
              <a:off x="4637532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立方体 75"/>
            <p:cNvSpPr/>
            <p:nvPr/>
          </p:nvSpPr>
          <p:spPr>
            <a:xfrm>
              <a:off x="4683671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325995" y="2339506"/>
            <a:ext cx="45719" cy="306705"/>
          </a:xfrm>
          <a:prstGeom prst="rect">
            <a:avLst/>
          </a:prstGeom>
          <a:solidFill>
            <a:srgbClr val="FC0280"/>
          </a:solidFill>
          <a:ln>
            <a:solidFill>
              <a:srgbClr val="FC0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左大括号 80"/>
          <p:cNvSpPr/>
          <p:nvPr/>
        </p:nvSpPr>
        <p:spPr>
          <a:xfrm>
            <a:off x="1206115" y="2339506"/>
            <a:ext cx="83655" cy="306705"/>
          </a:xfrm>
          <a:prstGeom prst="leftBrace">
            <a:avLst>
              <a:gd name="adj1" fmla="val 40197"/>
              <a:gd name="adj2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098154" y="1437362"/>
            <a:ext cx="461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100                  128x7x7	           128               128               128                    1 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64113" y="2762519"/>
            <a:ext cx="72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Code</a:t>
            </a:r>
            <a:endParaRPr lang="zh-CN" altLang="en-US" sz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左大括号 85"/>
          <p:cNvSpPr/>
          <p:nvPr/>
        </p:nvSpPr>
        <p:spPr>
          <a:xfrm rot="5400000">
            <a:off x="2105541" y="1429046"/>
            <a:ext cx="91291" cy="1132057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左大括号 86"/>
          <p:cNvSpPr/>
          <p:nvPr/>
        </p:nvSpPr>
        <p:spPr>
          <a:xfrm rot="5400000">
            <a:off x="3460248" y="1756853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7" name="直接箭头连接符 96"/>
          <p:cNvCxnSpPr/>
          <p:nvPr/>
        </p:nvCxnSpPr>
        <p:spPr>
          <a:xfrm>
            <a:off x="2755868" y="2493230"/>
            <a:ext cx="37433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1374649" y="2491013"/>
            <a:ext cx="1656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Projection 	Reshape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>
            <a:off x="1378590" y="2489502"/>
            <a:ext cx="187165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259889" y="2450863"/>
            <a:ext cx="1229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14  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3147986" y="1945648"/>
            <a:ext cx="420209" cy="985601"/>
            <a:chOff x="5470030" y="1762399"/>
            <a:chExt cx="420209" cy="1003846"/>
          </a:xfrm>
        </p:grpSpPr>
        <p:sp>
          <p:nvSpPr>
            <p:cNvPr id="123" name="立方体 122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立方体 123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立方体 124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 rot="10800000">
            <a:off x="3419480" y="2171095"/>
            <a:ext cx="515958" cy="308421"/>
            <a:chOff x="2079179" y="4634495"/>
            <a:chExt cx="949418" cy="308421"/>
          </a:xfrm>
        </p:grpSpPr>
        <p:sp>
          <p:nvSpPr>
            <p:cNvPr id="93" name="平行四边形 9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9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9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3798668" y="1699287"/>
            <a:ext cx="448072" cy="1266928"/>
            <a:chOff x="5470030" y="1762399"/>
            <a:chExt cx="420209" cy="1003846"/>
          </a:xfrm>
        </p:grpSpPr>
        <p:sp>
          <p:nvSpPr>
            <p:cNvPr id="119" name="立方体 118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立方体 119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立方体 120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 rot="10800000">
            <a:off x="4074063" y="2184437"/>
            <a:ext cx="515958" cy="308421"/>
            <a:chOff x="2079179" y="4634495"/>
            <a:chExt cx="949418" cy="308421"/>
          </a:xfrm>
        </p:grpSpPr>
        <p:sp>
          <p:nvSpPr>
            <p:cNvPr id="128" name="平行四边形 12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等腰三角形 12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等腰三角形 12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4364306" y="1661223"/>
            <a:ext cx="576330" cy="1477144"/>
            <a:chOff x="5470030" y="1762399"/>
            <a:chExt cx="420209" cy="1003846"/>
          </a:xfrm>
        </p:grpSpPr>
        <p:sp>
          <p:nvSpPr>
            <p:cNvPr id="132" name="立方体 13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立方体 13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立方体 13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 rot="10800000">
            <a:off x="4778079" y="2246206"/>
            <a:ext cx="515958" cy="308421"/>
            <a:chOff x="2079179" y="4634495"/>
            <a:chExt cx="949418" cy="308421"/>
          </a:xfrm>
        </p:grpSpPr>
        <p:sp>
          <p:nvSpPr>
            <p:cNvPr id="138" name="平行四边形 13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等腰三角形 13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等腰三角形 13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6" name="立方体 135"/>
          <p:cNvSpPr/>
          <p:nvPr/>
        </p:nvSpPr>
        <p:spPr>
          <a:xfrm>
            <a:off x="5122758" y="1599948"/>
            <a:ext cx="460293" cy="1551723"/>
          </a:xfrm>
          <a:prstGeom prst="cube">
            <a:avLst>
              <a:gd name="adj" fmla="val 90742"/>
            </a:avLst>
          </a:prstGeom>
          <a:solidFill>
            <a:srgbClr val="0000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左大括号 140"/>
          <p:cNvSpPr/>
          <p:nvPr/>
        </p:nvSpPr>
        <p:spPr>
          <a:xfrm rot="5400000">
            <a:off x="4135030" y="153087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2" name="左大括号 141"/>
          <p:cNvSpPr/>
          <p:nvPr/>
        </p:nvSpPr>
        <p:spPr>
          <a:xfrm rot="5400000">
            <a:off x="4790902" y="150745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5" name="文本框 144"/>
          <p:cNvSpPr txBox="1"/>
          <p:nvPr/>
        </p:nvSpPr>
        <p:spPr>
          <a:xfrm>
            <a:off x="2626738" y="2445192"/>
            <a:ext cx="1229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7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7   </a:t>
            </a:r>
          </a:p>
        </p:txBody>
      </p:sp>
      <p:sp>
        <p:nvSpPr>
          <p:cNvPr id="126" name="文本框 125"/>
          <p:cNvSpPr txBox="1"/>
          <p:nvPr/>
        </p:nvSpPr>
        <p:spPr>
          <a:xfrm>
            <a:off x="3973456" y="2400417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641644" y="2284061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Conv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1508" y="2828766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4955806" y="4710203"/>
            <a:ext cx="949418" cy="308421"/>
            <a:chOff x="2079179" y="4634495"/>
            <a:chExt cx="949418" cy="308421"/>
          </a:xfrm>
        </p:grpSpPr>
        <p:sp>
          <p:nvSpPr>
            <p:cNvPr id="45" name="平行四边形 44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5700424" y="4557417"/>
            <a:ext cx="448072" cy="1135572"/>
            <a:chOff x="5470030" y="1762399"/>
            <a:chExt cx="420209" cy="1003846"/>
          </a:xfrm>
        </p:grpSpPr>
        <p:sp>
          <p:nvSpPr>
            <p:cNvPr id="152" name="立方体 15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立方体 15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立方体 15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4531763" y="5053748"/>
            <a:ext cx="12292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14      </a:t>
            </a:r>
          </a:p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615854" y="4738481"/>
            <a:ext cx="10138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7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7    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5815916" y="4717773"/>
            <a:ext cx="949418" cy="308421"/>
            <a:chOff x="2079179" y="4634495"/>
            <a:chExt cx="949418" cy="308421"/>
          </a:xfrm>
        </p:grpSpPr>
        <p:sp>
          <p:nvSpPr>
            <p:cNvPr id="78" name="平行四边形 7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7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立方体 64"/>
          <p:cNvSpPr/>
          <p:nvPr/>
        </p:nvSpPr>
        <p:spPr>
          <a:xfrm>
            <a:off x="6542300" y="4863449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立方体 155"/>
          <p:cNvSpPr/>
          <p:nvPr/>
        </p:nvSpPr>
        <p:spPr>
          <a:xfrm>
            <a:off x="1581864" y="2456657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4954459" y="3238722"/>
            <a:ext cx="1253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Generated Image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1032680" y="1445382"/>
            <a:ext cx="4075402" cy="19977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4734652" y="4059028"/>
            <a:ext cx="2943380" cy="2260316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3" name="直接箭头连接符 162"/>
          <p:cNvCxnSpPr/>
          <p:nvPr/>
        </p:nvCxnSpPr>
        <p:spPr>
          <a:xfrm>
            <a:off x="5103374" y="3477635"/>
            <a:ext cx="0" cy="4795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493984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5736360" y="1284604"/>
            <a:ext cx="4939840" cy="402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2016.06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UNIT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- 2014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600" y="1271160"/>
            <a:ext cx="6216970" cy="52834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2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80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- 2017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1520"/>
            <a:ext cx="11257526" cy="5034960"/>
          </a:xfrm>
          <a:prstGeom prst="rect">
            <a:avLst/>
          </a:prstGeom>
        </p:spPr>
      </p:pic>
      <p:cxnSp>
        <p:nvCxnSpPr>
          <p:cNvPr id="6" name="连接符: 肘形 5"/>
          <p:cNvCxnSpPr/>
          <p:nvPr/>
        </p:nvCxnSpPr>
        <p:spPr>
          <a:xfrm rot="5400000" flipH="1" flipV="1">
            <a:off x="10591500" y="3968460"/>
            <a:ext cx="1318680" cy="239760"/>
          </a:xfrm>
          <a:prstGeom prst="bentConnector3">
            <a:avLst>
              <a:gd name="adj1" fmla="val 4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9801" y="4539667"/>
            <a:ext cx="1318680" cy="35964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99000" y="3309120"/>
            <a:ext cx="239760" cy="47952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885" y="79375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Inception-v3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80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- 2017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0" y="1750680"/>
            <a:ext cx="9212880" cy="296149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79120" y="2949480"/>
            <a:ext cx="95904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77920" y="2949480"/>
            <a:ext cx="119880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72308" y="3788640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53748" y="3429000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1173" y="1323023"/>
            <a:ext cx="544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FID Calculation through Inception-v3 Pretrained Model</a:t>
            </a:r>
          </a:p>
        </p:txBody>
      </p:sp>
      <p:sp>
        <p:nvSpPr>
          <p:cNvPr id="16" name="矩形 15"/>
          <p:cNvSpPr/>
          <p:nvPr/>
        </p:nvSpPr>
        <p:spPr>
          <a:xfrm>
            <a:off x="1873204" y="3763232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2797" y="3762044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32780" y="4362061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4220" y="4002421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33676" y="4336653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3269" y="4335465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17741" y="5227200"/>
            <a:ext cx="382625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mean &amp; Covariance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183920" y="4148280"/>
            <a:ext cx="0" cy="1078920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856240" y="4721701"/>
            <a:ext cx="0" cy="505499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00436" y="5227199"/>
            <a:ext cx="1533524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FID</a:t>
            </a:r>
          </a:p>
        </p:txBody>
      </p:sp>
      <p:cxnSp>
        <p:nvCxnSpPr>
          <p:cNvPr id="28" name="直接箭头连接符 27"/>
          <p:cNvCxnSpPr>
            <a:stCxn id="22" idx="3"/>
            <a:endCxn id="27" idx="1"/>
          </p:cNvCxnSpPr>
          <p:nvPr/>
        </p:nvCxnSpPr>
        <p:spPr>
          <a:xfrm flipV="1">
            <a:off x="5943997" y="5381088"/>
            <a:ext cx="656439" cy="1"/>
          </a:xfrm>
          <a:prstGeom prst="straightConnector1">
            <a:avLst/>
          </a:prstGeom>
          <a:ln w="28575"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315,&quot;width&quot;:445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1263</Words>
  <Application>Microsoft Office PowerPoint</Application>
  <PresentationFormat>宽屏</PresentationFormat>
  <Paragraphs>381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Menlo</vt:lpstr>
      <vt:lpstr>微软雅黑</vt:lpstr>
      <vt:lpstr>Arial</vt:lpstr>
      <vt:lpstr>Arial Narrow</vt:lpstr>
      <vt:lpstr>Axure Handwriting</vt:lpstr>
      <vt:lpstr>Bahnschrift SemiBold</vt:lpstr>
      <vt:lpstr>Calibri</vt:lpstr>
      <vt:lpstr>Calibri Light</vt:lpstr>
      <vt:lpstr>Cambria Math</vt:lpstr>
      <vt:lpstr>Office 主题</vt:lpstr>
      <vt:lpstr>GAN  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 Guo</cp:lastModifiedBy>
  <cp:revision>1216</cp:revision>
  <dcterms:created xsi:type="dcterms:W3CDTF">2020-07-15T07:27:37Z</dcterms:created>
  <dcterms:modified xsi:type="dcterms:W3CDTF">2020-07-15T08:17:24Z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