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7" r:id="rId3"/>
    <p:sldId id="266" r:id="rId4"/>
    <p:sldId id="323" r:id="rId5"/>
    <p:sldId id="325" r:id="rId6"/>
    <p:sldId id="295" r:id="rId7"/>
    <p:sldId id="279" r:id="rId8"/>
    <p:sldId id="261" r:id="rId9"/>
    <p:sldId id="294" r:id="rId10"/>
    <p:sldId id="296" r:id="rId11"/>
    <p:sldId id="257" r:id="rId12"/>
    <p:sldId id="293" r:id="rId13"/>
    <p:sldId id="324" r:id="rId14"/>
    <p:sldId id="280" r:id="rId15"/>
    <p:sldId id="326" r:id="rId17"/>
    <p:sldId id="311" r:id="rId18"/>
    <p:sldId id="312" r:id="rId19"/>
    <p:sldId id="313" r:id="rId20"/>
    <p:sldId id="259" r:id="rId21"/>
    <p:sldId id="310" r:id="rId22"/>
    <p:sldId id="258" r:id="rId23"/>
    <p:sldId id="264" r:id="rId24"/>
    <p:sldId id="265" r:id="rId25"/>
    <p:sldId id="328" r:id="rId26"/>
    <p:sldId id="288" r:id="rId27"/>
    <p:sldId id="289" r:id="rId28"/>
    <p:sldId id="327" r:id="rId29"/>
    <p:sldId id="290" r:id="rId30"/>
    <p:sldId id="355" r:id="rId31"/>
    <p:sldId id="354" r:id="rId32"/>
    <p:sldId id="360" r:id="rId33"/>
    <p:sldId id="329" r:id="rId34"/>
    <p:sldId id="330" r:id="rId35"/>
    <p:sldId id="331" r:id="rId36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F"/>
    <a:srgbClr val="0000FF"/>
    <a:srgbClr val="FD6666"/>
    <a:srgbClr val="FC0280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64" d="100"/>
          <a:sy n="164" d="100"/>
        </p:scale>
        <p:origin x="96" y="112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endParaRPr lang="en-US" altLang="zh-CN" sz="1400" b="1" baseline="-25000">
              <a:solidFill>
                <a:schemeClr val="bg1">
                  <a:lumMod val="50000"/>
                </a:schemeClr>
              </a:solidFill>
              <a:uFillTx/>
              <a:latin typeface="Menlo" panose="020B060903080402020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Menlo" panose="020B0609030804020204" charset="0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  <a:endParaRPr lang="en-US" altLang="zh-CN" sz="1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  <a:endParaRPr lang="en-US" altLang="zh-CN" sz="1400" b="1" u="sng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sz="1600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952" y="1819476"/>
            <a:ext cx="8438095" cy="32190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  <a:endParaRPr lang="en-US" altLang="zh-CN" sz="1400" b="1" dirty="0">
              <a:solidFill>
                <a:srgbClr val="0070C0"/>
              </a:solidFill>
              <a:latin typeface="Menlo" panose="020B0609030804020204" charset="0"/>
              <a:ea typeface="微软雅黑" panose="020B0503020204020204" charset="-122"/>
            </a:endParaRP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  <a:endParaRPr lang="en-US" altLang="zh-CN" sz="1400" b="1" dirty="0">
              <a:solidFill>
                <a:srgbClr val="0070C0"/>
              </a:solidFill>
              <a:latin typeface="Menlo" panose="020B060903080402020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  <a:endParaRPr lang="en-US" sz="12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  <a:endParaRPr lang="en-US" sz="12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Φ(·) - linear mapping function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  <a:endParaRPr lang="en-US" altLang="zh-CN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  <a:endParaRPr lang="en-US" altLang="zh-CN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Pix2Pix - 2016.11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1867" y="3365649"/>
            <a:ext cx="139192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cGAN Loss Function</a:t>
            </a:r>
            <a:endParaRPr 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880" y="635635"/>
            <a:ext cx="9144000" cy="950595"/>
          </a:xfrm>
        </p:spPr>
        <p:txBody>
          <a:bodyPr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改进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：图像到图像的风格转移： 无需手工处理映射函数，损失函数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cGAN + L1 Loss, U-Net ;  PatchGAN Discriminator on NxN image patch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2763520"/>
            <a:ext cx="5521960" cy="5264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788285" y="3289935"/>
            <a:ext cx="163131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15" y="3892550"/>
            <a:ext cx="2179320" cy="22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485" y="3909060"/>
            <a:ext cx="1793240" cy="2101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3098800" y="3402330"/>
            <a:ext cx="114935" cy="38608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00" y="3610610"/>
            <a:ext cx="2261235" cy="21971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833620" y="3289935"/>
            <a:ext cx="105918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50562" y="3290084"/>
            <a:ext cx="1178560" cy="24511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10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L1 Loss Function</a:t>
            </a:r>
            <a:endParaRPr lang="en-US" sz="10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01920" y="3310255"/>
            <a:ext cx="54610" cy="23876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4542" y="4280684"/>
            <a:ext cx="6261735" cy="553085"/>
          </a:xfrm>
          <a:prstGeom prst="rect">
            <a:avLst/>
          </a:prstGeom>
        </p:spPr>
        <p:txBody>
          <a:bodyPr wrap="none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众所周知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图像生成问题中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L2/L1 Loss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会生成模糊的结果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虽然捕捉高频信息有问题， 但可以获取低频信息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那么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就需要设计判别器架构来获取高频信息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PatchGAN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在局部区域约束结构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对每个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NxN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区域进行分类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Pix2Pix - 2016.11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GAN Understanding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Probability Theory</a:t>
            </a:r>
            <a:endParaRPr lang="en-US" altLang="zh-CN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94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之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概率论与信息论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Agenda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概率论：表述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标记不确定性；在不确定性存在的情况下进行推理；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信息论：量化概率分布中的不确定性总量。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概率论是用于表示不确定性陈述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(statement)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的数学框架。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提供了量化不确定性的方法，也提供了用于导出新的不确定性陈述的公理。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概率法则告诉如何推理，设计一些算法来计算或者近似由概率论导出的表达式。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用概率和统计从理论上分析我们提出的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系统的行为。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3315,&quot;width&quot;:4455}"/>
</p:tagLst>
</file>

<file path=ppt/tags/tag3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6779</Words>
  <Application>WPS 文字</Application>
  <PresentationFormat>宽屏</PresentationFormat>
  <Paragraphs>662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Arial</vt:lpstr>
      <vt:lpstr>方正书宋_GBK</vt:lpstr>
      <vt:lpstr>Wingdings</vt:lpstr>
      <vt:lpstr>微软雅黑</vt:lpstr>
      <vt:lpstr>Arial Narrow</vt:lpstr>
      <vt:lpstr>Axure Handwriting</vt:lpstr>
      <vt:lpstr>Menlo</vt:lpstr>
      <vt:lpstr>Microsoft YaHei UI</vt:lpstr>
      <vt:lpstr>宋体</vt:lpstr>
      <vt:lpstr>Arial Unicode MS</vt:lpstr>
      <vt:lpstr>汉仪书宋二KW</vt:lpstr>
      <vt:lpstr>苹方-简</vt:lpstr>
      <vt:lpstr>Calibri Light</vt:lpstr>
      <vt:lpstr>Helvetica Neue</vt:lpstr>
      <vt:lpstr>Calibri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GAN Understanding Probability Theory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1317</cp:revision>
  <dcterms:created xsi:type="dcterms:W3CDTF">2020-07-25T08:41:33Z</dcterms:created>
  <dcterms:modified xsi:type="dcterms:W3CDTF">2020-07-25T08:41:33Z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