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7"/>
  </p:notesMasterIdLst>
  <p:sldIdLst>
    <p:sldId id="267" r:id="rId2"/>
    <p:sldId id="266" r:id="rId3"/>
    <p:sldId id="323" r:id="rId4"/>
    <p:sldId id="325" r:id="rId5"/>
    <p:sldId id="295" r:id="rId6"/>
    <p:sldId id="279" r:id="rId7"/>
    <p:sldId id="261" r:id="rId8"/>
    <p:sldId id="294" r:id="rId9"/>
    <p:sldId id="296" r:id="rId10"/>
    <p:sldId id="257" r:id="rId11"/>
    <p:sldId id="293" r:id="rId12"/>
    <p:sldId id="324" r:id="rId13"/>
    <p:sldId id="280" r:id="rId14"/>
    <p:sldId id="311" r:id="rId15"/>
    <p:sldId id="312" r:id="rId16"/>
    <p:sldId id="313" r:id="rId17"/>
    <p:sldId id="259" r:id="rId18"/>
    <p:sldId id="310" r:id="rId19"/>
    <p:sldId id="258" r:id="rId20"/>
    <p:sldId id="264" r:id="rId21"/>
    <p:sldId id="265" r:id="rId22"/>
    <p:sldId id="288" r:id="rId23"/>
    <p:sldId id="289" r:id="rId24"/>
    <p:sldId id="290" r:id="rId25"/>
    <p:sldId id="322" r:id="rId26"/>
  </p:sldIdLst>
  <p:sldSz cx="12192000" cy="6858000"/>
  <p:notesSz cx="10234613" cy="710406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7">
          <p15:clr>
            <a:srgbClr val="A4A3A4"/>
          </p15:clr>
        </p15:guide>
        <p15:guide id="2" pos="381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C0280"/>
    <a:srgbClr val="0F80FF"/>
    <a:srgbClr val="FD6666"/>
    <a:srgbClr val="FD66FF"/>
    <a:srgbClr val="00CC66"/>
    <a:srgbClr val="00FF99"/>
    <a:srgbClr val="006666"/>
    <a:srgbClr val="66FFFF"/>
    <a:srgbClr val="CC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howGuides="1">
      <p:cViewPr varScale="1">
        <p:scale>
          <a:sx n="114" d="100"/>
          <a:sy n="114" d="100"/>
        </p:scale>
        <p:origin x="414" y="108"/>
      </p:cViewPr>
      <p:guideLst>
        <p:guide orient="horz" pos="2157"/>
        <p:guide pos="381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19880" cy="11988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34862" cy="35642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797066" y="0"/>
            <a:ext cx="4434862" cy="35642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986024" y="887968"/>
            <a:ext cx="4262247" cy="2397514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1023430" y="3418677"/>
            <a:ext cx="8187436" cy="2797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747325"/>
            <a:ext cx="4434862" cy="3564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797066" y="6747325"/>
            <a:ext cx="4434862" cy="3564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2986088" y="887413"/>
            <a:ext cx="4262437" cy="2398712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2986088" y="887413"/>
            <a:ext cx="4262437" cy="2398712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2986088" y="887413"/>
            <a:ext cx="4262437" cy="2398712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2986088" y="887413"/>
            <a:ext cx="4262437" cy="2398712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4000">
                <a:latin typeface="微软雅黑" panose="020B0503020204020204" charset="-122"/>
                <a:ea typeface="微软雅黑" panose="020B0503020204020204" charset="-122"/>
              </a:rPr>
              <a:t>GAN </a:t>
            </a:r>
            <a:br>
              <a:rPr lang="en-US" altLang="zh-CN" sz="4000">
                <a:latin typeface="微软雅黑" panose="020B0503020204020204" charset="-122"/>
                <a:ea typeface="微软雅黑" panose="020B0503020204020204" charset="-122"/>
              </a:rPr>
            </a:br>
            <a:r>
              <a:rPr lang="en-US" altLang="zh-CN" sz="4000">
                <a:latin typeface="微软雅黑" panose="020B0503020204020204" charset="-122"/>
                <a:ea typeface="微软雅黑" panose="020B0503020204020204" charset="-122"/>
              </a:rPr>
              <a:t>Understanding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956685"/>
            <a:ext cx="9144000" cy="1301115"/>
          </a:xfrm>
        </p:spPr>
        <p:txBody>
          <a:bodyPr>
            <a:normAutofit fontScale="92500"/>
          </a:bodyPr>
          <a:lstStyle/>
          <a:p>
            <a:pPr>
              <a:lnSpc>
                <a:spcPct val="110000"/>
              </a:lnSpc>
            </a:pPr>
            <a:endParaRPr lang="zh-CN" altLang="en-US" sz="360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10000"/>
              </a:lnSpc>
            </a:pP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</a:rPr>
              <a:t>理解生成对抗网络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586" y="5447761"/>
            <a:ext cx="894344" cy="190409"/>
          </a:xfrm>
          <a:prstGeom prst="rect">
            <a:avLst/>
          </a:prstGeom>
        </p:spPr>
      </p:pic>
      <p:sp>
        <p:nvSpPr>
          <p:cNvPr id="5" name="文本框 2"/>
          <p:cNvSpPr txBox="1"/>
          <p:nvPr/>
        </p:nvSpPr>
        <p:spPr>
          <a:xfrm>
            <a:off x="1439730" y="5393406"/>
            <a:ext cx="5135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b="1" dirty="0">
                <a:solidFill>
                  <a:srgbClr val="455368"/>
                </a:solidFill>
                <a:latin typeface="Arial Narrow" panose="020B0606020202030204" pitchFamily="34" charset="0"/>
                <a:cs typeface="Arial" panose="020B0604020202090204" pitchFamily="34" charset="0"/>
              </a:rPr>
              <a:t>1.x</a:t>
            </a:r>
            <a:endParaRPr lang="zh-CN" altLang="en-US" sz="1200" b="1" dirty="0">
              <a:solidFill>
                <a:srgbClr val="455368"/>
              </a:solidFill>
              <a:latin typeface="Arial Narrow" panose="020B0606020202030204" pitchFamily="34" charset="0"/>
              <a:cs typeface="Arial" panose="020B060402020209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586" y="5713260"/>
            <a:ext cx="894344" cy="190409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439730" y="5658905"/>
            <a:ext cx="5135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b="1" dirty="0">
                <a:solidFill>
                  <a:srgbClr val="455368"/>
                </a:solidFill>
                <a:latin typeface="Arial Narrow" panose="020B0606020202030204" pitchFamily="34" charset="0"/>
                <a:cs typeface="Arial" panose="020B0604020202090204" pitchFamily="34" charset="0"/>
              </a:rPr>
              <a:t>2.x</a:t>
            </a:r>
            <a:endParaRPr lang="zh-CN" altLang="en-US" sz="1200" b="1" dirty="0">
              <a:solidFill>
                <a:srgbClr val="455368"/>
              </a:solidFill>
              <a:latin typeface="Arial Narrow" panose="020B0606020202030204" pitchFamily="34" charset="0"/>
              <a:cs typeface="Arial" panose="020B060402020209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516" y="5187782"/>
            <a:ext cx="562955" cy="14003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4516" y="6011703"/>
            <a:ext cx="479520" cy="146732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9091" y="3579432"/>
            <a:ext cx="3596400" cy="133947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35280" y="72390"/>
            <a:ext cx="3248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>
                <a:latin typeface="微软雅黑" panose="020B0503020204020204" charset="-122"/>
                <a:ea typeface="微软雅黑" panose="020B0503020204020204" charset="-122"/>
              </a:rPr>
              <a:t>DCGAN - 2015</a:t>
            </a:r>
          </a:p>
        </p:txBody>
      </p:sp>
      <p:sp>
        <p:nvSpPr>
          <p:cNvPr id="54" name="矩形 53"/>
          <p:cNvSpPr/>
          <p:nvPr/>
        </p:nvSpPr>
        <p:spPr>
          <a:xfrm>
            <a:off x="1163534" y="3545588"/>
            <a:ext cx="2900680" cy="21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source: https://openai.com/blog/generative-models/</a:t>
            </a:r>
          </a:p>
        </p:txBody>
      </p:sp>
      <p:pic>
        <p:nvPicPr>
          <p:cNvPr id="7" name="图片 6" descr="gen_models_diag_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9329" y="1932104"/>
            <a:ext cx="3837871" cy="151909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420680" y="1870560"/>
            <a:ext cx="2997000" cy="15190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894889" y="3500725"/>
            <a:ext cx="3119191" cy="1548259"/>
          </a:xfrm>
          <a:prstGeom prst="rect">
            <a:avLst/>
          </a:prstGeom>
          <a:solidFill>
            <a:schemeClr val="accent4">
              <a:lumMod val="40000"/>
              <a:lumOff val="6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文本框 71"/>
          <p:cNvSpPr txBox="1"/>
          <p:nvPr/>
        </p:nvSpPr>
        <p:spPr>
          <a:xfrm>
            <a:off x="1456169" y="1870560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Generator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6455640" y="4740436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4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Discriminator</a:t>
            </a:r>
          </a:p>
        </p:txBody>
      </p:sp>
      <p:sp>
        <p:nvSpPr>
          <p:cNvPr id="19" name="箭头: 右 18"/>
          <p:cNvSpPr/>
          <p:nvPr/>
        </p:nvSpPr>
        <p:spPr>
          <a:xfrm>
            <a:off x="7978471" y="3886809"/>
            <a:ext cx="356038" cy="35964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2" name="组合 21"/>
          <p:cNvGrpSpPr/>
          <p:nvPr/>
        </p:nvGrpSpPr>
        <p:grpSpPr>
          <a:xfrm>
            <a:off x="8358749" y="3605808"/>
            <a:ext cx="675514" cy="903027"/>
            <a:chOff x="7698207" y="3194599"/>
            <a:chExt cx="675514" cy="903027"/>
          </a:xfrm>
        </p:grpSpPr>
        <p:sp>
          <p:nvSpPr>
            <p:cNvPr id="24" name="矩形 23"/>
            <p:cNvSpPr/>
            <p:nvPr/>
          </p:nvSpPr>
          <p:spPr>
            <a:xfrm>
              <a:off x="7698207" y="3646780"/>
              <a:ext cx="675514" cy="45084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accent2">
                      <a:lumMod val="75000"/>
                    </a:schemeClr>
                  </a:solidFill>
                </a:rPr>
                <a:t>real</a:t>
              </a:r>
              <a:endParaRPr lang="zh-CN" alt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7698207" y="3194599"/>
              <a:ext cx="675514" cy="45084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0070C0"/>
                  </a:solidFill>
                </a:rPr>
                <a:t>fake</a:t>
              </a:r>
              <a:endParaRPr lang="zh-CN" altLang="en-US" dirty="0">
                <a:solidFill>
                  <a:srgbClr val="0070C0"/>
                </a:solidFill>
              </a:endParaRPr>
            </a:p>
          </p:txBody>
        </p:sp>
      </p:grpSp>
      <p:sp>
        <p:nvSpPr>
          <p:cNvPr id="27" name="矩形 26"/>
          <p:cNvSpPr/>
          <p:nvPr/>
        </p:nvSpPr>
        <p:spPr>
          <a:xfrm>
            <a:off x="9150172" y="2931249"/>
            <a:ext cx="612140" cy="2115892"/>
          </a:xfrm>
          <a:prstGeom prst="rect">
            <a:avLst/>
          </a:prstGeom>
          <a:solidFill>
            <a:srgbClr val="FD666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latin typeface="微软雅黑" panose="020B0503020204020204" charset="-122"/>
                <a:ea typeface="微软雅黑" panose="020B0503020204020204" charset="-122"/>
              </a:rPr>
              <a:t>Loss</a:t>
            </a: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0481" y="2710095"/>
            <a:ext cx="3244961" cy="190181"/>
          </a:xfrm>
          <a:prstGeom prst="rect">
            <a:avLst/>
          </a:prstGeom>
        </p:spPr>
      </p:pic>
      <p:grpSp>
        <p:nvGrpSpPr>
          <p:cNvPr id="45" name="组合 44"/>
          <p:cNvGrpSpPr/>
          <p:nvPr/>
        </p:nvGrpSpPr>
        <p:grpSpPr>
          <a:xfrm>
            <a:off x="4764620" y="2764914"/>
            <a:ext cx="357329" cy="1038652"/>
            <a:chOff x="4058040" y="2281584"/>
            <a:chExt cx="357329" cy="1038652"/>
          </a:xfrm>
        </p:grpSpPr>
        <p:cxnSp>
          <p:nvCxnSpPr>
            <p:cNvPr id="37" name="直接箭头连接符 36"/>
            <p:cNvCxnSpPr/>
            <p:nvPr/>
          </p:nvCxnSpPr>
          <p:spPr>
            <a:xfrm>
              <a:off x="4175609" y="3309120"/>
              <a:ext cx="239760" cy="0"/>
            </a:xfrm>
            <a:prstGeom prst="straightConnector1">
              <a:avLst/>
            </a:prstGeom>
            <a:ln w="127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 flipH="1">
              <a:off x="4180855" y="2281584"/>
              <a:ext cx="2311" cy="1038652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>
              <a:off x="4058040" y="2294516"/>
              <a:ext cx="119880" cy="0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7" name="连接符: 肘形 46"/>
          <p:cNvCxnSpPr>
            <a:stCxn id="27" idx="0"/>
          </p:cNvCxnSpPr>
          <p:nvPr/>
        </p:nvCxnSpPr>
        <p:spPr>
          <a:xfrm rot="16200000" flipV="1">
            <a:off x="6466557" y="-58436"/>
            <a:ext cx="1060689" cy="4918682"/>
          </a:xfrm>
          <a:prstGeom prst="bentConnector2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/>
          <p:nvPr/>
        </p:nvCxnSpPr>
        <p:spPr>
          <a:xfrm flipH="1">
            <a:off x="8014080" y="5023584"/>
            <a:ext cx="1136092" cy="0"/>
          </a:xfrm>
          <a:prstGeom prst="straightConnector1">
            <a:avLst/>
          </a:prstGeom>
          <a:ln w="1905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 descr="gen_models_diag_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6049" y="471170"/>
            <a:ext cx="7182648" cy="284301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35280" y="72390"/>
            <a:ext cx="3248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>
                <a:latin typeface="微软雅黑" panose="020B0503020204020204" charset="-122"/>
                <a:ea typeface="微软雅黑" panose="020B0503020204020204" charset="-122"/>
              </a:rPr>
              <a:t>DCGAN - 2015</a:t>
            </a:r>
          </a:p>
        </p:txBody>
      </p:sp>
      <p:sp>
        <p:nvSpPr>
          <p:cNvPr id="72" name="文本框 71"/>
          <p:cNvSpPr txBox="1"/>
          <p:nvPr/>
        </p:nvSpPr>
        <p:spPr>
          <a:xfrm>
            <a:off x="1363229" y="786937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Generator</a:t>
            </a:r>
          </a:p>
        </p:txBody>
      </p:sp>
      <p:sp>
        <p:nvSpPr>
          <p:cNvPr id="20" name="立方体 19"/>
          <p:cNvSpPr/>
          <p:nvPr/>
        </p:nvSpPr>
        <p:spPr>
          <a:xfrm>
            <a:off x="1767093" y="3924917"/>
            <a:ext cx="709163" cy="2216055"/>
          </a:xfrm>
          <a:prstGeom prst="cube">
            <a:avLst>
              <a:gd name="adj" fmla="val 91089"/>
            </a:avLst>
          </a:prstGeom>
          <a:solidFill>
            <a:schemeClr val="accent6">
              <a:lumMod val="60000"/>
              <a:lumOff val="40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1412063" y="3302445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Discriminator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384564" y="4832310"/>
            <a:ext cx="133995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   64</a:t>
            </a: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400" dirty="0">
                <a:latin typeface="Axure Handwriting" panose="020B0402020200020204" pitchFamily="34" charset="0"/>
                <a:cs typeface="Arial" panose="020B0604020202090204" pitchFamily="34" charset="0"/>
              </a:rPr>
              <a:t>  x</a:t>
            </a: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64   </a:t>
            </a: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</a:p>
          <a:p>
            <a:r>
              <a:rPr lang="en-US" altLang="zh-CN" sz="1200" dirty="0">
                <a:latin typeface="Arial" panose="020B0604020202090204" pitchFamily="34" charset="0"/>
                <a:cs typeface="Arial" panose="020B0604020202090204" pitchFamily="34" charset="0"/>
              </a:rPr>
              <a:t> </a:t>
            </a:r>
            <a:r>
              <a:rPr lang="en-US" altLang="zh-CN" sz="1200" dirty="0">
                <a:solidFill>
                  <a:schemeClr val="accent6">
                    <a:lumMod val="75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Real Image         </a:t>
            </a:r>
            <a:endParaRPr lang="zh-CN" altLang="en-US" sz="1200" dirty="0">
              <a:solidFill>
                <a:schemeClr val="accent6">
                  <a:lumMod val="75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12" name="左大括号 11"/>
          <p:cNvSpPr/>
          <p:nvPr/>
        </p:nvSpPr>
        <p:spPr>
          <a:xfrm rot="5400000">
            <a:off x="3506510" y="3881194"/>
            <a:ext cx="65096" cy="314409"/>
          </a:xfrm>
          <a:prstGeom prst="leftBrace">
            <a:avLst>
              <a:gd name="adj1" fmla="val 46609"/>
              <a:gd name="adj2" fmla="val 50000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" name="左大括号 24"/>
          <p:cNvSpPr/>
          <p:nvPr/>
        </p:nvSpPr>
        <p:spPr>
          <a:xfrm rot="5400000">
            <a:off x="4568603" y="3785385"/>
            <a:ext cx="45719" cy="616839"/>
          </a:xfrm>
          <a:prstGeom prst="leftBrace">
            <a:avLst>
              <a:gd name="adj1" fmla="val 46609"/>
              <a:gd name="adj2" fmla="val 50000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" name="左大括号 25"/>
          <p:cNvSpPr/>
          <p:nvPr/>
        </p:nvSpPr>
        <p:spPr>
          <a:xfrm rot="5400000">
            <a:off x="5815529" y="3656972"/>
            <a:ext cx="95884" cy="940304"/>
          </a:xfrm>
          <a:prstGeom prst="leftBrace">
            <a:avLst>
              <a:gd name="adj1" fmla="val 46609"/>
              <a:gd name="adj2" fmla="val 50000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7" name="左大括号 26"/>
          <p:cNvSpPr/>
          <p:nvPr/>
        </p:nvSpPr>
        <p:spPr>
          <a:xfrm rot="5400000">
            <a:off x="7385031" y="3308393"/>
            <a:ext cx="95882" cy="1637461"/>
          </a:xfrm>
          <a:prstGeom prst="leftBrace">
            <a:avLst>
              <a:gd name="adj1" fmla="val 46609"/>
              <a:gd name="adj2" fmla="val 50000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2304615" y="3757842"/>
            <a:ext cx="60785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>
                <a:latin typeface="Arial" panose="020B0604020202090204" pitchFamily="34" charset="0"/>
                <a:cs typeface="Arial" panose="020B0604020202090204" pitchFamily="34" charset="0"/>
              </a:rPr>
              <a:t> 3                	    128	       256	                   512	          	          1024</a:t>
            </a:r>
            <a:endParaRPr lang="zh-CN" altLang="en-US" sz="900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8784859" y="4635494"/>
            <a:ext cx="112804" cy="1883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2744143" y="4739748"/>
            <a:ext cx="12292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32</a:t>
            </a:r>
            <a:endParaRPr lang="en-US" altLang="zh-CN" sz="1400" dirty="0">
              <a:latin typeface="Axure Handwriting" panose="020B040202020002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   </a:t>
            </a: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32   </a:t>
            </a: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</a:p>
          <a:p>
            <a:r>
              <a:rPr lang="en-US" altLang="zh-CN" sz="1200" b="1" dirty="0">
                <a:latin typeface="Arial" panose="020B0604020202090204" pitchFamily="34" charset="0"/>
                <a:cs typeface="Arial" panose="020B0604020202090204" pitchFamily="34" charset="0"/>
              </a:rPr>
              <a:t>Conv1</a:t>
            </a:r>
            <a:r>
              <a:rPr lang="en-US" altLang="zh-CN" sz="1400" dirty="0">
                <a:solidFill>
                  <a:schemeClr val="accent6">
                    <a:lumMod val="75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  <a:endParaRPr lang="zh-CN" altLang="en-US" sz="1400" dirty="0">
              <a:solidFill>
                <a:schemeClr val="accent6">
                  <a:lumMod val="75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847321" y="4544814"/>
            <a:ext cx="131345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 16</a:t>
            </a:r>
            <a:endParaRPr lang="en-US" altLang="zh-CN" sz="1400" dirty="0">
              <a:latin typeface="Axure Handwriting" panose="020B040202020002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   </a:t>
            </a: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</a:t>
            </a: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16   </a:t>
            </a:r>
          </a:p>
          <a:p>
            <a:r>
              <a:rPr lang="en-US" altLang="zh-CN" sz="1200" b="1" dirty="0">
                <a:latin typeface="Arial" panose="020B0604020202090204" pitchFamily="34" charset="0"/>
                <a:cs typeface="Arial" panose="020B0604020202090204" pitchFamily="34" charset="0"/>
              </a:rPr>
              <a:t> Conv2</a:t>
            </a:r>
            <a:r>
              <a:rPr lang="en-US" altLang="zh-CN" sz="1400" dirty="0">
                <a:solidFill>
                  <a:schemeClr val="accent6">
                    <a:lumMod val="75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  <a:endParaRPr lang="zh-CN" altLang="en-US" sz="1400" dirty="0">
              <a:solidFill>
                <a:schemeClr val="accent6">
                  <a:lumMod val="75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5219691" y="4447779"/>
            <a:ext cx="13790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    8</a:t>
            </a:r>
            <a:endParaRPr lang="en-US" altLang="zh-CN" sz="1400" dirty="0">
              <a:latin typeface="Axure Handwriting" panose="020B040202020002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</a:t>
            </a: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</a:t>
            </a: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8   </a:t>
            </a:r>
          </a:p>
          <a:p>
            <a:r>
              <a:rPr lang="en-US" altLang="zh-CN" sz="1200" b="1" dirty="0">
                <a:latin typeface="Arial" panose="020B0604020202090204" pitchFamily="34" charset="0"/>
                <a:cs typeface="Arial" panose="020B0604020202090204" pitchFamily="34" charset="0"/>
              </a:rPr>
              <a:t>Conv3</a:t>
            </a:r>
            <a:r>
              <a:rPr lang="en-US" altLang="zh-CN" sz="1400" dirty="0">
                <a:solidFill>
                  <a:schemeClr val="accent6">
                    <a:lumMod val="75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  <a:endParaRPr lang="zh-CN" altLang="en-US" sz="1400" dirty="0">
              <a:solidFill>
                <a:schemeClr val="accent6">
                  <a:lumMod val="75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6952820" y="4483638"/>
            <a:ext cx="15447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          4</a:t>
            </a: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        4   </a:t>
            </a:r>
          </a:p>
          <a:p>
            <a:r>
              <a:rPr lang="en-US" altLang="zh-CN" sz="1200" b="1" dirty="0">
                <a:latin typeface="Arial" panose="020B0604020202090204" pitchFamily="34" charset="0"/>
                <a:cs typeface="Arial" panose="020B0604020202090204" pitchFamily="34" charset="0"/>
              </a:rPr>
              <a:t> Conv4</a:t>
            </a:r>
            <a:r>
              <a:rPr lang="en-US" altLang="zh-CN" sz="1400" dirty="0">
                <a:solidFill>
                  <a:schemeClr val="accent6">
                    <a:lumMod val="75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  <a:endParaRPr lang="zh-CN" altLang="en-US" sz="1400" dirty="0">
              <a:solidFill>
                <a:schemeClr val="accent6">
                  <a:lumMod val="75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1751234" y="4462610"/>
            <a:ext cx="1374630" cy="308421"/>
            <a:chOff x="674451" y="4605040"/>
            <a:chExt cx="1374630" cy="308421"/>
          </a:xfrm>
        </p:grpSpPr>
        <p:sp>
          <p:nvSpPr>
            <p:cNvPr id="34" name="平行四边形 33"/>
            <p:cNvSpPr/>
            <p:nvPr/>
          </p:nvSpPr>
          <p:spPr>
            <a:xfrm rot="19031392">
              <a:off x="674451" y="4682355"/>
              <a:ext cx="298012" cy="147976"/>
            </a:xfrm>
            <a:prstGeom prst="parallelogram">
              <a:avLst>
                <a:gd name="adj" fmla="val 92976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等腰三角形 42"/>
            <p:cNvSpPr/>
            <p:nvPr/>
          </p:nvSpPr>
          <p:spPr>
            <a:xfrm rot="5400000">
              <a:off x="1357398" y="4127240"/>
              <a:ext cx="184882" cy="1140481"/>
            </a:xfrm>
            <a:prstGeom prst="triangle">
              <a:avLst>
                <a:gd name="adj" fmla="val 10000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等腰三角形 44"/>
            <p:cNvSpPr/>
            <p:nvPr/>
          </p:nvSpPr>
          <p:spPr>
            <a:xfrm rot="5400000">
              <a:off x="1315511" y="4179891"/>
              <a:ext cx="184882" cy="1282258"/>
            </a:xfrm>
            <a:prstGeom prst="triangle">
              <a:avLst>
                <a:gd name="adj" fmla="val 2902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立方体 13"/>
          <p:cNvSpPr/>
          <p:nvPr/>
        </p:nvSpPr>
        <p:spPr>
          <a:xfrm>
            <a:off x="2905519" y="4125730"/>
            <a:ext cx="661183" cy="1688399"/>
          </a:xfrm>
          <a:prstGeom prst="cube">
            <a:avLst>
              <a:gd name="adj" fmla="val 70176"/>
            </a:avLst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立方体 14"/>
          <p:cNvSpPr/>
          <p:nvPr/>
        </p:nvSpPr>
        <p:spPr>
          <a:xfrm>
            <a:off x="3096863" y="4125730"/>
            <a:ext cx="511978" cy="1688399"/>
          </a:xfrm>
          <a:prstGeom prst="cube">
            <a:avLst>
              <a:gd name="adj" fmla="val 90742"/>
            </a:avLst>
          </a:prstGeom>
          <a:solidFill>
            <a:srgbClr val="FD6666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立方体 16"/>
          <p:cNvSpPr/>
          <p:nvPr/>
        </p:nvSpPr>
        <p:spPr>
          <a:xfrm>
            <a:off x="3143002" y="4125730"/>
            <a:ext cx="511978" cy="1688399"/>
          </a:xfrm>
          <a:prstGeom prst="cube">
            <a:avLst>
              <a:gd name="adj" fmla="val 90742"/>
            </a:avLst>
          </a:prstGeom>
          <a:solidFill>
            <a:srgbClr val="66CCFF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6" name="组合 45"/>
          <p:cNvGrpSpPr/>
          <p:nvPr/>
        </p:nvGrpSpPr>
        <p:grpSpPr>
          <a:xfrm>
            <a:off x="3108596" y="4493281"/>
            <a:ext cx="949418" cy="308421"/>
            <a:chOff x="2079179" y="4634495"/>
            <a:chExt cx="949418" cy="308421"/>
          </a:xfrm>
        </p:grpSpPr>
        <p:sp>
          <p:nvSpPr>
            <p:cNvPr id="48" name="平行四边形 47"/>
            <p:cNvSpPr/>
            <p:nvPr/>
          </p:nvSpPr>
          <p:spPr>
            <a:xfrm rot="19031392">
              <a:off x="2079179" y="4711810"/>
              <a:ext cx="298012" cy="147976"/>
            </a:xfrm>
            <a:prstGeom prst="parallelogram">
              <a:avLst>
                <a:gd name="adj" fmla="val 92976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等腰三角形 48"/>
            <p:cNvSpPr/>
            <p:nvPr/>
          </p:nvSpPr>
          <p:spPr>
            <a:xfrm rot="5400000">
              <a:off x="2564021" y="4354800"/>
              <a:ext cx="184882" cy="744271"/>
            </a:xfrm>
            <a:prstGeom prst="triangle">
              <a:avLst>
                <a:gd name="adj" fmla="val 10000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等腰三角形 49"/>
            <p:cNvSpPr/>
            <p:nvPr/>
          </p:nvSpPr>
          <p:spPr>
            <a:xfrm rot="5400000">
              <a:off x="2497507" y="4432078"/>
              <a:ext cx="184882" cy="836794"/>
            </a:xfrm>
            <a:prstGeom prst="triangle">
              <a:avLst>
                <a:gd name="adj" fmla="val 2902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3936306" y="4270931"/>
            <a:ext cx="925407" cy="1084619"/>
            <a:chOff x="2834125" y="4531885"/>
            <a:chExt cx="925407" cy="1084619"/>
          </a:xfrm>
        </p:grpSpPr>
        <p:sp>
          <p:nvSpPr>
            <p:cNvPr id="6" name="立方体 5"/>
            <p:cNvSpPr/>
            <p:nvPr/>
          </p:nvSpPr>
          <p:spPr>
            <a:xfrm>
              <a:off x="2834125" y="4532942"/>
              <a:ext cx="744270" cy="1083562"/>
            </a:xfrm>
            <a:prstGeom prst="cube">
              <a:avLst>
                <a:gd name="adj" fmla="val 47169"/>
              </a:avLst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立方体 8"/>
            <p:cNvSpPr/>
            <p:nvPr/>
          </p:nvSpPr>
          <p:spPr>
            <a:xfrm>
              <a:off x="3229617" y="4531885"/>
              <a:ext cx="440594" cy="1083562"/>
            </a:xfrm>
            <a:prstGeom prst="cube">
              <a:avLst>
                <a:gd name="adj" fmla="val 78884"/>
              </a:avLst>
            </a:prstGeom>
            <a:solidFill>
              <a:srgbClr val="FD6666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立方体 12"/>
            <p:cNvSpPr/>
            <p:nvPr/>
          </p:nvSpPr>
          <p:spPr>
            <a:xfrm>
              <a:off x="3318938" y="4532942"/>
              <a:ext cx="440594" cy="1083562"/>
            </a:xfrm>
            <a:prstGeom prst="cube">
              <a:avLst>
                <a:gd name="adj" fmla="val 78884"/>
              </a:avLst>
            </a:prstGeom>
            <a:solidFill>
              <a:srgbClr val="66CCFF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4437487" y="4516990"/>
            <a:ext cx="949418" cy="308421"/>
            <a:chOff x="2079179" y="4634495"/>
            <a:chExt cx="949418" cy="308421"/>
          </a:xfrm>
        </p:grpSpPr>
        <p:sp>
          <p:nvSpPr>
            <p:cNvPr id="53" name="平行四边形 52"/>
            <p:cNvSpPr/>
            <p:nvPr/>
          </p:nvSpPr>
          <p:spPr>
            <a:xfrm rot="19031392">
              <a:off x="2079179" y="4711810"/>
              <a:ext cx="298012" cy="147976"/>
            </a:xfrm>
            <a:prstGeom prst="parallelogram">
              <a:avLst>
                <a:gd name="adj" fmla="val 92976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等腰三角形 53"/>
            <p:cNvSpPr/>
            <p:nvPr/>
          </p:nvSpPr>
          <p:spPr>
            <a:xfrm rot="5400000">
              <a:off x="2564021" y="4354800"/>
              <a:ext cx="184882" cy="744271"/>
            </a:xfrm>
            <a:prstGeom prst="triangle">
              <a:avLst>
                <a:gd name="adj" fmla="val 10000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等腰三角形 54"/>
            <p:cNvSpPr/>
            <p:nvPr/>
          </p:nvSpPr>
          <p:spPr>
            <a:xfrm rot="5400000">
              <a:off x="2497507" y="4432078"/>
              <a:ext cx="184882" cy="836794"/>
            </a:xfrm>
            <a:prstGeom prst="triangle">
              <a:avLst>
                <a:gd name="adj" fmla="val 2902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5160776" y="4365906"/>
            <a:ext cx="1198245" cy="764540"/>
            <a:chOff x="4083993" y="4508336"/>
            <a:chExt cx="1198245" cy="764540"/>
          </a:xfrm>
        </p:grpSpPr>
        <p:sp>
          <p:nvSpPr>
            <p:cNvPr id="7" name="立方体 6"/>
            <p:cNvSpPr/>
            <p:nvPr/>
          </p:nvSpPr>
          <p:spPr>
            <a:xfrm>
              <a:off x="4083993" y="4508336"/>
              <a:ext cx="1089660" cy="764540"/>
            </a:xfrm>
            <a:prstGeom prst="cube">
              <a:avLst>
                <a:gd name="adj" fmla="val 36373"/>
              </a:avLst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立方体 7"/>
            <p:cNvSpPr/>
            <p:nvPr/>
          </p:nvSpPr>
          <p:spPr>
            <a:xfrm>
              <a:off x="4891713" y="4508971"/>
              <a:ext cx="333375" cy="763905"/>
            </a:xfrm>
            <a:prstGeom prst="cube">
              <a:avLst>
                <a:gd name="adj" fmla="val 83047"/>
              </a:avLst>
            </a:prstGeom>
            <a:solidFill>
              <a:srgbClr val="FD6666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立方体 9"/>
            <p:cNvSpPr/>
            <p:nvPr/>
          </p:nvSpPr>
          <p:spPr>
            <a:xfrm>
              <a:off x="4948863" y="4508971"/>
              <a:ext cx="333375" cy="763905"/>
            </a:xfrm>
            <a:prstGeom prst="cube">
              <a:avLst>
                <a:gd name="adj" fmla="val 83047"/>
              </a:avLst>
            </a:prstGeom>
            <a:solidFill>
              <a:srgbClr val="66CCFF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6000615" y="4547661"/>
            <a:ext cx="656114" cy="308421"/>
            <a:chOff x="7654440" y="3548880"/>
            <a:chExt cx="656114" cy="308421"/>
          </a:xfrm>
        </p:grpSpPr>
        <p:sp>
          <p:nvSpPr>
            <p:cNvPr id="60" name="平行四边形 59"/>
            <p:cNvSpPr/>
            <p:nvPr/>
          </p:nvSpPr>
          <p:spPr>
            <a:xfrm rot="19031392">
              <a:off x="7654440" y="3626195"/>
              <a:ext cx="298012" cy="147976"/>
            </a:xfrm>
            <a:prstGeom prst="parallelogram">
              <a:avLst>
                <a:gd name="adj" fmla="val 92976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等腰三角形 60"/>
            <p:cNvSpPr/>
            <p:nvPr/>
          </p:nvSpPr>
          <p:spPr>
            <a:xfrm rot="5400000">
              <a:off x="7992630" y="3415837"/>
              <a:ext cx="184882" cy="450967"/>
            </a:xfrm>
            <a:prstGeom prst="triangle">
              <a:avLst>
                <a:gd name="adj" fmla="val 10000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等腰三角形 61"/>
            <p:cNvSpPr/>
            <p:nvPr/>
          </p:nvSpPr>
          <p:spPr>
            <a:xfrm rot="5400000">
              <a:off x="7907885" y="3511346"/>
              <a:ext cx="184882" cy="507028"/>
            </a:xfrm>
            <a:prstGeom prst="triangle">
              <a:avLst>
                <a:gd name="adj" fmla="val 2902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6515611" y="4554255"/>
            <a:ext cx="1761490" cy="369570"/>
            <a:chOff x="5438828" y="4748096"/>
            <a:chExt cx="1761490" cy="369570"/>
          </a:xfrm>
        </p:grpSpPr>
        <p:sp>
          <p:nvSpPr>
            <p:cNvPr id="2" name="立方体 1"/>
            <p:cNvSpPr/>
            <p:nvPr/>
          </p:nvSpPr>
          <p:spPr>
            <a:xfrm>
              <a:off x="5438828" y="4748096"/>
              <a:ext cx="1658620" cy="369570"/>
            </a:xfrm>
            <a:prstGeom prst="cube">
              <a:avLst>
                <a:gd name="adj" fmla="val 36373"/>
              </a:avLst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立方体 2"/>
            <p:cNvSpPr/>
            <p:nvPr/>
          </p:nvSpPr>
          <p:spPr>
            <a:xfrm>
              <a:off x="6964098" y="4748096"/>
              <a:ext cx="185420" cy="369570"/>
            </a:xfrm>
            <a:prstGeom prst="cube">
              <a:avLst>
                <a:gd name="adj" fmla="val 72260"/>
              </a:avLst>
            </a:prstGeom>
            <a:solidFill>
              <a:srgbClr val="FD6666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立方体 10"/>
            <p:cNvSpPr/>
            <p:nvPr/>
          </p:nvSpPr>
          <p:spPr>
            <a:xfrm>
              <a:off x="7014898" y="4748096"/>
              <a:ext cx="185420" cy="369570"/>
            </a:xfrm>
            <a:prstGeom prst="cube">
              <a:avLst>
                <a:gd name="adj" fmla="val 72260"/>
              </a:avLst>
            </a:prstGeom>
            <a:solidFill>
              <a:srgbClr val="66CCFF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5" name="箭头: 右 64"/>
          <p:cNvSpPr/>
          <p:nvPr/>
        </p:nvSpPr>
        <p:spPr>
          <a:xfrm>
            <a:off x="8423907" y="4643973"/>
            <a:ext cx="284464" cy="188337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7" name="组合 66"/>
          <p:cNvGrpSpPr/>
          <p:nvPr/>
        </p:nvGrpSpPr>
        <p:grpSpPr>
          <a:xfrm>
            <a:off x="8976605" y="4247450"/>
            <a:ext cx="675514" cy="903027"/>
            <a:chOff x="7698207" y="3194599"/>
            <a:chExt cx="675514" cy="903027"/>
          </a:xfrm>
        </p:grpSpPr>
        <p:sp>
          <p:nvSpPr>
            <p:cNvPr id="68" name="矩形 67"/>
            <p:cNvSpPr/>
            <p:nvPr/>
          </p:nvSpPr>
          <p:spPr>
            <a:xfrm>
              <a:off x="7698207" y="3646780"/>
              <a:ext cx="675514" cy="45084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accent2">
                      <a:lumMod val="75000"/>
                    </a:schemeClr>
                  </a:solidFill>
                </a:rPr>
                <a:t>real</a:t>
              </a:r>
              <a:endParaRPr lang="zh-CN" alt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>
              <a:off x="7698207" y="3194599"/>
              <a:ext cx="675514" cy="45084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0070C0"/>
                  </a:solidFill>
                </a:rPr>
                <a:t>fake</a:t>
              </a:r>
              <a:endParaRPr lang="zh-CN" altLang="en-US" dirty="0">
                <a:solidFill>
                  <a:srgbClr val="0070C0"/>
                </a:solidFill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5280" y="72390"/>
            <a:ext cx="4564602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SGAN – 2016.06</a:t>
            </a:r>
          </a:p>
        </p:txBody>
      </p:sp>
      <p:sp>
        <p:nvSpPr>
          <p:cNvPr id="72" name="文本框 71"/>
          <p:cNvSpPr txBox="1"/>
          <p:nvPr/>
        </p:nvSpPr>
        <p:spPr>
          <a:xfrm>
            <a:off x="3143002" y="998485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Generator</a:t>
            </a:r>
          </a:p>
        </p:txBody>
      </p:sp>
      <p:sp>
        <p:nvSpPr>
          <p:cNvPr id="20" name="立方体 19"/>
          <p:cNvSpPr/>
          <p:nvPr/>
        </p:nvSpPr>
        <p:spPr>
          <a:xfrm>
            <a:off x="1767093" y="3924917"/>
            <a:ext cx="709163" cy="2216055"/>
          </a:xfrm>
          <a:prstGeom prst="cube">
            <a:avLst>
              <a:gd name="adj" fmla="val 91089"/>
            </a:avLst>
          </a:prstGeom>
          <a:solidFill>
            <a:schemeClr val="accent6">
              <a:lumMod val="60000"/>
              <a:lumOff val="40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1412063" y="3302445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Discriminator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384564" y="4832310"/>
            <a:ext cx="133995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   64</a:t>
            </a: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400" dirty="0">
                <a:latin typeface="Axure Handwriting" panose="020B0402020200020204" pitchFamily="34" charset="0"/>
                <a:cs typeface="Arial" panose="020B0604020202090204" pitchFamily="34" charset="0"/>
              </a:rPr>
              <a:t>  x</a:t>
            </a: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64   </a:t>
            </a: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</a:p>
          <a:p>
            <a:r>
              <a:rPr lang="en-US" altLang="zh-CN" sz="1200" dirty="0">
                <a:latin typeface="Arial" panose="020B0604020202090204" pitchFamily="34" charset="0"/>
                <a:cs typeface="Arial" panose="020B0604020202090204" pitchFamily="34" charset="0"/>
              </a:rPr>
              <a:t> </a:t>
            </a:r>
            <a:r>
              <a:rPr lang="en-US" altLang="zh-CN" sz="1200" dirty="0">
                <a:solidFill>
                  <a:schemeClr val="accent6">
                    <a:lumMod val="75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Real Image         </a:t>
            </a:r>
            <a:endParaRPr lang="zh-CN" altLang="en-US" sz="1200" dirty="0">
              <a:solidFill>
                <a:schemeClr val="accent6">
                  <a:lumMod val="75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12" name="左大括号 11"/>
          <p:cNvSpPr/>
          <p:nvPr/>
        </p:nvSpPr>
        <p:spPr>
          <a:xfrm rot="5400000">
            <a:off x="3506510" y="3881194"/>
            <a:ext cx="65096" cy="314409"/>
          </a:xfrm>
          <a:prstGeom prst="leftBrace">
            <a:avLst>
              <a:gd name="adj1" fmla="val 46609"/>
              <a:gd name="adj2" fmla="val 50000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" name="左大括号 24"/>
          <p:cNvSpPr/>
          <p:nvPr/>
        </p:nvSpPr>
        <p:spPr>
          <a:xfrm rot="5400000">
            <a:off x="4568603" y="3785385"/>
            <a:ext cx="45719" cy="616839"/>
          </a:xfrm>
          <a:prstGeom prst="leftBrace">
            <a:avLst>
              <a:gd name="adj1" fmla="val 46609"/>
              <a:gd name="adj2" fmla="val 50000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" name="左大括号 25"/>
          <p:cNvSpPr/>
          <p:nvPr/>
        </p:nvSpPr>
        <p:spPr>
          <a:xfrm rot="5400000">
            <a:off x="5815529" y="3656972"/>
            <a:ext cx="95884" cy="940304"/>
          </a:xfrm>
          <a:prstGeom prst="leftBrace">
            <a:avLst>
              <a:gd name="adj1" fmla="val 46609"/>
              <a:gd name="adj2" fmla="val 50000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7" name="左大括号 26"/>
          <p:cNvSpPr/>
          <p:nvPr/>
        </p:nvSpPr>
        <p:spPr>
          <a:xfrm rot="5400000">
            <a:off x="7385031" y="3308393"/>
            <a:ext cx="95882" cy="1637461"/>
          </a:xfrm>
          <a:prstGeom prst="leftBrace">
            <a:avLst>
              <a:gd name="adj1" fmla="val 46609"/>
              <a:gd name="adj2" fmla="val 50000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2304615" y="3757842"/>
            <a:ext cx="60785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>
                <a:latin typeface="Arial" panose="020B0604020202090204" pitchFamily="34" charset="0"/>
                <a:cs typeface="Arial" panose="020B0604020202090204" pitchFamily="34" charset="0"/>
              </a:rPr>
              <a:t> 3                	    128	       256	                   512	          	          1024</a:t>
            </a:r>
            <a:endParaRPr lang="zh-CN" altLang="en-US" sz="900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8784859" y="4635494"/>
            <a:ext cx="112804" cy="1883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2744143" y="4739748"/>
            <a:ext cx="12292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32</a:t>
            </a:r>
            <a:endParaRPr lang="en-US" altLang="zh-CN" sz="1400" dirty="0">
              <a:latin typeface="Axure Handwriting" panose="020B040202020002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   </a:t>
            </a: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32   </a:t>
            </a: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</a:p>
          <a:p>
            <a:r>
              <a:rPr lang="en-US" altLang="zh-CN" sz="1200" b="1" dirty="0">
                <a:latin typeface="Arial" panose="020B0604020202090204" pitchFamily="34" charset="0"/>
                <a:cs typeface="Arial" panose="020B0604020202090204" pitchFamily="34" charset="0"/>
              </a:rPr>
              <a:t>Conv1</a:t>
            </a:r>
            <a:r>
              <a:rPr lang="en-US" altLang="zh-CN" sz="1400" dirty="0">
                <a:solidFill>
                  <a:schemeClr val="accent6">
                    <a:lumMod val="75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  <a:endParaRPr lang="zh-CN" altLang="en-US" sz="1400" dirty="0">
              <a:solidFill>
                <a:schemeClr val="accent6">
                  <a:lumMod val="75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847321" y="4544814"/>
            <a:ext cx="131345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 16</a:t>
            </a:r>
            <a:endParaRPr lang="en-US" altLang="zh-CN" sz="1400" dirty="0">
              <a:latin typeface="Axure Handwriting" panose="020B040202020002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   </a:t>
            </a: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</a:t>
            </a: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16   </a:t>
            </a:r>
          </a:p>
          <a:p>
            <a:r>
              <a:rPr lang="en-US" altLang="zh-CN" sz="1200" b="1" dirty="0">
                <a:latin typeface="Arial" panose="020B0604020202090204" pitchFamily="34" charset="0"/>
                <a:cs typeface="Arial" panose="020B0604020202090204" pitchFamily="34" charset="0"/>
              </a:rPr>
              <a:t> Conv2</a:t>
            </a:r>
            <a:r>
              <a:rPr lang="en-US" altLang="zh-CN" sz="1400" dirty="0">
                <a:solidFill>
                  <a:schemeClr val="accent6">
                    <a:lumMod val="75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  <a:endParaRPr lang="zh-CN" altLang="en-US" sz="1400" dirty="0">
              <a:solidFill>
                <a:schemeClr val="accent6">
                  <a:lumMod val="75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5219691" y="4447779"/>
            <a:ext cx="13790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    8</a:t>
            </a:r>
            <a:endParaRPr lang="en-US" altLang="zh-CN" sz="1400" dirty="0">
              <a:latin typeface="Axure Handwriting" panose="020B040202020002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</a:t>
            </a: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</a:t>
            </a: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8   </a:t>
            </a:r>
          </a:p>
          <a:p>
            <a:r>
              <a:rPr lang="en-US" altLang="zh-CN" sz="1200" b="1" dirty="0">
                <a:latin typeface="Arial" panose="020B0604020202090204" pitchFamily="34" charset="0"/>
                <a:cs typeface="Arial" panose="020B0604020202090204" pitchFamily="34" charset="0"/>
              </a:rPr>
              <a:t>Conv3</a:t>
            </a:r>
            <a:r>
              <a:rPr lang="en-US" altLang="zh-CN" sz="1400" dirty="0">
                <a:solidFill>
                  <a:schemeClr val="accent6">
                    <a:lumMod val="75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  <a:endParaRPr lang="zh-CN" altLang="en-US" sz="1400" dirty="0">
              <a:solidFill>
                <a:schemeClr val="accent6">
                  <a:lumMod val="75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6952820" y="4483638"/>
            <a:ext cx="15447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          4</a:t>
            </a: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        4   </a:t>
            </a:r>
          </a:p>
          <a:p>
            <a:r>
              <a:rPr lang="en-US" altLang="zh-CN" sz="1200" b="1" dirty="0">
                <a:latin typeface="Arial" panose="020B0604020202090204" pitchFamily="34" charset="0"/>
                <a:cs typeface="Arial" panose="020B0604020202090204" pitchFamily="34" charset="0"/>
              </a:rPr>
              <a:t> Conv4</a:t>
            </a:r>
            <a:r>
              <a:rPr lang="en-US" altLang="zh-CN" sz="1400" dirty="0">
                <a:solidFill>
                  <a:schemeClr val="accent6">
                    <a:lumMod val="75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  <a:endParaRPr lang="zh-CN" altLang="en-US" sz="1400" dirty="0">
              <a:solidFill>
                <a:schemeClr val="accent6">
                  <a:lumMod val="75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1751234" y="4462610"/>
            <a:ext cx="1374630" cy="308421"/>
            <a:chOff x="674451" y="4605040"/>
            <a:chExt cx="1374630" cy="308421"/>
          </a:xfrm>
        </p:grpSpPr>
        <p:sp>
          <p:nvSpPr>
            <p:cNvPr id="34" name="平行四边形 33"/>
            <p:cNvSpPr/>
            <p:nvPr/>
          </p:nvSpPr>
          <p:spPr>
            <a:xfrm rot="19031392">
              <a:off x="674451" y="4682355"/>
              <a:ext cx="298012" cy="147976"/>
            </a:xfrm>
            <a:prstGeom prst="parallelogram">
              <a:avLst>
                <a:gd name="adj" fmla="val 92976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等腰三角形 42"/>
            <p:cNvSpPr/>
            <p:nvPr/>
          </p:nvSpPr>
          <p:spPr>
            <a:xfrm rot="5400000">
              <a:off x="1357398" y="4127240"/>
              <a:ext cx="184882" cy="1140481"/>
            </a:xfrm>
            <a:prstGeom prst="triangle">
              <a:avLst>
                <a:gd name="adj" fmla="val 10000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等腰三角形 44"/>
            <p:cNvSpPr/>
            <p:nvPr/>
          </p:nvSpPr>
          <p:spPr>
            <a:xfrm rot="5400000">
              <a:off x="1315511" y="4179891"/>
              <a:ext cx="184882" cy="1282258"/>
            </a:xfrm>
            <a:prstGeom prst="triangle">
              <a:avLst>
                <a:gd name="adj" fmla="val 2902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立方体 13"/>
          <p:cNvSpPr/>
          <p:nvPr/>
        </p:nvSpPr>
        <p:spPr>
          <a:xfrm>
            <a:off x="2905519" y="4125730"/>
            <a:ext cx="661183" cy="1688399"/>
          </a:xfrm>
          <a:prstGeom prst="cube">
            <a:avLst>
              <a:gd name="adj" fmla="val 70176"/>
            </a:avLst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立方体 14"/>
          <p:cNvSpPr/>
          <p:nvPr/>
        </p:nvSpPr>
        <p:spPr>
          <a:xfrm>
            <a:off x="3096863" y="4125730"/>
            <a:ext cx="511978" cy="1688399"/>
          </a:xfrm>
          <a:prstGeom prst="cube">
            <a:avLst>
              <a:gd name="adj" fmla="val 90742"/>
            </a:avLst>
          </a:prstGeom>
          <a:solidFill>
            <a:srgbClr val="FD6666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立方体 16"/>
          <p:cNvSpPr/>
          <p:nvPr/>
        </p:nvSpPr>
        <p:spPr>
          <a:xfrm>
            <a:off x="3143002" y="4125730"/>
            <a:ext cx="511978" cy="1688399"/>
          </a:xfrm>
          <a:prstGeom prst="cube">
            <a:avLst>
              <a:gd name="adj" fmla="val 90742"/>
            </a:avLst>
          </a:prstGeom>
          <a:solidFill>
            <a:srgbClr val="66CCFF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6" name="组合 45"/>
          <p:cNvGrpSpPr/>
          <p:nvPr/>
        </p:nvGrpSpPr>
        <p:grpSpPr>
          <a:xfrm>
            <a:off x="3108596" y="4493281"/>
            <a:ext cx="949418" cy="308421"/>
            <a:chOff x="2079179" y="4634495"/>
            <a:chExt cx="949418" cy="308421"/>
          </a:xfrm>
        </p:grpSpPr>
        <p:sp>
          <p:nvSpPr>
            <p:cNvPr id="48" name="平行四边形 47"/>
            <p:cNvSpPr/>
            <p:nvPr/>
          </p:nvSpPr>
          <p:spPr>
            <a:xfrm rot="19031392">
              <a:off x="2079179" y="4711810"/>
              <a:ext cx="298012" cy="147976"/>
            </a:xfrm>
            <a:prstGeom prst="parallelogram">
              <a:avLst>
                <a:gd name="adj" fmla="val 92976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等腰三角形 48"/>
            <p:cNvSpPr/>
            <p:nvPr/>
          </p:nvSpPr>
          <p:spPr>
            <a:xfrm rot="5400000">
              <a:off x="2564021" y="4354800"/>
              <a:ext cx="184882" cy="744271"/>
            </a:xfrm>
            <a:prstGeom prst="triangle">
              <a:avLst>
                <a:gd name="adj" fmla="val 10000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等腰三角形 49"/>
            <p:cNvSpPr/>
            <p:nvPr/>
          </p:nvSpPr>
          <p:spPr>
            <a:xfrm rot="5400000">
              <a:off x="2497507" y="4432078"/>
              <a:ext cx="184882" cy="836794"/>
            </a:xfrm>
            <a:prstGeom prst="triangle">
              <a:avLst>
                <a:gd name="adj" fmla="val 2902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3936306" y="4270931"/>
            <a:ext cx="925407" cy="1084619"/>
            <a:chOff x="2834125" y="4531885"/>
            <a:chExt cx="925407" cy="1084619"/>
          </a:xfrm>
        </p:grpSpPr>
        <p:sp>
          <p:nvSpPr>
            <p:cNvPr id="6" name="立方体 5"/>
            <p:cNvSpPr/>
            <p:nvPr/>
          </p:nvSpPr>
          <p:spPr>
            <a:xfrm>
              <a:off x="2834125" y="4532942"/>
              <a:ext cx="744270" cy="1083562"/>
            </a:xfrm>
            <a:prstGeom prst="cube">
              <a:avLst>
                <a:gd name="adj" fmla="val 47169"/>
              </a:avLst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立方体 8"/>
            <p:cNvSpPr/>
            <p:nvPr/>
          </p:nvSpPr>
          <p:spPr>
            <a:xfrm>
              <a:off x="3229617" y="4531885"/>
              <a:ext cx="440594" cy="1083562"/>
            </a:xfrm>
            <a:prstGeom prst="cube">
              <a:avLst>
                <a:gd name="adj" fmla="val 78884"/>
              </a:avLst>
            </a:prstGeom>
            <a:solidFill>
              <a:srgbClr val="FD6666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立方体 12"/>
            <p:cNvSpPr/>
            <p:nvPr/>
          </p:nvSpPr>
          <p:spPr>
            <a:xfrm>
              <a:off x="3318938" y="4532942"/>
              <a:ext cx="440594" cy="1083562"/>
            </a:xfrm>
            <a:prstGeom prst="cube">
              <a:avLst>
                <a:gd name="adj" fmla="val 78884"/>
              </a:avLst>
            </a:prstGeom>
            <a:solidFill>
              <a:srgbClr val="66CCFF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4437487" y="4516990"/>
            <a:ext cx="949418" cy="308421"/>
            <a:chOff x="2079179" y="4634495"/>
            <a:chExt cx="949418" cy="308421"/>
          </a:xfrm>
        </p:grpSpPr>
        <p:sp>
          <p:nvSpPr>
            <p:cNvPr id="53" name="平行四边形 52"/>
            <p:cNvSpPr/>
            <p:nvPr/>
          </p:nvSpPr>
          <p:spPr>
            <a:xfrm rot="19031392">
              <a:off x="2079179" y="4711810"/>
              <a:ext cx="298012" cy="147976"/>
            </a:xfrm>
            <a:prstGeom prst="parallelogram">
              <a:avLst>
                <a:gd name="adj" fmla="val 92976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等腰三角形 53"/>
            <p:cNvSpPr/>
            <p:nvPr/>
          </p:nvSpPr>
          <p:spPr>
            <a:xfrm rot="5400000">
              <a:off x="2564021" y="4354800"/>
              <a:ext cx="184882" cy="744271"/>
            </a:xfrm>
            <a:prstGeom prst="triangle">
              <a:avLst>
                <a:gd name="adj" fmla="val 10000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等腰三角形 54"/>
            <p:cNvSpPr/>
            <p:nvPr/>
          </p:nvSpPr>
          <p:spPr>
            <a:xfrm rot="5400000">
              <a:off x="2497507" y="4432078"/>
              <a:ext cx="184882" cy="836794"/>
            </a:xfrm>
            <a:prstGeom prst="triangle">
              <a:avLst>
                <a:gd name="adj" fmla="val 2902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5160776" y="4365906"/>
            <a:ext cx="1198245" cy="764540"/>
            <a:chOff x="4083993" y="4508336"/>
            <a:chExt cx="1198245" cy="764540"/>
          </a:xfrm>
        </p:grpSpPr>
        <p:sp>
          <p:nvSpPr>
            <p:cNvPr id="7" name="立方体 6"/>
            <p:cNvSpPr/>
            <p:nvPr/>
          </p:nvSpPr>
          <p:spPr>
            <a:xfrm>
              <a:off x="4083993" y="4508336"/>
              <a:ext cx="1089660" cy="764540"/>
            </a:xfrm>
            <a:prstGeom prst="cube">
              <a:avLst>
                <a:gd name="adj" fmla="val 36373"/>
              </a:avLst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立方体 7"/>
            <p:cNvSpPr/>
            <p:nvPr/>
          </p:nvSpPr>
          <p:spPr>
            <a:xfrm>
              <a:off x="4891713" y="4508971"/>
              <a:ext cx="333375" cy="763905"/>
            </a:xfrm>
            <a:prstGeom prst="cube">
              <a:avLst>
                <a:gd name="adj" fmla="val 83047"/>
              </a:avLst>
            </a:prstGeom>
            <a:solidFill>
              <a:srgbClr val="FD6666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立方体 9"/>
            <p:cNvSpPr/>
            <p:nvPr/>
          </p:nvSpPr>
          <p:spPr>
            <a:xfrm>
              <a:off x="4948863" y="4508971"/>
              <a:ext cx="333375" cy="763905"/>
            </a:xfrm>
            <a:prstGeom prst="cube">
              <a:avLst>
                <a:gd name="adj" fmla="val 83047"/>
              </a:avLst>
            </a:prstGeom>
            <a:solidFill>
              <a:srgbClr val="66CCFF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6000615" y="4547661"/>
            <a:ext cx="656114" cy="308421"/>
            <a:chOff x="7654440" y="3548880"/>
            <a:chExt cx="656114" cy="308421"/>
          </a:xfrm>
        </p:grpSpPr>
        <p:sp>
          <p:nvSpPr>
            <p:cNvPr id="60" name="平行四边形 59"/>
            <p:cNvSpPr/>
            <p:nvPr/>
          </p:nvSpPr>
          <p:spPr>
            <a:xfrm rot="19031392">
              <a:off x="7654440" y="3626195"/>
              <a:ext cx="298012" cy="147976"/>
            </a:xfrm>
            <a:prstGeom prst="parallelogram">
              <a:avLst>
                <a:gd name="adj" fmla="val 92976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等腰三角形 60"/>
            <p:cNvSpPr/>
            <p:nvPr/>
          </p:nvSpPr>
          <p:spPr>
            <a:xfrm rot="5400000">
              <a:off x="7992630" y="3415837"/>
              <a:ext cx="184882" cy="450967"/>
            </a:xfrm>
            <a:prstGeom prst="triangle">
              <a:avLst>
                <a:gd name="adj" fmla="val 10000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等腰三角形 61"/>
            <p:cNvSpPr/>
            <p:nvPr/>
          </p:nvSpPr>
          <p:spPr>
            <a:xfrm rot="5400000">
              <a:off x="7907885" y="3511346"/>
              <a:ext cx="184882" cy="507028"/>
            </a:xfrm>
            <a:prstGeom prst="triangle">
              <a:avLst>
                <a:gd name="adj" fmla="val 2902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6515611" y="4554255"/>
            <a:ext cx="1761490" cy="369570"/>
            <a:chOff x="5438828" y="4748096"/>
            <a:chExt cx="1761490" cy="369570"/>
          </a:xfrm>
        </p:grpSpPr>
        <p:sp>
          <p:nvSpPr>
            <p:cNvPr id="2" name="立方体 1"/>
            <p:cNvSpPr/>
            <p:nvPr/>
          </p:nvSpPr>
          <p:spPr>
            <a:xfrm>
              <a:off x="5438828" y="4748096"/>
              <a:ext cx="1658620" cy="369570"/>
            </a:xfrm>
            <a:prstGeom prst="cube">
              <a:avLst>
                <a:gd name="adj" fmla="val 36373"/>
              </a:avLst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立方体 2"/>
            <p:cNvSpPr/>
            <p:nvPr/>
          </p:nvSpPr>
          <p:spPr>
            <a:xfrm>
              <a:off x="6964098" y="4748096"/>
              <a:ext cx="185420" cy="369570"/>
            </a:xfrm>
            <a:prstGeom prst="cube">
              <a:avLst>
                <a:gd name="adj" fmla="val 72260"/>
              </a:avLst>
            </a:prstGeom>
            <a:solidFill>
              <a:srgbClr val="FD6666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立方体 10"/>
            <p:cNvSpPr/>
            <p:nvPr/>
          </p:nvSpPr>
          <p:spPr>
            <a:xfrm>
              <a:off x="7014898" y="4748096"/>
              <a:ext cx="185420" cy="369570"/>
            </a:xfrm>
            <a:prstGeom prst="cube">
              <a:avLst>
                <a:gd name="adj" fmla="val 72260"/>
              </a:avLst>
            </a:prstGeom>
            <a:solidFill>
              <a:srgbClr val="66CCFF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5" name="箭头: 右 64"/>
          <p:cNvSpPr/>
          <p:nvPr/>
        </p:nvSpPr>
        <p:spPr>
          <a:xfrm>
            <a:off x="8423907" y="4643973"/>
            <a:ext cx="284464" cy="188337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7" name="组合 66"/>
          <p:cNvGrpSpPr/>
          <p:nvPr/>
        </p:nvGrpSpPr>
        <p:grpSpPr>
          <a:xfrm>
            <a:off x="8976605" y="4247450"/>
            <a:ext cx="675514" cy="903027"/>
            <a:chOff x="7698207" y="3194599"/>
            <a:chExt cx="675514" cy="903027"/>
          </a:xfrm>
        </p:grpSpPr>
        <p:sp>
          <p:nvSpPr>
            <p:cNvPr id="68" name="矩形 67"/>
            <p:cNvSpPr/>
            <p:nvPr/>
          </p:nvSpPr>
          <p:spPr>
            <a:xfrm>
              <a:off x="7698207" y="3646780"/>
              <a:ext cx="675514" cy="45084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accent2">
                      <a:lumMod val="75000"/>
                    </a:schemeClr>
                  </a:solidFill>
                </a:rPr>
                <a:t>real</a:t>
              </a:r>
              <a:endParaRPr lang="zh-CN" alt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>
              <a:off x="7698207" y="3194599"/>
              <a:ext cx="675514" cy="45084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0070C0"/>
                  </a:solidFill>
                </a:rPr>
                <a:t>fake</a:t>
              </a:r>
              <a:endParaRPr lang="zh-CN" altLang="en-US" dirty="0">
                <a:solidFill>
                  <a:srgbClr val="0070C0"/>
                </a:solidFill>
              </a:endParaRPr>
            </a:p>
          </p:txBody>
        </p:sp>
      </p:grpSp>
      <p:sp>
        <p:nvSpPr>
          <p:cNvPr id="56" name="文本框 55"/>
          <p:cNvSpPr txBox="1"/>
          <p:nvPr/>
        </p:nvSpPr>
        <p:spPr>
          <a:xfrm>
            <a:off x="346078" y="485739"/>
            <a:ext cx="28548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Semi-Supervised GAN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文本框 71"/>
          <p:cNvSpPr txBox="1"/>
          <p:nvPr/>
        </p:nvSpPr>
        <p:spPr>
          <a:xfrm>
            <a:off x="7713980" y="2725420"/>
            <a:ext cx="988695" cy="392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1400" b="1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从</a:t>
            </a:r>
            <a:r>
              <a:rPr lang="en-US" altLang="zh-CN" sz="1400" b="1">
                <a:solidFill>
                  <a:schemeClr val="bg1">
                    <a:lumMod val="50000"/>
                  </a:schemeClr>
                </a:solidFill>
                <a:latin typeface="Menlo" panose="020B0609030804020204" charset="0"/>
                <a:ea typeface="微软雅黑" panose="020B0503020204020204" charset="-122"/>
              </a:rPr>
              <a:t>z3</a:t>
            </a:r>
            <a:r>
              <a:rPr lang="zh-CN" altLang="en-US" sz="1400" b="1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开始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35280" y="72390"/>
            <a:ext cx="3248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LAPGAN - 2016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947420"/>
            <a:ext cx="7913370" cy="18796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57200" y="599440"/>
            <a:ext cx="29063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LAPGAN Network</a:t>
            </a:r>
          </a:p>
        </p:txBody>
      </p:sp>
      <p:cxnSp>
        <p:nvCxnSpPr>
          <p:cNvPr id="163" name="直接箭头连接符 162"/>
          <p:cNvCxnSpPr/>
          <p:nvPr/>
        </p:nvCxnSpPr>
        <p:spPr>
          <a:xfrm flipV="1">
            <a:off x="8208645" y="2370455"/>
            <a:ext cx="0" cy="456565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/>
        </p:nvCxnSpPr>
        <p:spPr>
          <a:xfrm>
            <a:off x="7441565" y="867410"/>
            <a:ext cx="332740" cy="22860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6051550" y="549910"/>
            <a:ext cx="2318385" cy="392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1400" b="1">
                <a:solidFill>
                  <a:schemeClr val="bg1">
                    <a:lumMod val="50000"/>
                  </a:schemeClr>
                </a:solidFill>
                <a:latin typeface="Menlo" panose="020B0609030804020204" charset="0"/>
                <a:ea typeface="微软雅黑" panose="020B0503020204020204" charset="-122"/>
              </a:rPr>
              <a:t>l</a:t>
            </a:r>
            <a:r>
              <a:rPr lang="zh-CN" altLang="en-US" sz="1400" b="1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是</a:t>
            </a:r>
            <a:r>
              <a:rPr lang="en-US" altLang="zh-CN" sz="1400" b="1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cGAN</a:t>
            </a:r>
            <a:r>
              <a:rPr lang="zh-CN" altLang="en-US" sz="1400" b="1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的输入先验条件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2885" y="3547745"/>
            <a:ext cx="7943215" cy="293687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57200" y="3117850"/>
            <a:ext cx="29063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LAPGAN Training</a:t>
            </a:r>
            <a:endParaRPr lang="zh-CN" altLang="en-US" sz="1400" b="1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57200" y="3622675"/>
            <a:ext cx="1118870" cy="392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1400" b="1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图像 </a:t>
            </a:r>
            <a:r>
              <a:rPr lang="en-US" altLang="zh-CN" sz="1400" b="1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64x64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2568575" y="3424555"/>
            <a:ext cx="1118870" cy="392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1400" b="1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降采样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2298700" y="4094480"/>
            <a:ext cx="1118870" cy="349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1200" b="1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上采样   低通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1336040" y="4928870"/>
            <a:ext cx="994410" cy="349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altLang="zh-CN" sz="1200" b="1">
                <a:solidFill>
                  <a:schemeClr val="bg1">
                    <a:lumMod val="50000"/>
                  </a:schemeClr>
                </a:solidFill>
                <a:latin typeface="Menlo" panose="020B0609030804020204" charset="0"/>
                <a:ea typeface="微软雅黑" panose="020B0503020204020204" charset="-122"/>
              </a:rPr>
              <a:t>h</a:t>
            </a:r>
            <a:r>
              <a:rPr lang="en-US" altLang="zh-CN" sz="1400" b="1" baseline="-25000">
                <a:solidFill>
                  <a:schemeClr val="bg1">
                    <a:lumMod val="50000"/>
                  </a:schemeClr>
                </a:solidFill>
                <a:uFillTx/>
                <a:latin typeface="Menlo" panose="020B0609030804020204" charset="0"/>
                <a:ea typeface="微软雅黑" panose="020B0503020204020204" charset="-122"/>
              </a:rPr>
              <a:t>0</a:t>
            </a:r>
            <a:r>
              <a:rPr lang="en-US" altLang="zh-CN" sz="1200" b="1">
                <a:solidFill>
                  <a:schemeClr val="bg1">
                    <a:lumMod val="50000"/>
                  </a:schemeClr>
                </a:solidFill>
                <a:latin typeface="Menlo" panose="020B0609030804020204" charset="0"/>
                <a:ea typeface="微软雅黑" panose="020B0503020204020204" charset="-122"/>
              </a:rPr>
              <a:t>=I</a:t>
            </a:r>
            <a:r>
              <a:rPr lang="en-US" altLang="zh-CN" sz="1400" b="1" baseline="-25000">
                <a:solidFill>
                  <a:schemeClr val="bg1">
                    <a:lumMod val="50000"/>
                  </a:schemeClr>
                </a:solidFill>
                <a:uFillTx/>
                <a:latin typeface="Menlo" panose="020B0609030804020204" charset="0"/>
                <a:ea typeface="微软雅黑" panose="020B0503020204020204" charset="-122"/>
              </a:rPr>
              <a:t>0</a:t>
            </a:r>
            <a:r>
              <a:rPr lang="en-US" altLang="zh-CN" sz="1200" b="1">
                <a:solidFill>
                  <a:schemeClr val="bg1">
                    <a:lumMod val="50000"/>
                  </a:schemeClr>
                </a:solidFill>
                <a:latin typeface="Menlo" panose="020B0609030804020204" charset="0"/>
                <a:ea typeface="微软雅黑" panose="020B0503020204020204" charset="-122"/>
              </a:rPr>
              <a:t>-l</a:t>
            </a:r>
            <a:r>
              <a:rPr lang="en-US" altLang="zh-CN" sz="1400" b="1" baseline="-25000">
                <a:solidFill>
                  <a:schemeClr val="bg1">
                    <a:lumMod val="50000"/>
                  </a:schemeClr>
                </a:solidFill>
                <a:uFillTx/>
                <a:latin typeface="Menlo" panose="020B0609030804020204" charset="0"/>
                <a:ea typeface="微软雅黑" panose="020B0503020204020204" charset="-122"/>
              </a:rPr>
              <a:t>0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3252470" y="4459605"/>
            <a:ext cx="86550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1000" b="1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输入 图像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3227070" y="4954270"/>
            <a:ext cx="99250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1000" b="1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生成 高通图像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/>
              <p:cNvSpPr txBox="1"/>
              <p:nvPr/>
            </p:nvSpPr>
            <p:spPr>
              <a:xfrm>
                <a:off x="598805" y="6059170"/>
                <a:ext cx="1918970" cy="2937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40000"/>
                  </a:lnSpc>
                </a:pPr>
                <a:r>
                  <a:rPr lang="en-US" altLang="zh-CN" sz="1000" b="1" dirty="0">
                    <a:solidFill>
                      <a:schemeClr val="accent2">
                        <a:lumMod val="75000"/>
                      </a:schemeClr>
                    </a:solidFill>
                    <a:latin typeface="Menlo" panose="020B0609030804020204" charset="0"/>
                    <a:ea typeface="微软雅黑" panose="020B0503020204020204" charset="-122"/>
                  </a:rPr>
                  <a:t>l</a:t>
                </a:r>
                <a:r>
                  <a:rPr lang="en-US" altLang="zh-CN" sz="1400" b="1" baseline="-25000" dirty="0">
                    <a:solidFill>
                      <a:schemeClr val="accent2">
                        <a:lumMod val="75000"/>
                      </a:schemeClr>
                    </a:solidFill>
                    <a:latin typeface="Menlo" panose="020B0609030804020204" charset="0"/>
                    <a:ea typeface="微软雅黑" panose="020B0503020204020204" charset="-122"/>
                  </a:rPr>
                  <a:t>0</a:t>
                </a:r>
                <a:r>
                  <a:rPr lang="zh-CN" altLang="en-US" sz="1000" b="1" dirty="0">
                    <a:solidFill>
                      <a:schemeClr val="accent2">
                        <a:lumMod val="75000"/>
                      </a:schemeClr>
                    </a:solidFill>
                    <a:latin typeface="Menlo" panose="020B0609030804020204" charset="0"/>
                    <a:ea typeface="微软雅黑" panose="020B0503020204020204" charset="-122"/>
                  </a:rPr>
                  <a:t>添加到</a:t>
                </a:r>
                <a:r>
                  <a:rPr lang="en-US" altLang="zh-CN" sz="1000" b="1" dirty="0">
                    <a:solidFill>
                      <a:schemeClr val="accent2">
                        <a:lumMod val="75000"/>
                      </a:schemeClr>
                    </a:solidFill>
                    <a:latin typeface="Menlo" panose="020B0609030804020204" charset="0"/>
                    <a:ea typeface="微软雅黑" panose="020B0503020204020204" charset="-122"/>
                  </a:rPr>
                  <a:t>h</a:t>
                </a:r>
                <a:r>
                  <a:rPr lang="en-US" altLang="zh-CN" sz="1400" b="1" baseline="-25000" dirty="0">
                    <a:solidFill>
                      <a:schemeClr val="accent2">
                        <a:lumMod val="75000"/>
                      </a:schemeClr>
                    </a:solidFill>
                    <a:latin typeface="Menlo" panose="020B0609030804020204" charset="0"/>
                    <a:ea typeface="微软雅黑" panose="020B0503020204020204" charset="-122"/>
                  </a:rPr>
                  <a:t>0</a:t>
                </a:r>
                <a:r>
                  <a:rPr lang="zh-CN" altLang="en-US" sz="1000" b="1" dirty="0">
                    <a:solidFill>
                      <a:schemeClr val="accent2">
                        <a:lumMod val="75000"/>
                      </a:schemeClr>
                    </a:solidFill>
                    <a:latin typeface="Menlo" panose="020B0609030804020204" charset="0"/>
                    <a:ea typeface="微软雅黑" panose="020B0503020204020204" charset="-122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00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zh-CN" sz="1000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1000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acc>
                      </m:e>
                      <m:sub>
                        <m:r>
                          <a:rPr lang="en-US" altLang="zh-CN" sz="1000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sz="1000" b="1" dirty="0">
                    <a:solidFill>
                      <a:schemeClr val="accent2">
                        <a:lumMod val="75000"/>
                      </a:schemeClr>
                    </a:solidFill>
                    <a:latin typeface="Menlo" panose="020B0609030804020204" charset="0"/>
                    <a:ea typeface="微软雅黑" panose="020B0503020204020204" charset="-122"/>
                  </a:rPr>
                  <a:t>卷积层之前</a:t>
                </a:r>
              </a:p>
            </p:txBody>
          </p:sp>
        </mc:Choice>
        <mc:Fallback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805" y="6059170"/>
                <a:ext cx="1918970" cy="293798"/>
              </a:xfrm>
              <a:prstGeom prst="rect">
                <a:avLst/>
              </a:prstGeom>
              <a:blipFill>
                <a:blip r:embed="rId5"/>
                <a:stretch>
                  <a:fillRect b="-187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文本框 15"/>
          <p:cNvSpPr txBox="1"/>
          <p:nvPr/>
        </p:nvSpPr>
        <p:spPr>
          <a:xfrm>
            <a:off x="7648575" y="3623945"/>
            <a:ext cx="560070" cy="392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altLang="zh-CN" sz="1400" b="1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8x8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5720715" y="3622675"/>
            <a:ext cx="724535" cy="392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altLang="zh-CN" sz="1400" b="1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16x16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3687445" y="3598545"/>
            <a:ext cx="712470" cy="392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altLang="zh-CN" sz="1400" b="1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32x32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5280" y="72390"/>
            <a:ext cx="4442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Batch Normalization - 2016</a:t>
            </a:r>
          </a:p>
        </p:txBody>
      </p:sp>
      <p:sp>
        <p:nvSpPr>
          <p:cNvPr id="54" name="矩形 53"/>
          <p:cNvSpPr/>
          <p:nvPr/>
        </p:nvSpPr>
        <p:spPr>
          <a:xfrm>
            <a:off x="1163534" y="3545588"/>
            <a:ext cx="2900680" cy="21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source: https://openai.com/blog/generative-models/</a:t>
            </a:r>
          </a:p>
        </p:txBody>
      </p:sp>
      <p:sp>
        <p:nvSpPr>
          <p:cNvPr id="72" name="文本框 71"/>
          <p:cNvSpPr txBox="1"/>
          <p:nvPr/>
        </p:nvSpPr>
        <p:spPr>
          <a:xfrm>
            <a:off x="1456169" y="1870560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Generator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6455640" y="4740436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4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Discriminator</a:t>
            </a:r>
          </a:p>
        </p:txBody>
      </p:sp>
      <p:sp>
        <p:nvSpPr>
          <p:cNvPr id="19" name="箭头: 右 18"/>
          <p:cNvSpPr/>
          <p:nvPr/>
        </p:nvSpPr>
        <p:spPr>
          <a:xfrm>
            <a:off x="7978471" y="3886809"/>
            <a:ext cx="356038" cy="35964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2" name="组合 21"/>
          <p:cNvGrpSpPr/>
          <p:nvPr/>
        </p:nvGrpSpPr>
        <p:grpSpPr>
          <a:xfrm>
            <a:off x="8358749" y="3605808"/>
            <a:ext cx="675514" cy="903027"/>
            <a:chOff x="7698207" y="3194599"/>
            <a:chExt cx="675514" cy="903027"/>
          </a:xfrm>
        </p:grpSpPr>
        <p:sp>
          <p:nvSpPr>
            <p:cNvPr id="24" name="矩形 23"/>
            <p:cNvSpPr/>
            <p:nvPr/>
          </p:nvSpPr>
          <p:spPr>
            <a:xfrm>
              <a:off x="7698207" y="3646780"/>
              <a:ext cx="675514" cy="45084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accent2">
                      <a:lumMod val="75000"/>
                    </a:schemeClr>
                  </a:solidFill>
                </a:rPr>
                <a:t>real</a:t>
              </a:r>
              <a:endParaRPr lang="zh-CN" alt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7698207" y="3194599"/>
              <a:ext cx="675514" cy="45084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0070C0"/>
                  </a:solidFill>
                </a:rPr>
                <a:t>fake</a:t>
              </a:r>
              <a:endParaRPr lang="zh-CN" altLang="en-US" dirty="0">
                <a:solidFill>
                  <a:srgbClr val="0070C0"/>
                </a:solidFill>
              </a:endParaRPr>
            </a:p>
          </p:txBody>
        </p:sp>
      </p:grpSp>
      <p:sp>
        <p:nvSpPr>
          <p:cNvPr id="27" name="矩形 26"/>
          <p:cNvSpPr/>
          <p:nvPr/>
        </p:nvSpPr>
        <p:spPr>
          <a:xfrm>
            <a:off x="9150172" y="2931249"/>
            <a:ext cx="612140" cy="2115892"/>
          </a:xfrm>
          <a:prstGeom prst="rect">
            <a:avLst/>
          </a:prstGeom>
          <a:solidFill>
            <a:srgbClr val="FD666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latin typeface="微软雅黑" panose="020B0503020204020204" charset="-122"/>
                <a:ea typeface="微软雅黑" panose="020B0503020204020204" charset="-122"/>
              </a:rPr>
              <a:t>Loss</a:t>
            </a: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0481" y="2710095"/>
            <a:ext cx="3244961" cy="190181"/>
          </a:xfrm>
          <a:prstGeom prst="rect">
            <a:avLst/>
          </a:prstGeom>
        </p:spPr>
      </p:pic>
      <p:grpSp>
        <p:nvGrpSpPr>
          <p:cNvPr id="45" name="组合 44"/>
          <p:cNvGrpSpPr/>
          <p:nvPr/>
        </p:nvGrpSpPr>
        <p:grpSpPr>
          <a:xfrm>
            <a:off x="4764620" y="2764914"/>
            <a:ext cx="357329" cy="1038652"/>
            <a:chOff x="4058040" y="2281584"/>
            <a:chExt cx="357329" cy="1038652"/>
          </a:xfrm>
        </p:grpSpPr>
        <p:cxnSp>
          <p:nvCxnSpPr>
            <p:cNvPr id="37" name="直接箭头连接符 36"/>
            <p:cNvCxnSpPr/>
            <p:nvPr/>
          </p:nvCxnSpPr>
          <p:spPr>
            <a:xfrm>
              <a:off x="4175609" y="3309120"/>
              <a:ext cx="239760" cy="0"/>
            </a:xfrm>
            <a:prstGeom prst="straightConnector1">
              <a:avLst/>
            </a:prstGeom>
            <a:ln w="127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 flipH="1">
              <a:off x="4180855" y="2281584"/>
              <a:ext cx="2311" cy="1038652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>
              <a:off x="4058040" y="2294516"/>
              <a:ext cx="119880" cy="0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7" name="连接符: 肘形 46"/>
          <p:cNvCxnSpPr>
            <a:stCxn id="27" idx="0"/>
          </p:cNvCxnSpPr>
          <p:nvPr/>
        </p:nvCxnSpPr>
        <p:spPr>
          <a:xfrm rot="16200000" flipV="1">
            <a:off x="6466557" y="-58436"/>
            <a:ext cx="1060689" cy="4918682"/>
          </a:xfrm>
          <a:prstGeom prst="bentConnector2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/>
          <p:nvPr/>
        </p:nvCxnSpPr>
        <p:spPr>
          <a:xfrm flipH="1">
            <a:off x="8014080" y="5023584"/>
            <a:ext cx="1136092" cy="0"/>
          </a:xfrm>
          <a:prstGeom prst="straightConnector1">
            <a:avLst/>
          </a:prstGeom>
          <a:ln w="1905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5280" y="72390"/>
            <a:ext cx="4442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Instance Normalization - 2016</a:t>
            </a:r>
          </a:p>
        </p:txBody>
      </p:sp>
      <p:sp>
        <p:nvSpPr>
          <p:cNvPr id="54" name="矩形 53"/>
          <p:cNvSpPr/>
          <p:nvPr/>
        </p:nvSpPr>
        <p:spPr>
          <a:xfrm>
            <a:off x="1163534" y="3545588"/>
            <a:ext cx="2900680" cy="21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source: https://openai.com/blog/generative-models/</a:t>
            </a:r>
          </a:p>
        </p:txBody>
      </p:sp>
      <p:sp>
        <p:nvSpPr>
          <p:cNvPr id="72" name="文本框 71"/>
          <p:cNvSpPr txBox="1"/>
          <p:nvPr/>
        </p:nvSpPr>
        <p:spPr>
          <a:xfrm>
            <a:off x="1456169" y="1870560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Generator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6455640" y="4740436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4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Discriminator</a:t>
            </a:r>
          </a:p>
        </p:txBody>
      </p:sp>
      <p:sp>
        <p:nvSpPr>
          <p:cNvPr id="19" name="箭头: 右 18"/>
          <p:cNvSpPr/>
          <p:nvPr/>
        </p:nvSpPr>
        <p:spPr>
          <a:xfrm>
            <a:off x="7978471" y="3886809"/>
            <a:ext cx="356038" cy="35964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2" name="组合 21"/>
          <p:cNvGrpSpPr/>
          <p:nvPr/>
        </p:nvGrpSpPr>
        <p:grpSpPr>
          <a:xfrm>
            <a:off x="8358749" y="3605808"/>
            <a:ext cx="675514" cy="903027"/>
            <a:chOff x="7698207" y="3194599"/>
            <a:chExt cx="675514" cy="903027"/>
          </a:xfrm>
        </p:grpSpPr>
        <p:sp>
          <p:nvSpPr>
            <p:cNvPr id="24" name="矩形 23"/>
            <p:cNvSpPr/>
            <p:nvPr/>
          </p:nvSpPr>
          <p:spPr>
            <a:xfrm>
              <a:off x="7698207" y="3646780"/>
              <a:ext cx="675514" cy="45084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accent2">
                      <a:lumMod val="75000"/>
                    </a:schemeClr>
                  </a:solidFill>
                </a:rPr>
                <a:t>real</a:t>
              </a:r>
              <a:endParaRPr lang="zh-CN" alt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7698207" y="3194599"/>
              <a:ext cx="675514" cy="45084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0070C0"/>
                  </a:solidFill>
                </a:rPr>
                <a:t>fake</a:t>
              </a:r>
              <a:endParaRPr lang="zh-CN" altLang="en-US" dirty="0">
                <a:solidFill>
                  <a:srgbClr val="0070C0"/>
                </a:solidFill>
              </a:endParaRPr>
            </a:p>
          </p:txBody>
        </p:sp>
      </p:grpSp>
      <p:sp>
        <p:nvSpPr>
          <p:cNvPr id="27" name="矩形 26"/>
          <p:cNvSpPr/>
          <p:nvPr/>
        </p:nvSpPr>
        <p:spPr>
          <a:xfrm>
            <a:off x="9150172" y="2931249"/>
            <a:ext cx="612140" cy="2115892"/>
          </a:xfrm>
          <a:prstGeom prst="rect">
            <a:avLst/>
          </a:prstGeom>
          <a:solidFill>
            <a:srgbClr val="FD666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latin typeface="微软雅黑" panose="020B0503020204020204" charset="-122"/>
                <a:ea typeface="微软雅黑" panose="020B0503020204020204" charset="-122"/>
              </a:rPr>
              <a:t>Loss</a:t>
            </a: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0481" y="2710095"/>
            <a:ext cx="3244961" cy="190181"/>
          </a:xfrm>
          <a:prstGeom prst="rect">
            <a:avLst/>
          </a:prstGeom>
        </p:spPr>
      </p:pic>
      <p:grpSp>
        <p:nvGrpSpPr>
          <p:cNvPr id="45" name="组合 44"/>
          <p:cNvGrpSpPr/>
          <p:nvPr/>
        </p:nvGrpSpPr>
        <p:grpSpPr>
          <a:xfrm>
            <a:off x="4764620" y="2764914"/>
            <a:ext cx="357329" cy="1038652"/>
            <a:chOff x="4058040" y="2281584"/>
            <a:chExt cx="357329" cy="1038652"/>
          </a:xfrm>
        </p:grpSpPr>
        <p:cxnSp>
          <p:nvCxnSpPr>
            <p:cNvPr id="37" name="直接箭头连接符 36"/>
            <p:cNvCxnSpPr/>
            <p:nvPr/>
          </p:nvCxnSpPr>
          <p:spPr>
            <a:xfrm>
              <a:off x="4175609" y="3309120"/>
              <a:ext cx="239760" cy="0"/>
            </a:xfrm>
            <a:prstGeom prst="straightConnector1">
              <a:avLst/>
            </a:prstGeom>
            <a:ln w="127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 flipH="1">
              <a:off x="4180855" y="2281584"/>
              <a:ext cx="2311" cy="1038652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>
              <a:off x="4058040" y="2294516"/>
              <a:ext cx="119880" cy="0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7" name="连接符: 肘形 46"/>
          <p:cNvCxnSpPr>
            <a:stCxn id="27" idx="0"/>
          </p:cNvCxnSpPr>
          <p:nvPr/>
        </p:nvCxnSpPr>
        <p:spPr>
          <a:xfrm rot="16200000" flipV="1">
            <a:off x="6466557" y="-58436"/>
            <a:ext cx="1060689" cy="4918682"/>
          </a:xfrm>
          <a:prstGeom prst="bentConnector2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/>
          <p:nvPr/>
        </p:nvCxnSpPr>
        <p:spPr>
          <a:xfrm flipH="1">
            <a:off x="8014080" y="5023584"/>
            <a:ext cx="1136092" cy="0"/>
          </a:xfrm>
          <a:prstGeom prst="straightConnector1">
            <a:avLst/>
          </a:prstGeom>
          <a:ln w="1905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5280" y="72390"/>
            <a:ext cx="4442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Layer Normalization - 2016</a:t>
            </a:r>
          </a:p>
        </p:txBody>
      </p:sp>
      <p:sp>
        <p:nvSpPr>
          <p:cNvPr id="54" name="矩形 53"/>
          <p:cNvSpPr/>
          <p:nvPr/>
        </p:nvSpPr>
        <p:spPr>
          <a:xfrm>
            <a:off x="1163534" y="3545588"/>
            <a:ext cx="2900680" cy="21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source: https://openai.com/blog/generative-models/</a:t>
            </a:r>
          </a:p>
        </p:txBody>
      </p:sp>
      <p:sp>
        <p:nvSpPr>
          <p:cNvPr id="72" name="文本框 71"/>
          <p:cNvSpPr txBox="1"/>
          <p:nvPr/>
        </p:nvSpPr>
        <p:spPr>
          <a:xfrm>
            <a:off x="1456169" y="1870560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Generator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6455640" y="4740436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4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Discriminator</a:t>
            </a:r>
          </a:p>
        </p:txBody>
      </p:sp>
      <p:sp>
        <p:nvSpPr>
          <p:cNvPr id="19" name="箭头: 右 18"/>
          <p:cNvSpPr/>
          <p:nvPr/>
        </p:nvSpPr>
        <p:spPr>
          <a:xfrm>
            <a:off x="7978471" y="3886809"/>
            <a:ext cx="356038" cy="35964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2" name="组合 21"/>
          <p:cNvGrpSpPr/>
          <p:nvPr/>
        </p:nvGrpSpPr>
        <p:grpSpPr>
          <a:xfrm>
            <a:off x="8358749" y="3605808"/>
            <a:ext cx="675514" cy="903027"/>
            <a:chOff x="7698207" y="3194599"/>
            <a:chExt cx="675514" cy="903027"/>
          </a:xfrm>
        </p:grpSpPr>
        <p:sp>
          <p:nvSpPr>
            <p:cNvPr id="24" name="矩形 23"/>
            <p:cNvSpPr/>
            <p:nvPr/>
          </p:nvSpPr>
          <p:spPr>
            <a:xfrm>
              <a:off x="7698207" y="3646780"/>
              <a:ext cx="675514" cy="45084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accent2">
                      <a:lumMod val="75000"/>
                    </a:schemeClr>
                  </a:solidFill>
                </a:rPr>
                <a:t>real</a:t>
              </a:r>
              <a:endParaRPr lang="zh-CN" alt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7698207" y="3194599"/>
              <a:ext cx="675514" cy="45084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0070C0"/>
                  </a:solidFill>
                </a:rPr>
                <a:t>fake</a:t>
              </a:r>
              <a:endParaRPr lang="zh-CN" altLang="en-US" dirty="0">
                <a:solidFill>
                  <a:srgbClr val="0070C0"/>
                </a:solidFill>
              </a:endParaRPr>
            </a:p>
          </p:txBody>
        </p:sp>
      </p:grpSp>
      <p:sp>
        <p:nvSpPr>
          <p:cNvPr id="27" name="矩形 26"/>
          <p:cNvSpPr/>
          <p:nvPr/>
        </p:nvSpPr>
        <p:spPr>
          <a:xfrm>
            <a:off x="9150172" y="2931249"/>
            <a:ext cx="612140" cy="2115892"/>
          </a:xfrm>
          <a:prstGeom prst="rect">
            <a:avLst/>
          </a:prstGeom>
          <a:solidFill>
            <a:srgbClr val="FD666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latin typeface="微软雅黑" panose="020B0503020204020204" charset="-122"/>
                <a:ea typeface="微软雅黑" panose="020B0503020204020204" charset="-122"/>
              </a:rPr>
              <a:t>Loss</a:t>
            </a: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0481" y="2710095"/>
            <a:ext cx="3244961" cy="190181"/>
          </a:xfrm>
          <a:prstGeom prst="rect">
            <a:avLst/>
          </a:prstGeom>
        </p:spPr>
      </p:pic>
      <p:grpSp>
        <p:nvGrpSpPr>
          <p:cNvPr id="45" name="组合 44"/>
          <p:cNvGrpSpPr/>
          <p:nvPr/>
        </p:nvGrpSpPr>
        <p:grpSpPr>
          <a:xfrm>
            <a:off x="4764620" y="2764914"/>
            <a:ext cx="357329" cy="1038652"/>
            <a:chOff x="4058040" y="2281584"/>
            <a:chExt cx="357329" cy="1038652"/>
          </a:xfrm>
        </p:grpSpPr>
        <p:cxnSp>
          <p:nvCxnSpPr>
            <p:cNvPr id="37" name="直接箭头连接符 36"/>
            <p:cNvCxnSpPr/>
            <p:nvPr/>
          </p:nvCxnSpPr>
          <p:spPr>
            <a:xfrm>
              <a:off x="4175609" y="3309120"/>
              <a:ext cx="239760" cy="0"/>
            </a:xfrm>
            <a:prstGeom prst="straightConnector1">
              <a:avLst/>
            </a:prstGeom>
            <a:ln w="127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 flipH="1">
              <a:off x="4180855" y="2281584"/>
              <a:ext cx="2311" cy="1038652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>
              <a:off x="4058040" y="2294516"/>
              <a:ext cx="119880" cy="0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7" name="连接符: 肘形 46"/>
          <p:cNvCxnSpPr>
            <a:stCxn id="27" idx="0"/>
          </p:cNvCxnSpPr>
          <p:nvPr/>
        </p:nvCxnSpPr>
        <p:spPr>
          <a:xfrm rot="16200000" flipV="1">
            <a:off x="6466557" y="-58436"/>
            <a:ext cx="1060689" cy="4918682"/>
          </a:xfrm>
          <a:prstGeom prst="bentConnector2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/>
          <p:nvPr/>
        </p:nvCxnSpPr>
        <p:spPr>
          <a:xfrm flipH="1">
            <a:off x="8014080" y="5023584"/>
            <a:ext cx="1136092" cy="0"/>
          </a:xfrm>
          <a:prstGeom prst="straightConnector1">
            <a:avLst/>
          </a:prstGeom>
          <a:ln w="1905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右大括号 1"/>
          <p:cNvSpPr/>
          <p:nvPr/>
        </p:nvSpPr>
        <p:spPr>
          <a:xfrm rot="16200000">
            <a:off x="3482340" y="1690370"/>
            <a:ext cx="179705" cy="3024505"/>
          </a:xfrm>
          <a:prstGeom prst="rightBrace">
            <a:avLst>
              <a:gd name="adj1" fmla="val 217817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文本框 71"/>
          <p:cNvSpPr txBox="1"/>
          <p:nvPr/>
        </p:nvSpPr>
        <p:spPr>
          <a:xfrm>
            <a:off x="2459355" y="2806065"/>
            <a:ext cx="222631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AlexNet </a:t>
            </a: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特征提取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519420" y="2656840"/>
            <a:ext cx="2590800" cy="478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altLang="zh-CN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Offset Max Pooling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4885" y="3369310"/>
            <a:ext cx="431800" cy="40576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4630" y="3369310"/>
            <a:ext cx="431800" cy="40576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84060" y="3369310"/>
            <a:ext cx="433070" cy="40322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8451215" y="2367280"/>
            <a:ext cx="22263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Classifier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8279130" y="3097530"/>
            <a:ext cx="917575" cy="257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zh-CN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conv 5x5</a:t>
            </a: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1955" y="3366770"/>
            <a:ext cx="431800" cy="405765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1700" y="3366770"/>
            <a:ext cx="431800" cy="405765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41130" y="3366770"/>
            <a:ext cx="433070" cy="403225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8333105" y="2790825"/>
            <a:ext cx="8096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fc6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21955" y="3366770"/>
            <a:ext cx="358775" cy="333375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28050" y="3369310"/>
            <a:ext cx="358775" cy="333375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41130" y="3369310"/>
            <a:ext cx="358775" cy="333375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70745" y="3369945"/>
            <a:ext cx="249555" cy="231140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064750" y="3369310"/>
            <a:ext cx="247650" cy="231775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351770" y="3366770"/>
            <a:ext cx="248920" cy="23368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773920" y="3369945"/>
            <a:ext cx="123825" cy="118745"/>
          </a:xfrm>
          <a:prstGeom prst="rect">
            <a:avLst/>
          </a:prstGeom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067925" y="3369945"/>
            <a:ext cx="123825" cy="118745"/>
          </a:xfrm>
          <a:prstGeom prst="rect">
            <a:avLst/>
          </a:prstGeom>
        </p:spPr>
      </p:pic>
      <p:pic>
        <p:nvPicPr>
          <p:cNvPr id="33" name="图片 3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354945" y="3366770"/>
            <a:ext cx="123825" cy="118745"/>
          </a:xfrm>
          <a:prstGeom prst="rect">
            <a:avLst/>
          </a:prstGeom>
        </p:spPr>
      </p:pic>
      <p:pic>
        <p:nvPicPr>
          <p:cNvPr id="34" name="图片 3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854690" y="3367405"/>
            <a:ext cx="249555" cy="231140"/>
          </a:xfrm>
          <a:prstGeom prst="rect">
            <a:avLst/>
          </a:prstGeom>
        </p:spPr>
      </p:pic>
      <p:pic>
        <p:nvPicPr>
          <p:cNvPr id="35" name="图片 3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148695" y="3366770"/>
            <a:ext cx="247650" cy="231775"/>
          </a:xfrm>
          <a:prstGeom prst="rect">
            <a:avLst/>
          </a:prstGeom>
        </p:spPr>
      </p:pic>
      <p:pic>
        <p:nvPicPr>
          <p:cNvPr id="36" name="图片 3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435715" y="3364230"/>
            <a:ext cx="248920" cy="233680"/>
          </a:xfrm>
          <a:prstGeom prst="rect">
            <a:avLst/>
          </a:prstGeom>
        </p:spPr>
      </p:pic>
      <p:pic>
        <p:nvPicPr>
          <p:cNvPr id="37" name="图片 3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857865" y="3367405"/>
            <a:ext cx="123825" cy="118745"/>
          </a:xfrm>
          <a:prstGeom prst="rect">
            <a:avLst/>
          </a:prstGeom>
        </p:spPr>
      </p:pic>
      <p:pic>
        <p:nvPicPr>
          <p:cNvPr id="38" name="图片 3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151870" y="3367405"/>
            <a:ext cx="123825" cy="118745"/>
          </a:xfrm>
          <a:prstGeom prst="rect">
            <a:avLst/>
          </a:prstGeom>
        </p:spPr>
      </p:pic>
      <p:pic>
        <p:nvPicPr>
          <p:cNvPr id="39" name="图片 3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438890" y="3364230"/>
            <a:ext cx="123825" cy="118745"/>
          </a:xfrm>
          <a:prstGeom prst="rect">
            <a:avLst/>
          </a:prstGeom>
        </p:spPr>
      </p:pic>
      <p:sp>
        <p:nvSpPr>
          <p:cNvPr id="40" name="文本框 39"/>
          <p:cNvSpPr txBox="1"/>
          <p:nvPr/>
        </p:nvSpPr>
        <p:spPr>
          <a:xfrm>
            <a:off x="9747250" y="3080385"/>
            <a:ext cx="917575" cy="257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zh-CN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conv 1x1</a:t>
            </a:r>
          </a:p>
        </p:txBody>
      </p:sp>
      <p:sp>
        <p:nvSpPr>
          <p:cNvPr id="41" name="文本框 40"/>
          <p:cNvSpPr txBox="1"/>
          <p:nvPr/>
        </p:nvSpPr>
        <p:spPr>
          <a:xfrm>
            <a:off x="9815195" y="2773680"/>
            <a:ext cx="8096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fc7</a:t>
            </a:r>
          </a:p>
        </p:txBody>
      </p:sp>
      <p:sp>
        <p:nvSpPr>
          <p:cNvPr id="42" name="文本框 41"/>
          <p:cNvSpPr txBox="1"/>
          <p:nvPr/>
        </p:nvSpPr>
        <p:spPr>
          <a:xfrm>
            <a:off x="10789920" y="3080385"/>
            <a:ext cx="917575" cy="257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zh-CN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conv 1x1</a:t>
            </a:r>
          </a:p>
        </p:txBody>
      </p:sp>
      <p:sp>
        <p:nvSpPr>
          <p:cNvPr id="43" name="文本框 42"/>
          <p:cNvSpPr txBox="1"/>
          <p:nvPr/>
        </p:nvSpPr>
        <p:spPr>
          <a:xfrm>
            <a:off x="10861040" y="2773680"/>
            <a:ext cx="8096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fc8</a:t>
            </a:r>
          </a:p>
        </p:txBody>
      </p:sp>
      <p:sp>
        <p:nvSpPr>
          <p:cNvPr id="50" name="矩形 49"/>
          <p:cNvSpPr/>
          <p:nvPr/>
        </p:nvSpPr>
        <p:spPr>
          <a:xfrm>
            <a:off x="4772025" y="1122045"/>
            <a:ext cx="4068445" cy="1352550"/>
          </a:xfrm>
          <a:prstGeom prst="rect">
            <a:avLst/>
          </a:prstGeom>
          <a:noFill/>
          <a:ln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右大括号 50"/>
          <p:cNvSpPr/>
          <p:nvPr/>
        </p:nvSpPr>
        <p:spPr>
          <a:xfrm rot="5400000">
            <a:off x="6687820" y="1052195"/>
            <a:ext cx="179705" cy="3024505"/>
          </a:xfrm>
          <a:prstGeom prst="rightBrace">
            <a:avLst>
              <a:gd name="adj1" fmla="val 217817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1543050" y="4914265"/>
            <a:ext cx="736600" cy="21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</a:rPr>
              <a:t>221x221x96</a:t>
            </a:r>
          </a:p>
        </p:txBody>
      </p:sp>
      <p:sp>
        <p:nvSpPr>
          <p:cNvPr id="53" name="矩形 52"/>
          <p:cNvSpPr/>
          <p:nvPr/>
        </p:nvSpPr>
        <p:spPr>
          <a:xfrm>
            <a:off x="2279015" y="4662805"/>
            <a:ext cx="743585" cy="21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</a:rPr>
              <a:t>36x36x256</a:t>
            </a:r>
          </a:p>
        </p:txBody>
      </p:sp>
      <p:sp>
        <p:nvSpPr>
          <p:cNvPr id="54" name="矩形 53"/>
          <p:cNvSpPr/>
          <p:nvPr/>
        </p:nvSpPr>
        <p:spPr>
          <a:xfrm>
            <a:off x="3088640" y="4488180"/>
            <a:ext cx="723900" cy="21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</a:rPr>
              <a:t>15x15x512</a:t>
            </a:r>
          </a:p>
        </p:txBody>
      </p:sp>
      <p:sp>
        <p:nvSpPr>
          <p:cNvPr id="55" name="矩形 54"/>
          <p:cNvSpPr/>
          <p:nvPr/>
        </p:nvSpPr>
        <p:spPr>
          <a:xfrm>
            <a:off x="3884295" y="4488180"/>
            <a:ext cx="723900" cy="21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</a:rPr>
              <a:t>15x15x512</a:t>
            </a:r>
          </a:p>
        </p:txBody>
      </p:sp>
      <p:sp>
        <p:nvSpPr>
          <p:cNvPr id="56" name="矩形 55"/>
          <p:cNvSpPr/>
          <p:nvPr/>
        </p:nvSpPr>
        <p:spPr>
          <a:xfrm>
            <a:off x="4685665" y="4526280"/>
            <a:ext cx="749300" cy="21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</a:rPr>
              <a:t>15x15x1024</a:t>
            </a:r>
          </a:p>
        </p:txBody>
      </p:sp>
      <p:sp>
        <p:nvSpPr>
          <p:cNvPr id="57" name="文本框 56"/>
          <p:cNvSpPr txBox="1"/>
          <p:nvPr/>
        </p:nvSpPr>
        <p:spPr>
          <a:xfrm>
            <a:off x="8447405" y="4144645"/>
            <a:ext cx="22263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Regressor</a:t>
            </a:r>
          </a:p>
        </p:txBody>
      </p:sp>
      <p:sp>
        <p:nvSpPr>
          <p:cNvPr id="59" name="文本框 58"/>
          <p:cNvSpPr txBox="1"/>
          <p:nvPr/>
        </p:nvSpPr>
        <p:spPr>
          <a:xfrm>
            <a:off x="8126730" y="4496435"/>
            <a:ext cx="8096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fc6</a:t>
            </a:r>
          </a:p>
          <a:p>
            <a:pPr algn="ctr"/>
            <a:r>
              <a:rPr lang="en-US" altLang="zh-CN" sz="1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4096</a:t>
            </a:r>
            <a:r>
              <a:rPr lang="zh-CN" altLang="en-US" sz="1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通道</a:t>
            </a:r>
          </a:p>
        </p:txBody>
      </p:sp>
      <p:sp>
        <p:nvSpPr>
          <p:cNvPr id="60" name="文本框 59"/>
          <p:cNvSpPr txBox="1"/>
          <p:nvPr/>
        </p:nvSpPr>
        <p:spPr>
          <a:xfrm>
            <a:off x="9439910" y="4479290"/>
            <a:ext cx="809625" cy="614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fc7</a:t>
            </a:r>
          </a:p>
          <a:p>
            <a:pPr algn="ctr"/>
            <a:r>
              <a:rPr lang="en-US" altLang="zh-CN" sz="1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1024</a:t>
            </a:r>
            <a:r>
              <a:rPr lang="zh-CN" altLang="en-US" sz="1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通道</a:t>
            </a:r>
            <a:endParaRPr lang="zh-CN" altLang="en-US" sz="10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en-US" altLang="zh-CN" sz="10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10688320" y="4479290"/>
            <a:ext cx="8096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fc8</a:t>
            </a:r>
          </a:p>
          <a:p>
            <a:pPr algn="ctr"/>
            <a:r>
              <a:rPr lang="en-US" altLang="zh-CN" sz="1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4</a:t>
            </a:r>
            <a:r>
              <a:rPr lang="zh-CN" altLang="en-US" sz="1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通道</a:t>
            </a:r>
          </a:p>
        </p:txBody>
      </p:sp>
      <p:sp>
        <p:nvSpPr>
          <p:cNvPr id="70" name="文本框 69"/>
          <p:cNvSpPr txBox="1"/>
          <p:nvPr/>
        </p:nvSpPr>
        <p:spPr>
          <a:xfrm>
            <a:off x="9240520" y="1353820"/>
            <a:ext cx="1800860" cy="478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全卷积网络</a:t>
            </a:r>
          </a:p>
        </p:txBody>
      </p:sp>
      <p:sp>
        <p:nvSpPr>
          <p:cNvPr id="71" name="文本框 70"/>
          <p:cNvSpPr txBox="1"/>
          <p:nvPr/>
        </p:nvSpPr>
        <p:spPr>
          <a:xfrm>
            <a:off x="6315075" y="4478655"/>
            <a:ext cx="8096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zh-CN" sz="14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1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256</a:t>
            </a:r>
            <a:r>
              <a:rPr lang="zh-CN" altLang="en-US" sz="1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通道</a:t>
            </a:r>
          </a:p>
        </p:txBody>
      </p:sp>
      <p:sp>
        <p:nvSpPr>
          <p:cNvPr id="73" name="左大括号 72"/>
          <p:cNvSpPr/>
          <p:nvPr/>
        </p:nvSpPr>
        <p:spPr>
          <a:xfrm>
            <a:off x="5520055" y="3430270"/>
            <a:ext cx="287655" cy="1871980"/>
          </a:xfrm>
          <a:prstGeom prst="leftBrace">
            <a:avLst>
              <a:gd name="adj1" fmla="val 158498"/>
              <a:gd name="adj2" fmla="val 50000"/>
            </a:avLst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文本框 81"/>
          <p:cNvSpPr txBox="1"/>
          <p:nvPr/>
        </p:nvSpPr>
        <p:spPr>
          <a:xfrm>
            <a:off x="1278890" y="5388610"/>
            <a:ext cx="3806190" cy="995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sz="14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Offset Max Pooling </a:t>
            </a:r>
            <a:r>
              <a:rPr lang="zh-CN" altLang="en-US" sz="14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和 </a:t>
            </a:r>
            <a:r>
              <a:rPr lang="en-US" altLang="zh-CN" sz="14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Sliding Windows</a:t>
            </a:r>
          </a:p>
          <a:p>
            <a:pPr algn="ctr">
              <a:lnSpc>
                <a:spcPct val="140000"/>
              </a:lnSpc>
            </a:pPr>
            <a:r>
              <a:rPr lang="zh-CN" altLang="en-US" sz="14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产生的多个预测值被</a:t>
            </a:r>
          </a:p>
          <a:p>
            <a:pPr algn="ctr">
              <a:lnSpc>
                <a:spcPct val="140000"/>
              </a:lnSpc>
            </a:pPr>
            <a:r>
              <a:rPr lang="zh-CN" altLang="en-US" sz="14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类别和</a:t>
            </a:r>
            <a:r>
              <a:rPr lang="en-US" altLang="zh-CN" sz="14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bbox</a:t>
            </a:r>
            <a:r>
              <a:rPr lang="zh-CN" altLang="en-US" sz="14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交叉验证丢弃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335280" y="72390"/>
            <a:ext cx="3248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WGAN - 2017.01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文本框 47"/>
          <p:cNvSpPr txBox="1"/>
          <p:nvPr/>
        </p:nvSpPr>
        <p:spPr>
          <a:xfrm>
            <a:off x="335280" y="72390"/>
            <a:ext cx="3248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WGAN-GP 2017.03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6880" y="568325"/>
            <a:ext cx="9966325" cy="2188845"/>
          </a:xfrm>
        </p:spPr>
        <p:txBody>
          <a:bodyPr>
            <a:normAutofit/>
          </a:bodyPr>
          <a:lstStyle/>
          <a:p>
            <a:pPr algn="l"/>
            <a:r>
              <a:rPr lang="zh-CN" altLang="en-US" sz="1200" b="1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目标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：针对 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WGAN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训练困难、收敛速度慢 改进；</a:t>
            </a:r>
          </a:p>
          <a:p>
            <a:pPr algn="l" fontAlgn="auto">
              <a:lnSpc>
                <a:spcPts val="1440"/>
              </a:lnSpc>
            </a:pPr>
            <a:r>
              <a:rPr lang="zh-CN" altLang="en-US" sz="1200" b="1">
                <a:solidFill>
                  <a:schemeClr val="accent5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分析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：</a:t>
            </a:r>
          </a:p>
          <a:p>
            <a:pPr algn="l" fontAlgn="auto">
              <a:lnSpc>
                <a:spcPts val="1440"/>
              </a:lnSpc>
            </a:pP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          WGAN  Lipschitz限制条件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使用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 weight clipping，每更新完一次判别器的参数后，</a:t>
            </a:r>
          </a:p>
          <a:p>
            <a:pPr algn="l" fontAlgn="auto">
              <a:lnSpc>
                <a:spcPts val="1440"/>
              </a:lnSpc>
            </a:pP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          检查判别器的所有参数的绝对值有没有超过阈值，比如0.01，有就把这些参数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修改到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 [-0.01, 0.01] 范围内。</a:t>
            </a:r>
          </a:p>
          <a:p>
            <a:pPr algn="l" fontAlgn="auto">
              <a:lnSpc>
                <a:spcPts val="1440"/>
              </a:lnSpc>
            </a:pP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          保证了判别器不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会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对两个略微不同样本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的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判别不会差异过大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，间接实现了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Lipschitz限制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。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l" fontAlgn="auto">
              <a:lnSpc>
                <a:spcPts val="1440"/>
              </a:lnSpc>
            </a:pP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  Weight Clipping独立地限制网络参数的取值范围，在这种情况下最优策略就是参数要么取最大值（如0.01）要么取最小值（如-0.01）</a:t>
            </a:r>
          </a:p>
          <a:p>
            <a:pPr algn="l"/>
            <a:r>
              <a:rPr lang="zh-CN" altLang="en-US" sz="1200" b="1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方法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：标准卷积滤波分解为：深度分离卷积（</a:t>
            </a:r>
            <a:r>
              <a:rPr lang="zh-CN" alt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不改变通道数量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） 和 逐点卷积 （</a:t>
            </a:r>
            <a:r>
              <a:rPr lang="zh-CN" altLang="en-US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改变通道数量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）</a:t>
            </a: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048385" y="3005455"/>
            <a:ext cx="2264410" cy="168465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048385" y="2757170"/>
            <a:ext cx="226441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Weight Clipping: </a:t>
            </a:r>
            <a:r>
              <a:rPr lang="zh-CN" altLang="en-US" sz="8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梯度对数级增长或衰减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1735" y="5008245"/>
            <a:ext cx="2131060" cy="181165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048385" y="4832350"/>
            <a:ext cx="226441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Weight Clipping: </a:t>
            </a:r>
            <a:r>
              <a:rPr lang="zh-CN" altLang="en-US" sz="8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权重偏向</a:t>
            </a:r>
            <a:r>
              <a:rPr lang="en-US" altLang="zh-CN" sz="8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clipping</a:t>
            </a:r>
            <a:r>
              <a:rPr lang="zh-CN" altLang="en-US" sz="8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的边界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3380105" y="3406775"/>
            <a:ext cx="92202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梯度消失</a:t>
            </a:r>
          </a:p>
          <a:p>
            <a:pPr algn="l">
              <a:lnSpc>
                <a:spcPct val="120000"/>
              </a:lnSpc>
            </a:pPr>
            <a:r>
              <a:rPr lang="zh-CN" altLang="en-US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梯度爆炸</a:t>
            </a:r>
          </a:p>
        </p:txBody>
      </p:sp>
      <p:cxnSp>
        <p:nvCxnSpPr>
          <p:cNvPr id="12" name="直接箭头连接符 11"/>
          <p:cNvCxnSpPr/>
          <p:nvPr/>
        </p:nvCxnSpPr>
        <p:spPr>
          <a:xfrm>
            <a:off x="3380105" y="3673475"/>
            <a:ext cx="1134110" cy="0"/>
          </a:xfrm>
          <a:prstGeom prst="straightConnector1">
            <a:avLst/>
          </a:prstGeom>
          <a:ln w="127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3235960" y="5476875"/>
            <a:ext cx="127635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权重设为边界值</a:t>
            </a:r>
          </a:p>
          <a:p>
            <a:pPr algn="l">
              <a:lnSpc>
                <a:spcPct val="120000"/>
              </a:lnSpc>
            </a:pPr>
            <a:r>
              <a:rPr lang="zh-CN" altLang="en-US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忽略分布高阶矩</a:t>
            </a:r>
          </a:p>
        </p:txBody>
      </p:sp>
      <p:cxnSp>
        <p:nvCxnSpPr>
          <p:cNvPr id="14" name="直接箭头连接符 13"/>
          <p:cNvCxnSpPr>
            <a:endCxn id="13" idx="3"/>
          </p:cNvCxnSpPr>
          <p:nvPr/>
        </p:nvCxnSpPr>
        <p:spPr>
          <a:xfrm flipV="1">
            <a:off x="3321685" y="5743575"/>
            <a:ext cx="1181100" cy="9525"/>
          </a:xfrm>
          <a:prstGeom prst="straightConnector1">
            <a:avLst/>
          </a:prstGeom>
          <a:ln w="127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左大括号 14"/>
          <p:cNvSpPr/>
          <p:nvPr/>
        </p:nvSpPr>
        <p:spPr>
          <a:xfrm rot="10800000">
            <a:off x="4624705" y="3597275"/>
            <a:ext cx="182245" cy="2212975"/>
          </a:xfrm>
          <a:prstGeom prst="leftBrace">
            <a:avLst>
              <a:gd name="adj1" fmla="val 158498"/>
              <a:gd name="adj2" fmla="val 50000"/>
            </a:avLst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文本框 69"/>
          <p:cNvSpPr txBox="1"/>
          <p:nvPr/>
        </p:nvSpPr>
        <p:spPr>
          <a:xfrm>
            <a:off x="4984750" y="2757170"/>
            <a:ext cx="1800860" cy="392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altLang="zh-CN" sz="1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Gradient Penalty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文本框 63"/>
          <p:cNvSpPr txBox="1"/>
          <p:nvPr/>
        </p:nvSpPr>
        <p:spPr>
          <a:xfrm>
            <a:off x="5506720" y="3146425"/>
            <a:ext cx="86995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>
                <a:latin typeface="微软雅黑" panose="020B0503020204020204" charset="-122"/>
                <a:ea typeface="微软雅黑" panose="020B0503020204020204" charset="-122"/>
              </a:rPr>
              <a:t>227x227x3</a:t>
            </a:r>
          </a:p>
        </p:txBody>
      </p:sp>
      <p:sp>
        <p:nvSpPr>
          <p:cNvPr id="67" name="文本框 66"/>
          <p:cNvSpPr txBox="1"/>
          <p:nvPr/>
        </p:nvSpPr>
        <p:spPr>
          <a:xfrm>
            <a:off x="772795" y="3486150"/>
            <a:ext cx="1395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1. </a:t>
            </a: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输入图像</a:t>
            </a:r>
          </a:p>
        </p:txBody>
      </p:sp>
      <p:sp>
        <p:nvSpPr>
          <p:cNvPr id="68" name="文本框 67"/>
          <p:cNvSpPr txBox="1"/>
          <p:nvPr/>
        </p:nvSpPr>
        <p:spPr>
          <a:xfrm>
            <a:off x="2830195" y="3486150"/>
            <a:ext cx="20046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2. </a:t>
            </a: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提取区域小图（</a:t>
            </a:r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~2K</a:t>
            </a: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</a:p>
        </p:txBody>
      </p:sp>
      <p:sp>
        <p:nvSpPr>
          <p:cNvPr id="69" name="文本框 68"/>
          <p:cNvSpPr txBox="1"/>
          <p:nvPr/>
        </p:nvSpPr>
        <p:spPr>
          <a:xfrm>
            <a:off x="1605915" y="6038850"/>
            <a:ext cx="20046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选择性搜索（</a:t>
            </a:r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Selective Search</a:t>
            </a: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</a:p>
        </p:txBody>
      </p:sp>
      <p:sp>
        <p:nvSpPr>
          <p:cNvPr id="70" name="下箭头 69"/>
          <p:cNvSpPr/>
          <p:nvPr/>
        </p:nvSpPr>
        <p:spPr>
          <a:xfrm>
            <a:off x="1432560" y="4010660"/>
            <a:ext cx="431800" cy="395605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下箭头 70"/>
          <p:cNvSpPr/>
          <p:nvPr/>
        </p:nvSpPr>
        <p:spPr>
          <a:xfrm rot="10800000">
            <a:off x="3610610" y="4010660"/>
            <a:ext cx="431800" cy="395605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文本框 71"/>
          <p:cNvSpPr txBox="1"/>
          <p:nvPr/>
        </p:nvSpPr>
        <p:spPr>
          <a:xfrm>
            <a:off x="5116195" y="1313815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图像仿射扭曲</a:t>
            </a:r>
          </a:p>
        </p:txBody>
      </p:sp>
      <p:sp>
        <p:nvSpPr>
          <p:cNvPr id="73" name="文本框 72"/>
          <p:cNvSpPr txBox="1"/>
          <p:nvPr/>
        </p:nvSpPr>
        <p:spPr>
          <a:xfrm>
            <a:off x="6907530" y="3686175"/>
            <a:ext cx="2443480" cy="1419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90000"/>
              </a:lnSpc>
              <a:buFont typeface="Arial" panose="020B0604020202090204" pitchFamily="34" charset="0"/>
              <a:buChar char="•"/>
            </a:pPr>
            <a:r>
              <a:rPr lang="en-US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pool5</a:t>
            </a:r>
            <a:r>
              <a:rPr 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: 6x6x256 = 9216 </a:t>
            </a:r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维</a:t>
            </a:r>
          </a:p>
          <a:p>
            <a:pPr indent="0" algn="l">
              <a:lnSpc>
                <a:spcPct val="90000"/>
              </a:lnSpc>
              <a:buFont typeface="Arial" panose="020B0604020202090204" pitchFamily="34" charset="0"/>
              <a:buNone/>
            </a:pP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     6.5% / 15% </a:t>
            </a:r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非零</a:t>
            </a:r>
          </a:p>
          <a:p>
            <a:pPr marL="285750" indent="-285750" algn="l">
              <a:lnSpc>
                <a:spcPct val="90000"/>
              </a:lnSpc>
              <a:buFont typeface="Arial" panose="020B0604020202090204" pitchFamily="34" charset="0"/>
              <a:buChar char="•"/>
            </a:pPr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 algn="l">
              <a:lnSpc>
                <a:spcPct val="90000"/>
              </a:lnSpc>
              <a:buFont typeface="Arial" panose="020B0604020202090204" pitchFamily="34" charset="0"/>
              <a:buChar char="•"/>
            </a:pPr>
            <a:r>
              <a:rPr lang="en-US" altLang="zh-CN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fc6</a:t>
            </a: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: 4096 </a:t>
            </a:r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维</a:t>
            </a:r>
          </a:p>
          <a:p>
            <a:pPr indent="0" algn="l">
              <a:lnSpc>
                <a:spcPct val="90000"/>
              </a:lnSpc>
              <a:buFont typeface="Arial" panose="020B0604020202090204" pitchFamily="34" charset="0"/>
              <a:buNone/>
            </a:pP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     71.2% / 20% </a:t>
            </a:r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非零</a:t>
            </a:r>
          </a:p>
          <a:p>
            <a:pPr marL="285750" indent="-285750" algn="l">
              <a:lnSpc>
                <a:spcPct val="90000"/>
              </a:lnSpc>
              <a:buFont typeface="Arial" panose="020B0604020202090204" pitchFamily="34" charset="0"/>
              <a:buChar char="•"/>
            </a:pPr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 algn="l">
              <a:lnSpc>
                <a:spcPct val="90000"/>
              </a:lnSpc>
              <a:buFont typeface="Arial" panose="020B0604020202090204" pitchFamily="34" charset="0"/>
              <a:buChar char="•"/>
            </a:pPr>
            <a:r>
              <a:rPr lang="en-US" altLang="zh-CN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fc7</a:t>
            </a: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: 4096 </a:t>
            </a:r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维</a:t>
            </a:r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0" algn="l">
              <a:lnSpc>
                <a:spcPct val="90000"/>
              </a:lnSpc>
              <a:buFont typeface="Arial" panose="020B0604020202090204" pitchFamily="34" charset="0"/>
              <a:buNone/>
            </a:pP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100% / 20% </a:t>
            </a:r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非零</a:t>
            </a:r>
          </a:p>
        </p:txBody>
      </p:sp>
      <p:sp>
        <p:nvSpPr>
          <p:cNvPr id="82" name="文本框 81"/>
          <p:cNvSpPr txBox="1"/>
          <p:nvPr/>
        </p:nvSpPr>
        <p:spPr>
          <a:xfrm>
            <a:off x="9102090" y="4128770"/>
            <a:ext cx="2555875" cy="995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14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删除旧分类器</a:t>
            </a:r>
            <a:r>
              <a:rPr lang="en-US" altLang="zh-CN" sz="14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Softmax</a:t>
            </a:r>
            <a:endParaRPr lang="en-US" altLang="zh-CN" sz="1400" b="1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lnSpc>
                <a:spcPct val="140000"/>
              </a:lnSpc>
            </a:pP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每一类都训练一个</a:t>
            </a:r>
          </a:p>
          <a:p>
            <a:pPr algn="ctr">
              <a:lnSpc>
                <a:spcPct val="140000"/>
              </a:lnSpc>
            </a:pP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二值</a:t>
            </a:r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SVM</a:t>
            </a: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分类器（物体</a:t>
            </a:r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+</a:t>
            </a: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背景）</a:t>
            </a:r>
          </a:p>
        </p:txBody>
      </p:sp>
      <p:sp>
        <p:nvSpPr>
          <p:cNvPr id="87" name="文本框 86"/>
          <p:cNvSpPr txBox="1"/>
          <p:nvPr/>
        </p:nvSpPr>
        <p:spPr>
          <a:xfrm>
            <a:off x="5805170" y="5306060"/>
            <a:ext cx="5139055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1600" b="1" u="sng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分类</a:t>
            </a:r>
            <a:r>
              <a:rPr lang="zh-CN" altLang="en-US" sz="16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    </a:t>
            </a:r>
            <a:r>
              <a:rPr lang="en-US" altLang="zh-CN" sz="16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	+      	 </a:t>
            </a:r>
            <a:r>
              <a:rPr lang="zh-CN" altLang="en-US" sz="1600" b="1" u="sng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定位</a:t>
            </a:r>
            <a:r>
              <a:rPr lang="zh-CN" altLang="en-US" sz="16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16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zh-CN" altLang="en-US" sz="16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        </a:t>
            </a:r>
            <a:r>
              <a:rPr lang="en-US" altLang="zh-CN" sz="16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+  	  </a:t>
            </a:r>
            <a:r>
              <a:rPr lang="zh-CN" altLang="en-US" sz="1600" b="1" u="sng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检测</a:t>
            </a:r>
          </a:p>
          <a:p>
            <a:pPr algn="ctr">
              <a:lnSpc>
                <a:spcPct val="140000"/>
              </a:lnSpc>
            </a:pPr>
            <a:r>
              <a:rPr lang="en-US" altLang="zh-CN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SVM</a:t>
            </a:r>
            <a:r>
              <a:rPr lang="zh-CN" altLang="en-US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分类器          </a:t>
            </a:r>
            <a:r>
              <a:rPr lang="en-US" altLang="zh-CN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BoundingBox</a:t>
            </a:r>
            <a:r>
              <a:rPr lang="zh-CN" altLang="en-US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回归器优化定位 </a:t>
            </a:r>
            <a:r>
              <a:rPr lang="en-US" altLang="zh-CN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zh-CN" altLang="en-US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多个分类器 </a:t>
            </a:r>
          </a:p>
        </p:txBody>
      </p:sp>
      <p:sp>
        <p:nvSpPr>
          <p:cNvPr id="88" name="文本框 87"/>
          <p:cNvSpPr txBox="1"/>
          <p:nvPr/>
        </p:nvSpPr>
        <p:spPr>
          <a:xfrm>
            <a:off x="6836410" y="3321050"/>
            <a:ext cx="20046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3. CNN</a:t>
            </a: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提取特征向量</a:t>
            </a:r>
          </a:p>
        </p:txBody>
      </p:sp>
      <p:sp>
        <p:nvSpPr>
          <p:cNvPr id="90" name="文本框 89"/>
          <p:cNvSpPr txBox="1"/>
          <p:nvPr/>
        </p:nvSpPr>
        <p:spPr>
          <a:xfrm>
            <a:off x="6517640" y="6146165"/>
            <a:ext cx="35909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预训练分类卷积网络 </a:t>
            </a:r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+ </a:t>
            </a: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定位问题微调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335280" y="72390"/>
            <a:ext cx="54698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Spectral Normalization GAN </a:t>
            </a:r>
            <a:r>
              <a:rPr lang="en-US" altLang="zh-CN" sz="2000" b="1">
                <a:latin typeface="微软雅黑" panose="020B0503020204020204" charset="-122"/>
                <a:ea typeface="微软雅黑" panose="020B0503020204020204" charset="-122"/>
              </a:rPr>
              <a:t>- 2018</a:t>
            </a:r>
            <a:endParaRPr lang="en-US" altLang="zh-CN" sz="2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5280" y="72390"/>
            <a:ext cx="45485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GAN - 2014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7100" y="1022350"/>
            <a:ext cx="9170035" cy="2383155"/>
          </a:xfrm>
          <a:prstGeom prst="rect">
            <a:avLst/>
          </a:prstGeom>
        </p:spPr>
      </p:pic>
      <p:sp>
        <p:nvSpPr>
          <p:cNvPr id="82" name="文本框 81"/>
          <p:cNvSpPr txBox="1"/>
          <p:nvPr/>
        </p:nvSpPr>
        <p:spPr>
          <a:xfrm>
            <a:off x="133985" y="1343660"/>
            <a:ext cx="2335530" cy="435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en-US" altLang="zh-CN" sz="1200" b="1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discriminative distribution </a:t>
            </a:r>
            <a:r>
              <a:rPr lang="en-US" altLang="zh-CN" sz="1600" b="1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D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33985" y="544195"/>
            <a:ext cx="3267075" cy="478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en-US" altLang="zh-CN" sz="12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samples from generating distribution </a:t>
            </a:r>
            <a:r>
              <a:rPr lang="en-US" altLang="zh-CN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p</a:t>
            </a:r>
            <a:r>
              <a:rPr lang="en-US" altLang="zh-CN" b="1" baseline="-2500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x</a:t>
            </a:r>
            <a:r>
              <a:rPr lang="en-US" altLang="zh-CN" sz="12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33985" y="1909445"/>
            <a:ext cx="2740025" cy="435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en-US" altLang="zh-CN" sz="1200" b="1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generative distribution </a:t>
            </a:r>
            <a:r>
              <a:rPr lang="en-US" altLang="zh-CN" sz="1600" b="1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G</a:t>
            </a:r>
            <a:r>
              <a:rPr lang="en-US" altLang="zh-CN" sz="1200" b="1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120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en-US" altLang="zh-CN" sz="1600" b="1" u="sng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</a:t>
            </a:r>
            <a:r>
              <a:rPr lang="en-US" altLang="zh-CN" sz="1600" b="1" u="sng" baseline="-25000">
                <a:solidFill>
                  <a:schemeClr val="accent6">
                    <a:lumMod val="7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g</a:t>
            </a:r>
            <a:r>
              <a:rPr lang="en-US" altLang="zh-CN" sz="1400" b="1" u="sng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(G)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318260" y="3056255"/>
            <a:ext cx="878840" cy="349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zh-CN" altLang="en-US" sz="12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高斯分布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318260" y="2707005"/>
            <a:ext cx="1539240" cy="349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en-US" altLang="zh-CN" sz="12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mapping: x = G(z) 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335280" y="3642360"/>
            <a:ext cx="3775710" cy="349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l">
              <a:lnSpc>
                <a:spcPct val="140000"/>
              </a:lnSpc>
              <a:buFont typeface="Arial" panose="020B0604020202090204" pitchFamily="34" charset="0"/>
              <a:buChar char="•"/>
            </a:pPr>
            <a:r>
              <a:rPr lang="zh-CN" altLang="en-US"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生成器从高概率区域开始，逐步向低概率区域扩展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4234815" y="3642360"/>
            <a:ext cx="2540000" cy="607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l">
              <a:lnSpc>
                <a:spcPct val="140000"/>
              </a:lnSpc>
              <a:buFont typeface="Arial" panose="020B0604020202090204" pitchFamily="34" charset="0"/>
              <a:buChar char="•"/>
            </a:pPr>
            <a:r>
              <a:rPr lang="zh-CN" altLang="en-US"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生成器生成数据 </a:t>
            </a:r>
            <a:r>
              <a:rPr lang="en-US" altLang="zh-CN"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pg </a:t>
            </a:r>
            <a:r>
              <a:rPr lang="zh-CN" altLang="en-US"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趋向 </a:t>
            </a:r>
            <a:r>
              <a:rPr lang="en-US" altLang="zh-CN"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pdata</a:t>
            </a:r>
          </a:p>
          <a:p>
            <a:pPr marL="171450" indent="-171450" algn="l">
              <a:lnSpc>
                <a:spcPct val="140000"/>
              </a:lnSpc>
              <a:buFont typeface="Arial" panose="020B0604020202090204" pitchFamily="34" charset="0"/>
              <a:buChar char="•"/>
            </a:pPr>
            <a:r>
              <a:rPr lang="zh-CN" altLang="en-US"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判别器部分准确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6815455" y="3642360"/>
            <a:ext cx="2275840" cy="607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l">
              <a:lnSpc>
                <a:spcPct val="140000"/>
              </a:lnSpc>
              <a:buFont typeface="Arial" panose="020B0604020202090204" pitchFamily="34" charset="0"/>
              <a:buChar char="•"/>
            </a:pPr>
            <a:r>
              <a:rPr lang="zh-CN" altLang="en-US"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判别器通过对数据分类引导生成器生成更像</a:t>
            </a:r>
            <a:r>
              <a:rPr lang="en-US" altLang="zh-CN"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pdata</a:t>
            </a:r>
            <a:r>
              <a:rPr lang="zh-CN" altLang="en-US"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数据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9399905" y="3642360"/>
            <a:ext cx="22758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l">
              <a:lnSpc>
                <a:spcPct val="140000"/>
              </a:lnSpc>
              <a:buFont typeface="Arial" panose="020B0604020202090204" pitchFamily="34" charset="0"/>
              <a:buChar char="•"/>
            </a:pPr>
            <a:r>
              <a:rPr lang="zh-CN" altLang="en-US"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判别器和生成器训练到平衡点后，</a:t>
            </a:r>
            <a:r>
              <a:rPr lang="en-US" altLang="zh-CN" sz="1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p</a:t>
            </a:r>
            <a:r>
              <a:rPr lang="en-US" altLang="zh-CN" sz="1600" baseline="-25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g</a:t>
            </a:r>
            <a:r>
              <a:rPr lang="en-US" altLang="zh-CN"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= </a:t>
            </a:r>
            <a:r>
              <a:rPr lang="en-US" altLang="zh-CN" sz="1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p</a:t>
            </a:r>
            <a:r>
              <a:rPr lang="en-US" altLang="zh-CN" sz="1600" baseline="-25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data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34010" y="5901690"/>
            <a:ext cx="2840990" cy="691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000">
                <a:solidFill>
                  <a:srgbClr val="92D05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经过</a:t>
            </a:r>
            <a:r>
              <a:rPr lang="en-US" altLang="zh-CN" sz="1000">
                <a:solidFill>
                  <a:srgbClr val="92D05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CNN</a:t>
            </a:r>
            <a:r>
              <a:rPr lang="zh-CN" altLang="en-US" sz="1000">
                <a:solidFill>
                  <a:srgbClr val="92D05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后，</a:t>
            </a:r>
            <a:r>
              <a:rPr lang="en-US" sz="1000">
                <a:solidFill>
                  <a:srgbClr val="92D05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</a:t>
            </a:r>
            <a:r>
              <a:rPr lang="zh-CN" altLang="en-US" sz="1000">
                <a:solidFill>
                  <a:srgbClr val="92D05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图尺度相差 </a:t>
            </a:r>
            <a:r>
              <a:rPr lang="en-US" altLang="zh-CN" sz="1000" b="1">
                <a:solidFill>
                  <a:srgbClr val="00B05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16 </a:t>
            </a:r>
            <a:r>
              <a:rPr lang="zh-CN" altLang="en-US" sz="1000">
                <a:solidFill>
                  <a:srgbClr val="92D05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倍</a:t>
            </a:r>
            <a:endParaRPr lang="en-US" sz="1000" b="1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lnSpc>
                <a:spcPct val="130000"/>
              </a:lnSpc>
            </a:pPr>
            <a:r>
              <a:rPr 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conv</a:t>
            </a: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特征图</a:t>
            </a:r>
            <a:r>
              <a:rPr lang="en-US" altLang="zh-CN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Anchor</a:t>
            </a: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投射回原图像</a:t>
            </a:r>
            <a:r>
              <a:rPr lang="en-US" altLang="zh-CN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, </a:t>
            </a:r>
          </a:p>
          <a:p>
            <a:pPr algn="ctr">
              <a:lnSpc>
                <a:spcPct val="130000"/>
              </a:lnSpc>
            </a:pP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特征图像素点作为原图</a:t>
            </a:r>
            <a:r>
              <a:rPr lang="en-US" altLang="zh-CN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Anchor Box </a:t>
            </a: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中心点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3083560" y="5828030"/>
            <a:ext cx="10648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中心点</a:t>
            </a:r>
          </a:p>
          <a:p>
            <a:pPr algn="ctr">
              <a:lnSpc>
                <a:spcPct val="120000"/>
              </a:lnSpc>
            </a:pPr>
            <a:r>
              <a:rPr lang="en-US" altLang="zh-CN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尺度 </a:t>
            </a:r>
            <a:r>
              <a:rPr lang="en-US" altLang="zh-CN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&amp; 3</a:t>
            </a: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比例</a:t>
            </a:r>
            <a:endParaRPr lang="zh-CN" altLang="en-US" sz="1000">
              <a:solidFill>
                <a:srgbClr val="FC028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lnSpc>
                <a:spcPct val="120000"/>
              </a:lnSpc>
            </a:pPr>
            <a:r>
              <a:rPr lang="en-US" altLang="zh-CN" sz="10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3x3=9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3914140" y="5955665"/>
            <a:ext cx="12731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Anchor Box</a:t>
            </a:r>
          </a:p>
          <a:p>
            <a:pPr algn="ctr">
              <a:lnSpc>
                <a:spcPct val="120000"/>
              </a:lnSpc>
            </a:pP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在原图中的显示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5017135" y="5859145"/>
            <a:ext cx="12992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原图中所有的</a:t>
            </a:r>
          </a:p>
          <a:p>
            <a:pPr algn="ctr">
              <a:lnSpc>
                <a:spcPct val="120000"/>
              </a:lnSpc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Anchor Box</a:t>
            </a:r>
          </a:p>
          <a:p>
            <a:pPr algn="ctr">
              <a:lnSpc>
                <a:spcPct val="120000"/>
              </a:lnSpc>
            </a:pPr>
            <a:r>
              <a:rPr lang="en-US" altLang="zh-CN" sz="10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1900 x 9 = 17100</a:t>
            </a:r>
            <a:endParaRPr lang="en-US" altLang="zh-CN" sz="1000" b="1" dirty="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6163945" y="5863590"/>
            <a:ext cx="190817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3</a:t>
            </a: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尺度 </a:t>
            </a:r>
            <a:r>
              <a:rPr lang="en-US" altLang="zh-CN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x 3</a:t>
            </a: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比例，</a:t>
            </a:r>
          </a:p>
          <a:p>
            <a:pPr algn="ctr">
              <a:lnSpc>
                <a:spcPct val="140000"/>
              </a:lnSpc>
            </a:pP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可以覆盖</a:t>
            </a:r>
            <a:r>
              <a:rPr lang="en-US" altLang="zh-CN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800x600</a:t>
            </a: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原图像中</a:t>
            </a:r>
          </a:p>
          <a:p>
            <a:pPr algn="ctr">
              <a:lnSpc>
                <a:spcPct val="140000"/>
              </a:lnSpc>
            </a:pP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几乎所有物体外框</a:t>
            </a:r>
          </a:p>
        </p:txBody>
      </p:sp>
      <p:sp>
        <p:nvSpPr>
          <p:cNvPr id="66" name="矩形 65"/>
          <p:cNvSpPr/>
          <p:nvPr/>
        </p:nvSpPr>
        <p:spPr>
          <a:xfrm>
            <a:off x="440690" y="4389120"/>
            <a:ext cx="7582535" cy="2211705"/>
          </a:xfrm>
          <a:prstGeom prst="rect">
            <a:avLst/>
          </a:prstGeom>
          <a:noFill/>
          <a:ln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335280" y="72390"/>
            <a:ext cx="3248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>
                <a:latin typeface="微软雅黑" panose="020B0503020204020204" charset="-122"/>
                <a:ea typeface="微软雅黑" panose="020B0503020204020204" charset="-122"/>
              </a:rPr>
              <a:t>InfoGAN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 - 2016.06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318885" y="4117340"/>
            <a:ext cx="17532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RPN</a:t>
            </a:r>
            <a:r>
              <a:rPr lang="zh-CN" altLang="en-US" sz="12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生成</a:t>
            </a:r>
            <a:r>
              <a:rPr lang="en-US" altLang="zh-CN" sz="12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ROIs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2332990" y="3439160"/>
            <a:ext cx="971550" cy="349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12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元素相加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2552700" y="2479040"/>
            <a:ext cx="1675765" cy="607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altLang="zh-CN" sz="1200" b="1">
                <a:solidFill>
                  <a:srgbClr val="FC0280"/>
                </a:solidFill>
                <a:latin typeface="微软雅黑" panose="020B0503020204020204" charset="-122"/>
                <a:ea typeface="微软雅黑" panose="020B0503020204020204" charset="-122"/>
              </a:rPr>
              <a:t>3x3</a:t>
            </a:r>
            <a:r>
              <a:rPr lang="zh-CN" altLang="en-US" sz="1200" b="1">
                <a:solidFill>
                  <a:srgbClr val="FC0280"/>
                </a:solidFill>
                <a:latin typeface="微软雅黑" panose="020B0503020204020204" charset="-122"/>
                <a:ea typeface="微软雅黑" panose="020B0503020204020204" charset="-122"/>
              </a:rPr>
              <a:t>卷积将两张特征图合并，防止失真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679575" y="1489075"/>
            <a:ext cx="1800860" cy="349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altLang="zh-CN" sz="12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1x1</a:t>
            </a:r>
            <a:r>
              <a:rPr lang="zh-CN" altLang="en-US" sz="12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卷积改变通道大小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437515" y="582295"/>
            <a:ext cx="228092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Least Square GAN</a:t>
            </a:r>
          </a:p>
        </p:txBody>
      </p:sp>
      <p:sp>
        <p:nvSpPr>
          <p:cNvPr id="66" name="矩形 65"/>
          <p:cNvSpPr/>
          <p:nvPr/>
        </p:nvSpPr>
        <p:spPr>
          <a:xfrm>
            <a:off x="81915" y="1150620"/>
            <a:ext cx="4343400" cy="5378450"/>
          </a:xfrm>
          <a:prstGeom prst="rect">
            <a:avLst/>
          </a:prstGeom>
          <a:noFill/>
          <a:ln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35280" y="72390"/>
            <a:ext cx="3248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>
                <a:latin typeface="微软雅黑" panose="020B0503020204020204" charset="-122"/>
                <a:ea typeface="微软雅黑" panose="020B0503020204020204" charset="-122"/>
              </a:rPr>
              <a:t>LSGAN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 - 2016.11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矩形 110"/>
          <p:cNvSpPr/>
          <p:nvPr/>
        </p:nvSpPr>
        <p:spPr>
          <a:xfrm>
            <a:off x="9655175" y="447484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12" name="矩形 111"/>
          <p:cNvSpPr/>
          <p:nvPr/>
        </p:nvSpPr>
        <p:spPr>
          <a:xfrm>
            <a:off x="9625965" y="450151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9596755" y="452818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3697605" y="571246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3697605" y="593534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3697605" y="615823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3668395" y="573913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3668395" y="596201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3668395" y="618490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3496310" y="4195445"/>
            <a:ext cx="939800" cy="88201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矩形 74"/>
          <p:cNvSpPr/>
          <p:nvPr/>
        </p:nvSpPr>
        <p:spPr>
          <a:xfrm>
            <a:off x="3392805" y="4265930"/>
            <a:ext cx="939800" cy="88201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矩形 67"/>
          <p:cNvSpPr/>
          <p:nvPr/>
        </p:nvSpPr>
        <p:spPr>
          <a:xfrm>
            <a:off x="3496310" y="2705100"/>
            <a:ext cx="939800" cy="88201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 68"/>
          <p:cNvSpPr/>
          <p:nvPr/>
        </p:nvSpPr>
        <p:spPr>
          <a:xfrm>
            <a:off x="3392805" y="2775585"/>
            <a:ext cx="939800" cy="88201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6880" y="1284605"/>
            <a:ext cx="9144000" cy="950595"/>
          </a:xfrm>
        </p:spPr>
        <p:txBody>
          <a:bodyPr/>
          <a:lstStyle/>
          <a:p>
            <a:pPr algn="l"/>
            <a:r>
              <a:rPr lang="zh-CN" altLang="en-US" sz="1200" b="1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目标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：降低计算复杂度，确保一定的精度，能够在移动端或嵌入式设备上运行</a:t>
            </a:r>
          </a:p>
          <a:p>
            <a:pPr algn="l"/>
            <a:r>
              <a:rPr lang="zh-CN" altLang="en-US" sz="1200" b="1">
                <a:solidFill>
                  <a:schemeClr val="accent5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思路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：聚焦优化网络速度，减小计算量，分解网络参数或加速预训练模型</a:t>
            </a:r>
          </a:p>
          <a:p>
            <a:pPr algn="l"/>
            <a:r>
              <a:rPr lang="zh-CN" altLang="en-US" sz="1200" b="1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方法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：标准卷积滤波分解为：深度分离卷积（</a:t>
            </a:r>
            <a:r>
              <a:rPr lang="zh-CN" alt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不改变通道数量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） 和 逐点卷积 （</a:t>
            </a:r>
            <a:r>
              <a:rPr lang="zh-CN" altLang="en-US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改变通道数量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）</a:t>
            </a:r>
          </a:p>
        </p:txBody>
      </p:sp>
      <p:sp>
        <p:nvSpPr>
          <p:cNvPr id="28" name="立方体 27"/>
          <p:cNvSpPr/>
          <p:nvPr/>
        </p:nvSpPr>
        <p:spPr>
          <a:xfrm>
            <a:off x="631825" y="3634740"/>
            <a:ext cx="1262380" cy="113157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3287395" y="2861945"/>
            <a:ext cx="939800" cy="88201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3287395" y="4359275"/>
            <a:ext cx="939800" cy="88201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2380615" y="4655820"/>
            <a:ext cx="287655" cy="288290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0E2557"/>
              </a:gs>
            </a:gsLst>
            <a:lin ang="960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2449830" y="5770245"/>
            <a:ext cx="93980" cy="939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2449830" y="5993130"/>
            <a:ext cx="93980" cy="939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2449830" y="6216015"/>
            <a:ext cx="93980" cy="939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3639185" y="576580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639185" y="598868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3639185" y="621157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632460" y="2383790"/>
            <a:ext cx="573595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Feature Map            Filter / Kernel                                         Feature Map</a:t>
            </a:r>
          </a:p>
        </p:txBody>
      </p:sp>
      <p:sp>
        <p:nvSpPr>
          <p:cNvPr id="38" name="弧形 37"/>
          <p:cNvSpPr/>
          <p:nvPr/>
        </p:nvSpPr>
        <p:spPr>
          <a:xfrm rot="16800000">
            <a:off x="1880235" y="3185160"/>
            <a:ext cx="935990" cy="1008380"/>
          </a:xfrm>
          <a:prstGeom prst="arc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4" name="组合 33"/>
          <p:cNvGrpSpPr/>
          <p:nvPr/>
        </p:nvGrpSpPr>
        <p:grpSpPr>
          <a:xfrm>
            <a:off x="1955800" y="2764790"/>
            <a:ext cx="334010" cy="706120"/>
            <a:chOff x="12006" y="5264"/>
            <a:chExt cx="526" cy="1112"/>
          </a:xfrm>
        </p:grpSpPr>
        <p:sp>
          <p:nvSpPr>
            <p:cNvPr id="32" name="椭圆 31"/>
            <p:cNvSpPr/>
            <p:nvPr/>
          </p:nvSpPr>
          <p:spPr>
            <a:xfrm>
              <a:off x="12072" y="5889"/>
              <a:ext cx="360" cy="37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90204" pitchFamily="34" charset="0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12006" y="5264"/>
              <a:ext cx="527" cy="1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b="1">
                  <a:latin typeface="微软雅黑" panose="020B0503020204020204" charset="-122"/>
                  <a:ea typeface="微软雅黑" panose="020B0503020204020204" charset="-122"/>
                </a:rPr>
                <a:t>.</a:t>
              </a:r>
            </a:p>
          </p:txBody>
        </p:sp>
      </p:grpSp>
      <p:sp>
        <p:nvSpPr>
          <p:cNvPr id="12" name="矩形 11"/>
          <p:cNvSpPr/>
          <p:nvPr/>
        </p:nvSpPr>
        <p:spPr>
          <a:xfrm>
            <a:off x="2380615" y="3140710"/>
            <a:ext cx="287655" cy="288290"/>
          </a:xfrm>
          <a:prstGeom prst="rect">
            <a:avLst/>
          </a:prstGeom>
          <a:gradFill>
            <a:gsLst>
              <a:gs pos="0">
                <a:srgbClr val="FBFB11"/>
              </a:gs>
              <a:gs pos="44000">
                <a:srgbClr val="C7E631">
                  <a:alpha val="100000"/>
                </a:srgbClr>
              </a:gs>
              <a:gs pos="100000">
                <a:srgbClr val="92D050"/>
              </a:gs>
            </a:gsLst>
            <a:lin ang="2082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弧形 38"/>
          <p:cNvSpPr/>
          <p:nvPr/>
        </p:nvSpPr>
        <p:spPr>
          <a:xfrm rot="10200000">
            <a:off x="1866265" y="4131945"/>
            <a:ext cx="893445" cy="720090"/>
          </a:xfrm>
          <a:prstGeom prst="arc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1955800" y="4265930"/>
            <a:ext cx="334010" cy="706120"/>
            <a:chOff x="12006" y="5264"/>
            <a:chExt cx="526" cy="1112"/>
          </a:xfrm>
        </p:grpSpPr>
        <p:sp>
          <p:nvSpPr>
            <p:cNvPr id="36" name="椭圆 35"/>
            <p:cNvSpPr/>
            <p:nvPr/>
          </p:nvSpPr>
          <p:spPr>
            <a:xfrm>
              <a:off x="12072" y="5889"/>
              <a:ext cx="360" cy="37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90204" pitchFamily="34" charset="0"/>
              </a:endParaRP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12006" y="5264"/>
              <a:ext cx="527" cy="1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b="1">
                  <a:latin typeface="微软雅黑" panose="020B0503020204020204" charset="-122"/>
                  <a:ea typeface="微软雅黑" panose="020B0503020204020204" charset="-122"/>
                </a:rPr>
                <a:t>.</a:t>
              </a:r>
            </a:p>
          </p:txBody>
        </p:sp>
      </p:grpSp>
      <p:sp>
        <p:nvSpPr>
          <p:cNvPr id="40" name="文本框 39"/>
          <p:cNvSpPr txBox="1"/>
          <p:nvPr/>
        </p:nvSpPr>
        <p:spPr>
          <a:xfrm>
            <a:off x="1427480" y="2861945"/>
            <a:ext cx="9188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卷积操作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1436370" y="4956175"/>
            <a:ext cx="9188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卷积操作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43" name="直接箭头连接符 42"/>
          <p:cNvCxnSpPr/>
          <p:nvPr/>
        </p:nvCxnSpPr>
        <p:spPr>
          <a:xfrm>
            <a:off x="2724150" y="3272155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>
            <a:off x="2724150" y="4801870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弧形 44"/>
          <p:cNvSpPr/>
          <p:nvPr/>
        </p:nvSpPr>
        <p:spPr>
          <a:xfrm rot="10800000">
            <a:off x="1483995" y="3950335"/>
            <a:ext cx="1869440" cy="1807845"/>
          </a:xfrm>
          <a:prstGeom prst="arc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6" name="组合 45"/>
          <p:cNvGrpSpPr/>
          <p:nvPr/>
        </p:nvGrpSpPr>
        <p:grpSpPr>
          <a:xfrm>
            <a:off x="1945005" y="5168265"/>
            <a:ext cx="334010" cy="706120"/>
            <a:chOff x="12006" y="5264"/>
            <a:chExt cx="526" cy="1112"/>
          </a:xfrm>
        </p:grpSpPr>
        <p:sp>
          <p:nvSpPr>
            <p:cNvPr id="47" name="椭圆 46"/>
            <p:cNvSpPr/>
            <p:nvPr/>
          </p:nvSpPr>
          <p:spPr>
            <a:xfrm>
              <a:off x="12072" y="5889"/>
              <a:ext cx="360" cy="37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90204" pitchFamily="34" charset="0"/>
              </a:endParaRPr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12006" y="5264"/>
              <a:ext cx="527" cy="1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b="1">
                  <a:latin typeface="微软雅黑" panose="020B0503020204020204" charset="-122"/>
                  <a:ea typeface="微软雅黑" panose="020B0503020204020204" charset="-122"/>
                </a:rPr>
                <a:t>.</a:t>
              </a:r>
            </a:p>
          </p:txBody>
        </p:sp>
      </p:grpSp>
      <p:cxnSp>
        <p:nvCxnSpPr>
          <p:cNvPr id="49" name="直接箭头连接符 48"/>
          <p:cNvCxnSpPr/>
          <p:nvPr/>
        </p:nvCxnSpPr>
        <p:spPr>
          <a:xfrm>
            <a:off x="2724150" y="5846445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 66"/>
          <p:cNvSpPr/>
          <p:nvPr/>
        </p:nvSpPr>
        <p:spPr>
          <a:xfrm>
            <a:off x="5006340" y="4339590"/>
            <a:ext cx="939800" cy="88201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 65"/>
          <p:cNvSpPr/>
          <p:nvPr/>
        </p:nvSpPr>
        <p:spPr>
          <a:xfrm>
            <a:off x="5006340" y="2838450"/>
            <a:ext cx="939800" cy="88201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6" name="直接箭头连接符 75"/>
          <p:cNvCxnSpPr/>
          <p:nvPr/>
        </p:nvCxnSpPr>
        <p:spPr>
          <a:xfrm>
            <a:off x="4472305" y="3261360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/>
          <p:nvPr/>
        </p:nvCxnSpPr>
        <p:spPr>
          <a:xfrm>
            <a:off x="4472305" y="4779645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矩形 77"/>
          <p:cNvSpPr/>
          <p:nvPr/>
        </p:nvSpPr>
        <p:spPr>
          <a:xfrm>
            <a:off x="5388610" y="5763260"/>
            <a:ext cx="93345" cy="933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5388610" y="5986145"/>
            <a:ext cx="93345" cy="933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5388610" y="6209030"/>
            <a:ext cx="93345" cy="933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cxnSp>
        <p:nvCxnSpPr>
          <p:cNvPr id="93" name="直接箭头连接符 92"/>
          <p:cNvCxnSpPr/>
          <p:nvPr/>
        </p:nvCxnSpPr>
        <p:spPr>
          <a:xfrm>
            <a:off x="4436110" y="5832475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右箭头 3"/>
          <p:cNvSpPr/>
          <p:nvPr/>
        </p:nvSpPr>
        <p:spPr>
          <a:xfrm>
            <a:off x="6096000" y="3933190"/>
            <a:ext cx="576580" cy="575945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箭头连接符 13"/>
          <p:cNvCxnSpPr/>
          <p:nvPr/>
        </p:nvCxnSpPr>
        <p:spPr>
          <a:xfrm rot="5400000">
            <a:off x="10329545" y="3018155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rot="5400000">
            <a:off x="9015095" y="3018155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31" idx="3"/>
          </p:cNvCxnSpPr>
          <p:nvPr/>
        </p:nvCxnSpPr>
        <p:spPr>
          <a:xfrm flipH="1">
            <a:off x="8009255" y="2950845"/>
            <a:ext cx="13970" cy="32131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右大括号 70"/>
          <p:cNvSpPr/>
          <p:nvPr/>
        </p:nvSpPr>
        <p:spPr>
          <a:xfrm rot="5400000">
            <a:off x="9071610" y="2971800"/>
            <a:ext cx="360045" cy="2520315"/>
          </a:xfrm>
          <a:prstGeom prst="rightBrace">
            <a:avLst>
              <a:gd name="adj1" fmla="val 74074"/>
              <a:gd name="adj2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 rot="5400000">
            <a:off x="9126855" y="2662555"/>
            <a:ext cx="287655" cy="288290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0E2557"/>
              </a:gs>
            </a:gsLst>
            <a:lin ang="960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 rot="5400000">
            <a:off x="10426700" y="2662555"/>
            <a:ext cx="287655" cy="288290"/>
          </a:xfrm>
          <a:prstGeom prst="rect">
            <a:avLst/>
          </a:prstGeom>
          <a:gradFill>
            <a:gsLst>
              <a:gs pos="0">
                <a:srgbClr val="FBFB11"/>
              </a:gs>
              <a:gs pos="44000">
                <a:srgbClr val="C7E631">
                  <a:alpha val="100000"/>
                </a:srgbClr>
              </a:gs>
              <a:gs pos="100000">
                <a:srgbClr val="92D050"/>
              </a:gs>
            </a:gsLst>
            <a:lin ang="2082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 rot="5400000">
            <a:off x="7879080" y="2662555"/>
            <a:ext cx="287655" cy="288290"/>
          </a:xfrm>
          <a:prstGeom prst="rect">
            <a:avLst/>
          </a:prstGeom>
          <a:gradFill>
            <a:gsLst>
              <a:gs pos="0">
                <a:srgbClr val="FD6666"/>
              </a:gs>
              <a:gs pos="81000">
                <a:srgbClr val="832B2B">
                  <a:alpha val="35000"/>
                </a:srgbClr>
              </a:gs>
            </a:gsLst>
            <a:lin ang="960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 rot="5400000">
            <a:off x="10125075" y="3241675"/>
            <a:ext cx="854710" cy="88201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 rot="5400000">
            <a:off x="8843010" y="3241675"/>
            <a:ext cx="854710" cy="88201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 rot="5400000">
            <a:off x="7585710" y="3241675"/>
            <a:ext cx="854710" cy="8820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文本框 72"/>
          <p:cNvSpPr txBox="1"/>
          <p:nvPr/>
        </p:nvSpPr>
        <p:spPr>
          <a:xfrm>
            <a:off x="6383020" y="2553335"/>
            <a:ext cx="1255395" cy="4338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Filter / Kernel </a:t>
            </a:r>
          </a:p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           3x3      		     </a:t>
            </a:r>
          </a:p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DWC</a:t>
            </a:r>
          </a:p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Feature Map</a:t>
            </a:r>
          </a:p>
          <a:p>
            <a:pPr algn="r"/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BN</a:t>
            </a:r>
          </a:p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ReLU</a:t>
            </a:r>
          </a:p>
          <a:p>
            <a:pPr algn="r"/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Filter / Kernel 1x1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PWC</a:t>
            </a:r>
          </a:p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Feature Map</a:t>
            </a:r>
          </a:p>
          <a:p>
            <a:pPr algn="r"/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BN</a:t>
            </a:r>
          </a:p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ReLU</a:t>
            </a:r>
          </a:p>
        </p:txBody>
      </p:sp>
      <p:grpSp>
        <p:nvGrpSpPr>
          <p:cNvPr id="103" name="组合 102"/>
          <p:cNvGrpSpPr/>
          <p:nvPr/>
        </p:nvGrpSpPr>
        <p:grpSpPr>
          <a:xfrm>
            <a:off x="8422005" y="4988560"/>
            <a:ext cx="1821815" cy="1635760"/>
            <a:chOff x="12811" y="7856"/>
            <a:chExt cx="2869" cy="2576"/>
          </a:xfrm>
        </p:grpSpPr>
        <p:sp>
          <p:nvSpPr>
            <p:cNvPr id="97" name="矩形 96"/>
            <p:cNvSpPr/>
            <p:nvPr/>
          </p:nvSpPr>
          <p:spPr>
            <a:xfrm>
              <a:off x="14200" y="7856"/>
              <a:ext cx="1480" cy="138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矩形 97"/>
            <p:cNvSpPr/>
            <p:nvPr/>
          </p:nvSpPr>
          <p:spPr>
            <a:xfrm>
              <a:off x="14089" y="7941"/>
              <a:ext cx="1480" cy="138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矩形 98"/>
            <p:cNvSpPr/>
            <p:nvPr/>
          </p:nvSpPr>
          <p:spPr>
            <a:xfrm>
              <a:off x="14001" y="8036"/>
              <a:ext cx="1480" cy="1389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矩形 99"/>
            <p:cNvSpPr/>
            <p:nvPr/>
          </p:nvSpPr>
          <p:spPr>
            <a:xfrm>
              <a:off x="13902" y="8152"/>
              <a:ext cx="1480" cy="138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矩形 100"/>
            <p:cNvSpPr/>
            <p:nvPr/>
          </p:nvSpPr>
          <p:spPr>
            <a:xfrm>
              <a:off x="13739" y="8263"/>
              <a:ext cx="1480" cy="138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矩形 101"/>
            <p:cNvSpPr/>
            <p:nvPr/>
          </p:nvSpPr>
          <p:spPr>
            <a:xfrm>
              <a:off x="13573" y="8399"/>
              <a:ext cx="1480" cy="138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矩形 83"/>
            <p:cNvSpPr/>
            <p:nvPr/>
          </p:nvSpPr>
          <p:spPr>
            <a:xfrm>
              <a:off x="13438" y="8501"/>
              <a:ext cx="1480" cy="138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矩形 84"/>
            <p:cNvSpPr/>
            <p:nvPr/>
          </p:nvSpPr>
          <p:spPr>
            <a:xfrm>
              <a:off x="13327" y="8586"/>
              <a:ext cx="1480" cy="138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矩形 85"/>
            <p:cNvSpPr/>
            <p:nvPr/>
          </p:nvSpPr>
          <p:spPr>
            <a:xfrm>
              <a:off x="13239" y="8681"/>
              <a:ext cx="1480" cy="1389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矩形 80"/>
            <p:cNvSpPr/>
            <p:nvPr/>
          </p:nvSpPr>
          <p:spPr>
            <a:xfrm>
              <a:off x="13140" y="8797"/>
              <a:ext cx="1480" cy="138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矩形 81"/>
            <p:cNvSpPr/>
            <p:nvPr/>
          </p:nvSpPr>
          <p:spPr>
            <a:xfrm>
              <a:off x="12977" y="8908"/>
              <a:ext cx="1480" cy="138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矩形 82"/>
            <p:cNvSpPr/>
            <p:nvPr/>
          </p:nvSpPr>
          <p:spPr>
            <a:xfrm>
              <a:off x="12811" y="9044"/>
              <a:ext cx="1480" cy="138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4" name="文本框 103"/>
          <p:cNvSpPr txBox="1"/>
          <p:nvPr/>
        </p:nvSpPr>
        <p:spPr>
          <a:xfrm>
            <a:off x="8240395" y="2950845"/>
            <a:ext cx="9188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卷积操作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5" name="矩形 104"/>
          <p:cNvSpPr/>
          <p:nvPr/>
        </p:nvSpPr>
        <p:spPr>
          <a:xfrm rot="5400000">
            <a:off x="9107170" y="4464050"/>
            <a:ext cx="287655" cy="288290"/>
          </a:xfrm>
          <a:prstGeom prst="rect">
            <a:avLst/>
          </a:prstGeom>
          <a:gradFill>
            <a:gsLst>
              <a:gs pos="47000">
                <a:srgbClr val="FBFB11"/>
              </a:gs>
              <a:gs pos="100000">
                <a:srgbClr val="838309"/>
              </a:gs>
            </a:gsLst>
            <a:lin ang="1398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文本框 105"/>
          <p:cNvSpPr txBox="1"/>
          <p:nvPr/>
        </p:nvSpPr>
        <p:spPr>
          <a:xfrm>
            <a:off x="8167370" y="4780280"/>
            <a:ext cx="9188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卷积操作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8" name="矩形 107"/>
          <p:cNvSpPr/>
          <p:nvPr/>
        </p:nvSpPr>
        <p:spPr>
          <a:xfrm>
            <a:off x="9564370" y="456057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09" name="矩形 108"/>
          <p:cNvSpPr/>
          <p:nvPr/>
        </p:nvSpPr>
        <p:spPr>
          <a:xfrm>
            <a:off x="9535160" y="458724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10" name="矩形 109"/>
          <p:cNvSpPr/>
          <p:nvPr/>
        </p:nvSpPr>
        <p:spPr>
          <a:xfrm>
            <a:off x="9505950" y="461391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cxnSp>
        <p:nvCxnSpPr>
          <p:cNvPr id="114" name="直接箭头连接符 113"/>
          <p:cNvCxnSpPr/>
          <p:nvPr/>
        </p:nvCxnSpPr>
        <p:spPr>
          <a:xfrm flipH="1">
            <a:off x="9235440" y="4734560"/>
            <a:ext cx="13970" cy="32131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文本框 93"/>
          <p:cNvSpPr txBox="1"/>
          <p:nvPr/>
        </p:nvSpPr>
        <p:spPr>
          <a:xfrm>
            <a:off x="335280" y="72390"/>
            <a:ext cx="3248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>
                <a:latin typeface="微软雅黑" panose="020B0503020204020204" charset="-122"/>
                <a:ea typeface="微软雅黑" panose="020B0503020204020204" charset="-122"/>
              </a:rPr>
              <a:t>SGAN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 - 2016.06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6880" y="1284605"/>
            <a:ext cx="9144000" cy="804545"/>
          </a:xfrm>
        </p:spPr>
        <p:txBody>
          <a:bodyPr>
            <a:normAutofit/>
          </a:bodyPr>
          <a:lstStyle/>
          <a:p>
            <a:pPr algn="l"/>
            <a:r>
              <a:rPr lang="zh-CN" altLang="en-US" sz="1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问题：</a:t>
            </a:r>
            <a:r>
              <a:rPr lang="en-US" altLang="zh-CN" sz="1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v1</a:t>
            </a:r>
            <a:r>
              <a:rPr lang="zh-CN" altLang="en-US" sz="1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减少了计算量，但实际训练中，梯度容易为</a:t>
            </a:r>
            <a:r>
              <a:rPr lang="en-US" altLang="zh-CN" sz="1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0</a:t>
            </a:r>
          </a:p>
          <a:p>
            <a:pPr algn="l"/>
            <a:r>
              <a:rPr lang="zh-CN" altLang="en-US" sz="1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方法：线性瓶颈和逆残差：复用特征，缓解退化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1205865" y="3307080"/>
            <a:ext cx="9188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卷积操作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731645" y="4196715"/>
            <a:ext cx="287655" cy="288290"/>
          </a:xfrm>
          <a:prstGeom prst="rect">
            <a:avLst/>
          </a:prstGeom>
          <a:gradFill>
            <a:gsLst>
              <a:gs pos="47000">
                <a:srgbClr val="FBFB11"/>
              </a:gs>
              <a:gs pos="100000">
                <a:srgbClr val="838309"/>
              </a:gs>
            </a:gsLst>
            <a:lin ang="1398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5" name="直接箭头连接符 34"/>
          <p:cNvCxnSpPr/>
          <p:nvPr/>
        </p:nvCxnSpPr>
        <p:spPr>
          <a:xfrm rot="16200000" flipH="1">
            <a:off x="2155825" y="4189095"/>
            <a:ext cx="13970" cy="32131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组合 35"/>
          <p:cNvGrpSpPr/>
          <p:nvPr/>
        </p:nvGrpSpPr>
        <p:grpSpPr>
          <a:xfrm>
            <a:off x="2323465" y="3263265"/>
            <a:ext cx="1821815" cy="1635760"/>
            <a:chOff x="12811" y="7856"/>
            <a:chExt cx="2869" cy="2576"/>
          </a:xfrm>
        </p:grpSpPr>
        <p:sp>
          <p:nvSpPr>
            <p:cNvPr id="37" name="矩形 36"/>
            <p:cNvSpPr/>
            <p:nvPr/>
          </p:nvSpPr>
          <p:spPr>
            <a:xfrm>
              <a:off x="14200" y="7856"/>
              <a:ext cx="1480" cy="138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14089" y="7941"/>
              <a:ext cx="1480" cy="138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38"/>
            <p:cNvSpPr/>
            <p:nvPr/>
          </p:nvSpPr>
          <p:spPr>
            <a:xfrm>
              <a:off x="14001" y="8036"/>
              <a:ext cx="1480" cy="1389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矩形 39"/>
            <p:cNvSpPr/>
            <p:nvPr/>
          </p:nvSpPr>
          <p:spPr>
            <a:xfrm>
              <a:off x="13902" y="8152"/>
              <a:ext cx="1480" cy="138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矩形 40"/>
            <p:cNvSpPr/>
            <p:nvPr/>
          </p:nvSpPr>
          <p:spPr>
            <a:xfrm>
              <a:off x="13739" y="8263"/>
              <a:ext cx="1480" cy="138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矩形 42"/>
            <p:cNvSpPr/>
            <p:nvPr/>
          </p:nvSpPr>
          <p:spPr>
            <a:xfrm>
              <a:off x="13573" y="8399"/>
              <a:ext cx="1480" cy="138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矩形 43"/>
            <p:cNvSpPr/>
            <p:nvPr/>
          </p:nvSpPr>
          <p:spPr>
            <a:xfrm>
              <a:off x="13438" y="8501"/>
              <a:ext cx="1480" cy="138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矩形 44"/>
            <p:cNvSpPr/>
            <p:nvPr/>
          </p:nvSpPr>
          <p:spPr>
            <a:xfrm>
              <a:off x="13327" y="8586"/>
              <a:ext cx="1480" cy="138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13239" y="8681"/>
              <a:ext cx="1480" cy="1389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矩形 46"/>
            <p:cNvSpPr/>
            <p:nvPr/>
          </p:nvSpPr>
          <p:spPr>
            <a:xfrm>
              <a:off x="13140" y="8797"/>
              <a:ext cx="1480" cy="138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/>
            <p:cNvSpPr/>
            <p:nvPr/>
          </p:nvSpPr>
          <p:spPr>
            <a:xfrm>
              <a:off x="12977" y="8908"/>
              <a:ext cx="1480" cy="138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矩形 48"/>
            <p:cNvSpPr/>
            <p:nvPr/>
          </p:nvSpPr>
          <p:spPr>
            <a:xfrm>
              <a:off x="12811" y="9044"/>
              <a:ext cx="1480" cy="138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0" name="矩形 49"/>
          <p:cNvSpPr/>
          <p:nvPr/>
        </p:nvSpPr>
        <p:spPr>
          <a:xfrm>
            <a:off x="2031365" y="388937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2002155" y="391604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1972945" y="394271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1940560" y="397510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1911350" y="400177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1882140" y="402844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4806315" y="5355590"/>
            <a:ext cx="9188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卷积操作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7179310" y="3228975"/>
            <a:ext cx="9188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卷积操作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58" name="直接箭头连接符 57"/>
          <p:cNvCxnSpPr/>
          <p:nvPr/>
        </p:nvCxnSpPr>
        <p:spPr>
          <a:xfrm>
            <a:off x="5217160" y="2703195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/>
          <p:nvPr/>
        </p:nvCxnSpPr>
        <p:spPr>
          <a:xfrm>
            <a:off x="5217160" y="3802380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右大括号 60"/>
          <p:cNvSpPr/>
          <p:nvPr/>
        </p:nvSpPr>
        <p:spPr>
          <a:xfrm>
            <a:off x="6576695" y="2677160"/>
            <a:ext cx="360045" cy="3528695"/>
          </a:xfrm>
          <a:prstGeom prst="rightBrace">
            <a:avLst>
              <a:gd name="adj1" fmla="val 74074"/>
              <a:gd name="adj2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/>
          <p:cNvSpPr/>
          <p:nvPr/>
        </p:nvSpPr>
        <p:spPr>
          <a:xfrm>
            <a:off x="4756785" y="3656330"/>
            <a:ext cx="287655" cy="288290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0E2557"/>
              </a:gs>
            </a:gsLst>
            <a:lin ang="960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/>
          <p:cNvSpPr/>
          <p:nvPr/>
        </p:nvSpPr>
        <p:spPr>
          <a:xfrm>
            <a:off x="4756785" y="2571750"/>
            <a:ext cx="287655" cy="288290"/>
          </a:xfrm>
          <a:prstGeom prst="rect">
            <a:avLst/>
          </a:prstGeom>
          <a:gradFill>
            <a:gsLst>
              <a:gs pos="0">
                <a:srgbClr val="FBFB11"/>
              </a:gs>
              <a:gs pos="44000">
                <a:srgbClr val="C7E631">
                  <a:alpha val="100000"/>
                </a:srgbClr>
              </a:gs>
              <a:gs pos="100000">
                <a:srgbClr val="92D050"/>
              </a:gs>
            </a:gsLst>
            <a:lin ang="2082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/>
          <p:cNvSpPr/>
          <p:nvPr/>
        </p:nvSpPr>
        <p:spPr>
          <a:xfrm>
            <a:off x="4756785" y="4760595"/>
            <a:ext cx="287655" cy="288290"/>
          </a:xfrm>
          <a:prstGeom prst="rect">
            <a:avLst/>
          </a:prstGeom>
          <a:gradFill>
            <a:gsLst>
              <a:gs pos="0">
                <a:srgbClr val="FD6666"/>
              </a:gs>
              <a:gs pos="81000">
                <a:srgbClr val="832B2B">
                  <a:alpha val="35000"/>
                </a:srgbClr>
              </a:gs>
            </a:gsLst>
            <a:lin ang="960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 64"/>
          <p:cNvSpPr/>
          <p:nvPr/>
        </p:nvSpPr>
        <p:spPr>
          <a:xfrm>
            <a:off x="5708015" y="2292985"/>
            <a:ext cx="854710" cy="88201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 65"/>
          <p:cNvSpPr/>
          <p:nvPr/>
        </p:nvSpPr>
        <p:spPr>
          <a:xfrm>
            <a:off x="5708015" y="3359785"/>
            <a:ext cx="854710" cy="88201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矩形 66"/>
          <p:cNvSpPr/>
          <p:nvPr/>
        </p:nvSpPr>
        <p:spPr>
          <a:xfrm>
            <a:off x="5708015" y="4473575"/>
            <a:ext cx="854710" cy="8820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矩形 67"/>
          <p:cNvSpPr/>
          <p:nvPr/>
        </p:nvSpPr>
        <p:spPr>
          <a:xfrm>
            <a:off x="7060565" y="4106545"/>
            <a:ext cx="287655" cy="288290"/>
          </a:xfrm>
          <a:prstGeom prst="rect">
            <a:avLst/>
          </a:prstGeom>
          <a:gradFill>
            <a:gsLst>
              <a:gs pos="47000">
                <a:srgbClr val="FBFB11"/>
              </a:gs>
              <a:gs pos="100000">
                <a:srgbClr val="838309"/>
              </a:gs>
            </a:gsLst>
            <a:lin ang="1398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9" name="直接箭头连接符 68"/>
          <p:cNvCxnSpPr/>
          <p:nvPr/>
        </p:nvCxnSpPr>
        <p:spPr>
          <a:xfrm rot="16200000" flipH="1">
            <a:off x="7484745" y="4098925"/>
            <a:ext cx="13970" cy="32131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组合 69"/>
          <p:cNvGrpSpPr/>
          <p:nvPr/>
        </p:nvGrpSpPr>
        <p:grpSpPr>
          <a:xfrm>
            <a:off x="7652385" y="3173095"/>
            <a:ext cx="1821815" cy="1635760"/>
            <a:chOff x="12811" y="7856"/>
            <a:chExt cx="2869" cy="2576"/>
          </a:xfrm>
        </p:grpSpPr>
        <p:sp>
          <p:nvSpPr>
            <p:cNvPr id="72" name="矩形 71"/>
            <p:cNvSpPr/>
            <p:nvPr/>
          </p:nvSpPr>
          <p:spPr>
            <a:xfrm>
              <a:off x="14200" y="7856"/>
              <a:ext cx="1480" cy="138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矩形 72"/>
            <p:cNvSpPr/>
            <p:nvPr/>
          </p:nvSpPr>
          <p:spPr>
            <a:xfrm>
              <a:off x="14089" y="7941"/>
              <a:ext cx="1480" cy="138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矩形 73"/>
            <p:cNvSpPr/>
            <p:nvPr/>
          </p:nvSpPr>
          <p:spPr>
            <a:xfrm>
              <a:off x="14001" y="8036"/>
              <a:ext cx="1480" cy="1389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矩形 74"/>
            <p:cNvSpPr/>
            <p:nvPr/>
          </p:nvSpPr>
          <p:spPr>
            <a:xfrm>
              <a:off x="13902" y="8152"/>
              <a:ext cx="1480" cy="138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矩形 75"/>
            <p:cNvSpPr/>
            <p:nvPr/>
          </p:nvSpPr>
          <p:spPr>
            <a:xfrm>
              <a:off x="13739" y="8263"/>
              <a:ext cx="1480" cy="138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矩形 76"/>
            <p:cNvSpPr/>
            <p:nvPr/>
          </p:nvSpPr>
          <p:spPr>
            <a:xfrm>
              <a:off x="13573" y="8399"/>
              <a:ext cx="1480" cy="138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矩形 77"/>
            <p:cNvSpPr/>
            <p:nvPr/>
          </p:nvSpPr>
          <p:spPr>
            <a:xfrm>
              <a:off x="13438" y="8501"/>
              <a:ext cx="1480" cy="138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矩形 78"/>
            <p:cNvSpPr/>
            <p:nvPr/>
          </p:nvSpPr>
          <p:spPr>
            <a:xfrm>
              <a:off x="13327" y="8586"/>
              <a:ext cx="1480" cy="138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矩形 79"/>
            <p:cNvSpPr/>
            <p:nvPr/>
          </p:nvSpPr>
          <p:spPr>
            <a:xfrm>
              <a:off x="13239" y="8681"/>
              <a:ext cx="1480" cy="1389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矩形 86"/>
            <p:cNvSpPr/>
            <p:nvPr/>
          </p:nvSpPr>
          <p:spPr>
            <a:xfrm>
              <a:off x="13140" y="8797"/>
              <a:ext cx="1480" cy="138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矩形 87"/>
            <p:cNvSpPr/>
            <p:nvPr/>
          </p:nvSpPr>
          <p:spPr>
            <a:xfrm>
              <a:off x="12977" y="8908"/>
              <a:ext cx="1480" cy="138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矩形 88"/>
            <p:cNvSpPr/>
            <p:nvPr/>
          </p:nvSpPr>
          <p:spPr>
            <a:xfrm>
              <a:off x="12811" y="9044"/>
              <a:ext cx="1480" cy="138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0" name="矩形 89"/>
          <p:cNvSpPr/>
          <p:nvPr/>
        </p:nvSpPr>
        <p:spPr>
          <a:xfrm>
            <a:off x="7360285" y="379920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7331075" y="382587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7301865" y="385254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7269480" y="388493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7240270" y="391160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7211060" y="393827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6088380" y="5666740"/>
            <a:ext cx="93345" cy="933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6088380" y="5889625"/>
            <a:ext cx="93345" cy="933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6088380" y="6112510"/>
            <a:ext cx="93345" cy="933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16" name="椭圆 115"/>
          <p:cNvSpPr/>
          <p:nvPr/>
        </p:nvSpPr>
        <p:spPr>
          <a:xfrm>
            <a:off x="4858385" y="5666105"/>
            <a:ext cx="93980" cy="939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椭圆 116"/>
          <p:cNvSpPr/>
          <p:nvPr/>
        </p:nvSpPr>
        <p:spPr>
          <a:xfrm>
            <a:off x="4858385" y="5888990"/>
            <a:ext cx="93980" cy="939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" name="椭圆 117"/>
          <p:cNvSpPr/>
          <p:nvPr/>
        </p:nvSpPr>
        <p:spPr>
          <a:xfrm>
            <a:off x="4858385" y="6111875"/>
            <a:ext cx="93980" cy="939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9" name="直接连接符 118"/>
          <p:cNvCxnSpPr/>
          <p:nvPr/>
        </p:nvCxnSpPr>
        <p:spPr>
          <a:xfrm flipV="1">
            <a:off x="4148455" y="2853690"/>
            <a:ext cx="578485" cy="360045"/>
          </a:xfrm>
          <a:prstGeom prst="line">
            <a:avLst/>
          </a:prstGeom>
          <a:ln w="31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连接符 119"/>
          <p:cNvCxnSpPr/>
          <p:nvPr/>
        </p:nvCxnSpPr>
        <p:spPr>
          <a:xfrm>
            <a:off x="3215005" y="4941570"/>
            <a:ext cx="1643380" cy="1217295"/>
          </a:xfrm>
          <a:prstGeom prst="line">
            <a:avLst/>
          </a:prstGeom>
          <a:ln w="31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文本框 120"/>
          <p:cNvSpPr txBox="1"/>
          <p:nvPr/>
        </p:nvSpPr>
        <p:spPr>
          <a:xfrm>
            <a:off x="2441575" y="2017395"/>
            <a:ext cx="822261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1x1</a:t>
            </a:r>
            <a:r>
              <a:rPr lang="zh-CN" altLang="en-US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卷积 </a:t>
            </a:r>
            <a:r>
              <a:rPr lang="en-US" altLang="zh-CN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/ </a:t>
            </a:r>
            <a:r>
              <a:rPr lang="zh-CN" altLang="en-US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通道升维</a:t>
            </a:r>
            <a:r>
              <a:rPr lang="en-US" altLang="zh-CN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                                3x3</a:t>
            </a:r>
            <a:r>
              <a:rPr lang="zh-CN" altLang="en-US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卷积深度分离 </a:t>
            </a:r>
            <a:r>
              <a:rPr lang="en-US" altLang="zh-CN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/ </a:t>
            </a:r>
            <a:r>
              <a:rPr lang="zh-CN" altLang="en-US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通道数不变             </a:t>
            </a:r>
            <a:r>
              <a:rPr lang="en-US" altLang="zh-CN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1x1</a:t>
            </a:r>
            <a:r>
              <a:rPr lang="zh-CN" altLang="en-US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卷积 </a:t>
            </a:r>
            <a:r>
              <a:rPr lang="en-US" altLang="zh-CN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/ </a:t>
            </a:r>
            <a:r>
              <a:rPr lang="zh-CN" altLang="en-US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通道降维</a:t>
            </a:r>
          </a:p>
        </p:txBody>
      </p:sp>
      <p:cxnSp>
        <p:nvCxnSpPr>
          <p:cNvPr id="123" name="直接箭头连接符 122"/>
          <p:cNvCxnSpPr/>
          <p:nvPr/>
        </p:nvCxnSpPr>
        <p:spPr>
          <a:xfrm rot="16200000" flipH="1">
            <a:off x="1564005" y="4180205"/>
            <a:ext cx="13970" cy="32131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矩形 121"/>
          <p:cNvSpPr/>
          <p:nvPr/>
        </p:nvSpPr>
        <p:spPr>
          <a:xfrm>
            <a:off x="622300" y="3841115"/>
            <a:ext cx="854710" cy="8820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输入</a:t>
            </a:r>
          </a:p>
        </p:txBody>
      </p:sp>
      <p:cxnSp>
        <p:nvCxnSpPr>
          <p:cNvPr id="126" name="直接箭头连接符 125"/>
          <p:cNvCxnSpPr/>
          <p:nvPr/>
        </p:nvCxnSpPr>
        <p:spPr>
          <a:xfrm>
            <a:off x="5200015" y="4914265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文本框 126"/>
          <p:cNvSpPr txBox="1"/>
          <p:nvPr/>
        </p:nvSpPr>
        <p:spPr>
          <a:xfrm>
            <a:off x="2095500" y="2596515"/>
            <a:ext cx="9188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ReLU6</a:t>
            </a:r>
          </a:p>
        </p:txBody>
      </p:sp>
      <p:sp>
        <p:nvSpPr>
          <p:cNvPr id="128" name="文本框 127"/>
          <p:cNvSpPr txBox="1"/>
          <p:nvPr/>
        </p:nvSpPr>
        <p:spPr>
          <a:xfrm>
            <a:off x="6744970" y="2596515"/>
            <a:ext cx="9188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ReLU6</a:t>
            </a:r>
          </a:p>
        </p:txBody>
      </p:sp>
      <p:sp>
        <p:nvSpPr>
          <p:cNvPr id="129" name="文本框 128"/>
          <p:cNvSpPr txBox="1"/>
          <p:nvPr/>
        </p:nvSpPr>
        <p:spPr>
          <a:xfrm>
            <a:off x="9497060" y="2596515"/>
            <a:ext cx="9188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ReLU6</a:t>
            </a:r>
          </a:p>
        </p:txBody>
      </p:sp>
      <p:cxnSp>
        <p:nvCxnSpPr>
          <p:cNvPr id="130" name="直接箭头连接符 129"/>
          <p:cNvCxnSpPr/>
          <p:nvPr/>
        </p:nvCxnSpPr>
        <p:spPr>
          <a:xfrm>
            <a:off x="9773920" y="3818255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文本框 130"/>
          <p:cNvSpPr txBox="1"/>
          <p:nvPr/>
        </p:nvSpPr>
        <p:spPr>
          <a:xfrm>
            <a:off x="7453630" y="5006975"/>
            <a:ext cx="260794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71450" indent="-171450">
              <a:buFont typeface="Arial" panose="020B0604020202090204" pitchFamily="34" charset="0"/>
              <a:buChar char="•"/>
            </a:pPr>
            <a:r>
              <a:rPr lang="zh-CN" altLang="en-US" sz="12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ReLU6 非线性层</a:t>
            </a:r>
          </a:p>
          <a:p>
            <a:pPr lvl="0" indent="0">
              <a:buFont typeface="Arial" panose="020B0604020202090204" pitchFamily="34" charset="0"/>
              <a:buNone/>
            </a:pPr>
            <a:r>
              <a:rPr lang="zh-CN" altLang="en-US" sz="12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  在低精度计算时能压缩动态范围，    </a:t>
            </a:r>
          </a:p>
          <a:p>
            <a:pPr lvl="0" indent="0">
              <a:buFont typeface="Arial" panose="020B0604020202090204" pitchFamily="34" charset="0"/>
              <a:buNone/>
            </a:pPr>
            <a:r>
              <a:rPr lang="zh-CN" altLang="en-US" sz="12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  算法更稳健。</a:t>
            </a:r>
          </a:p>
          <a:p>
            <a:pPr marL="171450" indent="-171450">
              <a:buFont typeface="Arial" panose="020B0604020202090204" pitchFamily="34" charset="0"/>
              <a:buChar char="•"/>
            </a:pPr>
            <a:endParaRPr lang="zh-CN" altLang="en-US" sz="120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indent="-171450">
              <a:buFont typeface="Arial" panose="020B0604020202090204" pitchFamily="34" charset="0"/>
              <a:buChar char="•"/>
            </a:pPr>
            <a:r>
              <a:rPr lang="zh-CN" altLang="en-US" sz="12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ReLU6 定义为：</a:t>
            </a:r>
          </a:p>
          <a:p>
            <a:pPr indent="0">
              <a:buFont typeface="Arial" panose="020B0604020202090204" pitchFamily="34" charset="0"/>
              <a:buNone/>
            </a:pPr>
            <a:r>
              <a:rPr lang="zh-CN" altLang="en-US" sz="12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  f(x) = min(max(x, 0), 6)</a:t>
            </a:r>
          </a:p>
        </p:txBody>
      </p:sp>
      <p:sp>
        <p:nvSpPr>
          <p:cNvPr id="132" name="文本框 131"/>
          <p:cNvSpPr txBox="1"/>
          <p:nvPr/>
        </p:nvSpPr>
        <p:spPr>
          <a:xfrm>
            <a:off x="6416040" y="6326505"/>
            <a:ext cx="234061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Linear Bottleneck 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33" name="直接箭头连接符 132"/>
          <p:cNvCxnSpPr/>
          <p:nvPr/>
        </p:nvCxnSpPr>
        <p:spPr>
          <a:xfrm flipV="1">
            <a:off x="10406380" y="3860800"/>
            <a:ext cx="0" cy="245872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组合 133"/>
          <p:cNvGrpSpPr/>
          <p:nvPr/>
        </p:nvGrpSpPr>
        <p:grpSpPr>
          <a:xfrm>
            <a:off x="10248900" y="3263265"/>
            <a:ext cx="334010" cy="706120"/>
            <a:chOff x="12006" y="5264"/>
            <a:chExt cx="526" cy="1112"/>
          </a:xfrm>
        </p:grpSpPr>
        <p:sp>
          <p:nvSpPr>
            <p:cNvPr id="135" name="椭圆 134"/>
            <p:cNvSpPr/>
            <p:nvPr/>
          </p:nvSpPr>
          <p:spPr>
            <a:xfrm>
              <a:off x="12072" y="5889"/>
              <a:ext cx="360" cy="37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90204" pitchFamily="34" charset="0"/>
              </a:endParaRPr>
            </a:p>
          </p:txBody>
        </p:sp>
        <p:sp>
          <p:nvSpPr>
            <p:cNvPr id="136" name="文本框 135"/>
            <p:cNvSpPr txBox="1"/>
            <p:nvPr/>
          </p:nvSpPr>
          <p:spPr>
            <a:xfrm>
              <a:off x="12006" y="5264"/>
              <a:ext cx="527" cy="1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b="1">
                  <a:latin typeface="微软雅黑" panose="020B0503020204020204" charset="-122"/>
                  <a:ea typeface="微软雅黑" panose="020B0503020204020204" charset="-122"/>
                </a:rPr>
                <a:t>.</a:t>
              </a:r>
            </a:p>
          </p:txBody>
        </p:sp>
      </p:grpSp>
      <p:sp>
        <p:nvSpPr>
          <p:cNvPr id="137" name="文本框 136"/>
          <p:cNvSpPr txBox="1"/>
          <p:nvPr/>
        </p:nvSpPr>
        <p:spPr>
          <a:xfrm>
            <a:off x="10519410" y="3620770"/>
            <a:ext cx="12573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Add</a:t>
            </a:r>
          </a:p>
          <a:p>
            <a:pPr algn="l"/>
            <a:r>
              <a:rPr lang="zh-CN" altLang="en-US"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按元素相加</a:t>
            </a:r>
          </a:p>
        </p:txBody>
      </p:sp>
      <p:cxnSp>
        <p:nvCxnSpPr>
          <p:cNvPr id="138" name="肘形连接符 137"/>
          <p:cNvCxnSpPr/>
          <p:nvPr/>
        </p:nvCxnSpPr>
        <p:spPr>
          <a:xfrm rot="5400000" flipV="1">
            <a:off x="4939665" y="833120"/>
            <a:ext cx="1586230" cy="9366250"/>
          </a:xfrm>
          <a:prstGeom prst="bentConnector2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2" name="文本框 81"/>
          <p:cNvSpPr txBox="1"/>
          <p:nvPr/>
        </p:nvSpPr>
        <p:spPr>
          <a:xfrm>
            <a:off x="335280" y="72390"/>
            <a:ext cx="3248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>
                <a:latin typeface="微软雅黑" panose="020B0503020204020204" charset="-122"/>
                <a:ea typeface="微软雅黑" panose="020B0503020204020204" charset="-122"/>
              </a:rPr>
              <a:t>InfoGAN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 - 2016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6880" y="1284605"/>
            <a:ext cx="9144000" cy="804545"/>
          </a:xfrm>
        </p:spPr>
        <p:txBody>
          <a:bodyPr/>
          <a:lstStyle/>
          <a:p>
            <a:pPr algn="l"/>
            <a:r>
              <a:rPr lang="zh-CN" altLang="en-US" sz="1800">
                <a:latin typeface="微软雅黑" panose="020B0503020204020204" charset="-122"/>
                <a:ea typeface="微软雅黑" panose="020B0503020204020204" charset="-122"/>
              </a:rPr>
              <a:t>目标：降低计算复杂度，确保一定的精度，能够在移动端或嵌入式设备上运行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35280" y="72390"/>
            <a:ext cx="3248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U-GAN-IT_v1 - 2019.07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6880" y="1284605"/>
            <a:ext cx="9144000" cy="4025265"/>
          </a:xfrm>
        </p:spPr>
        <p:txBody>
          <a:bodyPr>
            <a:normAutofit/>
          </a:bodyPr>
          <a:lstStyle/>
          <a:p>
            <a:pPr algn="l"/>
            <a:r>
              <a:rPr lang="en-US" altLang="zh-CN" sz="1800" dirty="0" err="1">
                <a:latin typeface="微软雅黑" panose="020B0503020204020204" charset="-122"/>
                <a:ea typeface="微软雅黑" panose="020B0503020204020204" charset="-122"/>
              </a:rPr>
              <a:t>CycleGAN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2017.03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en-US" altLang="zh-CN" sz="1800" dirty="0" err="1">
                <a:latin typeface="微软雅黑" panose="020B0503020204020204" charset="-122"/>
                <a:ea typeface="微软雅黑" panose="020B0503020204020204" charset="-122"/>
              </a:rPr>
              <a:t>PatchGAN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2016.04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</a:p>
          <a:p>
            <a:pPr algn="l"/>
            <a:endParaRPr lang="zh-CN" altLang="en-US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Pix2Pix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2016.11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Pix2PixHD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800">
                <a:latin typeface="微软雅黑" panose="020B0503020204020204" charset="-122"/>
                <a:ea typeface="微软雅黑" panose="020B0503020204020204" charset="-122"/>
              </a:rPr>
              <a:t>2017.11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zh-CN" altLang="en-US" sz="18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35280" y="72390"/>
            <a:ext cx="67367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Image-to-Image Translation - 2019.07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5280" y="72390"/>
            <a:ext cx="45485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GAN - 2014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9532" y="1151280"/>
            <a:ext cx="4548505" cy="498810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5280" y="72390"/>
            <a:ext cx="45485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GAN - 2014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964113" y="1179288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Generator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6251792" y="6268822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4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Discriminator</a:t>
            </a:r>
          </a:p>
        </p:txBody>
      </p:sp>
      <p:sp>
        <p:nvSpPr>
          <p:cNvPr id="12" name="箭头: 右 11"/>
          <p:cNvSpPr/>
          <p:nvPr/>
        </p:nvSpPr>
        <p:spPr>
          <a:xfrm>
            <a:off x="7678032" y="4695290"/>
            <a:ext cx="254469" cy="35964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6764" y="3565121"/>
            <a:ext cx="3244961" cy="190181"/>
          </a:xfrm>
          <a:prstGeom prst="rect">
            <a:avLst/>
          </a:prstGeom>
        </p:spPr>
      </p:pic>
      <p:cxnSp>
        <p:nvCxnSpPr>
          <p:cNvPr id="22" name="连接符: 肘形 21"/>
          <p:cNvCxnSpPr>
            <a:stCxn id="16" idx="0"/>
          </p:cNvCxnSpPr>
          <p:nvPr/>
        </p:nvCxnSpPr>
        <p:spPr>
          <a:xfrm rot="16200000" flipV="1">
            <a:off x="7216791" y="957978"/>
            <a:ext cx="487210" cy="3254365"/>
          </a:xfrm>
          <a:prstGeom prst="bentConnector2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H="1">
            <a:off x="8501662" y="4873339"/>
            <a:ext cx="279846" cy="0"/>
          </a:xfrm>
          <a:prstGeom prst="straightConnector1">
            <a:avLst/>
          </a:prstGeom>
          <a:ln w="1905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立方体 23"/>
          <p:cNvSpPr/>
          <p:nvPr/>
        </p:nvSpPr>
        <p:spPr>
          <a:xfrm>
            <a:off x="3866260" y="4194727"/>
            <a:ext cx="709163" cy="2216055"/>
          </a:xfrm>
          <a:prstGeom prst="cube">
            <a:avLst>
              <a:gd name="adj" fmla="val 91089"/>
            </a:avLst>
          </a:prstGeom>
          <a:solidFill>
            <a:schemeClr val="accent6">
              <a:lumMod val="60000"/>
              <a:lumOff val="40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3483731" y="5102120"/>
            <a:ext cx="133995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   28</a:t>
            </a: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400" dirty="0">
                <a:latin typeface="Axure Handwriting" panose="020B0402020200020204" pitchFamily="34" charset="0"/>
                <a:cs typeface="Arial" panose="020B0604020202090204" pitchFamily="34" charset="0"/>
              </a:rPr>
              <a:t>  x</a:t>
            </a: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28   </a:t>
            </a: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</a:p>
          <a:p>
            <a:r>
              <a:rPr lang="en-US" altLang="zh-CN" sz="1200" dirty="0">
                <a:latin typeface="Arial" panose="020B0604020202090204" pitchFamily="34" charset="0"/>
                <a:cs typeface="Arial" panose="020B0604020202090204" pitchFamily="34" charset="0"/>
              </a:rPr>
              <a:t> </a:t>
            </a:r>
            <a:r>
              <a:rPr lang="en-US" altLang="zh-CN" sz="1200" dirty="0">
                <a:solidFill>
                  <a:schemeClr val="accent6">
                    <a:lumMod val="75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Real Image         </a:t>
            </a:r>
            <a:endParaRPr lang="zh-CN" altLang="en-US" sz="1200" dirty="0">
              <a:solidFill>
                <a:schemeClr val="accent6">
                  <a:lumMod val="75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27" name="左大括号 26"/>
          <p:cNvSpPr/>
          <p:nvPr/>
        </p:nvSpPr>
        <p:spPr>
          <a:xfrm rot="5400000">
            <a:off x="5317560" y="4118842"/>
            <a:ext cx="65096" cy="314409"/>
          </a:xfrm>
          <a:prstGeom prst="leftBrace">
            <a:avLst>
              <a:gd name="adj1" fmla="val 46609"/>
              <a:gd name="adj2" fmla="val 50000"/>
            </a:avLst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0" name="左大括号 29"/>
          <p:cNvSpPr/>
          <p:nvPr/>
        </p:nvSpPr>
        <p:spPr>
          <a:xfrm rot="5400000">
            <a:off x="6971207" y="3716839"/>
            <a:ext cx="83266" cy="1124312"/>
          </a:xfrm>
          <a:prstGeom prst="leftBrace">
            <a:avLst>
              <a:gd name="adj1" fmla="val 46609"/>
              <a:gd name="adj2" fmla="val 50000"/>
            </a:avLst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1" name="文本框 30"/>
          <p:cNvSpPr txBox="1"/>
          <p:nvPr/>
        </p:nvSpPr>
        <p:spPr>
          <a:xfrm>
            <a:off x="4327986" y="4016975"/>
            <a:ext cx="32543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1                    128                 128	                  7x7x128</a:t>
            </a:r>
            <a:endParaRPr lang="zh-CN" altLang="en-US" sz="900" dirty="0">
              <a:solidFill>
                <a:schemeClr val="bg1">
                  <a:lumMod val="50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6837388" y="4924950"/>
            <a:ext cx="5339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FC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3850401" y="4732420"/>
            <a:ext cx="1374630" cy="308421"/>
            <a:chOff x="674451" y="4605040"/>
            <a:chExt cx="1374630" cy="308421"/>
          </a:xfrm>
        </p:grpSpPr>
        <p:sp>
          <p:nvSpPr>
            <p:cNvPr id="38" name="平行四边形 37"/>
            <p:cNvSpPr/>
            <p:nvPr/>
          </p:nvSpPr>
          <p:spPr>
            <a:xfrm rot="19031392">
              <a:off x="674451" y="4682355"/>
              <a:ext cx="298012" cy="147976"/>
            </a:xfrm>
            <a:prstGeom prst="parallelogram">
              <a:avLst>
                <a:gd name="adj" fmla="val 92976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等腰三角形 38"/>
            <p:cNvSpPr/>
            <p:nvPr/>
          </p:nvSpPr>
          <p:spPr>
            <a:xfrm rot="5400000">
              <a:off x="1357398" y="4127240"/>
              <a:ext cx="184882" cy="1140481"/>
            </a:xfrm>
            <a:prstGeom prst="triangle">
              <a:avLst>
                <a:gd name="adj" fmla="val 10000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等腰三角形 39"/>
            <p:cNvSpPr/>
            <p:nvPr/>
          </p:nvSpPr>
          <p:spPr>
            <a:xfrm rot="5400000">
              <a:off x="1315511" y="4179891"/>
              <a:ext cx="184882" cy="1282258"/>
            </a:xfrm>
            <a:prstGeom prst="triangle">
              <a:avLst>
                <a:gd name="adj" fmla="val 2902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7945189" y="4421825"/>
            <a:ext cx="572355" cy="903027"/>
            <a:chOff x="7698207" y="3194599"/>
            <a:chExt cx="675514" cy="903027"/>
          </a:xfrm>
        </p:grpSpPr>
        <p:sp>
          <p:nvSpPr>
            <p:cNvPr id="70" name="矩形 69"/>
            <p:cNvSpPr/>
            <p:nvPr/>
          </p:nvSpPr>
          <p:spPr>
            <a:xfrm>
              <a:off x="7698207" y="3646780"/>
              <a:ext cx="675514" cy="45084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accent2">
                      <a:lumMod val="75000"/>
                    </a:schemeClr>
                  </a:solidFill>
                </a:rPr>
                <a:t>real</a:t>
              </a:r>
              <a:endParaRPr lang="zh-CN" alt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71" name="矩形 70"/>
            <p:cNvSpPr/>
            <p:nvPr/>
          </p:nvSpPr>
          <p:spPr>
            <a:xfrm>
              <a:off x="7698207" y="3194599"/>
              <a:ext cx="675514" cy="45084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0070C0"/>
                  </a:solidFill>
                </a:rPr>
                <a:t>fake</a:t>
              </a:r>
              <a:endParaRPr lang="zh-CN" altLang="en-US" dirty="0">
                <a:solidFill>
                  <a:srgbClr val="0070C0"/>
                </a:solidFill>
              </a:endParaRPr>
            </a:p>
          </p:txBody>
        </p:sp>
      </p:grpSp>
      <p:sp>
        <p:nvSpPr>
          <p:cNvPr id="72" name="左大括号 71"/>
          <p:cNvSpPr/>
          <p:nvPr/>
        </p:nvSpPr>
        <p:spPr>
          <a:xfrm rot="5400000">
            <a:off x="6032424" y="4169306"/>
            <a:ext cx="45719" cy="250396"/>
          </a:xfrm>
          <a:prstGeom prst="leftBrace">
            <a:avLst>
              <a:gd name="adj1" fmla="val 46609"/>
              <a:gd name="adj2" fmla="val 50000"/>
            </a:avLst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155" name="组合 154"/>
          <p:cNvGrpSpPr/>
          <p:nvPr/>
        </p:nvGrpSpPr>
        <p:grpSpPr>
          <a:xfrm>
            <a:off x="4750559" y="4331691"/>
            <a:ext cx="749461" cy="1688399"/>
            <a:chOff x="4446188" y="4321574"/>
            <a:chExt cx="749461" cy="1688399"/>
          </a:xfrm>
        </p:grpSpPr>
        <p:sp>
          <p:nvSpPr>
            <p:cNvPr id="74" name="立方体 73"/>
            <p:cNvSpPr/>
            <p:nvPr/>
          </p:nvSpPr>
          <p:spPr>
            <a:xfrm>
              <a:off x="4446188" y="4321574"/>
              <a:ext cx="661183" cy="1688399"/>
            </a:xfrm>
            <a:prstGeom prst="cube">
              <a:avLst>
                <a:gd name="adj" fmla="val 70176"/>
              </a:avLst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立方体 74"/>
            <p:cNvSpPr/>
            <p:nvPr/>
          </p:nvSpPr>
          <p:spPr>
            <a:xfrm>
              <a:off x="4637532" y="4321574"/>
              <a:ext cx="511978" cy="1688399"/>
            </a:xfrm>
            <a:prstGeom prst="cube">
              <a:avLst>
                <a:gd name="adj" fmla="val 90742"/>
              </a:avLst>
            </a:prstGeom>
            <a:solidFill>
              <a:srgbClr val="FD6666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立方体 75"/>
            <p:cNvSpPr/>
            <p:nvPr/>
          </p:nvSpPr>
          <p:spPr>
            <a:xfrm>
              <a:off x="4683671" y="4321574"/>
              <a:ext cx="511978" cy="1688399"/>
            </a:xfrm>
            <a:prstGeom prst="cube">
              <a:avLst>
                <a:gd name="adj" fmla="val 90742"/>
              </a:avLst>
            </a:prstGeom>
            <a:solidFill>
              <a:srgbClr val="66CCFF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矩形 2"/>
          <p:cNvSpPr/>
          <p:nvPr/>
        </p:nvSpPr>
        <p:spPr>
          <a:xfrm>
            <a:off x="1325995" y="2339506"/>
            <a:ext cx="45719" cy="306705"/>
          </a:xfrm>
          <a:prstGeom prst="rect">
            <a:avLst/>
          </a:prstGeom>
          <a:solidFill>
            <a:srgbClr val="FC0280"/>
          </a:solidFill>
          <a:ln>
            <a:solidFill>
              <a:srgbClr val="FC02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左大括号 80"/>
          <p:cNvSpPr/>
          <p:nvPr/>
        </p:nvSpPr>
        <p:spPr>
          <a:xfrm>
            <a:off x="1206115" y="2339506"/>
            <a:ext cx="83655" cy="306705"/>
          </a:xfrm>
          <a:prstGeom prst="leftBrace">
            <a:avLst>
              <a:gd name="adj1" fmla="val 40197"/>
              <a:gd name="adj2" fmla="val 50000"/>
            </a:avLst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7030A0"/>
              </a:solidFill>
            </a:endParaRPr>
          </a:p>
        </p:txBody>
      </p:sp>
      <p:sp>
        <p:nvSpPr>
          <p:cNvPr id="82" name="文本框 81"/>
          <p:cNvSpPr txBox="1"/>
          <p:nvPr/>
        </p:nvSpPr>
        <p:spPr>
          <a:xfrm>
            <a:off x="1098154" y="1437362"/>
            <a:ext cx="46192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100                  128x7x7	           128               128               128                    1 </a:t>
            </a:r>
            <a:endParaRPr lang="zh-CN" altLang="en-US" sz="900" dirty="0">
              <a:solidFill>
                <a:schemeClr val="bg1">
                  <a:lumMod val="50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84" name="文本框 83"/>
          <p:cNvSpPr txBox="1"/>
          <p:nvPr/>
        </p:nvSpPr>
        <p:spPr>
          <a:xfrm>
            <a:off x="964113" y="2762519"/>
            <a:ext cx="7237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Code</a:t>
            </a:r>
            <a:endParaRPr lang="zh-CN" altLang="en-US" sz="12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6" name="左大括号 85"/>
          <p:cNvSpPr/>
          <p:nvPr/>
        </p:nvSpPr>
        <p:spPr>
          <a:xfrm rot="5400000">
            <a:off x="2105541" y="1429046"/>
            <a:ext cx="91291" cy="1132057"/>
          </a:xfrm>
          <a:prstGeom prst="leftBrace">
            <a:avLst>
              <a:gd name="adj1" fmla="val 46609"/>
              <a:gd name="adj2" fmla="val 50000"/>
            </a:avLst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7" name="左大括号 86"/>
          <p:cNvSpPr/>
          <p:nvPr/>
        </p:nvSpPr>
        <p:spPr>
          <a:xfrm rot="5400000">
            <a:off x="3460248" y="1756853"/>
            <a:ext cx="45719" cy="214983"/>
          </a:xfrm>
          <a:prstGeom prst="leftBrace">
            <a:avLst>
              <a:gd name="adj1" fmla="val 46609"/>
              <a:gd name="adj2" fmla="val 50000"/>
            </a:avLst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97" name="直接箭头连接符 96"/>
          <p:cNvCxnSpPr/>
          <p:nvPr/>
        </p:nvCxnSpPr>
        <p:spPr>
          <a:xfrm>
            <a:off x="2755868" y="2493230"/>
            <a:ext cx="374330" cy="0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文本框 97"/>
          <p:cNvSpPr txBox="1"/>
          <p:nvPr/>
        </p:nvSpPr>
        <p:spPr>
          <a:xfrm>
            <a:off x="1374649" y="2491013"/>
            <a:ext cx="16568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Projection 	Reshape</a:t>
            </a:r>
            <a:endParaRPr lang="zh-CN" altLang="en-US" sz="1000" dirty="0">
              <a:solidFill>
                <a:srgbClr val="0000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99" name="直接箭头连接符 98"/>
          <p:cNvCxnSpPr/>
          <p:nvPr/>
        </p:nvCxnSpPr>
        <p:spPr>
          <a:xfrm>
            <a:off x="1378590" y="2489502"/>
            <a:ext cx="187165" cy="0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文本框 103"/>
          <p:cNvSpPr txBox="1"/>
          <p:nvPr/>
        </p:nvSpPr>
        <p:spPr>
          <a:xfrm>
            <a:off x="3259889" y="2450863"/>
            <a:ext cx="12292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               14</a:t>
            </a:r>
          </a:p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                   </a:t>
            </a:r>
          </a:p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           14   </a:t>
            </a:r>
          </a:p>
          <a:p>
            <a:r>
              <a:rPr lang="en-US" altLang="zh-CN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DeConv1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grpSp>
        <p:nvGrpSpPr>
          <p:cNvPr id="122" name="组合 121"/>
          <p:cNvGrpSpPr/>
          <p:nvPr/>
        </p:nvGrpSpPr>
        <p:grpSpPr>
          <a:xfrm>
            <a:off x="3147986" y="1945648"/>
            <a:ext cx="420209" cy="985601"/>
            <a:chOff x="5470030" y="1762399"/>
            <a:chExt cx="420209" cy="1003846"/>
          </a:xfrm>
        </p:grpSpPr>
        <p:sp>
          <p:nvSpPr>
            <p:cNvPr id="123" name="立方体 122"/>
            <p:cNvSpPr/>
            <p:nvPr/>
          </p:nvSpPr>
          <p:spPr>
            <a:xfrm>
              <a:off x="5470030" y="1762399"/>
              <a:ext cx="353540" cy="1003846"/>
            </a:xfrm>
            <a:prstGeom prst="cube">
              <a:avLst>
                <a:gd name="adj" fmla="val 70176"/>
              </a:avLst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4" name="立方体 123"/>
            <p:cNvSpPr/>
            <p:nvPr/>
          </p:nvSpPr>
          <p:spPr>
            <a:xfrm>
              <a:off x="5582481" y="1762399"/>
              <a:ext cx="273759" cy="1003846"/>
            </a:xfrm>
            <a:prstGeom prst="cube">
              <a:avLst>
                <a:gd name="adj" fmla="val 90742"/>
              </a:avLst>
            </a:prstGeom>
            <a:solidFill>
              <a:srgbClr val="FD6666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5" name="立方体 124"/>
            <p:cNvSpPr/>
            <p:nvPr/>
          </p:nvSpPr>
          <p:spPr>
            <a:xfrm>
              <a:off x="5616480" y="1762399"/>
              <a:ext cx="273759" cy="1003846"/>
            </a:xfrm>
            <a:prstGeom prst="cube">
              <a:avLst>
                <a:gd name="adj" fmla="val 90742"/>
              </a:avLst>
            </a:prstGeom>
            <a:solidFill>
              <a:srgbClr val="66CCFF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2" name="组合 91"/>
          <p:cNvGrpSpPr/>
          <p:nvPr/>
        </p:nvGrpSpPr>
        <p:grpSpPr>
          <a:xfrm rot="10800000">
            <a:off x="3419480" y="2171095"/>
            <a:ext cx="515958" cy="308421"/>
            <a:chOff x="2079179" y="4634495"/>
            <a:chExt cx="949418" cy="308421"/>
          </a:xfrm>
        </p:grpSpPr>
        <p:sp>
          <p:nvSpPr>
            <p:cNvPr id="93" name="平行四边形 92"/>
            <p:cNvSpPr/>
            <p:nvPr/>
          </p:nvSpPr>
          <p:spPr>
            <a:xfrm rot="19031392">
              <a:off x="2079179" y="4711810"/>
              <a:ext cx="298012" cy="147976"/>
            </a:xfrm>
            <a:prstGeom prst="parallelogram">
              <a:avLst>
                <a:gd name="adj" fmla="val 92976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等腰三角形 93"/>
            <p:cNvSpPr/>
            <p:nvPr/>
          </p:nvSpPr>
          <p:spPr>
            <a:xfrm rot="5400000">
              <a:off x="2564021" y="4354800"/>
              <a:ext cx="184882" cy="744271"/>
            </a:xfrm>
            <a:prstGeom prst="triangle">
              <a:avLst>
                <a:gd name="adj" fmla="val 10000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等腰三角形 94"/>
            <p:cNvSpPr/>
            <p:nvPr/>
          </p:nvSpPr>
          <p:spPr>
            <a:xfrm rot="5400000">
              <a:off x="2497507" y="4432078"/>
              <a:ext cx="184882" cy="836794"/>
            </a:xfrm>
            <a:prstGeom prst="triangle">
              <a:avLst>
                <a:gd name="adj" fmla="val 2902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8" name="组合 117"/>
          <p:cNvGrpSpPr/>
          <p:nvPr/>
        </p:nvGrpSpPr>
        <p:grpSpPr>
          <a:xfrm>
            <a:off x="3798668" y="1699287"/>
            <a:ext cx="448072" cy="1266928"/>
            <a:chOff x="5470030" y="1762399"/>
            <a:chExt cx="420209" cy="1003846"/>
          </a:xfrm>
        </p:grpSpPr>
        <p:sp>
          <p:nvSpPr>
            <p:cNvPr id="119" name="立方体 118"/>
            <p:cNvSpPr/>
            <p:nvPr/>
          </p:nvSpPr>
          <p:spPr>
            <a:xfrm>
              <a:off x="5470030" y="1762399"/>
              <a:ext cx="353540" cy="1003846"/>
            </a:xfrm>
            <a:prstGeom prst="cube">
              <a:avLst>
                <a:gd name="adj" fmla="val 70176"/>
              </a:avLst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0" name="立方体 119"/>
            <p:cNvSpPr/>
            <p:nvPr/>
          </p:nvSpPr>
          <p:spPr>
            <a:xfrm>
              <a:off x="5582481" y="1762399"/>
              <a:ext cx="273759" cy="1003846"/>
            </a:xfrm>
            <a:prstGeom prst="cube">
              <a:avLst>
                <a:gd name="adj" fmla="val 90742"/>
              </a:avLst>
            </a:prstGeom>
            <a:solidFill>
              <a:srgbClr val="FD6666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1" name="立方体 120"/>
            <p:cNvSpPr/>
            <p:nvPr/>
          </p:nvSpPr>
          <p:spPr>
            <a:xfrm>
              <a:off x="5616480" y="1762399"/>
              <a:ext cx="273759" cy="1003846"/>
            </a:xfrm>
            <a:prstGeom prst="cube">
              <a:avLst>
                <a:gd name="adj" fmla="val 90742"/>
              </a:avLst>
            </a:prstGeom>
            <a:solidFill>
              <a:srgbClr val="66CCFF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7" name="组合 126"/>
          <p:cNvGrpSpPr/>
          <p:nvPr/>
        </p:nvGrpSpPr>
        <p:grpSpPr>
          <a:xfrm rot="10800000">
            <a:off x="4074063" y="2184437"/>
            <a:ext cx="515958" cy="308421"/>
            <a:chOff x="2079179" y="4634495"/>
            <a:chExt cx="949418" cy="308421"/>
          </a:xfrm>
        </p:grpSpPr>
        <p:sp>
          <p:nvSpPr>
            <p:cNvPr id="128" name="平行四边形 127"/>
            <p:cNvSpPr/>
            <p:nvPr/>
          </p:nvSpPr>
          <p:spPr>
            <a:xfrm rot="19031392">
              <a:off x="2079179" y="4711810"/>
              <a:ext cx="298012" cy="147976"/>
            </a:xfrm>
            <a:prstGeom prst="parallelogram">
              <a:avLst>
                <a:gd name="adj" fmla="val 92976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" name="等腰三角形 128"/>
            <p:cNvSpPr/>
            <p:nvPr/>
          </p:nvSpPr>
          <p:spPr>
            <a:xfrm rot="5400000">
              <a:off x="2564021" y="4354800"/>
              <a:ext cx="184882" cy="744271"/>
            </a:xfrm>
            <a:prstGeom prst="triangle">
              <a:avLst>
                <a:gd name="adj" fmla="val 10000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" name="等腰三角形 129"/>
            <p:cNvSpPr/>
            <p:nvPr/>
          </p:nvSpPr>
          <p:spPr>
            <a:xfrm rot="5400000">
              <a:off x="2497507" y="4432078"/>
              <a:ext cx="184882" cy="836794"/>
            </a:xfrm>
            <a:prstGeom prst="triangle">
              <a:avLst>
                <a:gd name="adj" fmla="val 2902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1" name="组合 130"/>
          <p:cNvGrpSpPr/>
          <p:nvPr/>
        </p:nvGrpSpPr>
        <p:grpSpPr>
          <a:xfrm>
            <a:off x="4364306" y="1661223"/>
            <a:ext cx="576330" cy="1477144"/>
            <a:chOff x="5470030" y="1762399"/>
            <a:chExt cx="420209" cy="1003846"/>
          </a:xfrm>
        </p:grpSpPr>
        <p:sp>
          <p:nvSpPr>
            <p:cNvPr id="132" name="立方体 131"/>
            <p:cNvSpPr/>
            <p:nvPr/>
          </p:nvSpPr>
          <p:spPr>
            <a:xfrm>
              <a:off x="5470030" y="1762399"/>
              <a:ext cx="353540" cy="1003846"/>
            </a:xfrm>
            <a:prstGeom prst="cube">
              <a:avLst>
                <a:gd name="adj" fmla="val 70176"/>
              </a:avLst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3" name="立方体 132"/>
            <p:cNvSpPr/>
            <p:nvPr/>
          </p:nvSpPr>
          <p:spPr>
            <a:xfrm>
              <a:off x="5582481" y="1762399"/>
              <a:ext cx="273759" cy="1003846"/>
            </a:xfrm>
            <a:prstGeom prst="cube">
              <a:avLst>
                <a:gd name="adj" fmla="val 90742"/>
              </a:avLst>
            </a:prstGeom>
            <a:solidFill>
              <a:srgbClr val="FD6666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4" name="立方体 133"/>
            <p:cNvSpPr/>
            <p:nvPr/>
          </p:nvSpPr>
          <p:spPr>
            <a:xfrm>
              <a:off x="5616480" y="1762399"/>
              <a:ext cx="273759" cy="1003846"/>
            </a:xfrm>
            <a:prstGeom prst="cube">
              <a:avLst>
                <a:gd name="adj" fmla="val 90742"/>
              </a:avLst>
            </a:prstGeom>
            <a:solidFill>
              <a:srgbClr val="66CCFF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7" name="组合 136"/>
          <p:cNvGrpSpPr/>
          <p:nvPr/>
        </p:nvGrpSpPr>
        <p:grpSpPr>
          <a:xfrm rot="10800000">
            <a:off x="4778079" y="2246206"/>
            <a:ext cx="515958" cy="308421"/>
            <a:chOff x="2079179" y="4634495"/>
            <a:chExt cx="949418" cy="308421"/>
          </a:xfrm>
        </p:grpSpPr>
        <p:sp>
          <p:nvSpPr>
            <p:cNvPr id="138" name="平行四边形 137"/>
            <p:cNvSpPr/>
            <p:nvPr/>
          </p:nvSpPr>
          <p:spPr>
            <a:xfrm rot="19031392">
              <a:off x="2079179" y="4711810"/>
              <a:ext cx="298012" cy="147976"/>
            </a:xfrm>
            <a:prstGeom prst="parallelogram">
              <a:avLst>
                <a:gd name="adj" fmla="val 92976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9" name="等腰三角形 138"/>
            <p:cNvSpPr/>
            <p:nvPr/>
          </p:nvSpPr>
          <p:spPr>
            <a:xfrm rot="5400000">
              <a:off x="2564021" y="4354800"/>
              <a:ext cx="184882" cy="744271"/>
            </a:xfrm>
            <a:prstGeom prst="triangle">
              <a:avLst>
                <a:gd name="adj" fmla="val 10000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0" name="等腰三角形 139"/>
            <p:cNvSpPr/>
            <p:nvPr/>
          </p:nvSpPr>
          <p:spPr>
            <a:xfrm rot="5400000">
              <a:off x="2497507" y="4432078"/>
              <a:ext cx="184882" cy="836794"/>
            </a:xfrm>
            <a:prstGeom prst="triangle">
              <a:avLst>
                <a:gd name="adj" fmla="val 2902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6" name="立方体 135"/>
          <p:cNvSpPr/>
          <p:nvPr/>
        </p:nvSpPr>
        <p:spPr>
          <a:xfrm>
            <a:off x="5122758" y="1599948"/>
            <a:ext cx="460293" cy="1551723"/>
          </a:xfrm>
          <a:prstGeom prst="cube">
            <a:avLst>
              <a:gd name="adj" fmla="val 90742"/>
            </a:avLst>
          </a:prstGeom>
          <a:solidFill>
            <a:srgbClr val="0000FF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1" name="左大括号 140"/>
          <p:cNvSpPr/>
          <p:nvPr/>
        </p:nvSpPr>
        <p:spPr>
          <a:xfrm rot="5400000">
            <a:off x="4135030" y="1530872"/>
            <a:ext cx="45719" cy="214983"/>
          </a:xfrm>
          <a:prstGeom prst="leftBrace">
            <a:avLst>
              <a:gd name="adj1" fmla="val 46609"/>
              <a:gd name="adj2" fmla="val 50000"/>
            </a:avLst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2" name="左大括号 141"/>
          <p:cNvSpPr/>
          <p:nvPr/>
        </p:nvSpPr>
        <p:spPr>
          <a:xfrm rot="5400000">
            <a:off x="4790902" y="1507452"/>
            <a:ext cx="45719" cy="214983"/>
          </a:xfrm>
          <a:prstGeom prst="leftBrace">
            <a:avLst>
              <a:gd name="adj1" fmla="val 46609"/>
              <a:gd name="adj2" fmla="val 50000"/>
            </a:avLst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5" name="文本框 144"/>
          <p:cNvSpPr txBox="1"/>
          <p:nvPr/>
        </p:nvSpPr>
        <p:spPr>
          <a:xfrm>
            <a:off x="2626738" y="2445192"/>
            <a:ext cx="122921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               7</a:t>
            </a:r>
          </a:p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                   </a:t>
            </a:r>
          </a:p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           7   </a:t>
            </a:r>
          </a:p>
        </p:txBody>
      </p:sp>
      <p:sp>
        <p:nvSpPr>
          <p:cNvPr id="126" name="文本框 125"/>
          <p:cNvSpPr txBox="1"/>
          <p:nvPr/>
        </p:nvSpPr>
        <p:spPr>
          <a:xfrm>
            <a:off x="3973456" y="2400417"/>
            <a:ext cx="120319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               28</a:t>
            </a:r>
          </a:p>
          <a:p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                  </a:t>
            </a:r>
          </a:p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          28 </a:t>
            </a:r>
          </a:p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</a:t>
            </a:r>
          </a:p>
          <a:p>
            <a:r>
              <a:rPr lang="en-US" altLang="zh-CN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DeConv2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146" name="文本框 145"/>
          <p:cNvSpPr txBox="1"/>
          <p:nvPr/>
        </p:nvSpPr>
        <p:spPr>
          <a:xfrm>
            <a:off x="4641644" y="2284061"/>
            <a:ext cx="120319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               28</a:t>
            </a:r>
          </a:p>
          <a:p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                  </a:t>
            </a:r>
          </a:p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          28 </a:t>
            </a:r>
          </a:p>
          <a:p>
            <a:r>
              <a:rPr lang="en-US" altLang="zh-CN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Conv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8781508" y="2828766"/>
            <a:ext cx="612140" cy="2115892"/>
          </a:xfrm>
          <a:prstGeom prst="rect">
            <a:avLst/>
          </a:prstGeom>
          <a:solidFill>
            <a:srgbClr val="FD666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latin typeface="微软雅黑" panose="020B0503020204020204" charset="-122"/>
                <a:ea typeface="微软雅黑" panose="020B0503020204020204" charset="-122"/>
              </a:rPr>
              <a:t>Loss</a:t>
            </a:r>
          </a:p>
        </p:txBody>
      </p:sp>
      <p:grpSp>
        <p:nvGrpSpPr>
          <p:cNvPr id="44" name="组合 43"/>
          <p:cNvGrpSpPr/>
          <p:nvPr/>
        </p:nvGrpSpPr>
        <p:grpSpPr>
          <a:xfrm>
            <a:off x="4955806" y="4710203"/>
            <a:ext cx="949418" cy="308421"/>
            <a:chOff x="2079179" y="4634495"/>
            <a:chExt cx="949418" cy="308421"/>
          </a:xfrm>
        </p:grpSpPr>
        <p:sp>
          <p:nvSpPr>
            <p:cNvPr id="45" name="平行四边形 44"/>
            <p:cNvSpPr/>
            <p:nvPr/>
          </p:nvSpPr>
          <p:spPr>
            <a:xfrm rot="19031392">
              <a:off x="2079179" y="4711810"/>
              <a:ext cx="298012" cy="147976"/>
            </a:xfrm>
            <a:prstGeom prst="parallelogram">
              <a:avLst>
                <a:gd name="adj" fmla="val 92976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等腰三角形 45"/>
            <p:cNvSpPr/>
            <p:nvPr/>
          </p:nvSpPr>
          <p:spPr>
            <a:xfrm rot="5400000">
              <a:off x="2564021" y="4354800"/>
              <a:ext cx="184882" cy="744271"/>
            </a:xfrm>
            <a:prstGeom prst="triangle">
              <a:avLst>
                <a:gd name="adj" fmla="val 10000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等腰三角形 46"/>
            <p:cNvSpPr/>
            <p:nvPr/>
          </p:nvSpPr>
          <p:spPr>
            <a:xfrm rot="5400000">
              <a:off x="2497507" y="4432078"/>
              <a:ext cx="184882" cy="836794"/>
            </a:xfrm>
            <a:prstGeom prst="triangle">
              <a:avLst>
                <a:gd name="adj" fmla="val 2902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1" name="组合 150"/>
          <p:cNvGrpSpPr/>
          <p:nvPr/>
        </p:nvGrpSpPr>
        <p:grpSpPr>
          <a:xfrm>
            <a:off x="5700424" y="4557417"/>
            <a:ext cx="448072" cy="1135572"/>
            <a:chOff x="5470030" y="1762399"/>
            <a:chExt cx="420209" cy="1003846"/>
          </a:xfrm>
        </p:grpSpPr>
        <p:sp>
          <p:nvSpPr>
            <p:cNvPr id="152" name="立方体 151"/>
            <p:cNvSpPr/>
            <p:nvPr/>
          </p:nvSpPr>
          <p:spPr>
            <a:xfrm>
              <a:off x="5470030" y="1762399"/>
              <a:ext cx="353540" cy="1003846"/>
            </a:xfrm>
            <a:prstGeom prst="cube">
              <a:avLst>
                <a:gd name="adj" fmla="val 70176"/>
              </a:avLst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3" name="立方体 152"/>
            <p:cNvSpPr/>
            <p:nvPr/>
          </p:nvSpPr>
          <p:spPr>
            <a:xfrm>
              <a:off x="5582481" y="1762399"/>
              <a:ext cx="273759" cy="1003846"/>
            </a:xfrm>
            <a:prstGeom prst="cube">
              <a:avLst>
                <a:gd name="adj" fmla="val 90742"/>
              </a:avLst>
            </a:prstGeom>
            <a:solidFill>
              <a:srgbClr val="FD6666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4" name="立方体 153"/>
            <p:cNvSpPr/>
            <p:nvPr/>
          </p:nvSpPr>
          <p:spPr>
            <a:xfrm>
              <a:off x="5616480" y="1762399"/>
              <a:ext cx="273759" cy="1003846"/>
            </a:xfrm>
            <a:prstGeom prst="cube">
              <a:avLst>
                <a:gd name="adj" fmla="val 90742"/>
              </a:avLst>
            </a:prstGeom>
            <a:solidFill>
              <a:srgbClr val="66CCFF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3" name="文本框 32"/>
          <p:cNvSpPr txBox="1"/>
          <p:nvPr/>
        </p:nvSpPr>
        <p:spPr>
          <a:xfrm>
            <a:off x="4531763" y="5053748"/>
            <a:ext cx="122921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               14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Axure Handwriting" panose="020B040202020002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                   </a:t>
            </a:r>
          </a:p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        14      </a:t>
            </a:r>
          </a:p>
          <a:p>
            <a:r>
              <a:rPr lang="en-US" altLang="zh-CN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Conv1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5615854" y="4738481"/>
            <a:ext cx="1013833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                  </a:t>
            </a:r>
          </a:p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   7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Axure Handwriting" panose="020B040202020002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                   </a:t>
            </a:r>
          </a:p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                 </a:t>
            </a:r>
          </a:p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7     </a:t>
            </a:r>
            <a:r>
              <a:rPr lang="en-US" altLang="zh-CN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Conv2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grpSp>
        <p:nvGrpSpPr>
          <p:cNvPr id="77" name="组合 76"/>
          <p:cNvGrpSpPr/>
          <p:nvPr/>
        </p:nvGrpSpPr>
        <p:grpSpPr>
          <a:xfrm>
            <a:off x="5815916" y="4717773"/>
            <a:ext cx="949418" cy="308421"/>
            <a:chOff x="2079179" y="4634495"/>
            <a:chExt cx="949418" cy="308421"/>
          </a:xfrm>
        </p:grpSpPr>
        <p:sp>
          <p:nvSpPr>
            <p:cNvPr id="78" name="平行四边形 77"/>
            <p:cNvSpPr/>
            <p:nvPr/>
          </p:nvSpPr>
          <p:spPr>
            <a:xfrm rot="19031392">
              <a:off x="2079179" y="4711810"/>
              <a:ext cx="298012" cy="147976"/>
            </a:xfrm>
            <a:prstGeom prst="parallelogram">
              <a:avLst>
                <a:gd name="adj" fmla="val 92976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等腰三角形 78"/>
            <p:cNvSpPr/>
            <p:nvPr/>
          </p:nvSpPr>
          <p:spPr>
            <a:xfrm rot="5400000">
              <a:off x="2564021" y="4354800"/>
              <a:ext cx="184882" cy="744271"/>
            </a:xfrm>
            <a:prstGeom prst="triangle">
              <a:avLst>
                <a:gd name="adj" fmla="val 10000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等腰三角形 79"/>
            <p:cNvSpPr/>
            <p:nvPr/>
          </p:nvSpPr>
          <p:spPr>
            <a:xfrm rot="5400000">
              <a:off x="2497507" y="4432078"/>
              <a:ext cx="184882" cy="836794"/>
            </a:xfrm>
            <a:prstGeom prst="triangle">
              <a:avLst>
                <a:gd name="adj" fmla="val 2902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5" name="立方体 64"/>
          <p:cNvSpPr/>
          <p:nvPr/>
        </p:nvSpPr>
        <p:spPr>
          <a:xfrm>
            <a:off x="6542300" y="4863449"/>
            <a:ext cx="1138647" cy="45719"/>
          </a:xfrm>
          <a:prstGeom prst="cube">
            <a:avLst>
              <a:gd name="adj" fmla="val 36373"/>
            </a:avLst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6" name="立方体 155"/>
          <p:cNvSpPr/>
          <p:nvPr/>
        </p:nvSpPr>
        <p:spPr>
          <a:xfrm>
            <a:off x="1581864" y="2456657"/>
            <a:ext cx="1138647" cy="45719"/>
          </a:xfrm>
          <a:prstGeom prst="cube">
            <a:avLst>
              <a:gd name="adj" fmla="val 36373"/>
            </a:avLst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7" name="文本框 156"/>
          <p:cNvSpPr txBox="1"/>
          <p:nvPr/>
        </p:nvSpPr>
        <p:spPr>
          <a:xfrm>
            <a:off x="4954459" y="3238722"/>
            <a:ext cx="12537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Generated Image</a:t>
            </a:r>
            <a:endParaRPr lang="zh-CN" altLang="en-US" sz="1000" dirty="0">
              <a:solidFill>
                <a:srgbClr val="0000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9" name="矩形 158"/>
          <p:cNvSpPr/>
          <p:nvPr/>
        </p:nvSpPr>
        <p:spPr>
          <a:xfrm>
            <a:off x="1032680" y="1445382"/>
            <a:ext cx="4075402" cy="199777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1" name="矩形 160"/>
          <p:cNvSpPr/>
          <p:nvPr/>
        </p:nvSpPr>
        <p:spPr>
          <a:xfrm>
            <a:off x="4734652" y="4059028"/>
            <a:ext cx="2943380" cy="2260316"/>
          </a:xfrm>
          <a:prstGeom prst="rect">
            <a:avLst/>
          </a:prstGeom>
          <a:solidFill>
            <a:schemeClr val="accent4">
              <a:lumMod val="40000"/>
              <a:lumOff val="6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3" name="直接箭头连接符 162"/>
          <p:cNvCxnSpPr/>
          <p:nvPr/>
        </p:nvCxnSpPr>
        <p:spPr>
          <a:xfrm>
            <a:off x="5103374" y="3477635"/>
            <a:ext cx="0" cy="47952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5280" y="72390"/>
            <a:ext cx="45485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GAN - 2014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6880" y="1284605"/>
            <a:ext cx="4939840" cy="4025265"/>
          </a:xfrm>
        </p:spPr>
        <p:txBody>
          <a:bodyPr>
            <a:normAutofit/>
          </a:bodyPr>
          <a:lstStyle/>
          <a:p>
            <a:pPr algn="l"/>
            <a:r>
              <a:rPr lang="en-US" altLang="zh-CN" sz="1800" dirty="0" err="1">
                <a:latin typeface="微软雅黑" panose="020B0503020204020204" charset="-122"/>
                <a:ea typeface="微软雅黑" panose="020B0503020204020204" charset="-122"/>
              </a:rPr>
              <a:t>cGAN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2017.03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en-US" altLang="zh-CN" sz="1800" dirty="0" err="1">
                <a:latin typeface="微软雅黑" panose="020B0503020204020204" charset="-122"/>
                <a:ea typeface="微软雅黑" panose="020B0503020204020204" charset="-122"/>
              </a:rPr>
              <a:t>InfoGAN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2016.04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</a:p>
          <a:p>
            <a:pPr algn="l"/>
            <a:endParaRPr lang="zh-CN" altLang="en-US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Pix2Pix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2016.11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</a:p>
        </p:txBody>
      </p:sp>
      <p:sp>
        <p:nvSpPr>
          <p:cNvPr id="4" name="内容占位符 2"/>
          <p:cNvSpPr txBox="1"/>
          <p:nvPr/>
        </p:nvSpPr>
        <p:spPr>
          <a:xfrm>
            <a:off x="5736360" y="1284604"/>
            <a:ext cx="4939840" cy="40252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1800" dirty="0" err="1">
                <a:latin typeface="微软雅黑" panose="020B0503020204020204" charset="-122"/>
                <a:ea typeface="微软雅黑" panose="020B0503020204020204" charset="-122"/>
              </a:rPr>
              <a:t>CoGAN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2016.06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UNIT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2017.03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en-US" altLang="zh-CN" sz="1800" dirty="0" err="1">
                <a:latin typeface="微软雅黑" panose="020B0503020204020204" charset="-122"/>
                <a:ea typeface="微软雅黑" panose="020B0503020204020204" charset="-122"/>
              </a:rPr>
              <a:t>InfoGAN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2016.04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</a:p>
          <a:p>
            <a:pPr algn="l"/>
            <a:endParaRPr lang="zh-CN" altLang="en-US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Pix2Pix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2016.11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5280" y="72390"/>
            <a:ext cx="5161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>
                <a:latin typeface="微软雅黑" panose="020B0503020204020204" charset="-122"/>
                <a:ea typeface="微软雅黑" panose="020B0503020204020204" charset="-122"/>
              </a:rPr>
              <a:t>ConditionalGAN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 - 2014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9600" y="1271160"/>
            <a:ext cx="6216970" cy="528347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平行四边形 21"/>
          <p:cNvSpPr/>
          <p:nvPr/>
        </p:nvSpPr>
        <p:spPr>
          <a:xfrm rot="16200000" flipH="1">
            <a:off x="7454265" y="3357245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平行四边形 23"/>
          <p:cNvSpPr/>
          <p:nvPr/>
        </p:nvSpPr>
        <p:spPr>
          <a:xfrm rot="16200000" flipH="1">
            <a:off x="7574915" y="3357245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平行四边形 24"/>
          <p:cNvSpPr/>
          <p:nvPr/>
        </p:nvSpPr>
        <p:spPr>
          <a:xfrm rot="16200000" flipH="1">
            <a:off x="7697470" y="3357245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平行四边形 15"/>
          <p:cNvSpPr/>
          <p:nvPr/>
        </p:nvSpPr>
        <p:spPr>
          <a:xfrm rot="16200000" flipH="1">
            <a:off x="7454265" y="1708150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平行四边形 16"/>
          <p:cNvSpPr/>
          <p:nvPr/>
        </p:nvSpPr>
        <p:spPr>
          <a:xfrm rot="16200000" flipH="1">
            <a:off x="7594600" y="1708150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平行四边形 14"/>
          <p:cNvSpPr/>
          <p:nvPr/>
        </p:nvSpPr>
        <p:spPr>
          <a:xfrm rot="16200000" flipH="1">
            <a:off x="7715250" y="1708150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文本框 89"/>
          <p:cNvSpPr txBox="1"/>
          <p:nvPr/>
        </p:nvSpPr>
        <p:spPr>
          <a:xfrm>
            <a:off x="376555" y="1096645"/>
            <a:ext cx="46729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生成固定长度的特征向量，与输入图片的大小和尺度无关</a:t>
            </a:r>
          </a:p>
        </p:txBody>
      </p:sp>
      <p:sp>
        <p:nvSpPr>
          <p:cNvPr id="2" name="平行四边形 1"/>
          <p:cNvSpPr/>
          <p:nvPr/>
        </p:nvSpPr>
        <p:spPr>
          <a:xfrm rot="16200000" flipH="1">
            <a:off x="7836535" y="1709420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/>
          <p:nvPr/>
        </p:nvCxnSpPr>
        <p:spPr>
          <a:xfrm>
            <a:off x="8573135" y="1492250"/>
            <a:ext cx="0" cy="9264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flipV="1">
            <a:off x="8291195" y="1717675"/>
            <a:ext cx="525145" cy="50863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" name="组合 13"/>
          <p:cNvGrpSpPr/>
          <p:nvPr/>
        </p:nvGrpSpPr>
        <p:grpSpPr>
          <a:xfrm>
            <a:off x="8291830" y="1381760"/>
            <a:ext cx="525145" cy="1181100"/>
            <a:chOff x="11982" y="2110"/>
            <a:chExt cx="827" cy="1860"/>
          </a:xfrm>
        </p:grpSpPr>
        <p:cxnSp>
          <p:nvCxnSpPr>
            <p:cNvPr id="7" name="直接连接符 6"/>
            <p:cNvCxnSpPr/>
            <p:nvPr/>
          </p:nvCxnSpPr>
          <p:spPr>
            <a:xfrm>
              <a:off x="12616" y="2110"/>
              <a:ext cx="0" cy="145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>
              <a:off x="12204" y="2512"/>
              <a:ext cx="0" cy="145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 flipV="1">
              <a:off x="11982" y="2970"/>
              <a:ext cx="827" cy="80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 flipV="1">
              <a:off x="11983" y="2312"/>
              <a:ext cx="827" cy="80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平行四边形 18"/>
          <p:cNvSpPr/>
          <p:nvPr/>
        </p:nvSpPr>
        <p:spPr>
          <a:xfrm rot="16200000" flipH="1">
            <a:off x="7837805" y="3357245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连接符 19"/>
          <p:cNvCxnSpPr/>
          <p:nvPr/>
        </p:nvCxnSpPr>
        <p:spPr>
          <a:xfrm>
            <a:off x="8555355" y="3156585"/>
            <a:ext cx="0" cy="92646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V="1">
            <a:off x="8292465" y="3365500"/>
            <a:ext cx="525145" cy="50863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平行四边形 22"/>
          <p:cNvSpPr/>
          <p:nvPr/>
        </p:nvSpPr>
        <p:spPr>
          <a:xfrm rot="16200000" flipH="1">
            <a:off x="7417435" y="4969510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平行四边形 25"/>
          <p:cNvSpPr/>
          <p:nvPr/>
        </p:nvSpPr>
        <p:spPr>
          <a:xfrm rot="16200000" flipH="1">
            <a:off x="7559040" y="4969510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平行四边形 26"/>
          <p:cNvSpPr/>
          <p:nvPr/>
        </p:nvSpPr>
        <p:spPr>
          <a:xfrm rot="16200000" flipH="1">
            <a:off x="7677785" y="4969510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平行四边形 27"/>
          <p:cNvSpPr/>
          <p:nvPr/>
        </p:nvSpPr>
        <p:spPr>
          <a:xfrm rot="16200000" flipH="1">
            <a:off x="7800975" y="4969510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9348470" y="1324610"/>
            <a:ext cx="76200" cy="207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9348470" y="1581150"/>
            <a:ext cx="76200" cy="207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9348470" y="2067560"/>
            <a:ext cx="76200" cy="207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9348470" y="2324100"/>
            <a:ext cx="76200" cy="207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9348470" y="3107690"/>
            <a:ext cx="76200" cy="207645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9348470" y="3364230"/>
            <a:ext cx="76200" cy="207645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9348470" y="3637280"/>
            <a:ext cx="76200" cy="207645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9348470" y="3893820"/>
            <a:ext cx="76200" cy="207645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9348470" y="5092700"/>
            <a:ext cx="76200" cy="20764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9159240" y="1639570"/>
            <a:ext cx="459740" cy="40068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</a:rPr>
              <a:t>...</a:t>
            </a:r>
          </a:p>
        </p:txBody>
      </p:sp>
      <p:sp>
        <p:nvSpPr>
          <p:cNvPr id="40" name="文本框 39"/>
          <p:cNvSpPr txBox="1"/>
          <p:nvPr/>
        </p:nvSpPr>
        <p:spPr>
          <a:xfrm>
            <a:off x="8764905" y="2563495"/>
            <a:ext cx="11163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微软雅黑" panose="020B0503020204020204" charset="-122"/>
                <a:ea typeface="微软雅黑" panose="020B0503020204020204" charset="-122"/>
              </a:rPr>
              <a:t>16x256-d</a:t>
            </a:r>
            <a:endParaRPr lang="zh-CN" alt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1" name="右箭头 40"/>
          <p:cNvSpPr/>
          <p:nvPr/>
        </p:nvSpPr>
        <p:spPr>
          <a:xfrm>
            <a:off x="8907145" y="1826260"/>
            <a:ext cx="252095" cy="360045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8773795" y="4101465"/>
            <a:ext cx="11163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微软雅黑" panose="020B0503020204020204" charset="-122"/>
                <a:ea typeface="微软雅黑" panose="020B0503020204020204" charset="-122"/>
              </a:rPr>
              <a:t>4x256-d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8790305" y="5300345"/>
            <a:ext cx="11163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微软雅黑" panose="020B0503020204020204" charset="-122"/>
                <a:ea typeface="微软雅黑" panose="020B0503020204020204" charset="-122"/>
              </a:rPr>
              <a:t>256-d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4" name="右箭头 43"/>
          <p:cNvSpPr/>
          <p:nvPr/>
        </p:nvSpPr>
        <p:spPr>
          <a:xfrm>
            <a:off x="8907145" y="3439795"/>
            <a:ext cx="252095" cy="360045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右箭头 44"/>
          <p:cNvSpPr/>
          <p:nvPr/>
        </p:nvSpPr>
        <p:spPr>
          <a:xfrm>
            <a:off x="8907145" y="5016500"/>
            <a:ext cx="252095" cy="360045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1" name="组合 50"/>
          <p:cNvGrpSpPr/>
          <p:nvPr/>
        </p:nvGrpSpPr>
        <p:grpSpPr>
          <a:xfrm>
            <a:off x="9950450" y="2380615"/>
            <a:ext cx="459740" cy="1206500"/>
            <a:chOff x="15243" y="2572"/>
            <a:chExt cx="724" cy="1900"/>
          </a:xfrm>
        </p:grpSpPr>
        <p:sp>
          <p:nvSpPr>
            <p:cNvPr id="46" name="矩形 45"/>
            <p:cNvSpPr/>
            <p:nvPr/>
          </p:nvSpPr>
          <p:spPr>
            <a:xfrm>
              <a:off x="15541" y="2572"/>
              <a:ext cx="120" cy="3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矩形 46"/>
            <p:cNvSpPr/>
            <p:nvPr/>
          </p:nvSpPr>
          <p:spPr>
            <a:xfrm>
              <a:off x="15541" y="2976"/>
              <a:ext cx="120" cy="3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/>
            <p:cNvSpPr/>
            <p:nvPr/>
          </p:nvSpPr>
          <p:spPr>
            <a:xfrm>
              <a:off x="15541" y="3742"/>
              <a:ext cx="120" cy="3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矩形 48"/>
            <p:cNvSpPr/>
            <p:nvPr/>
          </p:nvSpPr>
          <p:spPr>
            <a:xfrm>
              <a:off x="15541" y="4146"/>
              <a:ext cx="120" cy="3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15243" y="3068"/>
              <a:ext cx="724" cy="631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en-US" altLang="zh-CN" b="1">
                  <a:latin typeface="微软雅黑" panose="020B0503020204020204" charset="-122"/>
                  <a:ea typeface="微软雅黑" panose="020B0503020204020204" charset="-122"/>
                </a:rPr>
                <a:t>...</a:t>
              </a:r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10128250" y="3650615"/>
            <a:ext cx="76200" cy="993140"/>
            <a:chOff x="14267" y="4751"/>
            <a:chExt cx="120" cy="1564"/>
          </a:xfrm>
        </p:grpSpPr>
        <p:sp>
          <p:nvSpPr>
            <p:cNvPr id="52" name="矩形 51"/>
            <p:cNvSpPr/>
            <p:nvPr/>
          </p:nvSpPr>
          <p:spPr>
            <a:xfrm>
              <a:off x="14267" y="4751"/>
              <a:ext cx="120" cy="327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/>
            <p:cNvSpPr/>
            <p:nvPr/>
          </p:nvSpPr>
          <p:spPr>
            <a:xfrm>
              <a:off x="14267" y="5155"/>
              <a:ext cx="120" cy="327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矩形 53"/>
            <p:cNvSpPr/>
            <p:nvPr/>
          </p:nvSpPr>
          <p:spPr>
            <a:xfrm>
              <a:off x="14267" y="5585"/>
              <a:ext cx="120" cy="327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矩形 54"/>
            <p:cNvSpPr/>
            <p:nvPr/>
          </p:nvSpPr>
          <p:spPr>
            <a:xfrm>
              <a:off x="14267" y="5989"/>
              <a:ext cx="120" cy="327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7" name="矩形 56"/>
          <p:cNvSpPr/>
          <p:nvPr/>
        </p:nvSpPr>
        <p:spPr>
          <a:xfrm>
            <a:off x="10125710" y="4713605"/>
            <a:ext cx="76200" cy="20764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右大括号 57"/>
          <p:cNvSpPr/>
          <p:nvPr/>
        </p:nvSpPr>
        <p:spPr>
          <a:xfrm>
            <a:off x="9687560" y="1820545"/>
            <a:ext cx="270510" cy="3456305"/>
          </a:xfrm>
          <a:prstGeom prst="rightBrace">
            <a:avLst>
              <a:gd name="adj1" fmla="val 220264"/>
              <a:gd name="adj2" fmla="val 50000"/>
            </a:avLst>
          </a:prstGeom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/>
          <p:cNvSpPr/>
          <p:nvPr/>
        </p:nvSpPr>
        <p:spPr>
          <a:xfrm>
            <a:off x="7545705" y="1199515"/>
            <a:ext cx="2886710" cy="4987925"/>
          </a:xfrm>
          <a:prstGeom prst="rect">
            <a:avLst/>
          </a:prstGeom>
          <a:noFill/>
          <a:ln w="19050"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0" name="图片 59"/>
          <p:cNvPicPr>
            <a:picLocks noChangeAspect="1"/>
          </p:cNvPicPr>
          <p:nvPr/>
        </p:nvPicPr>
        <p:blipFill>
          <a:blip r:embed="rId2"/>
          <a:srcRect l="80518"/>
          <a:stretch>
            <a:fillRect/>
          </a:stretch>
        </p:blipFill>
        <p:spPr>
          <a:xfrm>
            <a:off x="10447020" y="2353945"/>
            <a:ext cx="1047750" cy="2227580"/>
          </a:xfrm>
          <a:prstGeom prst="rect">
            <a:avLst/>
          </a:prstGeom>
        </p:spPr>
      </p:pic>
      <p:sp>
        <p:nvSpPr>
          <p:cNvPr id="61" name="文本框 60"/>
          <p:cNvSpPr txBox="1"/>
          <p:nvPr/>
        </p:nvSpPr>
        <p:spPr>
          <a:xfrm>
            <a:off x="7193915" y="847725"/>
            <a:ext cx="35909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Spatial Pyramid Pooling </a:t>
            </a: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空间金字塔池化</a:t>
            </a:r>
          </a:p>
        </p:txBody>
      </p:sp>
      <p:sp>
        <p:nvSpPr>
          <p:cNvPr id="62" name="文本框 61"/>
          <p:cNvSpPr txBox="1"/>
          <p:nvPr/>
        </p:nvSpPr>
        <p:spPr>
          <a:xfrm>
            <a:off x="9834880" y="5045075"/>
            <a:ext cx="6121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固定</a:t>
            </a:r>
          </a:p>
          <a:p>
            <a:pPr algn="ctr"/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长度</a:t>
            </a:r>
          </a:p>
        </p:txBody>
      </p:sp>
      <p:sp>
        <p:nvSpPr>
          <p:cNvPr id="63" name="文本框 62"/>
          <p:cNvSpPr txBox="1"/>
          <p:nvPr/>
        </p:nvSpPr>
        <p:spPr>
          <a:xfrm>
            <a:off x="7289165" y="6227445"/>
            <a:ext cx="275336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Max Pooling @ 256 depth </a:t>
            </a:r>
          </a:p>
        </p:txBody>
      </p:sp>
      <p:sp>
        <p:nvSpPr>
          <p:cNvPr id="64" name="文本框 63"/>
          <p:cNvSpPr txBox="1"/>
          <p:nvPr/>
        </p:nvSpPr>
        <p:spPr>
          <a:xfrm>
            <a:off x="7677150" y="2601595"/>
            <a:ext cx="11163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5x5@</a:t>
            </a:r>
            <a:r>
              <a:rPr lang="zh-CN" alt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步长</a:t>
            </a:r>
            <a:r>
              <a:rPr 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4</a:t>
            </a:r>
          </a:p>
        </p:txBody>
      </p:sp>
      <p:sp>
        <p:nvSpPr>
          <p:cNvPr id="65" name="文本框 64"/>
          <p:cNvSpPr txBox="1"/>
          <p:nvPr/>
        </p:nvSpPr>
        <p:spPr>
          <a:xfrm>
            <a:off x="7611110" y="4267835"/>
            <a:ext cx="11163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7x7@</a:t>
            </a:r>
            <a:r>
              <a:rPr lang="zh-CN" alt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步长</a:t>
            </a:r>
            <a:r>
              <a:rPr 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6</a:t>
            </a:r>
          </a:p>
        </p:txBody>
      </p:sp>
      <p:sp>
        <p:nvSpPr>
          <p:cNvPr id="67" name="文本框 66"/>
          <p:cNvSpPr txBox="1"/>
          <p:nvPr/>
        </p:nvSpPr>
        <p:spPr>
          <a:xfrm>
            <a:off x="7611110" y="5916295"/>
            <a:ext cx="126111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13x13@</a:t>
            </a:r>
            <a:r>
              <a:rPr lang="zh-CN" alt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步长</a:t>
            </a:r>
            <a:r>
              <a:rPr 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13</a:t>
            </a:r>
          </a:p>
        </p:txBody>
      </p:sp>
      <p:sp>
        <p:nvSpPr>
          <p:cNvPr id="69" name="左大括号 68"/>
          <p:cNvSpPr/>
          <p:nvPr/>
        </p:nvSpPr>
        <p:spPr>
          <a:xfrm>
            <a:off x="7332345" y="1882140"/>
            <a:ext cx="180340" cy="3455670"/>
          </a:xfrm>
          <a:prstGeom prst="leftBrace">
            <a:avLst>
              <a:gd name="adj1" fmla="val 319014"/>
              <a:gd name="adj2" fmla="val 50000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cxnSp>
        <p:nvCxnSpPr>
          <p:cNvPr id="74" name="曲线连接符 73"/>
          <p:cNvCxnSpPr>
            <a:stCxn id="70" idx="2"/>
            <a:endCxn id="72" idx="1"/>
          </p:cNvCxnSpPr>
          <p:nvPr/>
        </p:nvCxnSpPr>
        <p:spPr>
          <a:xfrm rot="5400000" flipV="1">
            <a:off x="2401253" y="2970848"/>
            <a:ext cx="292100" cy="3251835"/>
          </a:xfrm>
          <a:prstGeom prst="curvedConnector2">
            <a:avLst/>
          </a:prstGeom>
          <a:ln w="19050">
            <a:solidFill>
              <a:srgbClr val="00B0F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>
            <a:stCxn id="71" idx="3"/>
          </p:cNvCxnSpPr>
          <p:nvPr/>
        </p:nvCxnSpPr>
        <p:spPr>
          <a:xfrm flipV="1">
            <a:off x="5191125" y="3947160"/>
            <a:ext cx="2165350" cy="805815"/>
          </a:xfrm>
          <a:prstGeom prst="straightConnector1">
            <a:avLst/>
          </a:prstGeom>
          <a:ln w="1905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143510" y="4787265"/>
            <a:ext cx="3719195" cy="1037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10000"/>
              </a:lnSpc>
            </a:pPr>
            <a:r>
              <a:rPr lang="zh-CN" altLang="en-US" sz="14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将输入图片的区域小图 映射到</a:t>
            </a:r>
          </a:p>
          <a:p>
            <a:pPr algn="l">
              <a:lnSpc>
                <a:spcPct val="110000"/>
              </a:lnSpc>
            </a:pPr>
            <a:r>
              <a:rPr lang="en-US" altLang="zh-CN" sz="14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conv_5 </a:t>
            </a:r>
            <a:r>
              <a:rPr lang="zh-CN" altLang="en-US" sz="14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的特征图对应的区域小图上</a:t>
            </a:r>
          </a:p>
          <a:p>
            <a:pPr algn="l">
              <a:lnSpc>
                <a:spcPct val="110000"/>
              </a:lnSpc>
            </a:pPr>
            <a:r>
              <a:rPr lang="zh-CN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窗口的左上</a:t>
            </a:r>
            <a:r>
              <a:rPr lang="en-US" altLang="zh-CN"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/</a:t>
            </a:r>
            <a:r>
              <a:rPr lang="zh-CN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右下 对应 特征图窗口的像素点</a:t>
            </a:r>
          </a:p>
          <a:p>
            <a:pPr algn="l">
              <a:lnSpc>
                <a:spcPct val="110000"/>
              </a:lnSpc>
            </a:pPr>
            <a:r>
              <a:rPr lang="zh-CN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选择合适的偏移量</a:t>
            </a:r>
            <a:r>
              <a:rPr lang="en-US" altLang="zh-CN" sz="14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</a:p>
        </p:txBody>
      </p:sp>
      <p:sp>
        <p:nvSpPr>
          <p:cNvPr id="77" name="文本框 76"/>
          <p:cNvSpPr txBox="1"/>
          <p:nvPr/>
        </p:nvSpPr>
        <p:spPr>
          <a:xfrm>
            <a:off x="5407660" y="4307840"/>
            <a:ext cx="163639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conv_5 </a:t>
            </a:r>
          </a:p>
          <a:p>
            <a:pPr algn="ctr"/>
            <a:r>
              <a:rPr lang="zh-CN" altLang="en-US" sz="14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特征图</a:t>
            </a:r>
          </a:p>
          <a:p>
            <a:pPr algn="ctr"/>
            <a:r>
              <a:rPr lang="zh-CN" altLang="en-US" sz="14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区域小图执行</a:t>
            </a:r>
            <a:r>
              <a:rPr lang="en-US" altLang="zh-CN" sz="14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SPP </a:t>
            </a:r>
          </a:p>
        </p:txBody>
      </p:sp>
      <p:sp>
        <p:nvSpPr>
          <p:cNvPr id="84" name="矩形 83"/>
          <p:cNvSpPr/>
          <p:nvPr/>
        </p:nvSpPr>
        <p:spPr>
          <a:xfrm>
            <a:off x="11184890" y="2348230"/>
            <a:ext cx="612140" cy="2270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>
                <a:latin typeface="微软雅黑" panose="020B0503020204020204" charset="-122"/>
                <a:ea typeface="微软雅黑" panose="020B0503020204020204" charset="-122"/>
              </a:rPr>
              <a:t>SVM</a:t>
            </a:r>
          </a:p>
        </p:txBody>
      </p:sp>
      <p:sp>
        <p:nvSpPr>
          <p:cNvPr id="68" name="文本框 67"/>
          <p:cNvSpPr txBox="1"/>
          <p:nvPr/>
        </p:nvSpPr>
        <p:spPr>
          <a:xfrm>
            <a:off x="335280" y="72390"/>
            <a:ext cx="3248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>
                <a:latin typeface="微软雅黑" panose="020B0503020204020204" charset="-122"/>
                <a:ea typeface="微软雅黑" panose="020B0503020204020204" charset="-122"/>
              </a:rPr>
              <a:t>ConditionalGAN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 - 2014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5280" y="72390"/>
            <a:ext cx="48016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Fréchet Inception Distance - 2017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" y="911520"/>
            <a:ext cx="11257526" cy="5034960"/>
          </a:xfrm>
          <a:prstGeom prst="rect">
            <a:avLst/>
          </a:prstGeom>
        </p:spPr>
      </p:pic>
      <p:cxnSp>
        <p:nvCxnSpPr>
          <p:cNvPr id="6" name="连接符: 肘形 5"/>
          <p:cNvCxnSpPr/>
          <p:nvPr/>
        </p:nvCxnSpPr>
        <p:spPr>
          <a:xfrm rot="5400000" flipH="1" flipV="1">
            <a:off x="10591500" y="3968460"/>
            <a:ext cx="1318680" cy="239760"/>
          </a:xfrm>
          <a:prstGeom prst="bentConnector3">
            <a:avLst>
              <a:gd name="adj1" fmla="val 40"/>
            </a:avLst>
          </a:prstGeom>
          <a:ln w="1905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629801" y="4539667"/>
            <a:ext cx="1318680" cy="359640"/>
          </a:xfrm>
          <a:prstGeom prst="rect">
            <a:avLst/>
          </a:prstGeom>
          <a:noFill/>
          <a:ln w="28575">
            <a:solidFill>
              <a:srgbClr val="FD66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099000" y="3309120"/>
            <a:ext cx="239760" cy="479520"/>
          </a:xfrm>
          <a:prstGeom prst="rect">
            <a:avLst/>
          </a:prstGeom>
          <a:noFill/>
          <a:ln w="28575">
            <a:solidFill>
              <a:srgbClr val="FD66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76885" y="793750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Inception-v3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5280" y="72390"/>
            <a:ext cx="48016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Fréchet Inception Distance - 2017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520" y="1750680"/>
            <a:ext cx="9212880" cy="2961496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2979120" y="2949480"/>
            <a:ext cx="959040" cy="83916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177920" y="2949480"/>
            <a:ext cx="1198800" cy="83916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672308" y="3788640"/>
            <a:ext cx="602640" cy="359640"/>
          </a:xfrm>
          <a:prstGeom prst="rect">
            <a:avLst/>
          </a:prstGeom>
          <a:noFill/>
          <a:ln w="19050">
            <a:solidFill>
              <a:srgbClr val="FD66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Axure Handwriting" panose="020B0402020200020204" pitchFamily="34" charset="0"/>
              </a:rPr>
              <a:t>Pooling Layer</a:t>
            </a:r>
            <a:endParaRPr lang="zh-CN" altLang="en-US" sz="900" b="1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Axure Handwriting" panose="020B0402020200020204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853748" y="3429000"/>
            <a:ext cx="239760" cy="359640"/>
          </a:xfrm>
          <a:prstGeom prst="rect">
            <a:avLst/>
          </a:prstGeom>
          <a:noFill/>
          <a:ln w="19050">
            <a:solidFill>
              <a:srgbClr val="FD66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11173" y="1323023"/>
            <a:ext cx="54428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FID Calculation through Inception-v3 Pretrained Model</a:t>
            </a:r>
          </a:p>
        </p:txBody>
      </p:sp>
      <p:sp>
        <p:nvSpPr>
          <p:cNvPr id="16" name="矩形 15"/>
          <p:cNvSpPr/>
          <p:nvPr/>
        </p:nvSpPr>
        <p:spPr>
          <a:xfrm>
            <a:off x="1873204" y="3763232"/>
            <a:ext cx="119880" cy="53192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b="1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Axure Handwriting" panose="020B0402020200020204" pitchFamily="34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952797" y="3762044"/>
            <a:ext cx="119880" cy="53192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b="1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Axure Handwriting" panose="020B0402020200020204" pitchFamily="3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832780" y="4362061"/>
            <a:ext cx="602640" cy="359640"/>
          </a:xfrm>
          <a:prstGeom prst="rect">
            <a:avLst/>
          </a:prstGeom>
          <a:noFill/>
          <a:ln w="19050">
            <a:solidFill>
              <a:srgbClr val="FD66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Axure Handwriting" panose="020B0402020200020204" pitchFamily="34" charset="0"/>
              </a:rPr>
              <a:t>Pooling Layer</a:t>
            </a:r>
            <a:endParaRPr lang="zh-CN" altLang="en-US" sz="900" b="1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Axure Handwriting" panose="020B0402020200020204" pitchFamily="34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014220" y="4002421"/>
            <a:ext cx="239760" cy="359640"/>
          </a:xfrm>
          <a:prstGeom prst="rect">
            <a:avLst/>
          </a:prstGeom>
          <a:noFill/>
          <a:ln w="19050">
            <a:solidFill>
              <a:srgbClr val="FD66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033676" y="4336653"/>
            <a:ext cx="119880" cy="53192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b="1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Axure Handwriting" panose="020B0402020200020204" pitchFamily="34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113269" y="4335465"/>
            <a:ext cx="119880" cy="53192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b="1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Axure Handwriting" panose="020B0402020200020204" pitchFamily="34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2117741" y="5227200"/>
            <a:ext cx="3826256" cy="307777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>
                <a:latin typeface="Axure Handwriting" panose="020B0402020200020204" pitchFamily="34" charset="0"/>
                <a:ea typeface="微软雅黑" panose="020B0503020204020204" charset="-122"/>
              </a:rPr>
              <a:t>Compute</a:t>
            </a:r>
            <a:r>
              <a:rPr lang="en-US" altLang="zh-CN" sz="1400" dirty="0">
                <a:latin typeface="Axure Handwriting" panose="020B0402020200020204" pitchFamily="34" charset="0"/>
                <a:ea typeface="微软雅黑" panose="020B0503020204020204" charset="-122"/>
              </a:rPr>
              <a:t> mean &amp; Covariance</a:t>
            </a:r>
          </a:p>
        </p:txBody>
      </p:sp>
      <p:cxnSp>
        <p:nvCxnSpPr>
          <p:cNvPr id="24" name="直接箭头连接符 23"/>
          <p:cNvCxnSpPr/>
          <p:nvPr/>
        </p:nvCxnSpPr>
        <p:spPr>
          <a:xfrm>
            <a:off x="2183920" y="4148280"/>
            <a:ext cx="0" cy="1078920"/>
          </a:xfrm>
          <a:prstGeom prst="straightConnector1">
            <a:avLst/>
          </a:prstGeom>
          <a:ln>
            <a:solidFill>
              <a:srgbClr val="FD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5856240" y="4721701"/>
            <a:ext cx="0" cy="505499"/>
          </a:xfrm>
          <a:prstGeom prst="straightConnector1">
            <a:avLst/>
          </a:prstGeom>
          <a:ln>
            <a:solidFill>
              <a:srgbClr val="FD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6600436" y="5227199"/>
            <a:ext cx="1533524" cy="307777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>
                <a:latin typeface="Axure Handwriting" panose="020B0402020200020204" pitchFamily="34" charset="0"/>
                <a:ea typeface="微软雅黑" panose="020B0503020204020204" charset="-122"/>
              </a:rPr>
              <a:t>Compute</a:t>
            </a:r>
            <a:r>
              <a:rPr lang="en-US" altLang="zh-CN" sz="1400" dirty="0">
                <a:latin typeface="Axure Handwriting" panose="020B0402020200020204" pitchFamily="34" charset="0"/>
                <a:ea typeface="微软雅黑" panose="020B0503020204020204" charset="-122"/>
              </a:rPr>
              <a:t> FID</a:t>
            </a:r>
          </a:p>
        </p:txBody>
      </p:sp>
      <p:cxnSp>
        <p:nvCxnSpPr>
          <p:cNvPr id="28" name="直接箭头连接符 27"/>
          <p:cNvCxnSpPr>
            <a:stCxn id="22" idx="3"/>
            <a:endCxn id="27" idx="1"/>
          </p:cNvCxnSpPr>
          <p:nvPr/>
        </p:nvCxnSpPr>
        <p:spPr>
          <a:xfrm flipV="1">
            <a:off x="5943997" y="5381088"/>
            <a:ext cx="656439" cy="1"/>
          </a:xfrm>
          <a:prstGeom prst="straightConnector1">
            <a:avLst/>
          </a:prstGeom>
          <a:ln w="28575">
            <a:solidFill>
              <a:srgbClr val="FD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3315,&quot;width&quot;:4455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1263</Words>
  <Application>Microsoft Office PowerPoint</Application>
  <PresentationFormat>宽屏</PresentationFormat>
  <Paragraphs>381</Paragraphs>
  <Slides>25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4" baseType="lpstr">
      <vt:lpstr>Menlo</vt:lpstr>
      <vt:lpstr>微软雅黑</vt:lpstr>
      <vt:lpstr>Arial</vt:lpstr>
      <vt:lpstr>Arial Narrow</vt:lpstr>
      <vt:lpstr>Axure Handwriting</vt:lpstr>
      <vt:lpstr>Calibri</vt:lpstr>
      <vt:lpstr>Calibri Light</vt:lpstr>
      <vt:lpstr>Cambria Math</vt:lpstr>
      <vt:lpstr>Office 主题</vt:lpstr>
      <vt:lpstr>GAN  Understanding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taylorguo</dc:creator>
  <cp:lastModifiedBy>Taylor Guo</cp:lastModifiedBy>
  <cp:revision>1209</cp:revision>
  <dcterms:created xsi:type="dcterms:W3CDTF">2020-07-15T07:27:37Z</dcterms:created>
  <dcterms:modified xsi:type="dcterms:W3CDTF">2020-07-15T08:00:04Z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2052-1.2.1.1575</vt:lpwstr>
  </property>
</Properties>
</file>