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1B1D20"/>
                </a:solidFill>
                <a:latin typeface="News Gothic Std"/>
                <a:cs typeface="News Gothic St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8536" y="9278112"/>
            <a:ext cx="6815455" cy="421640"/>
          </a:xfrm>
          <a:custGeom>
            <a:avLst/>
            <a:gdLst/>
            <a:ahLst/>
            <a:cxnLst/>
            <a:rect l="l" t="t" r="r" b="b"/>
            <a:pathLst>
              <a:path w="6815455" h="421640">
                <a:moveTo>
                  <a:pt x="6815327" y="421612"/>
                </a:moveTo>
                <a:lnTo>
                  <a:pt x="0" y="421612"/>
                </a:lnTo>
                <a:lnTo>
                  <a:pt x="0" y="0"/>
                </a:lnTo>
                <a:lnTo>
                  <a:pt x="6815327" y="0"/>
                </a:lnTo>
                <a:lnTo>
                  <a:pt x="6815327" y="27812"/>
                </a:lnTo>
                <a:lnTo>
                  <a:pt x="80428" y="27812"/>
                </a:lnTo>
                <a:lnTo>
                  <a:pt x="73867" y="29117"/>
                </a:lnTo>
                <a:lnTo>
                  <a:pt x="42339" y="53261"/>
                </a:lnTo>
                <a:lnTo>
                  <a:pt x="35813" y="72426"/>
                </a:lnTo>
                <a:lnTo>
                  <a:pt x="35813" y="418337"/>
                </a:lnTo>
                <a:lnTo>
                  <a:pt x="6815327" y="418337"/>
                </a:lnTo>
                <a:lnTo>
                  <a:pt x="6815327" y="421612"/>
                </a:lnTo>
                <a:close/>
              </a:path>
              <a:path w="6815455" h="421640">
                <a:moveTo>
                  <a:pt x="6815327" y="418337"/>
                </a:moveTo>
                <a:lnTo>
                  <a:pt x="6779513" y="418337"/>
                </a:lnTo>
                <a:lnTo>
                  <a:pt x="6779513" y="72426"/>
                </a:lnTo>
                <a:lnTo>
                  <a:pt x="6778207" y="65864"/>
                </a:lnTo>
                <a:lnTo>
                  <a:pt x="6754062" y="34336"/>
                </a:lnTo>
                <a:lnTo>
                  <a:pt x="6734898" y="27812"/>
                </a:lnTo>
                <a:lnTo>
                  <a:pt x="6815327" y="27812"/>
                </a:lnTo>
                <a:lnTo>
                  <a:pt x="6815327" y="418337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4812" y="9086850"/>
            <a:ext cx="6762750" cy="613410"/>
          </a:xfrm>
          <a:custGeom>
            <a:avLst/>
            <a:gdLst/>
            <a:ahLst/>
            <a:cxnLst/>
            <a:rect l="l" t="t" r="r" b="b"/>
            <a:pathLst>
              <a:path w="6762750" h="613409">
                <a:moveTo>
                  <a:pt x="6762750" y="266509"/>
                </a:moveTo>
                <a:lnTo>
                  <a:pt x="6747726" y="230238"/>
                </a:lnTo>
                <a:lnTo>
                  <a:pt x="6709765" y="209943"/>
                </a:lnTo>
                <a:lnTo>
                  <a:pt x="6705803" y="209550"/>
                </a:lnTo>
                <a:lnTo>
                  <a:pt x="6114085" y="209550"/>
                </a:lnTo>
                <a:lnTo>
                  <a:pt x="6114135" y="209181"/>
                </a:lnTo>
                <a:lnTo>
                  <a:pt x="6114821" y="199859"/>
                </a:lnTo>
                <a:lnTo>
                  <a:pt x="6115050" y="190500"/>
                </a:lnTo>
                <a:lnTo>
                  <a:pt x="6114821" y="181152"/>
                </a:lnTo>
                <a:lnTo>
                  <a:pt x="6106858" y="135204"/>
                </a:lnTo>
                <a:lnTo>
                  <a:pt x="6087961" y="92583"/>
                </a:lnTo>
                <a:lnTo>
                  <a:pt x="6059259" y="55803"/>
                </a:lnTo>
                <a:lnTo>
                  <a:pt x="6022479" y="27101"/>
                </a:lnTo>
                <a:lnTo>
                  <a:pt x="5979858" y="8204"/>
                </a:lnTo>
                <a:lnTo>
                  <a:pt x="5933910" y="228"/>
                </a:lnTo>
                <a:lnTo>
                  <a:pt x="5924550" y="0"/>
                </a:lnTo>
                <a:lnTo>
                  <a:pt x="5562600" y="0"/>
                </a:lnTo>
                <a:lnTo>
                  <a:pt x="5516308" y="5715"/>
                </a:lnTo>
                <a:lnTo>
                  <a:pt x="5472798" y="22491"/>
                </a:lnTo>
                <a:lnTo>
                  <a:pt x="5434685" y="49352"/>
                </a:lnTo>
                <a:lnTo>
                  <a:pt x="5404205" y="84670"/>
                </a:lnTo>
                <a:lnTo>
                  <a:pt x="5383238" y="126339"/>
                </a:lnTo>
                <a:lnTo>
                  <a:pt x="5373027" y="171831"/>
                </a:lnTo>
                <a:lnTo>
                  <a:pt x="5372100" y="190500"/>
                </a:lnTo>
                <a:lnTo>
                  <a:pt x="5372328" y="199859"/>
                </a:lnTo>
                <a:lnTo>
                  <a:pt x="5373027" y="209181"/>
                </a:lnTo>
                <a:lnTo>
                  <a:pt x="5373065" y="209550"/>
                </a:lnTo>
                <a:lnTo>
                  <a:pt x="56959" y="209550"/>
                </a:lnTo>
                <a:lnTo>
                  <a:pt x="20688" y="224574"/>
                </a:lnTo>
                <a:lnTo>
                  <a:pt x="393" y="262547"/>
                </a:lnTo>
                <a:lnTo>
                  <a:pt x="0" y="266509"/>
                </a:lnTo>
                <a:lnTo>
                  <a:pt x="0" y="612876"/>
                </a:lnTo>
                <a:lnTo>
                  <a:pt x="6762750" y="612876"/>
                </a:lnTo>
                <a:lnTo>
                  <a:pt x="6762750" y="266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1B1D20"/>
                </a:solidFill>
                <a:latin typeface="News Gothic Std"/>
                <a:cs typeface="News Gothic St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1B1D20"/>
                </a:solidFill>
                <a:latin typeface="News Gothic Std"/>
                <a:cs typeface="News Gothic St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1B1D20"/>
                </a:solidFill>
                <a:latin typeface="News Gothic Std"/>
                <a:cs typeface="News Gothic St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3799" y="477064"/>
            <a:ext cx="1824989" cy="58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1B1D20"/>
                </a:solidFill>
                <a:latin typeface="News Gothic Std"/>
                <a:cs typeface="News Gothic St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9750472"/>
            <a:ext cx="211836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99424" y="9750472"/>
            <a:ext cx="180975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yscale.com/platform/jobs/" TargetMode="External"/><Relationship Id="rId3" Type="http://schemas.openxmlformats.org/officeDocument/2006/relationships/hyperlink" Target="https://docs.anyscale.com/reference/job-api#jobconfig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docs.anyscale.com/reference/job-api#jobqueueconfig" TargetMode="External"/><Relationship Id="rId4" Type="http://schemas.openxmlformats.org/officeDocument/2006/relationships/hyperlink" Target="https://docs.anyscale.com/reference/job-api#jobqueuespec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0">
                <a:latin typeface="Trebuchet MS"/>
                <a:cs typeface="Trebuchet MS"/>
              </a:rPr>
              <a:t>J</a:t>
            </a:r>
            <a:r>
              <a:rPr dirty="0" sz="3650" spc="-250"/>
              <a:t>o</a:t>
            </a:r>
            <a:r>
              <a:rPr dirty="0" spc="-250">
                <a:latin typeface="Cambria"/>
                <a:cs typeface="Cambria"/>
              </a:rPr>
              <a:t>b</a:t>
            </a:r>
            <a:r>
              <a:rPr dirty="0" spc="-10">
                <a:latin typeface="Cambria"/>
                <a:cs typeface="Cambria"/>
              </a:rPr>
              <a:t> </a:t>
            </a:r>
            <a:r>
              <a:rPr dirty="0" sz="3650" spc="-370"/>
              <a:t>qu</a:t>
            </a:r>
            <a:r>
              <a:rPr dirty="0" spc="-370">
                <a:latin typeface="Cambria"/>
                <a:cs typeface="Cambria"/>
              </a:rPr>
              <a:t>e</a:t>
            </a:r>
            <a:r>
              <a:rPr dirty="0" sz="3650" spc="-370"/>
              <a:t>u</a:t>
            </a:r>
            <a:r>
              <a:rPr dirty="0" spc="-370">
                <a:latin typeface="Cambria"/>
                <a:cs typeface="Cambria"/>
              </a:rPr>
              <a:t>e</a:t>
            </a:r>
            <a:r>
              <a:rPr dirty="0" sz="3650" spc="-370"/>
              <a:t>s</a:t>
            </a:r>
            <a:endParaRPr sz="365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090737" y="5481637"/>
            <a:ext cx="1400175" cy="219075"/>
          </a:xfrm>
          <a:custGeom>
            <a:avLst/>
            <a:gdLst/>
            <a:ahLst/>
            <a:cxnLst/>
            <a:rect l="l" t="t" r="r" b="b"/>
            <a:pathLst>
              <a:path w="1400175" h="219075">
                <a:moveTo>
                  <a:pt x="0" y="16287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2"/>
                </a:lnTo>
                <a:lnTo>
                  <a:pt x="1079" y="45233"/>
                </a:lnTo>
                <a:lnTo>
                  <a:pt x="1799" y="41614"/>
                </a:lnTo>
                <a:lnTo>
                  <a:pt x="2865" y="38100"/>
                </a:lnTo>
                <a:lnTo>
                  <a:pt x="4277" y="34691"/>
                </a:lnTo>
                <a:lnTo>
                  <a:pt x="5689" y="31282"/>
                </a:lnTo>
                <a:lnTo>
                  <a:pt x="7420" y="28043"/>
                </a:lnTo>
                <a:lnTo>
                  <a:pt x="9470" y="24975"/>
                </a:lnTo>
                <a:lnTo>
                  <a:pt x="11520" y="21907"/>
                </a:lnTo>
                <a:lnTo>
                  <a:pt x="13850" y="19069"/>
                </a:lnTo>
                <a:lnTo>
                  <a:pt x="16459" y="16460"/>
                </a:lnTo>
                <a:lnTo>
                  <a:pt x="19068" y="13850"/>
                </a:lnTo>
                <a:lnTo>
                  <a:pt x="21907" y="11521"/>
                </a:lnTo>
                <a:lnTo>
                  <a:pt x="24975" y="9471"/>
                </a:lnTo>
                <a:lnTo>
                  <a:pt x="28043" y="7421"/>
                </a:lnTo>
                <a:lnTo>
                  <a:pt x="31282" y="5689"/>
                </a:lnTo>
                <a:lnTo>
                  <a:pt x="34691" y="4277"/>
                </a:lnTo>
                <a:lnTo>
                  <a:pt x="38100" y="2865"/>
                </a:lnTo>
                <a:lnTo>
                  <a:pt x="41614" y="1799"/>
                </a:lnTo>
                <a:lnTo>
                  <a:pt x="45233" y="1079"/>
                </a:lnTo>
                <a:lnTo>
                  <a:pt x="48852" y="359"/>
                </a:lnTo>
                <a:lnTo>
                  <a:pt x="52507" y="0"/>
                </a:lnTo>
                <a:lnTo>
                  <a:pt x="56197" y="0"/>
                </a:lnTo>
                <a:lnTo>
                  <a:pt x="1343977" y="0"/>
                </a:lnTo>
                <a:lnTo>
                  <a:pt x="1347667" y="0"/>
                </a:lnTo>
                <a:lnTo>
                  <a:pt x="1351321" y="359"/>
                </a:lnTo>
                <a:lnTo>
                  <a:pt x="1354940" y="1079"/>
                </a:lnTo>
                <a:lnTo>
                  <a:pt x="1358559" y="1799"/>
                </a:lnTo>
                <a:lnTo>
                  <a:pt x="1362073" y="2865"/>
                </a:lnTo>
                <a:lnTo>
                  <a:pt x="1365482" y="4277"/>
                </a:lnTo>
                <a:lnTo>
                  <a:pt x="1368891" y="5689"/>
                </a:lnTo>
                <a:lnTo>
                  <a:pt x="1390703" y="24975"/>
                </a:lnTo>
                <a:lnTo>
                  <a:pt x="1392753" y="28043"/>
                </a:lnTo>
                <a:lnTo>
                  <a:pt x="1394484" y="31281"/>
                </a:lnTo>
                <a:lnTo>
                  <a:pt x="1395896" y="34690"/>
                </a:lnTo>
                <a:lnTo>
                  <a:pt x="1397309" y="38099"/>
                </a:lnTo>
                <a:lnTo>
                  <a:pt x="1398375" y="41614"/>
                </a:lnTo>
                <a:lnTo>
                  <a:pt x="1399095" y="45233"/>
                </a:lnTo>
                <a:lnTo>
                  <a:pt x="1399815" y="48852"/>
                </a:lnTo>
                <a:lnTo>
                  <a:pt x="1400174" y="52507"/>
                </a:lnTo>
                <a:lnTo>
                  <a:pt x="1400174" y="56197"/>
                </a:lnTo>
                <a:lnTo>
                  <a:pt x="1400174" y="162877"/>
                </a:lnTo>
                <a:lnTo>
                  <a:pt x="1400174" y="166567"/>
                </a:lnTo>
                <a:lnTo>
                  <a:pt x="1399815" y="170221"/>
                </a:lnTo>
                <a:lnTo>
                  <a:pt x="1399095" y="173840"/>
                </a:lnTo>
                <a:lnTo>
                  <a:pt x="1398375" y="177459"/>
                </a:lnTo>
                <a:lnTo>
                  <a:pt x="1397309" y="180973"/>
                </a:lnTo>
                <a:lnTo>
                  <a:pt x="1395896" y="184382"/>
                </a:lnTo>
                <a:lnTo>
                  <a:pt x="1394484" y="187792"/>
                </a:lnTo>
                <a:lnTo>
                  <a:pt x="1392753" y="191030"/>
                </a:lnTo>
                <a:lnTo>
                  <a:pt x="1390703" y="194098"/>
                </a:lnTo>
                <a:lnTo>
                  <a:pt x="1388653" y="197167"/>
                </a:lnTo>
                <a:lnTo>
                  <a:pt x="1375198" y="209603"/>
                </a:lnTo>
                <a:lnTo>
                  <a:pt x="1372130" y="211653"/>
                </a:lnTo>
                <a:lnTo>
                  <a:pt x="1347667" y="219074"/>
                </a:lnTo>
                <a:lnTo>
                  <a:pt x="1343977" y="219074"/>
                </a:lnTo>
                <a:lnTo>
                  <a:pt x="56197" y="219074"/>
                </a:lnTo>
                <a:lnTo>
                  <a:pt x="52507" y="219074"/>
                </a:lnTo>
                <a:lnTo>
                  <a:pt x="48852" y="218715"/>
                </a:lnTo>
                <a:lnTo>
                  <a:pt x="45233" y="217994"/>
                </a:lnTo>
                <a:lnTo>
                  <a:pt x="41614" y="217274"/>
                </a:lnTo>
                <a:lnTo>
                  <a:pt x="38100" y="216208"/>
                </a:lnTo>
                <a:lnTo>
                  <a:pt x="34691" y="214796"/>
                </a:lnTo>
                <a:lnTo>
                  <a:pt x="31282" y="213384"/>
                </a:lnTo>
                <a:lnTo>
                  <a:pt x="28043" y="211653"/>
                </a:lnTo>
                <a:lnTo>
                  <a:pt x="24975" y="209602"/>
                </a:lnTo>
                <a:lnTo>
                  <a:pt x="21907" y="207553"/>
                </a:lnTo>
                <a:lnTo>
                  <a:pt x="19068" y="205224"/>
                </a:lnTo>
                <a:lnTo>
                  <a:pt x="16459" y="202614"/>
                </a:lnTo>
                <a:lnTo>
                  <a:pt x="13850" y="200005"/>
                </a:lnTo>
                <a:lnTo>
                  <a:pt x="11520" y="197166"/>
                </a:lnTo>
                <a:lnTo>
                  <a:pt x="9470" y="194098"/>
                </a:lnTo>
                <a:lnTo>
                  <a:pt x="7420" y="191030"/>
                </a:lnTo>
                <a:lnTo>
                  <a:pt x="1079" y="173840"/>
                </a:lnTo>
                <a:lnTo>
                  <a:pt x="359" y="170221"/>
                </a:lnTo>
                <a:lnTo>
                  <a:pt x="0" y="166567"/>
                </a:lnTo>
                <a:lnTo>
                  <a:pt x="0" y="16287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14387" y="6024562"/>
            <a:ext cx="1047750" cy="219075"/>
          </a:xfrm>
          <a:custGeom>
            <a:avLst/>
            <a:gdLst/>
            <a:ahLst/>
            <a:cxnLst/>
            <a:rect l="l" t="t" r="r" b="b"/>
            <a:pathLst>
              <a:path w="1047750" h="219075">
                <a:moveTo>
                  <a:pt x="0" y="16287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2"/>
                </a:lnTo>
                <a:lnTo>
                  <a:pt x="1079" y="45233"/>
                </a:lnTo>
                <a:lnTo>
                  <a:pt x="1799" y="41614"/>
                </a:lnTo>
                <a:lnTo>
                  <a:pt x="2865" y="38100"/>
                </a:lnTo>
                <a:lnTo>
                  <a:pt x="4277" y="34691"/>
                </a:lnTo>
                <a:lnTo>
                  <a:pt x="5689" y="31281"/>
                </a:lnTo>
                <a:lnTo>
                  <a:pt x="16459" y="16459"/>
                </a:lnTo>
                <a:lnTo>
                  <a:pt x="19069" y="13849"/>
                </a:lnTo>
                <a:lnTo>
                  <a:pt x="21907" y="11520"/>
                </a:lnTo>
                <a:lnTo>
                  <a:pt x="24975" y="9470"/>
                </a:lnTo>
                <a:lnTo>
                  <a:pt x="28043" y="7419"/>
                </a:lnTo>
                <a:lnTo>
                  <a:pt x="31282" y="5689"/>
                </a:lnTo>
                <a:lnTo>
                  <a:pt x="34691" y="4277"/>
                </a:lnTo>
                <a:lnTo>
                  <a:pt x="38100" y="2864"/>
                </a:lnTo>
                <a:lnTo>
                  <a:pt x="41614" y="1799"/>
                </a:lnTo>
                <a:lnTo>
                  <a:pt x="45233" y="1080"/>
                </a:lnTo>
                <a:lnTo>
                  <a:pt x="48852" y="359"/>
                </a:lnTo>
                <a:lnTo>
                  <a:pt x="52507" y="0"/>
                </a:lnTo>
                <a:lnTo>
                  <a:pt x="56197" y="0"/>
                </a:lnTo>
                <a:lnTo>
                  <a:pt x="991552" y="0"/>
                </a:lnTo>
                <a:lnTo>
                  <a:pt x="995242" y="0"/>
                </a:lnTo>
                <a:lnTo>
                  <a:pt x="998896" y="359"/>
                </a:lnTo>
                <a:lnTo>
                  <a:pt x="1002516" y="1080"/>
                </a:lnTo>
                <a:lnTo>
                  <a:pt x="1006135" y="1799"/>
                </a:lnTo>
                <a:lnTo>
                  <a:pt x="1009649" y="2864"/>
                </a:lnTo>
                <a:lnTo>
                  <a:pt x="1013058" y="4277"/>
                </a:lnTo>
                <a:lnTo>
                  <a:pt x="1016467" y="5689"/>
                </a:lnTo>
                <a:lnTo>
                  <a:pt x="1019705" y="7419"/>
                </a:lnTo>
                <a:lnTo>
                  <a:pt x="1022773" y="9470"/>
                </a:lnTo>
                <a:lnTo>
                  <a:pt x="1025842" y="11520"/>
                </a:lnTo>
                <a:lnTo>
                  <a:pt x="1028680" y="13849"/>
                </a:lnTo>
                <a:lnTo>
                  <a:pt x="1031290" y="16459"/>
                </a:lnTo>
                <a:lnTo>
                  <a:pt x="1033899" y="19068"/>
                </a:lnTo>
                <a:lnTo>
                  <a:pt x="1043471" y="34691"/>
                </a:lnTo>
                <a:lnTo>
                  <a:pt x="1044883" y="38100"/>
                </a:lnTo>
                <a:lnTo>
                  <a:pt x="1045949" y="41614"/>
                </a:lnTo>
                <a:lnTo>
                  <a:pt x="1046669" y="45233"/>
                </a:lnTo>
                <a:lnTo>
                  <a:pt x="1047389" y="48852"/>
                </a:lnTo>
                <a:lnTo>
                  <a:pt x="1047749" y="52507"/>
                </a:lnTo>
                <a:lnTo>
                  <a:pt x="1047749" y="56197"/>
                </a:lnTo>
                <a:lnTo>
                  <a:pt x="1047749" y="162877"/>
                </a:lnTo>
                <a:lnTo>
                  <a:pt x="1047749" y="166567"/>
                </a:lnTo>
                <a:lnTo>
                  <a:pt x="1047389" y="170221"/>
                </a:lnTo>
                <a:lnTo>
                  <a:pt x="1046669" y="173839"/>
                </a:lnTo>
                <a:lnTo>
                  <a:pt x="1045949" y="177458"/>
                </a:lnTo>
                <a:lnTo>
                  <a:pt x="1022773" y="209604"/>
                </a:lnTo>
                <a:lnTo>
                  <a:pt x="1013057" y="214796"/>
                </a:lnTo>
                <a:lnTo>
                  <a:pt x="1009649" y="216208"/>
                </a:lnTo>
                <a:lnTo>
                  <a:pt x="1006135" y="217274"/>
                </a:lnTo>
                <a:lnTo>
                  <a:pt x="1002516" y="217994"/>
                </a:lnTo>
                <a:lnTo>
                  <a:pt x="998896" y="218715"/>
                </a:lnTo>
                <a:lnTo>
                  <a:pt x="995242" y="219074"/>
                </a:lnTo>
                <a:lnTo>
                  <a:pt x="991552" y="219074"/>
                </a:lnTo>
                <a:lnTo>
                  <a:pt x="56197" y="219074"/>
                </a:lnTo>
                <a:lnTo>
                  <a:pt x="52507" y="219074"/>
                </a:lnTo>
                <a:lnTo>
                  <a:pt x="48852" y="218715"/>
                </a:lnTo>
                <a:lnTo>
                  <a:pt x="45233" y="217994"/>
                </a:lnTo>
                <a:lnTo>
                  <a:pt x="41614" y="217274"/>
                </a:lnTo>
                <a:lnTo>
                  <a:pt x="38100" y="216208"/>
                </a:lnTo>
                <a:lnTo>
                  <a:pt x="34691" y="214796"/>
                </a:lnTo>
                <a:lnTo>
                  <a:pt x="31282" y="213384"/>
                </a:lnTo>
                <a:lnTo>
                  <a:pt x="28043" y="211653"/>
                </a:lnTo>
                <a:lnTo>
                  <a:pt x="24975" y="209602"/>
                </a:lnTo>
                <a:lnTo>
                  <a:pt x="21907" y="207553"/>
                </a:lnTo>
                <a:lnTo>
                  <a:pt x="1079" y="173840"/>
                </a:lnTo>
                <a:lnTo>
                  <a:pt x="0" y="166567"/>
                </a:lnTo>
                <a:lnTo>
                  <a:pt x="0" y="16287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824537" y="7900986"/>
            <a:ext cx="733425" cy="200025"/>
          </a:xfrm>
          <a:custGeom>
            <a:avLst/>
            <a:gdLst/>
            <a:ahLst/>
            <a:cxnLst/>
            <a:rect l="l" t="t" r="r" b="b"/>
            <a:pathLst>
              <a:path w="733425" h="200025">
                <a:moveTo>
                  <a:pt x="0" y="14382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2"/>
                </a:lnTo>
                <a:lnTo>
                  <a:pt x="9470" y="24975"/>
                </a:lnTo>
                <a:lnTo>
                  <a:pt x="11520" y="21906"/>
                </a:lnTo>
                <a:lnTo>
                  <a:pt x="13849" y="19068"/>
                </a:lnTo>
                <a:lnTo>
                  <a:pt x="16459" y="16459"/>
                </a:lnTo>
                <a:lnTo>
                  <a:pt x="19068" y="13850"/>
                </a:lnTo>
                <a:lnTo>
                  <a:pt x="21907" y="11520"/>
                </a:lnTo>
                <a:lnTo>
                  <a:pt x="24975" y="9470"/>
                </a:lnTo>
                <a:lnTo>
                  <a:pt x="28043" y="7419"/>
                </a:lnTo>
                <a:lnTo>
                  <a:pt x="31281" y="5689"/>
                </a:lnTo>
                <a:lnTo>
                  <a:pt x="34690" y="4277"/>
                </a:lnTo>
                <a:lnTo>
                  <a:pt x="38099" y="2864"/>
                </a:lnTo>
                <a:lnTo>
                  <a:pt x="41614" y="1799"/>
                </a:lnTo>
                <a:lnTo>
                  <a:pt x="45233" y="1079"/>
                </a:lnTo>
                <a:lnTo>
                  <a:pt x="48852" y="359"/>
                </a:lnTo>
                <a:lnTo>
                  <a:pt x="52507" y="0"/>
                </a:lnTo>
                <a:lnTo>
                  <a:pt x="56197" y="0"/>
                </a:lnTo>
                <a:lnTo>
                  <a:pt x="677227" y="0"/>
                </a:lnTo>
                <a:lnTo>
                  <a:pt x="680917" y="0"/>
                </a:lnTo>
                <a:lnTo>
                  <a:pt x="684571" y="359"/>
                </a:lnTo>
                <a:lnTo>
                  <a:pt x="688190" y="1079"/>
                </a:lnTo>
                <a:lnTo>
                  <a:pt x="691809" y="1799"/>
                </a:lnTo>
                <a:lnTo>
                  <a:pt x="695323" y="2864"/>
                </a:lnTo>
                <a:lnTo>
                  <a:pt x="698732" y="4277"/>
                </a:lnTo>
                <a:lnTo>
                  <a:pt x="702141" y="5689"/>
                </a:lnTo>
                <a:lnTo>
                  <a:pt x="705380" y="7419"/>
                </a:lnTo>
                <a:lnTo>
                  <a:pt x="708448" y="9470"/>
                </a:lnTo>
                <a:lnTo>
                  <a:pt x="711516" y="11520"/>
                </a:lnTo>
                <a:lnTo>
                  <a:pt x="714355" y="13850"/>
                </a:lnTo>
                <a:lnTo>
                  <a:pt x="716964" y="16459"/>
                </a:lnTo>
                <a:lnTo>
                  <a:pt x="719573" y="19068"/>
                </a:lnTo>
                <a:lnTo>
                  <a:pt x="733424" y="56197"/>
                </a:lnTo>
                <a:lnTo>
                  <a:pt x="733424" y="143827"/>
                </a:lnTo>
                <a:lnTo>
                  <a:pt x="729146" y="165332"/>
                </a:lnTo>
                <a:lnTo>
                  <a:pt x="727734" y="168742"/>
                </a:lnTo>
                <a:lnTo>
                  <a:pt x="708448" y="190553"/>
                </a:lnTo>
                <a:lnTo>
                  <a:pt x="705380" y="192603"/>
                </a:lnTo>
                <a:lnTo>
                  <a:pt x="702141" y="194334"/>
                </a:lnTo>
                <a:lnTo>
                  <a:pt x="698732" y="195746"/>
                </a:lnTo>
                <a:lnTo>
                  <a:pt x="695323" y="197158"/>
                </a:lnTo>
                <a:lnTo>
                  <a:pt x="691809" y="198225"/>
                </a:lnTo>
                <a:lnTo>
                  <a:pt x="688190" y="198944"/>
                </a:lnTo>
                <a:lnTo>
                  <a:pt x="684571" y="199664"/>
                </a:lnTo>
                <a:lnTo>
                  <a:pt x="680917" y="200024"/>
                </a:lnTo>
                <a:lnTo>
                  <a:pt x="677227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2" y="199664"/>
                </a:lnTo>
                <a:lnTo>
                  <a:pt x="45233" y="198944"/>
                </a:lnTo>
                <a:lnTo>
                  <a:pt x="41614" y="198225"/>
                </a:lnTo>
                <a:lnTo>
                  <a:pt x="38099" y="197158"/>
                </a:lnTo>
                <a:lnTo>
                  <a:pt x="34690" y="195746"/>
                </a:lnTo>
                <a:lnTo>
                  <a:pt x="31281" y="194334"/>
                </a:lnTo>
                <a:lnTo>
                  <a:pt x="28043" y="192603"/>
                </a:lnTo>
                <a:lnTo>
                  <a:pt x="24975" y="190553"/>
                </a:lnTo>
                <a:lnTo>
                  <a:pt x="21907" y="188503"/>
                </a:lnTo>
                <a:lnTo>
                  <a:pt x="19068" y="186174"/>
                </a:lnTo>
                <a:lnTo>
                  <a:pt x="16459" y="183564"/>
                </a:lnTo>
                <a:lnTo>
                  <a:pt x="13849" y="180955"/>
                </a:lnTo>
                <a:lnTo>
                  <a:pt x="11520" y="178116"/>
                </a:lnTo>
                <a:lnTo>
                  <a:pt x="9470" y="175048"/>
                </a:lnTo>
                <a:lnTo>
                  <a:pt x="7419" y="171980"/>
                </a:lnTo>
                <a:lnTo>
                  <a:pt x="5689" y="168742"/>
                </a:lnTo>
                <a:lnTo>
                  <a:pt x="4277" y="165332"/>
                </a:lnTo>
                <a:lnTo>
                  <a:pt x="2864" y="161922"/>
                </a:lnTo>
                <a:lnTo>
                  <a:pt x="1799" y="158408"/>
                </a:lnTo>
                <a:lnTo>
                  <a:pt x="1079" y="154790"/>
                </a:lnTo>
                <a:lnTo>
                  <a:pt x="359" y="151170"/>
                </a:lnTo>
                <a:lnTo>
                  <a:pt x="0" y="147517"/>
                </a:lnTo>
                <a:lnTo>
                  <a:pt x="0" y="14382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4824" y="9115424"/>
            <a:ext cx="552450" cy="28575"/>
          </a:xfrm>
          <a:custGeom>
            <a:avLst/>
            <a:gdLst/>
            <a:ahLst/>
            <a:cxnLst/>
            <a:rect l="l" t="t" r="r" b="b"/>
            <a:pathLst>
              <a:path w="552450" h="28575">
                <a:moveTo>
                  <a:pt x="552449" y="28574"/>
                </a:moveTo>
                <a:lnTo>
                  <a:pt x="0" y="28574"/>
                </a:lnTo>
                <a:lnTo>
                  <a:pt x="0" y="0"/>
                </a:lnTo>
                <a:lnTo>
                  <a:pt x="552449" y="0"/>
                </a:lnTo>
                <a:lnTo>
                  <a:pt x="552449" y="28574"/>
                </a:lnTo>
                <a:close/>
              </a:path>
            </a:pathLst>
          </a:custGeom>
          <a:solidFill>
            <a:srgbClr val="234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90636" y="1253479"/>
            <a:ext cx="6761480" cy="811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395">
              <a:lnSpc>
                <a:spcPct val="120400"/>
              </a:lnSpc>
              <a:spcBef>
                <a:spcPts val="100"/>
              </a:spcBef>
            </a:pPr>
            <a:r>
              <a:rPr dirty="0" sz="1300" spc="-15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enables 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sophisticated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scheduling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execution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algorithms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55">
                <a:solidFill>
                  <a:srgbClr val="44494F"/>
                </a:solidFill>
                <a:latin typeface="Comic Sans MS"/>
                <a:cs typeface="Comic Sans MS"/>
              </a:rPr>
              <a:t>for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450" spc="-8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r>
              <a:rPr dirty="0" sz="145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20">
                <a:solidFill>
                  <a:srgbClr val="44494F"/>
                </a:solidFill>
                <a:latin typeface="Minion Pro Capt"/>
                <a:cs typeface="Minion Pro Capt"/>
              </a:rPr>
              <a:t>T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his </a:t>
            </a:r>
            <a:r>
              <a:rPr dirty="0" sz="1300" spc="-125">
                <a:solidFill>
                  <a:srgbClr val="44494F"/>
                </a:solidFill>
                <a:latin typeface="Comic Sans MS"/>
                <a:cs typeface="Comic Sans MS"/>
              </a:rPr>
              <a:t>feature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improves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resource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utilization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reduces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provisioning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times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by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enabling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multiple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to 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share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single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cluster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 marL="12700" marR="83820">
              <a:lnSpc>
                <a:spcPct val="116399"/>
              </a:lnSpc>
              <a:spcBef>
                <a:spcPts val="1425"/>
              </a:spcBef>
            </a:pP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</a:t>
            </a: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supports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4">
                <a:solidFill>
                  <a:srgbClr val="44494F"/>
                </a:solidFill>
                <a:latin typeface="Comic Sans MS"/>
                <a:cs typeface="Comic Sans MS"/>
              </a:rPr>
              <a:t>flexible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scheduling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algorithms</a:t>
            </a:r>
            <a:r>
              <a:rPr dirty="0" sz="1450" spc="-75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including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4">
                <a:solidFill>
                  <a:srgbClr val="44494F"/>
                </a:solidFill>
                <a:latin typeface="Comic Sans MS"/>
                <a:cs typeface="Comic Sans MS"/>
              </a:rPr>
              <a:t>FIFO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450" spc="-150">
                <a:solidFill>
                  <a:srgbClr val="44494F"/>
                </a:solidFill>
                <a:latin typeface="Comic Sans MS"/>
                <a:cs typeface="Comic Sans MS"/>
              </a:rPr>
              <a:t>(</a:t>
            </a:r>
            <a:r>
              <a:rPr dirty="0" sz="1300" spc="-150">
                <a:solidFill>
                  <a:srgbClr val="44494F"/>
                </a:solidFill>
                <a:latin typeface="Comic Sans MS"/>
                <a:cs typeface="Comic Sans MS"/>
              </a:rPr>
              <a:t>first</a:t>
            </a:r>
            <a:r>
              <a:rPr dirty="0" sz="1450" spc="-150">
                <a:solidFill>
                  <a:srgbClr val="44494F"/>
                </a:solidFill>
                <a:latin typeface="Comic Sans MS"/>
                <a:cs typeface="Comic Sans MS"/>
              </a:rPr>
              <a:t>-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sz="1450" spc="-6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55">
                <a:solidFill>
                  <a:srgbClr val="44494F"/>
                </a:solidFill>
                <a:latin typeface="Comic Sans MS"/>
                <a:cs typeface="Comic Sans MS"/>
              </a:rPr>
              <a:t>first</a:t>
            </a:r>
            <a:r>
              <a:rPr dirty="0" sz="1450" spc="-155">
                <a:solidFill>
                  <a:srgbClr val="44494F"/>
                </a:solidFill>
                <a:latin typeface="Comic Sans MS"/>
                <a:cs typeface="Comic Sans MS"/>
              </a:rPr>
              <a:t>-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out</a:t>
            </a:r>
            <a:r>
              <a:rPr dirty="0" sz="1450" spc="-80">
                <a:solidFill>
                  <a:srgbClr val="44494F"/>
                </a:solidFill>
                <a:latin typeface="Comic Sans MS"/>
                <a:cs typeface="Comic Sans MS"/>
              </a:rPr>
              <a:t>), </a:t>
            </a:r>
            <a:r>
              <a:rPr dirty="0" sz="1300" spc="-190">
                <a:solidFill>
                  <a:srgbClr val="44494F"/>
                </a:solidFill>
                <a:latin typeface="Comic Sans MS"/>
                <a:cs typeface="Comic Sans MS"/>
              </a:rPr>
              <a:t>LIFO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450" spc="-100">
                <a:solidFill>
                  <a:srgbClr val="44494F"/>
                </a:solidFill>
                <a:latin typeface="Comic Sans MS"/>
                <a:cs typeface="Comic Sans MS"/>
              </a:rPr>
              <a:t>(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last</a:t>
            </a:r>
            <a:r>
              <a:rPr dirty="0" sz="1450" spc="-100">
                <a:solidFill>
                  <a:srgbClr val="44494F"/>
                </a:solidFill>
                <a:latin typeface="Comic Sans MS"/>
                <a:cs typeface="Comic Sans MS"/>
              </a:rPr>
              <a:t>-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sz="1450" spc="-25">
                <a:solidFill>
                  <a:srgbClr val="44494F"/>
                </a:solidFill>
                <a:latin typeface="Comic Sans MS"/>
                <a:cs typeface="Comic Sans MS"/>
              </a:rPr>
              <a:t>, </a:t>
            </a:r>
            <a:r>
              <a:rPr dirty="0" sz="1300" spc="-155">
                <a:solidFill>
                  <a:srgbClr val="44494F"/>
                </a:solidFill>
                <a:latin typeface="Comic Sans MS"/>
                <a:cs typeface="Comic Sans MS"/>
              </a:rPr>
              <a:t>first</a:t>
            </a:r>
            <a:r>
              <a:rPr dirty="0" sz="1450" spc="-155">
                <a:solidFill>
                  <a:srgbClr val="44494F"/>
                </a:solidFill>
                <a:latin typeface="Comic Sans MS"/>
                <a:cs typeface="Comic Sans MS"/>
              </a:rPr>
              <a:t>-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out</a:t>
            </a:r>
            <a:r>
              <a:rPr dirty="0" sz="1450" spc="-80">
                <a:solidFill>
                  <a:srgbClr val="44494F"/>
                </a:solidFill>
                <a:latin typeface="Comic Sans MS"/>
                <a:cs typeface="Comic Sans MS"/>
              </a:rPr>
              <a:t>),</a:t>
            </a:r>
            <a:r>
              <a:rPr dirty="0" sz="145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priority</a:t>
            </a:r>
            <a:r>
              <a:rPr dirty="0" sz="1450" spc="-105">
                <a:solidFill>
                  <a:srgbClr val="44494F"/>
                </a:solidFill>
                <a:latin typeface="Comic Sans MS"/>
                <a:cs typeface="Comic Sans MS"/>
              </a:rPr>
              <a:t>-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based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scheduling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1200">
              <a:latin typeface="Comic Sans MS"/>
              <a:cs typeface="Comic Sans MS"/>
            </a:endParaRPr>
          </a:p>
          <a:p>
            <a:pPr marL="15875">
              <a:lnSpc>
                <a:spcPct val="100000"/>
              </a:lnSpc>
            </a:pPr>
            <a:r>
              <a:rPr dirty="0" sz="2250" spc="-70" b="1">
                <a:solidFill>
                  <a:srgbClr val="1B1D20"/>
                </a:solidFill>
                <a:latin typeface="Trebuchet MS"/>
                <a:cs typeface="Trebuchet MS"/>
              </a:rPr>
              <a:t>J</a:t>
            </a:r>
            <a:r>
              <a:rPr dirty="0" sz="2200" spc="-70" b="1">
                <a:solidFill>
                  <a:srgbClr val="1B1D20"/>
                </a:solidFill>
                <a:latin typeface="Trebuchet MS"/>
                <a:cs typeface="Trebuchet MS"/>
              </a:rPr>
              <a:t>o</a:t>
            </a:r>
            <a:r>
              <a:rPr dirty="0" sz="2250" spc="-70" b="1">
                <a:solidFill>
                  <a:srgbClr val="1B1D20"/>
                </a:solidFill>
                <a:latin typeface="Trebuchet MS"/>
                <a:cs typeface="Trebuchet MS"/>
              </a:rPr>
              <a:t>b</a:t>
            </a:r>
            <a:r>
              <a:rPr dirty="0" sz="2250" spc="-18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1B1D20"/>
                </a:solidFill>
                <a:latin typeface="Trebuchet MS"/>
                <a:cs typeface="Trebuchet MS"/>
              </a:rPr>
              <a:t>pro</a:t>
            </a:r>
            <a:r>
              <a:rPr dirty="0" sz="2250" spc="-10" b="1">
                <a:solidFill>
                  <a:srgbClr val="1B1D20"/>
                </a:solidFill>
                <a:latin typeface="Trebuchet MS"/>
                <a:cs typeface="Trebuchet MS"/>
              </a:rPr>
              <a:t>ce</a:t>
            </a:r>
            <a:r>
              <a:rPr dirty="0" sz="2200" spc="-10" b="1">
                <a:solidFill>
                  <a:srgbClr val="1B1D20"/>
                </a:solidFill>
                <a:latin typeface="Trebuchet MS"/>
                <a:cs typeface="Trebuchet MS"/>
              </a:rPr>
              <a:t>ss</a:t>
            </a:r>
            <a:r>
              <a:rPr dirty="0" sz="2250" spc="-10" b="1">
                <a:solidFill>
                  <a:srgbClr val="1B1D20"/>
                </a:solidFill>
                <a:latin typeface="Trebuchet MS"/>
                <a:cs typeface="Trebuchet MS"/>
              </a:rPr>
              <a:t>i</a:t>
            </a:r>
            <a:r>
              <a:rPr dirty="0" sz="2200" spc="-10" b="1">
                <a:solidFill>
                  <a:srgbClr val="1B1D20"/>
                </a:solidFill>
                <a:latin typeface="Trebuchet MS"/>
                <a:cs typeface="Trebuchet MS"/>
              </a:rPr>
              <a:t>n</a:t>
            </a:r>
            <a:r>
              <a:rPr dirty="0" sz="2250" spc="-10" b="1">
                <a:solidFill>
                  <a:srgbClr val="1B1D20"/>
                </a:solidFill>
                <a:latin typeface="Trebuchet MS"/>
                <a:cs typeface="Trebuchet MS"/>
              </a:rPr>
              <a:t>g</a:t>
            </a:r>
            <a:endParaRPr sz="2250">
              <a:latin typeface="Trebuchet MS"/>
              <a:cs typeface="Trebuchet MS"/>
            </a:endParaRPr>
          </a:p>
          <a:p>
            <a:pPr marL="12700" marR="644525">
              <a:lnSpc>
                <a:spcPct val="115399"/>
              </a:lnSpc>
              <a:spcBef>
                <a:spcPts val="1685"/>
              </a:spcBef>
            </a:pP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queues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optimize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resource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utilization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throughput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by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using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sophisticated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scheduling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run multiple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on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same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cluster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 marL="316865" marR="284480" indent="-175260">
              <a:lnSpc>
                <a:spcPct val="120700"/>
              </a:lnSpc>
              <a:spcBef>
                <a:spcPts val="1425"/>
              </a:spcBef>
              <a:buFont typeface="Adobe Myungjo Std M"/>
              <a:buAutoNum type="arabicPeriod"/>
              <a:tabLst>
                <a:tab pos="316865" algn="l"/>
              </a:tabLst>
            </a:pPr>
            <a:r>
              <a:rPr dirty="0" sz="1300" spc="-20" b="1">
                <a:solidFill>
                  <a:srgbClr val="1B1D20"/>
                </a:solidFill>
                <a:latin typeface="Comic Sans MS"/>
                <a:cs typeface="Comic Sans MS"/>
              </a:rPr>
              <a:t>Su</a:t>
            </a:r>
            <a:r>
              <a:rPr dirty="0" sz="1350" spc="-20" b="1">
                <a:solidFill>
                  <a:srgbClr val="1B1D20"/>
                </a:solidFill>
                <a:latin typeface="Comic Sans MS"/>
                <a:cs typeface="Comic Sans MS"/>
              </a:rPr>
              <a:t>b</a:t>
            </a:r>
            <a:r>
              <a:rPr dirty="0" sz="1300" spc="-20" b="1">
                <a:solidFill>
                  <a:srgbClr val="1B1D20"/>
                </a:solidFill>
                <a:latin typeface="Comic Sans MS"/>
                <a:cs typeface="Comic Sans MS"/>
              </a:rPr>
              <a:t>m</a:t>
            </a:r>
            <a:r>
              <a:rPr dirty="0" sz="1350" spc="-20" b="1">
                <a:solidFill>
                  <a:srgbClr val="1B1D20"/>
                </a:solidFill>
                <a:latin typeface="Comic Sans MS"/>
                <a:cs typeface="Comic Sans MS"/>
              </a:rPr>
              <a:t>i</a:t>
            </a:r>
            <a:r>
              <a:rPr dirty="0" sz="1300" spc="-20" b="1">
                <a:solidFill>
                  <a:srgbClr val="1B1D20"/>
                </a:solidFill>
                <a:latin typeface="Comic Sans MS"/>
                <a:cs typeface="Comic Sans MS"/>
              </a:rPr>
              <a:t>ss</a:t>
            </a:r>
            <a:r>
              <a:rPr dirty="0" sz="1350" spc="-20" b="1">
                <a:solidFill>
                  <a:srgbClr val="1B1D20"/>
                </a:solidFill>
                <a:latin typeface="Comic Sans MS"/>
                <a:cs typeface="Comic Sans MS"/>
              </a:rPr>
              <a:t>i</a:t>
            </a:r>
            <a:r>
              <a:rPr dirty="0" sz="1300" spc="-20" b="1">
                <a:solidFill>
                  <a:srgbClr val="1B1D20"/>
                </a:solidFill>
                <a:latin typeface="Comic Sans MS"/>
                <a:cs typeface="Comic Sans MS"/>
              </a:rPr>
              <a:t>on</a:t>
            </a:r>
            <a:r>
              <a:rPr dirty="0" sz="1450" spc="-20" b="1">
                <a:solidFill>
                  <a:srgbClr val="1B1D20"/>
                </a:solidFill>
                <a:latin typeface="Heisei Kaku Gothic Std W9"/>
                <a:cs typeface="Heisei Kaku Gothic Std W9"/>
              </a:rPr>
              <a:t>:</a:t>
            </a:r>
            <a:r>
              <a:rPr dirty="0" sz="1450" spc="-90" b="1">
                <a:solidFill>
                  <a:srgbClr val="1B1D20"/>
                </a:solidFill>
                <a:latin typeface="Heisei Kaku Gothic Std W9"/>
                <a:cs typeface="Heisei Kaku Gothic Std W9"/>
              </a:rPr>
              <a:t> </a:t>
            </a:r>
            <a:r>
              <a:rPr dirty="0" sz="1250" spc="-65">
                <a:solidFill>
                  <a:srgbClr val="1B1D20"/>
                </a:solidFill>
                <a:latin typeface="Lucida Sans Unicode"/>
                <a:cs typeface="Lucida Sans Unicode"/>
              </a:rPr>
              <a:t>T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he 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typical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250" spc="-60">
                <a:solidFill>
                  <a:srgbClr val="1B1D20"/>
                </a:solidFill>
                <a:latin typeface="Comic Sans MS"/>
                <a:cs typeface="Comic Sans MS"/>
              </a:rPr>
              <a:t>A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nyscale </a:t>
            </a:r>
            <a:r>
              <a:rPr dirty="0" sz="1250" spc="-90">
                <a:solidFill>
                  <a:srgbClr val="1B1D20"/>
                </a:solidFill>
                <a:latin typeface="Comic Sans MS"/>
                <a:cs typeface="Comic Sans MS"/>
              </a:rPr>
              <a:t>J</a:t>
            </a:r>
            <a:r>
              <a:rPr dirty="0" sz="1300" spc="-90">
                <a:solidFill>
                  <a:srgbClr val="1B1D20"/>
                </a:solidFill>
                <a:latin typeface="Comic Sans MS"/>
                <a:cs typeface="Comic Sans MS"/>
              </a:rPr>
              <a:t>ob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1B1D20"/>
                </a:solidFill>
                <a:latin typeface="Comic Sans MS"/>
                <a:cs typeface="Comic Sans MS"/>
              </a:rPr>
              <a:t>submission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85">
                <a:solidFill>
                  <a:srgbClr val="1B1D20"/>
                </a:solidFill>
                <a:latin typeface="Comic Sans MS"/>
                <a:cs typeface="Comic Sans MS"/>
              </a:rPr>
              <a:t>workflow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1B1D20"/>
                </a:solidFill>
                <a:latin typeface="Comic Sans MS"/>
                <a:cs typeface="Comic Sans MS"/>
              </a:rPr>
              <a:t>adds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1B1D20"/>
                </a:solidFill>
                <a:latin typeface="Comic Sans MS"/>
                <a:cs typeface="Comic Sans MS"/>
              </a:rPr>
              <a:t>job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1B1D20"/>
                </a:solidFill>
                <a:latin typeface="Comic Sans MS"/>
                <a:cs typeface="Comic Sans MS"/>
              </a:rPr>
              <a:t>to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40">
                <a:solidFill>
                  <a:srgbClr val="1B1D20"/>
                </a:solidFill>
                <a:latin typeface="Comic Sans MS"/>
                <a:cs typeface="Comic Sans MS"/>
              </a:rPr>
              <a:t>specified </a:t>
            </a:r>
            <a:r>
              <a:rPr dirty="0" sz="1300" spc="-10">
                <a:solidFill>
                  <a:srgbClr val="1B1D20"/>
                </a:solidFill>
                <a:latin typeface="Comic Sans MS"/>
                <a:cs typeface="Comic Sans MS"/>
              </a:rPr>
              <a:t>queue</a:t>
            </a:r>
            <a:r>
              <a:rPr dirty="0" sz="1300" spc="-10" b="0">
                <a:solidFill>
                  <a:srgbClr val="1B1D20"/>
                </a:solidFill>
                <a:latin typeface="Adobe Myungjo Std M"/>
                <a:cs typeface="Adobe Myungjo Std M"/>
              </a:rPr>
              <a:t>.</a:t>
            </a:r>
            <a:endParaRPr sz="1300">
              <a:latin typeface="Adobe Myungjo Std M"/>
              <a:cs typeface="Adobe Myungjo Std M"/>
            </a:endParaRPr>
          </a:p>
          <a:p>
            <a:pPr marL="316865" marR="43815" indent="-175260">
              <a:lnSpc>
                <a:spcPct val="125200"/>
              </a:lnSpc>
              <a:spcBef>
                <a:spcPts val="175"/>
              </a:spcBef>
              <a:buFont typeface="Adobe Myungjo Std M"/>
              <a:buAutoNum type="arabicPeriod"/>
              <a:tabLst>
                <a:tab pos="316865" algn="l"/>
              </a:tabLst>
            </a:pPr>
            <a:r>
              <a:rPr dirty="0" sz="1300" spc="-35" b="1">
                <a:solidFill>
                  <a:srgbClr val="1B1D20"/>
                </a:solidFill>
                <a:latin typeface="Comic Sans MS"/>
                <a:cs typeface="Comic Sans MS"/>
              </a:rPr>
              <a:t>S</a:t>
            </a:r>
            <a:r>
              <a:rPr dirty="0" sz="1350" spc="-35" b="1">
                <a:solidFill>
                  <a:srgbClr val="1B1D20"/>
                </a:solidFill>
                <a:latin typeface="Comic Sans MS"/>
                <a:cs typeface="Comic Sans MS"/>
              </a:rPr>
              <a:t>ched</a:t>
            </a:r>
            <a:r>
              <a:rPr dirty="0" sz="1300" spc="-35" b="1">
                <a:solidFill>
                  <a:srgbClr val="1B1D20"/>
                </a:solidFill>
                <a:latin typeface="Comic Sans MS"/>
                <a:cs typeface="Comic Sans MS"/>
              </a:rPr>
              <a:t>ul</a:t>
            </a:r>
            <a:r>
              <a:rPr dirty="0" sz="1350" spc="-35" b="1">
                <a:solidFill>
                  <a:srgbClr val="1B1D20"/>
                </a:solidFill>
                <a:latin typeface="Comic Sans MS"/>
                <a:cs typeface="Comic Sans MS"/>
              </a:rPr>
              <a:t>i</a:t>
            </a:r>
            <a:r>
              <a:rPr dirty="0" sz="1300" spc="-35" b="1">
                <a:solidFill>
                  <a:srgbClr val="1B1D20"/>
                </a:solidFill>
                <a:latin typeface="Comic Sans MS"/>
                <a:cs typeface="Comic Sans MS"/>
              </a:rPr>
              <a:t>n</a:t>
            </a:r>
            <a:r>
              <a:rPr dirty="0" sz="1350" spc="-35" b="1">
                <a:solidFill>
                  <a:srgbClr val="1B1D20"/>
                </a:solidFill>
                <a:latin typeface="Comic Sans MS"/>
                <a:cs typeface="Comic Sans MS"/>
              </a:rPr>
              <a:t>g</a:t>
            </a:r>
            <a:r>
              <a:rPr dirty="0" sz="1450" spc="-35" b="1">
                <a:solidFill>
                  <a:srgbClr val="1B1D20"/>
                </a:solidFill>
                <a:latin typeface="Heisei Kaku Gothic Std W9"/>
                <a:cs typeface="Heisei Kaku Gothic Std W9"/>
              </a:rPr>
              <a:t>:</a:t>
            </a:r>
            <a:r>
              <a:rPr dirty="0" sz="1450" spc="-90" b="1">
                <a:solidFill>
                  <a:srgbClr val="1B1D20"/>
                </a:solidFill>
                <a:latin typeface="Heisei Kaku Gothic Std W9"/>
                <a:cs typeface="Heisei Kaku Gothic Std W9"/>
              </a:rPr>
              <a:t> </a:t>
            </a:r>
            <a:r>
              <a:rPr dirty="0" sz="1250" spc="-45">
                <a:solidFill>
                  <a:srgbClr val="1B1D20"/>
                </a:solidFill>
                <a:latin typeface="Comic Sans MS"/>
                <a:cs typeface="Comic Sans MS"/>
              </a:rPr>
              <a:t>B</a:t>
            </a:r>
            <a:r>
              <a:rPr dirty="0" sz="1300" spc="-45">
                <a:solidFill>
                  <a:srgbClr val="1B1D20"/>
                </a:solidFill>
                <a:latin typeface="Comic Sans MS"/>
                <a:cs typeface="Comic Sans MS"/>
              </a:rPr>
              <a:t>ased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1B1D20"/>
                </a:solidFill>
                <a:latin typeface="Comic Sans MS"/>
                <a:cs typeface="Comic Sans MS"/>
              </a:rPr>
              <a:t>on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1B1D20"/>
                </a:solidFill>
                <a:latin typeface="Comic Sans MS"/>
                <a:cs typeface="Comic Sans MS"/>
              </a:rPr>
              <a:t>scheduling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policy</a:t>
            </a:r>
            <a:r>
              <a:rPr dirty="0" sz="1300" spc="-55" b="0">
                <a:solidFill>
                  <a:srgbClr val="1B1D20"/>
                </a:solidFill>
                <a:latin typeface="Adobe Myungjo Std M"/>
                <a:cs typeface="Adobe Myungjo Std M"/>
              </a:rPr>
              <a:t>,</a:t>
            </a:r>
            <a:r>
              <a:rPr dirty="0" sz="1300" spc="-105" b="0">
                <a:solidFill>
                  <a:srgbClr val="1B1D20"/>
                </a:solidFill>
                <a:latin typeface="Adobe Myungjo Std M"/>
                <a:cs typeface="Adobe Myungjo Std M"/>
              </a:rPr>
              <a:t> </a:t>
            </a:r>
            <a:r>
              <a:rPr dirty="0" sz="1250" spc="-60">
                <a:solidFill>
                  <a:srgbClr val="1B1D20"/>
                </a:solidFill>
                <a:latin typeface="Comic Sans MS"/>
                <a:cs typeface="Comic Sans MS"/>
              </a:rPr>
              <a:t>A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nyscale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1B1D20"/>
                </a:solidFill>
                <a:latin typeface="Comic Sans MS"/>
                <a:cs typeface="Comic Sans MS"/>
              </a:rPr>
              <a:t>determines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1B1D20"/>
                </a:solidFill>
                <a:latin typeface="Comic Sans MS"/>
                <a:cs typeface="Comic Sans MS"/>
              </a:rPr>
              <a:t>ordering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20">
                <a:solidFill>
                  <a:srgbClr val="1B1D20"/>
                </a:solidFill>
                <a:latin typeface="Comic Sans MS"/>
                <a:cs typeface="Comic Sans MS"/>
              </a:rPr>
              <a:t>of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1B1D20"/>
                </a:solidFill>
                <a:latin typeface="Comic Sans MS"/>
                <a:cs typeface="Comic Sans MS"/>
              </a:rPr>
              <a:t>jobs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1B1D20"/>
                </a:solidFill>
                <a:latin typeface="Comic Sans MS"/>
                <a:cs typeface="Comic Sans MS"/>
              </a:rPr>
              <a:t>in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1B1D20"/>
                </a:solidFill>
                <a:latin typeface="Comic Sans MS"/>
                <a:cs typeface="Comic Sans MS"/>
              </a:rPr>
              <a:t>the queue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1B1D20"/>
                </a:solidFill>
                <a:latin typeface="Comic Sans MS"/>
                <a:cs typeface="Comic Sans MS"/>
              </a:rPr>
              <a:t>and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1B1D20"/>
                </a:solidFill>
                <a:latin typeface="Comic Sans MS"/>
                <a:cs typeface="Comic Sans MS"/>
              </a:rPr>
              <a:t>picks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1B1D20"/>
                </a:solidFill>
                <a:latin typeface="Comic Sans MS"/>
                <a:cs typeface="Comic Sans MS"/>
              </a:rPr>
              <a:t>jobs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at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top </a:t>
            </a:r>
            <a:r>
              <a:rPr dirty="0" sz="1300" spc="-120">
                <a:solidFill>
                  <a:srgbClr val="1B1D20"/>
                </a:solidFill>
                <a:latin typeface="Comic Sans MS"/>
                <a:cs typeface="Comic Sans MS"/>
              </a:rPr>
              <a:t>of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1B1D20"/>
                </a:solidFill>
                <a:latin typeface="Comic Sans MS"/>
                <a:cs typeface="Comic Sans MS"/>
              </a:rPr>
              <a:t>queue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55">
                <a:solidFill>
                  <a:srgbClr val="1B1D20"/>
                </a:solidFill>
                <a:latin typeface="Comic Sans MS"/>
                <a:cs typeface="Comic Sans MS"/>
              </a:rPr>
              <a:t>for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1B1D20"/>
                </a:solidFill>
                <a:latin typeface="Comic Sans MS"/>
                <a:cs typeface="Comic Sans MS"/>
              </a:rPr>
              <a:t>scheduling</a:t>
            </a:r>
            <a:r>
              <a:rPr dirty="0" sz="1300" spc="-45" b="0">
                <a:solidFill>
                  <a:srgbClr val="1B1D20"/>
                </a:solidFill>
                <a:latin typeface="Adobe Myungjo Std M"/>
                <a:cs typeface="Adobe Myungjo Std M"/>
              </a:rPr>
              <a:t>.</a:t>
            </a:r>
            <a:r>
              <a:rPr dirty="0" sz="1300" spc="-114" b="0">
                <a:solidFill>
                  <a:srgbClr val="1B1D20"/>
                </a:solidFill>
                <a:latin typeface="Adobe Myungjo Std M"/>
                <a:cs typeface="Adobe Myungjo Std M"/>
              </a:rPr>
              <a:t> </a:t>
            </a:r>
            <a:r>
              <a:rPr dirty="0" sz="1250" spc="-60">
                <a:solidFill>
                  <a:srgbClr val="1B1D20"/>
                </a:solidFill>
                <a:latin typeface="Comic Sans MS"/>
                <a:cs typeface="Comic Sans MS"/>
              </a:rPr>
              <a:t>A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nyscale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1B1D20"/>
                </a:solidFill>
                <a:latin typeface="Comic Sans MS"/>
                <a:cs typeface="Comic Sans MS"/>
              </a:rPr>
              <a:t>schedules</a:t>
            </a:r>
            <a:r>
              <a:rPr dirty="0" sz="1300" spc="-7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1B1D20"/>
                </a:solidFill>
                <a:latin typeface="Comic Sans MS"/>
                <a:cs typeface="Comic Sans MS"/>
              </a:rPr>
              <a:t>no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1B1D20"/>
                </a:solidFill>
                <a:latin typeface="Comic Sans MS"/>
                <a:cs typeface="Comic Sans MS"/>
              </a:rPr>
              <a:t>more </a:t>
            </a:r>
            <a:r>
              <a:rPr dirty="0" baseline="2136" sz="1950" spc="-120">
                <a:solidFill>
                  <a:srgbClr val="1B1D20"/>
                </a:solidFill>
                <a:latin typeface="Comic Sans MS"/>
                <a:cs typeface="Comic Sans MS"/>
              </a:rPr>
              <a:t>than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65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75">
                <a:solidFill>
                  <a:srgbClr val="1B1D20"/>
                </a:solidFill>
                <a:latin typeface="Comic Sans MS"/>
                <a:cs typeface="Comic Sans MS"/>
              </a:rPr>
              <a:t>specified</a:t>
            </a:r>
            <a:r>
              <a:rPr dirty="0" baseline="2136" sz="1950" spc="517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100">
                <a:solidFill>
                  <a:srgbClr val="1B1D20"/>
                </a:solidFill>
                <a:latin typeface="Courier New"/>
                <a:cs typeface="Courier New"/>
              </a:rPr>
              <a:t>max-concurrency</a:t>
            </a:r>
            <a:r>
              <a:rPr dirty="0" sz="1100" spc="75">
                <a:solidFill>
                  <a:srgbClr val="1B1D20"/>
                </a:solidFill>
                <a:latin typeface="Courier New"/>
                <a:cs typeface="Courier New"/>
              </a:rPr>
              <a:t> </a:t>
            </a:r>
            <a:r>
              <a:rPr dirty="0" baseline="2136" sz="1950" spc="-135">
                <a:solidFill>
                  <a:srgbClr val="1B1D20"/>
                </a:solidFill>
                <a:latin typeface="Comic Sans MS"/>
                <a:cs typeface="Comic Sans MS"/>
              </a:rPr>
              <a:t>jobs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232">
                <a:solidFill>
                  <a:srgbClr val="1B1D20"/>
                </a:solidFill>
                <a:latin typeface="Comic Sans MS"/>
                <a:cs typeface="Comic Sans MS"/>
              </a:rPr>
              <a:t>for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67">
                <a:solidFill>
                  <a:srgbClr val="1B1D20"/>
                </a:solidFill>
                <a:latin typeface="Comic Sans MS"/>
                <a:cs typeface="Comic Sans MS"/>
              </a:rPr>
              <a:t>running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>
                <a:solidFill>
                  <a:srgbClr val="1B1D20"/>
                </a:solidFill>
                <a:latin typeface="Comic Sans MS"/>
                <a:cs typeface="Comic Sans MS"/>
              </a:rPr>
              <a:t>on</a:t>
            </a:r>
            <a:r>
              <a:rPr dirty="0" baseline="2136" sz="1950" spc="-104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">
                <a:solidFill>
                  <a:srgbClr val="1B1D20"/>
                </a:solidFill>
                <a:latin typeface="Comic Sans MS"/>
                <a:cs typeface="Comic Sans MS"/>
              </a:rPr>
              <a:t>a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35">
                <a:solidFill>
                  <a:srgbClr val="1B1D20"/>
                </a:solidFill>
                <a:latin typeface="Comic Sans MS"/>
                <a:cs typeface="Comic Sans MS"/>
              </a:rPr>
              <a:t>cluster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65">
                <a:solidFill>
                  <a:srgbClr val="1B1D20"/>
                </a:solidFill>
                <a:latin typeface="Comic Sans MS"/>
                <a:cs typeface="Comic Sans MS"/>
              </a:rPr>
              <a:t>at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65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52">
                <a:solidFill>
                  <a:srgbClr val="1B1D20"/>
                </a:solidFill>
                <a:latin typeface="Comic Sans MS"/>
                <a:cs typeface="Comic Sans MS"/>
              </a:rPr>
              <a:t>same</a:t>
            </a:r>
            <a:r>
              <a:rPr dirty="0" baseline="2136" sz="1950" spc="-112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">
                <a:solidFill>
                  <a:srgbClr val="1B1D20"/>
                </a:solidFill>
                <a:latin typeface="Comic Sans MS"/>
                <a:cs typeface="Comic Sans MS"/>
              </a:rPr>
              <a:t>time</a:t>
            </a:r>
            <a:r>
              <a:rPr dirty="0" baseline="2136" sz="1950" spc="-15" b="0">
                <a:solidFill>
                  <a:srgbClr val="1B1D20"/>
                </a:solidFill>
                <a:latin typeface="Adobe Myungjo Std M"/>
                <a:cs typeface="Adobe Myungjo Std M"/>
              </a:rPr>
              <a:t>.</a:t>
            </a:r>
            <a:endParaRPr baseline="2136" sz="1950">
              <a:latin typeface="Adobe Myungjo Std M"/>
              <a:cs typeface="Adobe Myungjo Std M"/>
            </a:endParaRPr>
          </a:p>
          <a:p>
            <a:pPr marL="316865" indent="-174625">
              <a:lnSpc>
                <a:spcPct val="100000"/>
              </a:lnSpc>
              <a:spcBef>
                <a:spcPts val="615"/>
              </a:spcBef>
              <a:buFont typeface="Adobe Myungjo Std M"/>
              <a:buAutoNum type="arabicPeriod"/>
              <a:tabLst>
                <a:tab pos="316865" algn="l"/>
              </a:tabLst>
            </a:pPr>
            <a:r>
              <a:rPr dirty="0" sz="1300" spc="-55" b="1">
                <a:solidFill>
                  <a:srgbClr val="1B1D20"/>
                </a:solidFill>
                <a:latin typeface="Comic Sans MS"/>
                <a:cs typeface="Comic Sans MS"/>
              </a:rPr>
              <a:t>Ex</a:t>
            </a:r>
            <a:r>
              <a:rPr dirty="0" sz="1350" spc="-55" b="1">
                <a:solidFill>
                  <a:srgbClr val="1B1D20"/>
                </a:solidFill>
                <a:latin typeface="Comic Sans MS"/>
                <a:cs typeface="Comic Sans MS"/>
              </a:rPr>
              <a:t>ec</a:t>
            </a:r>
            <a:r>
              <a:rPr dirty="0" sz="1300" spc="-55" b="1">
                <a:solidFill>
                  <a:srgbClr val="1B1D20"/>
                </a:solidFill>
                <a:latin typeface="Comic Sans MS"/>
                <a:cs typeface="Comic Sans MS"/>
              </a:rPr>
              <a:t>ut</a:t>
            </a:r>
            <a:r>
              <a:rPr dirty="0" sz="1350" spc="-55" b="1">
                <a:solidFill>
                  <a:srgbClr val="1B1D20"/>
                </a:solidFill>
                <a:latin typeface="Comic Sans MS"/>
                <a:cs typeface="Comic Sans MS"/>
              </a:rPr>
              <a:t>i</a:t>
            </a:r>
            <a:r>
              <a:rPr dirty="0" sz="1300" spc="-55" b="1">
                <a:solidFill>
                  <a:srgbClr val="1B1D20"/>
                </a:solidFill>
                <a:latin typeface="Comic Sans MS"/>
                <a:cs typeface="Comic Sans MS"/>
              </a:rPr>
              <a:t>on</a:t>
            </a:r>
            <a:r>
              <a:rPr dirty="0" sz="1450" spc="-55" b="1">
                <a:solidFill>
                  <a:srgbClr val="1B1D20"/>
                </a:solidFill>
                <a:latin typeface="Heisei Kaku Gothic Std W9"/>
                <a:cs typeface="Heisei Kaku Gothic Std W9"/>
              </a:rPr>
              <a:t>:</a:t>
            </a:r>
            <a:r>
              <a:rPr dirty="0" sz="1450" spc="-90" b="1">
                <a:solidFill>
                  <a:srgbClr val="1B1D20"/>
                </a:solidFill>
                <a:latin typeface="Heisei Kaku Gothic Std W9"/>
                <a:cs typeface="Heisei Kaku Gothic Std W9"/>
              </a:rPr>
              <a:t> </a:t>
            </a:r>
            <a:r>
              <a:rPr dirty="0" sz="1250" spc="-80">
                <a:solidFill>
                  <a:srgbClr val="1B1D20"/>
                </a:solidFill>
                <a:latin typeface="Comic Sans MS"/>
                <a:cs typeface="Comic Sans MS"/>
              </a:rPr>
              <a:t>J</a:t>
            </a:r>
            <a:r>
              <a:rPr dirty="0" sz="1300" spc="-80">
                <a:solidFill>
                  <a:srgbClr val="1B1D20"/>
                </a:solidFill>
                <a:latin typeface="Comic Sans MS"/>
                <a:cs typeface="Comic Sans MS"/>
              </a:rPr>
              <a:t>obs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1B1D20"/>
                </a:solidFill>
                <a:latin typeface="Comic Sans MS"/>
                <a:cs typeface="Comic Sans MS"/>
              </a:rPr>
              <a:t>run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1B1D20"/>
                </a:solidFill>
                <a:latin typeface="Comic Sans MS"/>
                <a:cs typeface="Comic Sans MS"/>
              </a:rPr>
              <a:t>until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1B1D20"/>
                </a:solidFill>
                <a:latin typeface="Comic Sans MS"/>
                <a:cs typeface="Comic Sans MS"/>
              </a:rPr>
              <a:t>completion</a:t>
            </a:r>
            <a:r>
              <a:rPr dirty="0" sz="1300" spc="-50" b="0">
                <a:solidFill>
                  <a:srgbClr val="1B1D20"/>
                </a:solidFill>
                <a:latin typeface="Adobe Myungjo Std M"/>
                <a:cs typeface="Adobe Myungjo Std M"/>
              </a:rPr>
              <a:t>,</a:t>
            </a:r>
            <a:r>
              <a:rPr dirty="0" sz="1300" spc="-100" b="0">
                <a:solidFill>
                  <a:srgbClr val="1B1D20"/>
                </a:solidFill>
                <a:latin typeface="Adobe Myungjo Std M"/>
                <a:cs typeface="Adobe Myungjo Std M"/>
              </a:rPr>
              <a:t> </a:t>
            </a:r>
            <a:r>
              <a:rPr dirty="0" sz="1300" spc="-40">
                <a:solidFill>
                  <a:srgbClr val="1B1D20"/>
                </a:solidFill>
                <a:latin typeface="Comic Sans MS"/>
                <a:cs typeface="Comic Sans MS"/>
              </a:rPr>
              <a:t>including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25">
                <a:solidFill>
                  <a:srgbClr val="1B1D20"/>
                </a:solidFill>
                <a:latin typeface="Comic Sans MS"/>
                <a:cs typeface="Comic Sans MS"/>
              </a:rPr>
              <a:t>retries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1B1D20"/>
                </a:solidFill>
                <a:latin typeface="Comic Sans MS"/>
                <a:cs typeface="Comic Sans MS"/>
              </a:rPr>
              <a:t>up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1B1D20"/>
                </a:solidFill>
                <a:latin typeface="Comic Sans MS"/>
                <a:cs typeface="Comic Sans MS"/>
              </a:rPr>
              <a:t>to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1B1D20"/>
                </a:solidFill>
                <a:latin typeface="Comic Sans MS"/>
                <a:cs typeface="Comic Sans MS"/>
              </a:rPr>
              <a:t>the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75">
                <a:solidFill>
                  <a:srgbClr val="1B1D20"/>
                </a:solidFill>
                <a:latin typeface="Comic Sans MS"/>
                <a:cs typeface="Comic Sans MS"/>
              </a:rPr>
              <a:t>specified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1B1D20"/>
                </a:solidFill>
                <a:latin typeface="Comic Sans MS"/>
                <a:cs typeface="Comic Sans MS"/>
              </a:rPr>
              <a:t>number</a:t>
            </a:r>
            <a:r>
              <a:rPr dirty="0" sz="1300" spc="-55">
                <a:solidFill>
                  <a:srgbClr val="1B1D20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1B1D20"/>
                </a:solidFill>
                <a:latin typeface="Comic Sans MS"/>
                <a:cs typeface="Comic Sans MS"/>
              </a:rPr>
              <a:t>of</a:t>
            </a:r>
            <a:endParaRPr sz="1300">
              <a:latin typeface="Comic Sans MS"/>
              <a:cs typeface="Comic Sans MS"/>
            </a:endParaRPr>
          </a:p>
          <a:p>
            <a:pPr algn="ctr" marR="4970145">
              <a:lnSpc>
                <a:spcPct val="100000"/>
              </a:lnSpc>
              <a:spcBef>
                <a:spcPts val="360"/>
              </a:spcBef>
            </a:pPr>
            <a:r>
              <a:rPr dirty="0" sz="1100">
                <a:solidFill>
                  <a:srgbClr val="1B1D20"/>
                </a:solidFill>
                <a:latin typeface="Courier New"/>
                <a:cs typeface="Courier New"/>
              </a:rPr>
              <a:t>max_retries</a:t>
            </a:r>
            <a:r>
              <a:rPr dirty="0" sz="1100" spc="-85">
                <a:solidFill>
                  <a:srgbClr val="1B1D20"/>
                </a:solidFill>
                <a:latin typeface="Courier New"/>
                <a:cs typeface="Courier New"/>
              </a:rPr>
              <a:t> </a:t>
            </a:r>
            <a:r>
              <a:rPr dirty="0" sz="1300" spc="-50" b="0">
                <a:solidFill>
                  <a:srgbClr val="1B1D20"/>
                </a:solidFill>
                <a:latin typeface="Adobe Myungjo Std M"/>
                <a:cs typeface="Adobe Myungjo Std M"/>
              </a:rPr>
              <a:t>.</a:t>
            </a:r>
            <a:endParaRPr sz="1300">
              <a:latin typeface="Adobe Myungjo Std M"/>
              <a:cs typeface="Adobe Myungjo Std M"/>
            </a:endParaRPr>
          </a:p>
          <a:p>
            <a:pPr marL="12700" marR="5080">
              <a:lnSpc>
                <a:spcPct val="116399"/>
              </a:lnSpc>
              <a:spcBef>
                <a:spcPts val="1230"/>
              </a:spcBef>
            </a:pP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provisions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cluster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when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submit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65">
                <a:solidFill>
                  <a:srgbClr val="44494F"/>
                </a:solidFill>
                <a:latin typeface="Comic Sans MS"/>
                <a:cs typeface="Comic Sans MS"/>
              </a:rPr>
              <a:t>first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450" spc="-35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1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continues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running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until </a:t>
            </a:r>
            <a:r>
              <a:rPr dirty="0" sz="1300" spc="-125">
                <a:solidFill>
                  <a:srgbClr val="44494F"/>
                </a:solidFill>
                <a:latin typeface="Comic Sans MS"/>
                <a:cs typeface="Comic Sans MS"/>
              </a:rPr>
              <a:t>there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are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no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more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45">
                <a:solidFill>
                  <a:srgbClr val="44494F"/>
                </a:solidFill>
                <a:latin typeface="Comic Sans MS"/>
                <a:cs typeface="Comic Sans MS"/>
              </a:rPr>
              <a:t>it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idles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1200">
              <a:latin typeface="Comic Sans MS"/>
              <a:cs typeface="Comic Sans MS"/>
            </a:endParaRPr>
          </a:p>
          <a:p>
            <a:pPr marL="15875">
              <a:lnSpc>
                <a:spcPct val="100000"/>
              </a:lnSpc>
            </a:pPr>
            <a:r>
              <a:rPr dirty="0" sz="2250" spc="-114" b="1">
                <a:solidFill>
                  <a:srgbClr val="1B1D20"/>
                </a:solidFill>
                <a:latin typeface="Trebuchet MS"/>
                <a:cs typeface="Trebuchet MS"/>
              </a:rPr>
              <a:t>C</a:t>
            </a:r>
            <a:r>
              <a:rPr dirty="0" sz="2200" spc="-114" b="1">
                <a:solidFill>
                  <a:srgbClr val="1B1D20"/>
                </a:solidFill>
                <a:latin typeface="Trebuchet MS"/>
                <a:cs typeface="Trebuchet MS"/>
              </a:rPr>
              <a:t>r</a:t>
            </a:r>
            <a:r>
              <a:rPr dirty="0" sz="2250" spc="-114" b="1">
                <a:solidFill>
                  <a:srgbClr val="1B1D20"/>
                </a:solidFill>
                <a:latin typeface="Trebuchet MS"/>
                <a:cs typeface="Trebuchet MS"/>
              </a:rPr>
              <a:t>ea</a:t>
            </a:r>
            <a:r>
              <a:rPr dirty="0" sz="2200" spc="-114" b="1">
                <a:solidFill>
                  <a:srgbClr val="1B1D20"/>
                </a:solidFill>
                <a:latin typeface="Trebuchet MS"/>
                <a:cs typeface="Trebuchet MS"/>
              </a:rPr>
              <a:t>t</a:t>
            </a:r>
            <a:r>
              <a:rPr dirty="0" sz="2250" spc="-114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50" spc="-18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90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50" spc="-18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j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o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b</a:t>
            </a:r>
            <a:r>
              <a:rPr dirty="0" sz="2250" spc="-18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00" spc="-20" b="1">
                <a:solidFill>
                  <a:srgbClr val="1B1D20"/>
                </a:solidFill>
                <a:latin typeface="Trebuchet MS"/>
                <a:cs typeface="Trebuchet MS"/>
              </a:rPr>
              <a:t>qu</a:t>
            </a:r>
            <a:r>
              <a:rPr dirty="0" sz="2250" spc="-20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00" spc="-20" b="1">
                <a:solidFill>
                  <a:srgbClr val="1B1D20"/>
                </a:solidFill>
                <a:latin typeface="Trebuchet MS"/>
                <a:cs typeface="Trebuchet MS"/>
              </a:rPr>
              <a:t>u</a:t>
            </a:r>
            <a:r>
              <a:rPr dirty="0" sz="2250" spc="-20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endParaRPr sz="2250">
              <a:latin typeface="Trebuchet MS"/>
              <a:cs typeface="Trebuchet MS"/>
            </a:endParaRPr>
          </a:p>
          <a:p>
            <a:pPr marL="12700" marR="394970">
              <a:lnSpc>
                <a:spcPct val="112100"/>
              </a:lnSpc>
              <a:spcBef>
                <a:spcPts val="1565"/>
              </a:spcBef>
            </a:pP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Creating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is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similar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creating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standalone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50" b="0">
                <a:solidFill>
                  <a:srgbClr val="0052CC"/>
                </a:solidFill>
                <a:latin typeface="Adobe Gothic Std L"/>
                <a:cs typeface="Adobe Gothic Std L"/>
                <a:hlinkClick r:id="rId2"/>
              </a:rPr>
              <a:t>A</a:t>
            </a:r>
            <a:r>
              <a:rPr dirty="0" sz="1300" spc="-50">
                <a:solidFill>
                  <a:srgbClr val="0052CC"/>
                </a:solidFill>
                <a:latin typeface="Comic Sans MS"/>
                <a:cs typeface="Comic Sans MS"/>
                <a:hlinkClick r:id="rId2"/>
              </a:rPr>
              <a:t>nyscale</a:t>
            </a:r>
            <a:r>
              <a:rPr dirty="0" sz="1300" spc="-85">
                <a:solidFill>
                  <a:srgbClr val="0052CC"/>
                </a:solidFill>
                <a:latin typeface="Comic Sans MS"/>
                <a:cs typeface="Comic Sans MS"/>
                <a:hlinkClick r:id="rId2"/>
              </a:rPr>
              <a:t> </a:t>
            </a:r>
            <a:r>
              <a:rPr dirty="0" sz="1250" spc="-40" b="0">
                <a:solidFill>
                  <a:srgbClr val="0052CC"/>
                </a:solidFill>
                <a:latin typeface="Adobe Gothic Std L"/>
                <a:cs typeface="Adobe Gothic Std L"/>
                <a:hlinkClick r:id="rId2"/>
              </a:rPr>
              <a:t>J</a:t>
            </a:r>
            <a:r>
              <a:rPr dirty="0" sz="1300" spc="-40">
                <a:solidFill>
                  <a:srgbClr val="0052CC"/>
                </a:solidFill>
                <a:latin typeface="Comic Sans MS"/>
                <a:cs typeface="Comic Sans MS"/>
                <a:hlinkClick r:id="rId2"/>
              </a:rPr>
              <a:t>ob</a:t>
            </a:r>
            <a:r>
              <a:rPr dirty="0" sz="1450" spc="-4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r>
              <a:rPr dirty="0" sz="1450" spc="-12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4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your</a:t>
            </a:r>
            <a:r>
              <a:rPr dirty="0" sz="1300" spc="32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0052CC"/>
                </a:solidFill>
                <a:latin typeface="Courier New"/>
                <a:cs typeface="Courier New"/>
                <a:hlinkClick r:id="rId3"/>
              </a:rPr>
              <a:t>job.yaml</a:t>
            </a:r>
            <a:r>
              <a:rPr dirty="0" sz="1050" spc="80">
                <a:solidFill>
                  <a:srgbClr val="0052CC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dirty="0" sz="1300" spc="-45">
                <a:solidFill>
                  <a:srgbClr val="0052CC"/>
                </a:solidFill>
                <a:latin typeface="Comic Sans MS"/>
                <a:cs typeface="Comic Sans MS"/>
                <a:hlinkClick r:id="rId3"/>
              </a:rPr>
              <a:t>file</a:t>
            </a:r>
            <a:r>
              <a:rPr dirty="0" sz="1450" spc="-45">
                <a:solidFill>
                  <a:srgbClr val="44494F"/>
                </a:solidFill>
                <a:latin typeface="Comic Sans MS"/>
                <a:cs typeface="Comic Sans MS"/>
              </a:rPr>
              <a:t>, 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specify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additional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configurations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1200">
              <a:latin typeface="Comic Sans MS"/>
              <a:cs typeface="Comic Sans MS"/>
            </a:endParaRPr>
          </a:p>
          <a:p>
            <a:pPr algn="ctr" marR="4994275">
              <a:lnSpc>
                <a:spcPct val="100000"/>
              </a:lnSpc>
              <a:tabLst>
                <a:tab pos="547370" algn="l"/>
              </a:tabLst>
            </a:pPr>
            <a:r>
              <a:rPr dirty="0" sz="1300" spc="-25" b="1">
                <a:solidFill>
                  <a:srgbClr val="234999"/>
                </a:solidFill>
                <a:latin typeface="Comic Sans MS"/>
                <a:cs typeface="Comic Sans MS"/>
              </a:rPr>
              <a:t>CLI</a:t>
            </a:r>
            <a:r>
              <a:rPr dirty="0" sz="1300" b="1">
                <a:solidFill>
                  <a:srgbClr val="234999"/>
                </a:solidFill>
                <a:latin typeface="Comic Sans MS"/>
                <a:cs typeface="Comic Sans MS"/>
              </a:rPr>
              <a:t>	</a:t>
            </a:r>
            <a:r>
              <a:rPr dirty="0" sz="1300" b="1">
                <a:solidFill>
                  <a:srgbClr val="525860"/>
                </a:solidFill>
                <a:latin typeface="Comic Sans MS"/>
                <a:cs typeface="Comic Sans MS"/>
              </a:rPr>
              <a:t>P</a:t>
            </a:r>
            <a:r>
              <a:rPr dirty="0" sz="1200" b="1">
                <a:solidFill>
                  <a:srgbClr val="525860"/>
                </a:solidFill>
                <a:latin typeface="Comic Sans MS"/>
                <a:cs typeface="Comic Sans MS"/>
              </a:rPr>
              <a:t>yt</a:t>
            </a:r>
            <a:r>
              <a:rPr dirty="0" sz="1300" b="1">
                <a:solidFill>
                  <a:srgbClr val="525860"/>
                </a:solidFill>
                <a:latin typeface="Tahoma"/>
                <a:cs typeface="Tahoma"/>
              </a:rPr>
              <a:t>h</a:t>
            </a:r>
            <a:r>
              <a:rPr dirty="0" sz="1200" b="1">
                <a:solidFill>
                  <a:srgbClr val="525860"/>
                </a:solidFill>
                <a:latin typeface="Comic Sans MS"/>
                <a:cs typeface="Comic Sans MS"/>
              </a:rPr>
              <a:t>on</a:t>
            </a:r>
            <a:r>
              <a:rPr dirty="0" sz="1200" spc="-114" b="1">
                <a:solidFill>
                  <a:srgbClr val="525860"/>
                </a:solidFill>
                <a:latin typeface="Comic Sans MS"/>
                <a:cs typeface="Comic Sans MS"/>
              </a:rPr>
              <a:t> </a:t>
            </a:r>
            <a:r>
              <a:rPr dirty="0" sz="1300" spc="-25" b="1">
                <a:solidFill>
                  <a:srgbClr val="525860"/>
                </a:solidFill>
                <a:latin typeface="Comic Sans MS"/>
                <a:cs typeface="Comic Sans MS"/>
              </a:rPr>
              <a:t>SDK</a:t>
            </a:r>
            <a:endParaRPr sz="13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>
              <a:latin typeface="Comic Sans MS"/>
              <a:cs typeface="Comic Sans MS"/>
            </a:endParaRPr>
          </a:p>
          <a:p>
            <a:pPr algn="r" marR="778510">
              <a:lnSpc>
                <a:spcPct val="100000"/>
              </a:lnSpc>
            </a:pPr>
            <a:r>
              <a:rPr dirty="0" sz="1200">
                <a:solidFill>
                  <a:srgbClr val="ABABAB"/>
                </a:solidFill>
                <a:latin typeface="Arial"/>
                <a:cs typeface="Arial"/>
              </a:rPr>
              <a:t>Ask</a:t>
            </a:r>
            <a:r>
              <a:rPr dirty="0" sz="1200" spc="-7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ABABAB"/>
                </a:solidFill>
                <a:latin typeface="Arial"/>
                <a:cs typeface="Arial"/>
              </a:rPr>
              <a:t>AI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726935" y="9022080"/>
            <a:ext cx="512445" cy="512445"/>
            <a:chOff x="6726935" y="9022080"/>
            <a:chExt cx="512445" cy="512445"/>
          </a:xfrm>
        </p:grpSpPr>
        <p:sp>
          <p:nvSpPr>
            <p:cNvPr id="9" name="object 9" descr=""/>
            <p:cNvSpPr/>
            <p:nvPr/>
          </p:nvSpPr>
          <p:spPr>
            <a:xfrm>
              <a:off x="6726935" y="9022080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5" h="512445">
                  <a:moveTo>
                    <a:pt x="512063" y="512063"/>
                  </a:moveTo>
                  <a:lnTo>
                    <a:pt x="0" y="512063"/>
                  </a:lnTo>
                  <a:lnTo>
                    <a:pt x="0" y="0"/>
                  </a:lnTo>
                  <a:lnTo>
                    <a:pt x="512063" y="0"/>
                  </a:lnTo>
                  <a:lnTo>
                    <a:pt x="512063" y="26669"/>
                  </a:lnTo>
                  <a:lnTo>
                    <a:pt x="254888" y="26669"/>
                  </a:lnTo>
                  <a:lnTo>
                    <a:pt x="244126" y="26933"/>
                  </a:lnTo>
                  <a:lnTo>
                    <a:pt x="201644" y="33236"/>
                  </a:lnTo>
                  <a:lnTo>
                    <a:pt x="161209" y="47707"/>
                  </a:lnTo>
                  <a:lnTo>
                    <a:pt x="124373" y="69787"/>
                  </a:lnTo>
                  <a:lnTo>
                    <a:pt x="92554" y="98631"/>
                  </a:lnTo>
                  <a:lnTo>
                    <a:pt x="66972" y="133127"/>
                  </a:lnTo>
                  <a:lnTo>
                    <a:pt x="48613" y="171952"/>
                  </a:lnTo>
                  <a:lnTo>
                    <a:pt x="38181" y="213612"/>
                  </a:lnTo>
                  <a:lnTo>
                    <a:pt x="35813" y="245744"/>
                  </a:lnTo>
                  <a:lnTo>
                    <a:pt x="36077" y="256507"/>
                  </a:lnTo>
                  <a:lnTo>
                    <a:pt x="42380" y="298987"/>
                  </a:lnTo>
                  <a:lnTo>
                    <a:pt x="56851" y="339423"/>
                  </a:lnTo>
                  <a:lnTo>
                    <a:pt x="78931" y="376258"/>
                  </a:lnTo>
                  <a:lnTo>
                    <a:pt x="107774" y="408078"/>
                  </a:lnTo>
                  <a:lnTo>
                    <a:pt x="142271" y="433658"/>
                  </a:lnTo>
                  <a:lnTo>
                    <a:pt x="181095" y="452018"/>
                  </a:lnTo>
                  <a:lnTo>
                    <a:pt x="222755" y="462452"/>
                  </a:lnTo>
                  <a:lnTo>
                    <a:pt x="254888" y="464819"/>
                  </a:lnTo>
                  <a:lnTo>
                    <a:pt x="512063" y="464819"/>
                  </a:lnTo>
                  <a:lnTo>
                    <a:pt x="512063" y="512063"/>
                  </a:lnTo>
                  <a:close/>
                </a:path>
                <a:path w="512445" h="512445">
                  <a:moveTo>
                    <a:pt x="512063" y="464819"/>
                  </a:moveTo>
                  <a:lnTo>
                    <a:pt x="254888" y="464819"/>
                  </a:lnTo>
                  <a:lnTo>
                    <a:pt x="265650" y="464556"/>
                  </a:lnTo>
                  <a:lnTo>
                    <a:pt x="276361" y="463767"/>
                  </a:lnTo>
                  <a:lnTo>
                    <a:pt x="318483" y="455388"/>
                  </a:lnTo>
                  <a:lnTo>
                    <a:pt x="358160" y="438952"/>
                  </a:lnTo>
                  <a:lnTo>
                    <a:pt x="393869" y="415093"/>
                  </a:lnTo>
                  <a:lnTo>
                    <a:pt x="424238" y="384725"/>
                  </a:lnTo>
                  <a:lnTo>
                    <a:pt x="448097" y="349016"/>
                  </a:lnTo>
                  <a:lnTo>
                    <a:pt x="464532" y="309339"/>
                  </a:lnTo>
                  <a:lnTo>
                    <a:pt x="472910" y="267217"/>
                  </a:lnTo>
                  <a:lnTo>
                    <a:pt x="473963" y="245744"/>
                  </a:lnTo>
                  <a:lnTo>
                    <a:pt x="473700" y="234982"/>
                  </a:lnTo>
                  <a:lnTo>
                    <a:pt x="467396" y="192500"/>
                  </a:lnTo>
                  <a:lnTo>
                    <a:pt x="452925" y="152065"/>
                  </a:lnTo>
                  <a:lnTo>
                    <a:pt x="430844" y="115229"/>
                  </a:lnTo>
                  <a:lnTo>
                    <a:pt x="402001" y="83410"/>
                  </a:lnTo>
                  <a:lnTo>
                    <a:pt x="367505" y="57829"/>
                  </a:lnTo>
                  <a:lnTo>
                    <a:pt x="328681" y="39469"/>
                  </a:lnTo>
                  <a:lnTo>
                    <a:pt x="287020" y="29037"/>
                  </a:lnTo>
                  <a:lnTo>
                    <a:pt x="254888" y="26669"/>
                  </a:lnTo>
                  <a:lnTo>
                    <a:pt x="512063" y="26669"/>
                  </a:lnTo>
                  <a:lnTo>
                    <a:pt x="512063" y="46481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53224" y="90392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92099" y="171513"/>
            <a:ext cx="47231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3940" algn="l"/>
              </a:tabLst>
            </a:pPr>
            <a:r>
              <a:rPr dirty="0" sz="800">
                <a:latin typeface="Times New Roman"/>
                <a:cs typeface="Times New Roman"/>
              </a:rPr>
              <a:t>2/12/25,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9:48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AM</a:t>
            </a:r>
            <a:r>
              <a:rPr dirty="0" sz="800">
                <a:latin typeface="Times New Roman"/>
                <a:cs typeface="Times New Roman"/>
              </a:rPr>
              <a:t>	Job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queues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Anyscale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Docs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8536" y="352424"/>
            <a:ext cx="6815455" cy="5170805"/>
            <a:chOff x="478536" y="352424"/>
            <a:chExt cx="6815455" cy="5170805"/>
          </a:xfrm>
        </p:grpSpPr>
        <p:sp>
          <p:nvSpPr>
            <p:cNvPr id="3" name="object 3" descr=""/>
            <p:cNvSpPr/>
            <p:nvPr/>
          </p:nvSpPr>
          <p:spPr>
            <a:xfrm>
              <a:off x="478536" y="352425"/>
              <a:ext cx="6815455" cy="5170805"/>
            </a:xfrm>
            <a:custGeom>
              <a:avLst/>
              <a:gdLst/>
              <a:ahLst/>
              <a:cxnLst/>
              <a:rect l="l" t="t" r="r" b="b"/>
              <a:pathLst>
                <a:path w="6815455" h="5170805">
                  <a:moveTo>
                    <a:pt x="6815327" y="5170550"/>
                  </a:moveTo>
                  <a:lnTo>
                    <a:pt x="0" y="5170550"/>
                  </a:lnTo>
                  <a:lnTo>
                    <a:pt x="0" y="0"/>
                  </a:lnTo>
                  <a:lnTo>
                    <a:pt x="6815327" y="0"/>
                  </a:lnTo>
                  <a:lnTo>
                    <a:pt x="6815327" y="9524"/>
                  </a:lnTo>
                  <a:lnTo>
                    <a:pt x="35813" y="9524"/>
                  </a:lnTo>
                  <a:lnTo>
                    <a:pt x="35813" y="5079835"/>
                  </a:lnTo>
                  <a:lnTo>
                    <a:pt x="55701" y="5114207"/>
                  </a:lnTo>
                  <a:lnTo>
                    <a:pt x="80428" y="5124449"/>
                  </a:lnTo>
                  <a:lnTo>
                    <a:pt x="6815327" y="5124449"/>
                  </a:lnTo>
                  <a:lnTo>
                    <a:pt x="6815327" y="5170550"/>
                  </a:lnTo>
                  <a:close/>
                </a:path>
                <a:path w="6815455" h="5170805">
                  <a:moveTo>
                    <a:pt x="6815327" y="5124449"/>
                  </a:moveTo>
                  <a:lnTo>
                    <a:pt x="6734898" y="5124449"/>
                  </a:lnTo>
                  <a:lnTo>
                    <a:pt x="6741459" y="5123143"/>
                  </a:lnTo>
                  <a:lnTo>
                    <a:pt x="6754062" y="5117923"/>
                  </a:lnTo>
                  <a:lnTo>
                    <a:pt x="6778207" y="5086396"/>
                  </a:lnTo>
                  <a:lnTo>
                    <a:pt x="6779513" y="9524"/>
                  </a:lnTo>
                  <a:lnTo>
                    <a:pt x="6815327" y="9524"/>
                  </a:lnTo>
                  <a:lnTo>
                    <a:pt x="6815327" y="512444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4824" y="352424"/>
              <a:ext cx="6762750" cy="5133975"/>
            </a:xfrm>
            <a:custGeom>
              <a:avLst/>
              <a:gdLst/>
              <a:ahLst/>
              <a:cxnLst/>
              <a:rect l="l" t="t" r="r" b="b"/>
              <a:pathLst>
                <a:path w="6762750" h="5133975">
                  <a:moveTo>
                    <a:pt x="6705791" y="5133974"/>
                  </a:moveTo>
                  <a:lnTo>
                    <a:pt x="56957" y="5133974"/>
                  </a:lnTo>
                  <a:lnTo>
                    <a:pt x="52993" y="5133583"/>
                  </a:lnTo>
                  <a:lnTo>
                    <a:pt x="15024" y="5113287"/>
                  </a:lnTo>
                  <a:lnTo>
                    <a:pt x="0" y="5077016"/>
                  </a:lnTo>
                  <a:lnTo>
                    <a:pt x="0" y="5073014"/>
                  </a:lnTo>
                  <a:lnTo>
                    <a:pt x="0" y="0"/>
                  </a:lnTo>
                  <a:lnTo>
                    <a:pt x="6762749" y="0"/>
                  </a:lnTo>
                  <a:lnTo>
                    <a:pt x="6762748" y="5077016"/>
                  </a:lnTo>
                  <a:lnTo>
                    <a:pt x="6747723" y="5113287"/>
                  </a:lnTo>
                  <a:lnTo>
                    <a:pt x="6709755" y="5133583"/>
                  </a:lnTo>
                  <a:lnTo>
                    <a:pt x="6705791" y="5133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478536" y="8641080"/>
            <a:ext cx="6815455" cy="1059180"/>
            <a:chOff x="478536" y="8641080"/>
            <a:chExt cx="6815455" cy="1059180"/>
          </a:xfrm>
        </p:grpSpPr>
        <p:sp>
          <p:nvSpPr>
            <p:cNvPr id="6" name="object 6" descr=""/>
            <p:cNvSpPr/>
            <p:nvPr/>
          </p:nvSpPr>
          <p:spPr>
            <a:xfrm>
              <a:off x="478536" y="8641080"/>
              <a:ext cx="6815455" cy="1059180"/>
            </a:xfrm>
            <a:custGeom>
              <a:avLst/>
              <a:gdLst/>
              <a:ahLst/>
              <a:cxnLst/>
              <a:rect l="l" t="t" r="r" b="b"/>
              <a:pathLst>
                <a:path w="6815455" h="1059179">
                  <a:moveTo>
                    <a:pt x="6815327" y="1058644"/>
                  </a:moveTo>
                  <a:lnTo>
                    <a:pt x="0" y="1058644"/>
                  </a:lnTo>
                  <a:lnTo>
                    <a:pt x="0" y="0"/>
                  </a:lnTo>
                  <a:lnTo>
                    <a:pt x="6815327" y="0"/>
                  </a:lnTo>
                  <a:lnTo>
                    <a:pt x="6815327" y="26669"/>
                  </a:lnTo>
                  <a:lnTo>
                    <a:pt x="80428" y="26669"/>
                  </a:lnTo>
                  <a:lnTo>
                    <a:pt x="73867" y="27975"/>
                  </a:lnTo>
                  <a:lnTo>
                    <a:pt x="42339" y="52118"/>
                  </a:lnTo>
                  <a:lnTo>
                    <a:pt x="35813" y="71283"/>
                  </a:lnTo>
                  <a:lnTo>
                    <a:pt x="35813" y="1055369"/>
                  </a:lnTo>
                  <a:lnTo>
                    <a:pt x="6815327" y="1055369"/>
                  </a:lnTo>
                  <a:lnTo>
                    <a:pt x="6815327" y="1058644"/>
                  </a:lnTo>
                  <a:close/>
                </a:path>
                <a:path w="6815455" h="1059179">
                  <a:moveTo>
                    <a:pt x="6815327" y="1055369"/>
                  </a:moveTo>
                  <a:lnTo>
                    <a:pt x="6779513" y="1055369"/>
                  </a:lnTo>
                  <a:lnTo>
                    <a:pt x="6779513" y="71283"/>
                  </a:lnTo>
                  <a:lnTo>
                    <a:pt x="6778207" y="64722"/>
                  </a:lnTo>
                  <a:lnTo>
                    <a:pt x="6754062" y="33194"/>
                  </a:lnTo>
                  <a:lnTo>
                    <a:pt x="6734898" y="26669"/>
                  </a:lnTo>
                  <a:lnTo>
                    <a:pt x="6815327" y="26669"/>
                  </a:lnTo>
                  <a:lnTo>
                    <a:pt x="6815327" y="10553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8637" y="8658222"/>
              <a:ext cx="6739255" cy="1042035"/>
            </a:xfrm>
            <a:custGeom>
              <a:avLst/>
              <a:gdLst/>
              <a:ahLst/>
              <a:cxnLst/>
              <a:rect l="l" t="t" r="r" b="b"/>
              <a:pathLst>
                <a:path w="6739255" h="1042034">
                  <a:moveTo>
                    <a:pt x="6738936" y="1041499"/>
                  </a:moveTo>
                  <a:lnTo>
                    <a:pt x="0" y="1041499"/>
                  </a:lnTo>
                  <a:lnTo>
                    <a:pt x="0" y="56956"/>
                  </a:lnTo>
                  <a:lnTo>
                    <a:pt x="12604" y="15021"/>
                  </a:lnTo>
                  <a:lnTo>
                    <a:pt x="34708" y="0"/>
                  </a:lnTo>
                  <a:lnTo>
                    <a:pt x="6681979" y="0"/>
                  </a:lnTo>
                  <a:lnTo>
                    <a:pt x="6718250" y="15021"/>
                  </a:lnTo>
                  <a:lnTo>
                    <a:pt x="6738545" y="52992"/>
                  </a:lnTo>
                  <a:lnTo>
                    <a:pt x="6738936" y="1041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4825" y="8658222"/>
              <a:ext cx="57785" cy="1042035"/>
            </a:xfrm>
            <a:custGeom>
              <a:avLst/>
              <a:gdLst/>
              <a:ahLst/>
              <a:cxnLst/>
              <a:rect l="l" t="t" r="r" b="b"/>
              <a:pathLst>
                <a:path w="57784" h="1042034">
                  <a:moveTo>
                    <a:pt x="47704" y="1041500"/>
                  </a:moveTo>
                  <a:lnTo>
                    <a:pt x="0" y="1041499"/>
                  </a:lnTo>
                  <a:lnTo>
                    <a:pt x="0" y="52875"/>
                  </a:lnTo>
                  <a:lnTo>
                    <a:pt x="23570" y="12138"/>
                  </a:lnTo>
                  <a:lnTo>
                    <a:pt x="52876" y="0"/>
                  </a:lnTo>
                  <a:lnTo>
                    <a:pt x="57277" y="0"/>
                  </a:lnTo>
                  <a:lnTo>
                    <a:pt x="54134" y="5952"/>
                  </a:lnTo>
                  <a:lnTo>
                    <a:pt x="51530" y="17855"/>
                  </a:lnTo>
                  <a:lnTo>
                    <a:pt x="49821" y="27244"/>
                  </a:lnTo>
                  <a:lnTo>
                    <a:pt x="48601" y="37558"/>
                  </a:lnTo>
                  <a:lnTo>
                    <a:pt x="47869" y="48797"/>
                  </a:lnTo>
                  <a:lnTo>
                    <a:pt x="47625" y="60960"/>
                  </a:lnTo>
                  <a:lnTo>
                    <a:pt x="47704" y="1041500"/>
                  </a:lnTo>
                  <a:close/>
                </a:path>
              </a:pathLst>
            </a:custGeom>
            <a:solidFill>
              <a:srgbClr val="4BB3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179" y="8823953"/>
              <a:ext cx="186611" cy="18661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04849" y="9382123"/>
              <a:ext cx="1219200" cy="209550"/>
            </a:xfrm>
            <a:custGeom>
              <a:avLst/>
              <a:gdLst/>
              <a:ahLst/>
              <a:cxnLst/>
              <a:rect l="l" t="t" r="r" b="b"/>
              <a:pathLst>
                <a:path w="1219200" h="209550">
                  <a:moveTo>
                    <a:pt x="1162242" y="209549"/>
                  </a:moveTo>
                  <a:lnTo>
                    <a:pt x="56957" y="209549"/>
                  </a:lnTo>
                  <a:lnTo>
                    <a:pt x="52993" y="209158"/>
                  </a:lnTo>
                  <a:lnTo>
                    <a:pt x="15024" y="188862"/>
                  </a:lnTo>
                  <a:lnTo>
                    <a:pt x="0" y="152593"/>
                  </a:lnTo>
                  <a:lnTo>
                    <a:pt x="0" y="148589"/>
                  </a:lnTo>
                  <a:lnTo>
                    <a:pt x="0" y="56956"/>
                  </a:lnTo>
                  <a:lnTo>
                    <a:pt x="15024" y="20683"/>
                  </a:lnTo>
                  <a:lnTo>
                    <a:pt x="52993" y="390"/>
                  </a:lnTo>
                  <a:lnTo>
                    <a:pt x="56957" y="0"/>
                  </a:lnTo>
                  <a:lnTo>
                    <a:pt x="1162242" y="0"/>
                  </a:lnTo>
                  <a:lnTo>
                    <a:pt x="1198514" y="15023"/>
                  </a:lnTo>
                  <a:lnTo>
                    <a:pt x="1218809" y="52992"/>
                  </a:lnTo>
                  <a:lnTo>
                    <a:pt x="1219199" y="56956"/>
                  </a:lnTo>
                  <a:lnTo>
                    <a:pt x="1219199" y="152593"/>
                  </a:lnTo>
                  <a:lnTo>
                    <a:pt x="1204175" y="188862"/>
                  </a:lnTo>
                  <a:lnTo>
                    <a:pt x="1166206" y="209158"/>
                  </a:lnTo>
                  <a:lnTo>
                    <a:pt x="1162242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9612" y="9386886"/>
              <a:ext cx="1209675" cy="200025"/>
            </a:xfrm>
            <a:custGeom>
              <a:avLst/>
              <a:gdLst/>
              <a:ahLst/>
              <a:cxnLst/>
              <a:rect l="l" t="t" r="r" b="b"/>
              <a:pathLst>
                <a:path w="1209675" h="200025">
                  <a:moveTo>
                    <a:pt x="0" y="143827"/>
                  </a:moveTo>
                  <a:lnTo>
                    <a:pt x="0" y="56197"/>
                  </a:lnTo>
                  <a:lnTo>
                    <a:pt x="0" y="52506"/>
                  </a:lnTo>
                  <a:lnTo>
                    <a:pt x="359" y="48851"/>
                  </a:lnTo>
                  <a:lnTo>
                    <a:pt x="1079" y="45233"/>
                  </a:lnTo>
                  <a:lnTo>
                    <a:pt x="1799" y="41613"/>
                  </a:lnTo>
                  <a:lnTo>
                    <a:pt x="2865" y="38099"/>
                  </a:lnTo>
                  <a:lnTo>
                    <a:pt x="16459" y="16458"/>
                  </a:lnTo>
                  <a:lnTo>
                    <a:pt x="19069" y="13848"/>
                  </a:lnTo>
                  <a:lnTo>
                    <a:pt x="45233" y="1079"/>
                  </a:lnTo>
                  <a:lnTo>
                    <a:pt x="48853" y="359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1153477" y="0"/>
                  </a:lnTo>
                  <a:lnTo>
                    <a:pt x="1157167" y="0"/>
                  </a:lnTo>
                  <a:lnTo>
                    <a:pt x="1160821" y="359"/>
                  </a:lnTo>
                  <a:lnTo>
                    <a:pt x="1164441" y="1079"/>
                  </a:lnTo>
                  <a:lnTo>
                    <a:pt x="1168060" y="1798"/>
                  </a:lnTo>
                  <a:lnTo>
                    <a:pt x="1193215" y="16458"/>
                  </a:lnTo>
                  <a:lnTo>
                    <a:pt x="1195824" y="19067"/>
                  </a:lnTo>
                  <a:lnTo>
                    <a:pt x="1208595" y="45233"/>
                  </a:lnTo>
                  <a:lnTo>
                    <a:pt x="1209314" y="48851"/>
                  </a:lnTo>
                  <a:lnTo>
                    <a:pt x="1209674" y="52506"/>
                  </a:lnTo>
                  <a:lnTo>
                    <a:pt x="1209674" y="56197"/>
                  </a:lnTo>
                  <a:lnTo>
                    <a:pt x="1209674" y="143827"/>
                  </a:lnTo>
                  <a:lnTo>
                    <a:pt x="1209674" y="147516"/>
                  </a:lnTo>
                  <a:lnTo>
                    <a:pt x="1209314" y="151171"/>
                  </a:lnTo>
                  <a:lnTo>
                    <a:pt x="1208595" y="154790"/>
                  </a:lnTo>
                  <a:lnTo>
                    <a:pt x="1207875" y="158410"/>
                  </a:lnTo>
                  <a:lnTo>
                    <a:pt x="1206809" y="161924"/>
                  </a:lnTo>
                  <a:lnTo>
                    <a:pt x="1205397" y="165332"/>
                  </a:lnTo>
                  <a:lnTo>
                    <a:pt x="1203985" y="168740"/>
                  </a:lnTo>
                  <a:lnTo>
                    <a:pt x="1193215" y="183562"/>
                  </a:lnTo>
                  <a:lnTo>
                    <a:pt x="1190605" y="186172"/>
                  </a:lnTo>
                  <a:lnTo>
                    <a:pt x="1187767" y="188502"/>
                  </a:lnTo>
                  <a:lnTo>
                    <a:pt x="1184698" y="190552"/>
                  </a:lnTo>
                  <a:lnTo>
                    <a:pt x="1181630" y="192602"/>
                  </a:lnTo>
                  <a:lnTo>
                    <a:pt x="1164441" y="198943"/>
                  </a:lnTo>
                  <a:lnTo>
                    <a:pt x="1160821" y="199664"/>
                  </a:lnTo>
                  <a:lnTo>
                    <a:pt x="1157167" y="200024"/>
                  </a:lnTo>
                  <a:lnTo>
                    <a:pt x="1153477" y="200024"/>
                  </a:lnTo>
                  <a:lnTo>
                    <a:pt x="56197" y="200024"/>
                  </a:lnTo>
                  <a:lnTo>
                    <a:pt x="52507" y="200024"/>
                  </a:lnTo>
                  <a:lnTo>
                    <a:pt x="48853" y="199664"/>
                  </a:lnTo>
                  <a:lnTo>
                    <a:pt x="13850" y="180954"/>
                  </a:lnTo>
                  <a:lnTo>
                    <a:pt x="1079" y="154790"/>
                  </a:lnTo>
                  <a:lnTo>
                    <a:pt x="359" y="151171"/>
                  </a:lnTo>
                  <a:lnTo>
                    <a:pt x="0" y="147516"/>
                  </a:lnTo>
                  <a:lnTo>
                    <a:pt x="0" y="143827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09774" y="9382123"/>
              <a:ext cx="1219200" cy="209550"/>
            </a:xfrm>
            <a:custGeom>
              <a:avLst/>
              <a:gdLst/>
              <a:ahLst/>
              <a:cxnLst/>
              <a:rect l="l" t="t" r="r" b="b"/>
              <a:pathLst>
                <a:path w="1219200" h="209550">
                  <a:moveTo>
                    <a:pt x="1162242" y="209549"/>
                  </a:moveTo>
                  <a:lnTo>
                    <a:pt x="56957" y="209549"/>
                  </a:lnTo>
                  <a:lnTo>
                    <a:pt x="52993" y="209158"/>
                  </a:lnTo>
                  <a:lnTo>
                    <a:pt x="15024" y="188862"/>
                  </a:lnTo>
                  <a:lnTo>
                    <a:pt x="0" y="152593"/>
                  </a:lnTo>
                  <a:lnTo>
                    <a:pt x="0" y="148589"/>
                  </a:lnTo>
                  <a:lnTo>
                    <a:pt x="0" y="56956"/>
                  </a:lnTo>
                  <a:lnTo>
                    <a:pt x="15024" y="20683"/>
                  </a:lnTo>
                  <a:lnTo>
                    <a:pt x="52993" y="390"/>
                  </a:lnTo>
                  <a:lnTo>
                    <a:pt x="56957" y="0"/>
                  </a:lnTo>
                  <a:lnTo>
                    <a:pt x="1162242" y="0"/>
                  </a:lnTo>
                  <a:lnTo>
                    <a:pt x="1198514" y="15023"/>
                  </a:lnTo>
                  <a:lnTo>
                    <a:pt x="1218809" y="52992"/>
                  </a:lnTo>
                  <a:lnTo>
                    <a:pt x="1219200" y="56956"/>
                  </a:lnTo>
                  <a:lnTo>
                    <a:pt x="1219200" y="152593"/>
                  </a:lnTo>
                  <a:lnTo>
                    <a:pt x="1204175" y="188862"/>
                  </a:lnTo>
                  <a:lnTo>
                    <a:pt x="1166206" y="209158"/>
                  </a:lnTo>
                  <a:lnTo>
                    <a:pt x="1162242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14537" y="9386886"/>
              <a:ext cx="1209675" cy="200025"/>
            </a:xfrm>
            <a:custGeom>
              <a:avLst/>
              <a:gdLst/>
              <a:ahLst/>
              <a:cxnLst/>
              <a:rect l="l" t="t" r="r" b="b"/>
              <a:pathLst>
                <a:path w="1209675" h="200025">
                  <a:moveTo>
                    <a:pt x="0" y="143827"/>
                  </a:moveTo>
                  <a:lnTo>
                    <a:pt x="0" y="56197"/>
                  </a:lnTo>
                  <a:lnTo>
                    <a:pt x="0" y="52506"/>
                  </a:lnTo>
                  <a:lnTo>
                    <a:pt x="359" y="48851"/>
                  </a:lnTo>
                  <a:lnTo>
                    <a:pt x="1079" y="45233"/>
                  </a:lnTo>
                  <a:lnTo>
                    <a:pt x="1799" y="41613"/>
                  </a:lnTo>
                  <a:lnTo>
                    <a:pt x="2865" y="38099"/>
                  </a:lnTo>
                  <a:lnTo>
                    <a:pt x="16459" y="16458"/>
                  </a:lnTo>
                  <a:lnTo>
                    <a:pt x="19069" y="13848"/>
                  </a:lnTo>
                  <a:lnTo>
                    <a:pt x="21907" y="11517"/>
                  </a:lnTo>
                  <a:lnTo>
                    <a:pt x="24975" y="9467"/>
                  </a:lnTo>
                  <a:lnTo>
                    <a:pt x="28043" y="7418"/>
                  </a:lnTo>
                  <a:lnTo>
                    <a:pt x="45233" y="1079"/>
                  </a:lnTo>
                  <a:lnTo>
                    <a:pt x="48852" y="359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1153477" y="0"/>
                  </a:lnTo>
                  <a:lnTo>
                    <a:pt x="1157167" y="0"/>
                  </a:lnTo>
                  <a:lnTo>
                    <a:pt x="1160821" y="359"/>
                  </a:lnTo>
                  <a:lnTo>
                    <a:pt x="1164440" y="1079"/>
                  </a:lnTo>
                  <a:lnTo>
                    <a:pt x="1168059" y="1798"/>
                  </a:lnTo>
                  <a:lnTo>
                    <a:pt x="1193214" y="16458"/>
                  </a:lnTo>
                  <a:lnTo>
                    <a:pt x="1195824" y="19067"/>
                  </a:lnTo>
                  <a:lnTo>
                    <a:pt x="1209674" y="56197"/>
                  </a:lnTo>
                  <a:lnTo>
                    <a:pt x="1209674" y="143827"/>
                  </a:lnTo>
                  <a:lnTo>
                    <a:pt x="1205396" y="165332"/>
                  </a:lnTo>
                  <a:lnTo>
                    <a:pt x="1203984" y="168740"/>
                  </a:lnTo>
                  <a:lnTo>
                    <a:pt x="1184698" y="190552"/>
                  </a:lnTo>
                  <a:lnTo>
                    <a:pt x="1181630" y="192602"/>
                  </a:lnTo>
                  <a:lnTo>
                    <a:pt x="1164440" y="198943"/>
                  </a:lnTo>
                  <a:lnTo>
                    <a:pt x="1160821" y="199664"/>
                  </a:lnTo>
                  <a:lnTo>
                    <a:pt x="1157167" y="200024"/>
                  </a:lnTo>
                  <a:lnTo>
                    <a:pt x="1153477" y="200024"/>
                  </a:lnTo>
                  <a:lnTo>
                    <a:pt x="56197" y="200024"/>
                  </a:lnTo>
                  <a:lnTo>
                    <a:pt x="52507" y="200024"/>
                  </a:lnTo>
                  <a:lnTo>
                    <a:pt x="48852" y="199664"/>
                  </a:lnTo>
                  <a:lnTo>
                    <a:pt x="24975" y="190552"/>
                  </a:lnTo>
                  <a:lnTo>
                    <a:pt x="21907" y="188502"/>
                  </a:lnTo>
                  <a:lnTo>
                    <a:pt x="1079" y="154790"/>
                  </a:lnTo>
                  <a:lnTo>
                    <a:pt x="0" y="147516"/>
                  </a:lnTo>
                  <a:lnTo>
                    <a:pt x="0" y="143827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09974" y="9382123"/>
              <a:ext cx="809625" cy="209550"/>
            </a:xfrm>
            <a:custGeom>
              <a:avLst/>
              <a:gdLst/>
              <a:ahLst/>
              <a:cxnLst/>
              <a:rect l="l" t="t" r="r" b="b"/>
              <a:pathLst>
                <a:path w="809625" h="209550">
                  <a:moveTo>
                    <a:pt x="752667" y="209549"/>
                  </a:moveTo>
                  <a:lnTo>
                    <a:pt x="56957" y="209549"/>
                  </a:lnTo>
                  <a:lnTo>
                    <a:pt x="52993" y="209158"/>
                  </a:lnTo>
                  <a:lnTo>
                    <a:pt x="15024" y="188862"/>
                  </a:lnTo>
                  <a:lnTo>
                    <a:pt x="0" y="152593"/>
                  </a:lnTo>
                  <a:lnTo>
                    <a:pt x="0" y="148589"/>
                  </a:lnTo>
                  <a:lnTo>
                    <a:pt x="0" y="56956"/>
                  </a:lnTo>
                  <a:lnTo>
                    <a:pt x="15024" y="20683"/>
                  </a:lnTo>
                  <a:lnTo>
                    <a:pt x="52993" y="390"/>
                  </a:lnTo>
                  <a:lnTo>
                    <a:pt x="56957" y="0"/>
                  </a:lnTo>
                  <a:lnTo>
                    <a:pt x="752667" y="0"/>
                  </a:lnTo>
                  <a:lnTo>
                    <a:pt x="788939" y="15023"/>
                  </a:lnTo>
                  <a:lnTo>
                    <a:pt x="809234" y="52992"/>
                  </a:lnTo>
                  <a:lnTo>
                    <a:pt x="809624" y="56956"/>
                  </a:lnTo>
                  <a:lnTo>
                    <a:pt x="809624" y="152593"/>
                  </a:lnTo>
                  <a:lnTo>
                    <a:pt x="794600" y="188862"/>
                  </a:lnTo>
                  <a:lnTo>
                    <a:pt x="756631" y="209158"/>
                  </a:lnTo>
                  <a:lnTo>
                    <a:pt x="75266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14737" y="9386886"/>
              <a:ext cx="800100" cy="200025"/>
            </a:xfrm>
            <a:custGeom>
              <a:avLst/>
              <a:gdLst/>
              <a:ahLst/>
              <a:cxnLst/>
              <a:rect l="l" t="t" r="r" b="b"/>
              <a:pathLst>
                <a:path w="800100" h="200025">
                  <a:moveTo>
                    <a:pt x="0" y="143827"/>
                  </a:moveTo>
                  <a:lnTo>
                    <a:pt x="0" y="56197"/>
                  </a:lnTo>
                  <a:lnTo>
                    <a:pt x="0" y="52506"/>
                  </a:lnTo>
                  <a:lnTo>
                    <a:pt x="359" y="48851"/>
                  </a:lnTo>
                  <a:lnTo>
                    <a:pt x="16459" y="16458"/>
                  </a:lnTo>
                  <a:lnTo>
                    <a:pt x="19068" y="13848"/>
                  </a:lnTo>
                  <a:lnTo>
                    <a:pt x="45233" y="1079"/>
                  </a:lnTo>
                  <a:lnTo>
                    <a:pt x="48852" y="359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743902" y="0"/>
                  </a:lnTo>
                  <a:lnTo>
                    <a:pt x="747592" y="0"/>
                  </a:lnTo>
                  <a:lnTo>
                    <a:pt x="751246" y="359"/>
                  </a:lnTo>
                  <a:lnTo>
                    <a:pt x="754865" y="1079"/>
                  </a:lnTo>
                  <a:lnTo>
                    <a:pt x="758484" y="1798"/>
                  </a:lnTo>
                  <a:lnTo>
                    <a:pt x="783639" y="16458"/>
                  </a:lnTo>
                  <a:lnTo>
                    <a:pt x="786248" y="19067"/>
                  </a:lnTo>
                  <a:lnTo>
                    <a:pt x="799019" y="45233"/>
                  </a:lnTo>
                  <a:lnTo>
                    <a:pt x="799739" y="48851"/>
                  </a:lnTo>
                  <a:lnTo>
                    <a:pt x="800099" y="52506"/>
                  </a:lnTo>
                  <a:lnTo>
                    <a:pt x="800099" y="56197"/>
                  </a:lnTo>
                  <a:lnTo>
                    <a:pt x="800099" y="143827"/>
                  </a:lnTo>
                  <a:lnTo>
                    <a:pt x="800099" y="147516"/>
                  </a:lnTo>
                  <a:lnTo>
                    <a:pt x="799739" y="151171"/>
                  </a:lnTo>
                  <a:lnTo>
                    <a:pt x="799019" y="154790"/>
                  </a:lnTo>
                  <a:lnTo>
                    <a:pt x="798299" y="158410"/>
                  </a:lnTo>
                  <a:lnTo>
                    <a:pt x="797233" y="161924"/>
                  </a:lnTo>
                  <a:lnTo>
                    <a:pt x="795821" y="165332"/>
                  </a:lnTo>
                  <a:lnTo>
                    <a:pt x="794409" y="168740"/>
                  </a:lnTo>
                  <a:lnTo>
                    <a:pt x="765407" y="195745"/>
                  </a:lnTo>
                  <a:lnTo>
                    <a:pt x="754865" y="198943"/>
                  </a:lnTo>
                  <a:lnTo>
                    <a:pt x="751246" y="199664"/>
                  </a:lnTo>
                  <a:lnTo>
                    <a:pt x="747592" y="200024"/>
                  </a:lnTo>
                  <a:lnTo>
                    <a:pt x="743902" y="200024"/>
                  </a:lnTo>
                  <a:lnTo>
                    <a:pt x="56197" y="200024"/>
                  </a:lnTo>
                  <a:lnTo>
                    <a:pt x="52507" y="200024"/>
                  </a:lnTo>
                  <a:lnTo>
                    <a:pt x="48852" y="199664"/>
                  </a:lnTo>
                  <a:lnTo>
                    <a:pt x="24975" y="190552"/>
                  </a:lnTo>
                  <a:lnTo>
                    <a:pt x="21907" y="188502"/>
                  </a:lnTo>
                  <a:lnTo>
                    <a:pt x="4277" y="165332"/>
                  </a:lnTo>
                  <a:lnTo>
                    <a:pt x="2865" y="161924"/>
                  </a:lnTo>
                  <a:lnTo>
                    <a:pt x="1799" y="158410"/>
                  </a:lnTo>
                  <a:lnTo>
                    <a:pt x="1079" y="154790"/>
                  </a:lnTo>
                  <a:lnTo>
                    <a:pt x="359" y="151171"/>
                  </a:lnTo>
                  <a:lnTo>
                    <a:pt x="0" y="147516"/>
                  </a:lnTo>
                  <a:lnTo>
                    <a:pt x="0" y="143827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647699" y="62198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444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387" y="6138861"/>
            <a:ext cx="781050" cy="219075"/>
          </a:xfrm>
          <a:custGeom>
            <a:avLst/>
            <a:gdLst/>
            <a:ahLst/>
            <a:cxnLst/>
            <a:rect l="l" t="t" r="r" b="b"/>
            <a:pathLst>
              <a:path w="781050" h="219075">
                <a:moveTo>
                  <a:pt x="0" y="16287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2"/>
                </a:lnTo>
                <a:lnTo>
                  <a:pt x="1079" y="45233"/>
                </a:lnTo>
                <a:lnTo>
                  <a:pt x="1799" y="41613"/>
                </a:lnTo>
                <a:lnTo>
                  <a:pt x="2865" y="38099"/>
                </a:lnTo>
                <a:lnTo>
                  <a:pt x="4277" y="34690"/>
                </a:lnTo>
                <a:lnTo>
                  <a:pt x="5689" y="31280"/>
                </a:lnTo>
                <a:lnTo>
                  <a:pt x="7420" y="28042"/>
                </a:lnTo>
                <a:lnTo>
                  <a:pt x="9470" y="24975"/>
                </a:lnTo>
                <a:lnTo>
                  <a:pt x="11520" y="21906"/>
                </a:lnTo>
                <a:lnTo>
                  <a:pt x="13850" y="19067"/>
                </a:lnTo>
                <a:lnTo>
                  <a:pt x="16459" y="16459"/>
                </a:lnTo>
                <a:lnTo>
                  <a:pt x="19069" y="13850"/>
                </a:lnTo>
                <a:lnTo>
                  <a:pt x="52507" y="0"/>
                </a:lnTo>
                <a:lnTo>
                  <a:pt x="56197" y="0"/>
                </a:lnTo>
                <a:lnTo>
                  <a:pt x="724852" y="0"/>
                </a:lnTo>
                <a:lnTo>
                  <a:pt x="728542" y="0"/>
                </a:lnTo>
                <a:lnTo>
                  <a:pt x="732196" y="359"/>
                </a:lnTo>
                <a:lnTo>
                  <a:pt x="735815" y="1078"/>
                </a:lnTo>
                <a:lnTo>
                  <a:pt x="739434" y="1798"/>
                </a:lnTo>
                <a:lnTo>
                  <a:pt x="764590" y="16459"/>
                </a:lnTo>
                <a:lnTo>
                  <a:pt x="767199" y="19067"/>
                </a:lnTo>
                <a:lnTo>
                  <a:pt x="769528" y="21906"/>
                </a:lnTo>
                <a:lnTo>
                  <a:pt x="771578" y="24975"/>
                </a:lnTo>
                <a:lnTo>
                  <a:pt x="773628" y="28042"/>
                </a:lnTo>
                <a:lnTo>
                  <a:pt x="781049" y="56197"/>
                </a:lnTo>
                <a:lnTo>
                  <a:pt x="781049" y="162877"/>
                </a:lnTo>
                <a:lnTo>
                  <a:pt x="781049" y="166566"/>
                </a:lnTo>
                <a:lnTo>
                  <a:pt x="780689" y="170219"/>
                </a:lnTo>
                <a:lnTo>
                  <a:pt x="779969" y="173839"/>
                </a:lnTo>
                <a:lnTo>
                  <a:pt x="779250" y="177458"/>
                </a:lnTo>
                <a:lnTo>
                  <a:pt x="756073" y="209602"/>
                </a:lnTo>
                <a:lnTo>
                  <a:pt x="753005" y="211652"/>
                </a:lnTo>
                <a:lnTo>
                  <a:pt x="735815" y="217993"/>
                </a:lnTo>
                <a:lnTo>
                  <a:pt x="732196" y="218713"/>
                </a:lnTo>
                <a:lnTo>
                  <a:pt x="728542" y="219073"/>
                </a:lnTo>
                <a:lnTo>
                  <a:pt x="724852" y="219074"/>
                </a:lnTo>
                <a:lnTo>
                  <a:pt x="56197" y="219074"/>
                </a:lnTo>
                <a:lnTo>
                  <a:pt x="52507" y="219073"/>
                </a:lnTo>
                <a:lnTo>
                  <a:pt x="48852" y="218713"/>
                </a:lnTo>
                <a:lnTo>
                  <a:pt x="45233" y="217993"/>
                </a:lnTo>
                <a:lnTo>
                  <a:pt x="41614" y="217273"/>
                </a:lnTo>
                <a:lnTo>
                  <a:pt x="9470" y="194098"/>
                </a:lnTo>
                <a:lnTo>
                  <a:pt x="0" y="166566"/>
                </a:lnTo>
                <a:lnTo>
                  <a:pt x="0" y="16287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47699" y="65150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444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814387" y="6443661"/>
            <a:ext cx="1476375" cy="219075"/>
          </a:xfrm>
          <a:custGeom>
            <a:avLst/>
            <a:gdLst/>
            <a:ahLst/>
            <a:cxnLst/>
            <a:rect l="l" t="t" r="r" b="b"/>
            <a:pathLst>
              <a:path w="1476375" h="219075">
                <a:moveTo>
                  <a:pt x="0" y="16287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1"/>
                </a:lnTo>
                <a:lnTo>
                  <a:pt x="1079" y="45232"/>
                </a:lnTo>
                <a:lnTo>
                  <a:pt x="1799" y="41612"/>
                </a:lnTo>
                <a:lnTo>
                  <a:pt x="2865" y="38097"/>
                </a:lnTo>
                <a:lnTo>
                  <a:pt x="4277" y="34689"/>
                </a:lnTo>
                <a:lnTo>
                  <a:pt x="5689" y="31280"/>
                </a:lnTo>
                <a:lnTo>
                  <a:pt x="16459" y="16459"/>
                </a:lnTo>
                <a:lnTo>
                  <a:pt x="19069" y="13849"/>
                </a:lnTo>
                <a:lnTo>
                  <a:pt x="21907" y="11520"/>
                </a:lnTo>
                <a:lnTo>
                  <a:pt x="24975" y="9470"/>
                </a:lnTo>
                <a:lnTo>
                  <a:pt x="28043" y="7419"/>
                </a:lnTo>
                <a:lnTo>
                  <a:pt x="52507" y="0"/>
                </a:lnTo>
                <a:lnTo>
                  <a:pt x="56197" y="0"/>
                </a:lnTo>
                <a:lnTo>
                  <a:pt x="1420177" y="0"/>
                </a:lnTo>
                <a:lnTo>
                  <a:pt x="1423867" y="0"/>
                </a:lnTo>
                <a:lnTo>
                  <a:pt x="1427521" y="359"/>
                </a:lnTo>
                <a:lnTo>
                  <a:pt x="1431140" y="1078"/>
                </a:lnTo>
                <a:lnTo>
                  <a:pt x="1434759" y="1798"/>
                </a:lnTo>
                <a:lnTo>
                  <a:pt x="1459914" y="16459"/>
                </a:lnTo>
                <a:lnTo>
                  <a:pt x="1462524" y="19068"/>
                </a:lnTo>
                <a:lnTo>
                  <a:pt x="1472096" y="34689"/>
                </a:lnTo>
                <a:lnTo>
                  <a:pt x="1473509" y="38097"/>
                </a:lnTo>
                <a:lnTo>
                  <a:pt x="1476374" y="56197"/>
                </a:lnTo>
                <a:lnTo>
                  <a:pt x="1476374" y="162877"/>
                </a:lnTo>
                <a:lnTo>
                  <a:pt x="1472096" y="184380"/>
                </a:lnTo>
                <a:lnTo>
                  <a:pt x="1470684" y="187789"/>
                </a:lnTo>
                <a:lnTo>
                  <a:pt x="1441682" y="214793"/>
                </a:lnTo>
                <a:lnTo>
                  <a:pt x="1423867" y="219074"/>
                </a:lnTo>
                <a:lnTo>
                  <a:pt x="1420177" y="219074"/>
                </a:lnTo>
                <a:lnTo>
                  <a:pt x="56197" y="219074"/>
                </a:lnTo>
                <a:lnTo>
                  <a:pt x="52507" y="219074"/>
                </a:lnTo>
                <a:lnTo>
                  <a:pt x="48852" y="218714"/>
                </a:lnTo>
                <a:lnTo>
                  <a:pt x="24975" y="209599"/>
                </a:lnTo>
                <a:lnTo>
                  <a:pt x="21907" y="207550"/>
                </a:lnTo>
                <a:lnTo>
                  <a:pt x="9470" y="194096"/>
                </a:lnTo>
                <a:lnTo>
                  <a:pt x="7420" y="191027"/>
                </a:lnTo>
                <a:lnTo>
                  <a:pt x="1079" y="173839"/>
                </a:lnTo>
                <a:lnTo>
                  <a:pt x="359" y="170220"/>
                </a:lnTo>
                <a:lnTo>
                  <a:pt x="0" y="166566"/>
                </a:lnTo>
                <a:lnTo>
                  <a:pt x="0" y="16287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47699" y="70675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444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14387" y="6986586"/>
            <a:ext cx="695325" cy="219075"/>
          </a:xfrm>
          <a:custGeom>
            <a:avLst/>
            <a:gdLst/>
            <a:ahLst/>
            <a:cxnLst/>
            <a:rect l="l" t="t" r="r" b="b"/>
            <a:pathLst>
              <a:path w="695325" h="219075">
                <a:moveTo>
                  <a:pt x="0" y="16287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1"/>
                </a:lnTo>
                <a:lnTo>
                  <a:pt x="1079" y="45232"/>
                </a:lnTo>
                <a:lnTo>
                  <a:pt x="1799" y="41612"/>
                </a:lnTo>
                <a:lnTo>
                  <a:pt x="2865" y="38098"/>
                </a:lnTo>
                <a:lnTo>
                  <a:pt x="4277" y="34690"/>
                </a:lnTo>
                <a:lnTo>
                  <a:pt x="5689" y="31281"/>
                </a:lnTo>
                <a:lnTo>
                  <a:pt x="16459" y="16458"/>
                </a:lnTo>
                <a:lnTo>
                  <a:pt x="19069" y="13848"/>
                </a:lnTo>
                <a:lnTo>
                  <a:pt x="34691" y="4275"/>
                </a:lnTo>
                <a:lnTo>
                  <a:pt x="38100" y="2864"/>
                </a:lnTo>
                <a:lnTo>
                  <a:pt x="41614" y="1798"/>
                </a:lnTo>
                <a:lnTo>
                  <a:pt x="45233" y="1079"/>
                </a:lnTo>
                <a:lnTo>
                  <a:pt x="48852" y="359"/>
                </a:lnTo>
                <a:lnTo>
                  <a:pt x="52507" y="0"/>
                </a:lnTo>
                <a:lnTo>
                  <a:pt x="56197" y="0"/>
                </a:lnTo>
                <a:lnTo>
                  <a:pt x="639127" y="0"/>
                </a:lnTo>
                <a:lnTo>
                  <a:pt x="642817" y="0"/>
                </a:lnTo>
                <a:lnTo>
                  <a:pt x="646471" y="359"/>
                </a:lnTo>
                <a:lnTo>
                  <a:pt x="650090" y="1079"/>
                </a:lnTo>
                <a:lnTo>
                  <a:pt x="653709" y="1798"/>
                </a:lnTo>
                <a:lnTo>
                  <a:pt x="657224" y="2865"/>
                </a:lnTo>
                <a:lnTo>
                  <a:pt x="660633" y="4276"/>
                </a:lnTo>
                <a:lnTo>
                  <a:pt x="664042" y="5686"/>
                </a:lnTo>
                <a:lnTo>
                  <a:pt x="667280" y="7418"/>
                </a:lnTo>
                <a:lnTo>
                  <a:pt x="670348" y="9468"/>
                </a:lnTo>
                <a:lnTo>
                  <a:pt x="673417" y="11519"/>
                </a:lnTo>
                <a:lnTo>
                  <a:pt x="676255" y="13848"/>
                </a:lnTo>
                <a:lnTo>
                  <a:pt x="678864" y="16458"/>
                </a:lnTo>
                <a:lnTo>
                  <a:pt x="681474" y="19067"/>
                </a:lnTo>
                <a:lnTo>
                  <a:pt x="691047" y="34690"/>
                </a:lnTo>
                <a:lnTo>
                  <a:pt x="692459" y="38098"/>
                </a:lnTo>
                <a:lnTo>
                  <a:pt x="695324" y="56197"/>
                </a:lnTo>
                <a:lnTo>
                  <a:pt x="695324" y="162877"/>
                </a:lnTo>
                <a:lnTo>
                  <a:pt x="695324" y="166566"/>
                </a:lnTo>
                <a:lnTo>
                  <a:pt x="694964" y="170219"/>
                </a:lnTo>
                <a:lnTo>
                  <a:pt x="694245" y="173837"/>
                </a:lnTo>
                <a:lnTo>
                  <a:pt x="693525" y="177457"/>
                </a:lnTo>
                <a:lnTo>
                  <a:pt x="670348" y="209602"/>
                </a:lnTo>
                <a:lnTo>
                  <a:pt x="667280" y="211652"/>
                </a:lnTo>
                <a:lnTo>
                  <a:pt x="650090" y="217993"/>
                </a:lnTo>
                <a:lnTo>
                  <a:pt x="646471" y="218714"/>
                </a:lnTo>
                <a:lnTo>
                  <a:pt x="642817" y="219074"/>
                </a:lnTo>
                <a:lnTo>
                  <a:pt x="639127" y="219074"/>
                </a:lnTo>
                <a:lnTo>
                  <a:pt x="56197" y="219074"/>
                </a:lnTo>
                <a:lnTo>
                  <a:pt x="52507" y="219074"/>
                </a:lnTo>
                <a:lnTo>
                  <a:pt x="48852" y="218714"/>
                </a:lnTo>
                <a:lnTo>
                  <a:pt x="24975" y="209602"/>
                </a:lnTo>
                <a:lnTo>
                  <a:pt x="21907" y="207552"/>
                </a:lnTo>
                <a:lnTo>
                  <a:pt x="1079" y="173839"/>
                </a:lnTo>
                <a:lnTo>
                  <a:pt x="0" y="166566"/>
                </a:lnTo>
                <a:lnTo>
                  <a:pt x="0" y="16287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47699" y="76199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8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444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14387" y="7539036"/>
            <a:ext cx="1304925" cy="219075"/>
          </a:xfrm>
          <a:custGeom>
            <a:avLst/>
            <a:gdLst/>
            <a:ahLst/>
            <a:cxnLst/>
            <a:rect l="l" t="t" r="r" b="b"/>
            <a:pathLst>
              <a:path w="1304925" h="219075">
                <a:moveTo>
                  <a:pt x="0" y="16287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2"/>
                </a:lnTo>
                <a:lnTo>
                  <a:pt x="1079" y="45233"/>
                </a:lnTo>
                <a:lnTo>
                  <a:pt x="1799" y="41613"/>
                </a:lnTo>
                <a:lnTo>
                  <a:pt x="2865" y="38099"/>
                </a:lnTo>
                <a:lnTo>
                  <a:pt x="4277" y="34690"/>
                </a:lnTo>
                <a:lnTo>
                  <a:pt x="5689" y="31282"/>
                </a:lnTo>
                <a:lnTo>
                  <a:pt x="7420" y="28043"/>
                </a:lnTo>
                <a:lnTo>
                  <a:pt x="9470" y="24975"/>
                </a:lnTo>
                <a:lnTo>
                  <a:pt x="11520" y="21906"/>
                </a:lnTo>
                <a:lnTo>
                  <a:pt x="24975" y="9470"/>
                </a:lnTo>
                <a:lnTo>
                  <a:pt x="28043" y="7419"/>
                </a:lnTo>
                <a:lnTo>
                  <a:pt x="31282" y="5688"/>
                </a:lnTo>
                <a:lnTo>
                  <a:pt x="34691" y="4276"/>
                </a:lnTo>
                <a:lnTo>
                  <a:pt x="38100" y="2864"/>
                </a:lnTo>
                <a:lnTo>
                  <a:pt x="41614" y="1798"/>
                </a:lnTo>
                <a:lnTo>
                  <a:pt x="45233" y="1079"/>
                </a:lnTo>
                <a:lnTo>
                  <a:pt x="48852" y="359"/>
                </a:lnTo>
                <a:lnTo>
                  <a:pt x="52507" y="0"/>
                </a:lnTo>
                <a:lnTo>
                  <a:pt x="56197" y="0"/>
                </a:lnTo>
                <a:lnTo>
                  <a:pt x="1248727" y="0"/>
                </a:lnTo>
                <a:lnTo>
                  <a:pt x="1252417" y="0"/>
                </a:lnTo>
                <a:lnTo>
                  <a:pt x="1256071" y="360"/>
                </a:lnTo>
                <a:lnTo>
                  <a:pt x="1259691" y="1080"/>
                </a:lnTo>
                <a:lnTo>
                  <a:pt x="1263310" y="1798"/>
                </a:lnTo>
                <a:lnTo>
                  <a:pt x="1266824" y="2864"/>
                </a:lnTo>
                <a:lnTo>
                  <a:pt x="1270233" y="4276"/>
                </a:lnTo>
                <a:lnTo>
                  <a:pt x="1273642" y="5688"/>
                </a:lnTo>
                <a:lnTo>
                  <a:pt x="1276880" y="7419"/>
                </a:lnTo>
                <a:lnTo>
                  <a:pt x="1279948" y="9470"/>
                </a:lnTo>
                <a:lnTo>
                  <a:pt x="1283016" y="11520"/>
                </a:lnTo>
                <a:lnTo>
                  <a:pt x="1295453" y="24975"/>
                </a:lnTo>
                <a:lnTo>
                  <a:pt x="1297503" y="28042"/>
                </a:lnTo>
                <a:lnTo>
                  <a:pt x="1303844" y="45232"/>
                </a:lnTo>
                <a:lnTo>
                  <a:pt x="1304564" y="48851"/>
                </a:lnTo>
                <a:lnTo>
                  <a:pt x="1304924" y="52507"/>
                </a:lnTo>
                <a:lnTo>
                  <a:pt x="1304924" y="56197"/>
                </a:lnTo>
                <a:lnTo>
                  <a:pt x="1304924" y="162877"/>
                </a:lnTo>
                <a:lnTo>
                  <a:pt x="1304924" y="166566"/>
                </a:lnTo>
                <a:lnTo>
                  <a:pt x="1304564" y="170221"/>
                </a:lnTo>
                <a:lnTo>
                  <a:pt x="1303844" y="173839"/>
                </a:lnTo>
                <a:lnTo>
                  <a:pt x="1303124" y="177459"/>
                </a:lnTo>
                <a:lnTo>
                  <a:pt x="1279948" y="209602"/>
                </a:lnTo>
                <a:lnTo>
                  <a:pt x="1270233" y="214795"/>
                </a:lnTo>
                <a:lnTo>
                  <a:pt x="1266824" y="216207"/>
                </a:lnTo>
                <a:lnTo>
                  <a:pt x="1248727" y="219074"/>
                </a:lnTo>
                <a:lnTo>
                  <a:pt x="56197" y="219074"/>
                </a:lnTo>
                <a:lnTo>
                  <a:pt x="34691" y="214795"/>
                </a:lnTo>
                <a:lnTo>
                  <a:pt x="31282" y="213383"/>
                </a:lnTo>
                <a:lnTo>
                  <a:pt x="28043" y="211652"/>
                </a:lnTo>
                <a:lnTo>
                  <a:pt x="24975" y="209602"/>
                </a:lnTo>
                <a:lnTo>
                  <a:pt x="21907" y="207552"/>
                </a:lnTo>
                <a:lnTo>
                  <a:pt x="1079" y="173840"/>
                </a:lnTo>
                <a:lnTo>
                  <a:pt x="0" y="166566"/>
                </a:lnTo>
                <a:lnTo>
                  <a:pt x="0" y="16287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271712" y="8253411"/>
            <a:ext cx="1209675" cy="200025"/>
          </a:xfrm>
          <a:custGeom>
            <a:avLst/>
            <a:gdLst/>
            <a:ahLst/>
            <a:cxnLst/>
            <a:rect l="l" t="t" r="r" b="b"/>
            <a:pathLst>
              <a:path w="1209675" h="200025">
                <a:moveTo>
                  <a:pt x="0" y="14382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2"/>
                </a:lnTo>
                <a:lnTo>
                  <a:pt x="1079" y="45233"/>
                </a:lnTo>
                <a:lnTo>
                  <a:pt x="1799" y="41613"/>
                </a:lnTo>
                <a:lnTo>
                  <a:pt x="2865" y="38099"/>
                </a:lnTo>
                <a:lnTo>
                  <a:pt x="16459" y="16459"/>
                </a:lnTo>
                <a:lnTo>
                  <a:pt x="19069" y="13849"/>
                </a:lnTo>
                <a:lnTo>
                  <a:pt x="45234" y="1079"/>
                </a:lnTo>
                <a:lnTo>
                  <a:pt x="48853" y="359"/>
                </a:lnTo>
                <a:lnTo>
                  <a:pt x="52507" y="0"/>
                </a:lnTo>
                <a:lnTo>
                  <a:pt x="56197" y="0"/>
                </a:lnTo>
                <a:lnTo>
                  <a:pt x="1153477" y="0"/>
                </a:lnTo>
                <a:lnTo>
                  <a:pt x="1157167" y="0"/>
                </a:lnTo>
                <a:lnTo>
                  <a:pt x="1160821" y="359"/>
                </a:lnTo>
                <a:lnTo>
                  <a:pt x="1164440" y="1079"/>
                </a:lnTo>
                <a:lnTo>
                  <a:pt x="1168060" y="1798"/>
                </a:lnTo>
                <a:lnTo>
                  <a:pt x="1171574" y="2865"/>
                </a:lnTo>
                <a:lnTo>
                  <a:pt x="1174983" y="4276"/>
                </a:lnTo>
                <a:lnTo>
                  <a:pt x="1178392" y="5688"/>
                </a:lnTo>
                <a:lnTo>
                  <a:pt x="1205396" y="34690"/>
                </a:lnTo>
                <a:lnTo>
                  <a:pt x="1206809" y="38099"/>
                </a:lnTo>
                <a:lnTo>
                  <a:pt x="1209675" y="56197"/>
                </a:lnTo>
                <a:lnTo>
                  <a:pt x="1209675" y="143827"/>
                </a:lnTo>
                <a:lnTo>
                  <a:pt x="1209674" y="147516"/>
                </a:lnTo>
                <a:lnTo>
                  <a:pt x="1209314" y="151169"/>
                </a:lnTo>
                <a:lnTo>
                  <a:pt x="1208594" y="154787"/>
                </a:lnTo>
                <a:lnTo>
                  <a:pt x="1207874" y="158407"/>
                </a:lnTo>
                <a:lnTo>
                  <a:pt x="1206809" y="161921"/>
                </a:lnTo>
                <a:lnTo>
                  <a:pt x="1205396" y="165330"/>
                </a:lnTo>
                <a:lnTo>
                  <a:pt x="1203984" y="168740"/>
                </a:lnTo>
                <a:lnTo>
                  <a:pt x="1174983" y="195745"/>
                </a:lnTo>
                <a:lnTo>
                  <a:pt x="1164440" y="198943"/>
                </a:lnTo>
                <a:lnTo>
                  <a:pt x="1160821" y="199664"/>
                </a:lnTo>
                <a:lnTo>
                  <a:pt x="1157167" y="200024"/>
                </a:lnTo>
                <a:lnTo>
                  <a:pt x="1153477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3" y="199664"/>
                </a:lnTo>
                <a:lnTo>
                  <a:pt x="45233" y="198944"/>
                </a:lnTo>
                <a:lnTo>
                  <a:pt x="41614" y="198224"/>
                </a:lnTo>
                <a:lnTo>
                  <a:pt x="38100" y="197158"/>
                </a:lnTo>
                <a:lnTo>
                  <a:pt x="34691" y="195746"/>
                </a:lnTo>
                <a:lnTo>
                  <a:pt x="31282" y="194333"/>
                </a:lnTo>
                <a:lnTo>
                  <a:pt x="4277" y="165330"/>
                </a:lnTo>
                <a:lnTo>
                  <a:pt x="2865" y="161921"/>
                </a:lnTo>
                <a:lnTo>
                  <a:pt x="1799" y="158407"/>
                </a:lnTo>
                <a:lnTo>
                  <a:pt x="1079" y="154789"/>
                </a:lnTo>
                <a:lnTo>
                  <a:pt x="359" y="151169"/>
                </a:lnTo>
                <a:lnTo>
                  <a:pt x="0" y="147516"/>
                </a:lnTo>
                <a:lnTo>
                  <a:pt x="0" y="14382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833812" y="8253411"/>
            <a:ext cx="1047750" cy="200025"/>
          </a:xfrm>
          <a:custGeom>
            <a:avLst/>
            <a:gdLst/>
            <a:ahLst/>
            <a:cxnLst/>
            <a:rect l="l" t="t" r="r" b="b"/>
            <a:pathLst>
              <a:path w="1047750" h="200025">
                <a:moveTo>
                  <a:pt x="0" y="143827"/>
                </a:moveTo>
                <a:lnTo>
                  <a:pt x="0" y="56197"/>
                </a:lnTo>
                <a:lnTo>
                  <a:pt x="0" y="52507"/>
                </a:lnTo>
                <a:lnTo>
                  <a:pt x="359" y="48852"/>
                </a:lnTo>
                <a:lnTo>
                  <a:pt x="1079" y="45233"/>
                </a:lnTo>
                <a:lnTo>
                  <a:pt x="1799" y="41613"/>
                </a:lnTo>
                <a:lnTo>
                  <a:pt x="2865" y="38099"/>
                </a:lnTo>
                <a:lnTo>
                  <a:pt x="4277" y="34690"/>
                </a:lnTo>
                <a:lnTo>
                  <a:pt x="5689" y="31281"/>
                </a:lnTo>
                <a:lnTo>
                  <a:pt x="7420" y="28042"/>
                </a:lnTo>
                <a:lnTo>
                  <a:pt x="9470" y="24973"/>
                </a:lnTo>
                <a:lnTo>
                  <a:pt x="11520" y="21905"/>
                </a:lnTo>
                <a:lnTo>
                  <a:pt x="13850" y="19067"/>
                </a:lnTo>
                <a:lnTo>
                  <a:pt x="16460" y="16459"/>
                </a:lnTo>
                <a:lnTo>
                  <a:pt x="19069" y="13849"/>
                </a:lnTo>
                <a:lnTo>
                  <a:pt x="45233" y="1079"/>
                </a:lnTo>
                <a:lnTo>
                  <a:pt x="48853" y="359"/>
                </a:lnTo>
                <a:lnTo>
                  <a:pt x="52507" y="0"/>
                </a:lnTo>
                <a:lnTo>
                  <a:pt x="56197" y="0"/>
                </a:lnTo>
                <a:lnTo>
                  <a:pt x="991552" y="0"/>
                </a:lnTo>
                <a:lnTo>
                  <a:pt x="995242" y="0"/>
                </a:lnTo>
                <a:lnTo>
                  <a:pt x="998896" y="359"/>
                </a:lnTo>
                <a:lnTo>
                  <a:pt x="1002516" y="1079"/>
                </a:lnTo>
                <a:lnTo>
                  <a:pt x="1006135" y="1798"/>
                </a:lnTo>
                <a:lnTo>
                  <a:pt x="1009649" y="2865"/>
                </a:lnTo>
                <a:lnTo>
                  <a:pt x="1013058" y="4276"/>
                </a:lnTo>
                <a:lnTo>
                  <a:pt x="1016467" y="5688"/>
                </a:lnTo>
                <a:lnTo>
                  <a:pt x="1043471" y="34690"/>
                </a:lnTo>
                <a:lnTo>
                  <a:pt x="1047750" y="56197"/>
                </a:lnTo>
                <a:lnTo>
                  <a:pt x="1047750" y="143827"/>
                </a:lnTo>
                <a:lnTo>
                  <a:pt x="1047749" y="147516"/>
                </a:lnTo>
                <a:lnTo>
                  <a:pt x="1047389" y="151169"/>
                </a:lnTo>
                <a:lnTo>
                  <a:pt x="1046669" y="154787"/>
                </a:lnTo>
                <a:lnTo>
                  <a:pt x="1045949" y="158407"/>
                </a:lnTo>
                <a:lnTo>
                  <a:pt x="1044883" y="161921"/>
                </a:lnTo>
                <a:lnTo>
                  <a:pt x="1043471" y="165330"/>
                </a:lnTo>
                <a:lnTo>
                  <a:pt x="1042059" y="168740"/>
                </a:lnTo>
                <a:lnTo>
                  <a:pt x="1013057" y="195745"/>
                </a:lnTo>
                <a:lnTo>
                  <a:pt x="1002516" y="198943"/>
                </a:lnTo>
                <a:lnTo>
                  <a:pt x="998896" y="199664"/>
                </a:lnTo>
                <a:lnTo>
                  <a:pt x="995242" y="200024"/>
                </a:lnTo>
                <a:lnTo>
                  <a:pt x="991552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2" y="199664"/>
                </a:lnTo>
                <a:lnTo>
                  <a:pt x="45233" y="198944"/>
                </a:lnTo>
                <a:lnTo>
                  <a:pt x="41614" y="198224"/>
                </a:lnTo>
                <a:lnTo>
                  <a:pt x="38100" y="197158"/>
                </a:lnTo>
                <a:lnTo>
                  <a:pt x="34691" y="195746"/>
                </a:lnTo>
                <a:lnTo>
                  <a:pt x="31282" y="194333"/>
                </a:lnTo>
                <a:lnTo>
                  <a:pt x="4277" y="165330"/>
                </a:lnTo>
                <a:lnTo>
                  <a:pt x="2865" y="161921"/>
                </a:lnTo>
                <a:lnTo>
                  <a:pt x="1799" y="158407"/>
                </a:lnTo>
                <a:lnTo>
                  <a:pt x="1079" y="154789"/>
                </a:lnTo>
                <a:lnTo>
                  <a:pt x="359" y="151169"/>
                </a:lnTo>
                <a:lnTo>
                  <a:pt x="0" y="147516"/>
                </a:lnTo>
                <a:lnTo>
                  <a:pt x="0" y="143827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701581" y="9389343"/>
            <a:ext cx="21717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5"/>
              </a:lnSpc>
            </a:pP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me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04824" y="352424"/>
            <a:ext cx="6762750" cy="5133975"/>
          </a:xfrm>
          <a:custGeom>
            <a:avLst/>
            <a:gdLst/>
            <a:ahLst/>
            <a:cxnLst/>
            <a:rect l="l" t="t" r="r" b="b"/>
            <a:pathLst>
              <a:path w="6762750" h="5133975">
                <a:moveTo>
                  <a:pt x="6705791" y="5133974"/>
                </a:moveTo>
                <a:lnTo>
                  <a:pt x="56957" y="5133974"/>
                </a:lnTo>
                <a:lnTo>
                  <a:pt x="52993" y="5133583"/>
                </a:lnTo>
                <a:lnTo>
                  <a:pt x="15024" y="5113287"/>
                </a:lnTo>
                <a:lnTo>
                  <a:pt x="0" y="5077016"/>
                </a:lnTo>
                <a:lnTo>
                  <a:pt x="0" y="5073014"/>
                </a:lnTo>
                <a:lnTo>
                  <a:pt x="0" y="0"/>
                </a:lnTo>
                <a:lnTo>
                  <a:pt x="6762749" y="0"/>
                </a:lnTo>
                <a:lnTo>
                  <a:pt x="6762748" y="5077016"/>
                </a:lnTo>
                <a:lnTo>
                  <a:pt x="6747723" y="5113287"/>
                </a:lnTo>
                <a:lnTo>
                  <a:pt x="6709755" y="5133583"/>
                </a:lnTo>
                <a:lnTo>
                  <a:pt x="6705791" y="5133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753225" y="90392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92099" y="171513"/>
            <a:ext cx="6921500" cy="941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3940" algn="l"/>
              </a:tabLst>
            </a:pPr>
            <a:r>
              <a:rPr dirty="0" sz="800">
                <a:latin typeface="Times New Roman"/>
                <a:cs typeface="Times New Roman"/>
              </a:rPr>
              <a:t>2/12/25,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9:48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AM</a:t>
            </a:r>
            <a:r>
              <a:rPr dirty="0" sz="800">
                <a:latin typeface="Times New Roman"/>
                <a:cs typeface="Times New Roman"/>
              </a:rPr>
              <a:t>	Job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queues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Anyscale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Docs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800">
              <a:latin typeface="Times New Roman"/>
              <a:cs typeface="Times New Roman"/>
            </a:endParaRPr>
          </a:p>
          <a:p>
            <a:pPr marL="364490" marR="3671570">
              <a:lnSpc>
                <a:spcPct val="125000"/>
              </a:lnSpc>
              <a:spcBef>
                <a:spcPts val="5"/>
              </a:spcBef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entrypoint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9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python</a:t>
            </a:r>
            <a:r>
              <a:rPr dirty="0" sz="1100" spc="19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hello_world.py </a:t>
            </a:r>
            <a:r>
              <a:rPr dirty="0" sz="1100" spc="-10">
                <a:solidFill>
                  <a:srgbClr val="00A3DA"/>
                </a:solidFill>
                <a:latin typeface="Courier New"/>
                <a:cs typeface="Courier New"/>
              </a:rPr>
              <a:t>working_dir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solidFill>
                  <a:srgbClr val="E3116B"/>
                </a:solidFill>
                <a:latin typeface="Courier New"/>
                <a:cs typeface="Courier New"/>
              </a:rPr>
              <a:t>"https://github.com/anyscale/docs_examples/archive/refs/heads/main.zip"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1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name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2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JOB_NAME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#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Use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compute_config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and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image_uri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to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create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the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cluster.</a:t>
            </a:r>
            <a:endParaRPr sz="1100">
              <a:latin typeface="Courier New"/>
              <a:cs typeface="Courier New"/>
            </a:endParaRPr>
          </a:p>
          <a:p>
            <a:pPr marL="364490" marR="359410">
              <a:lnSpc>
                <a:spcPct val="125000"/>
              </a:lnSpc>
            </a:pP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#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compute_config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and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image_uri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must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be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the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same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for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all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jobs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in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a</a:t>
            </a:r>
            <a:r>
              <a:rPr dirty="0" sz="1100" spc="10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given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 queue.</a:t>
            </a:r>
            <a:endParaRPr sz="1100">
              <a:latin typeface="Courier New"/>
              <a:cs typeface="Courier New"/>
            </a:endParaRPr>
          </a:p>
          <a:p>
            <a:pPr marL="364490" marR="3758565">
              <a:lnSpc>
                <a:spcPct val="125000"/>
              </a:lnSpc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compute_config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32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COMPUTE_CONFIG:</a:t>
            </a:r>
            <a:r>
              <a:rPr dirty="0" sz="1100" spc="-10">
                <a:solidFill>
                  <a:srgbClr val="1B5857"/>
                </a:solidFill>
                <a:latin typeface="Courier New"/>
                <a:cs typeface="Courier New"/>
              </a:rPr>
              <a:t>1 </a:t>
            </a: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image_uri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22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IMAGE:</a:t>
            </a:r>
            <a:r>
              <a:rPr dirty="0" sz="1100" spc="-10">
                <a:solidFill>
                  <a:srgbClr val="1B5857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dirty="0" sz="1100" spc="-10">
                <a:solidFill>
                  <a:srgbClr val="00A3DA"/>
                </a:solidFill>
                <a:latin typeface="Courier New"/>
                <a:cs typeface="Courier New"/>
              </a:rPr>
              <a:t>job_queue_config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364490" marR="97790" indent="173990">
              <a:lnSpc>
                <a:spcPct val="125000"/>
              </a:lnSpc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priority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3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B5857"/>
                </a:solidFill>
                <a:latin typeface="Courier New"/>
                <a:cs typeface="Courier New"/>
              </a:rPr>
              <a:t>100</a:t>
            </a:r>
            <a:r>
              <a:rPr dirty="0" sz="1100" spc="140">
                <a:solidFill>
                  <a:srgbClr val="1B5857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#</a:t>
            </a:r>
            <a:r>
              <a:rPr dirty="0" sz="1100" spc="13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Valid</a:t>
            </a:r>
            <a:r>
              <a:rPr dirty="0" sz="1100" spc="14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when</a:t>
            </a:r>
            <a:r>
              <a:rPr dirty="0" sz="1100" spc="13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`execution_mode:</a:t>
            </a:r>
            <a:r>
              <a:rPr dirty="0" sz="1100" spc="14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PRIORITY`;</a:t>
            </a:r>
            <a:r>
              <a:rPr dirty="0" sz="1100" spc="13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0</a:t>
            </a:r>
            <a:r>
              <a:rPr dirty="0" sz="1100" spc="14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is</a:t>
            </a:r>
            <a:r>
              <a:rPr dirty="0" sz="1100" spc="13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highest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priority,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2^64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is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lowest.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Jobs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of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equal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priority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execute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in</a:t>
            </a:r>
            <a:r>
              <a:rPr dirty="0" sz="1100" spc="12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arrival</a:t>
            </a:r>
            <a:r>
              <a:rPr dirty="0" sz="1100" spc="13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order.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100">
              <a:latin typeface="Courier New"/>
              <a:cs typeface="Courier New"/>
            </a:endParaRPr>
          </a:p>
          <a:p>
            <a:pPr marL="539115">
              <a:lnSpc>
                <a:spcPct val="100000"/>
              </a:lnSpc>
            </a:pPr>
            <a:r>
              <a:rPr dirty="0" sz="1100" spc="-10">
                <a:solidFill>
                  <a:srgbClr val="00A3DA"/>
                </a:solidFill>
                <a:latin typeface="Courier New"/>
                <a:cs typeface="Courier New"/>
              </a:rPr>
              <a:t>job_queue_spec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330"/>
              </a:spcBef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name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2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JOB_QUEUE_NAME</a:t>
            </a:r>
            <a:endParaRPr sz="1100">
              <a:latin typeface="Courier New"/>
              <a:cs typeface="Courier New"/>
            </a:endParaRPr>
          </a:p>
          <a:p>
            <a:pPr marL="364490" marR="533400" indent="348615">
              <a:lnSpc>
                <a:spcPct val="125000"/>
              </a:lnSpc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execution_mode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5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PRIORITY</a:t>
            </a:r>
            <a:r>
              <a:rPr dirty="0" sz="1100" spc="15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#</a:t>
            </a:r>
            <a:r>
              <a:rPr dirty="0" sz="1100" spc="16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Scheduling</a:t>
            </a:r>
            <a:r>
              <a:rPr dirty="0" sz="1100" spc="15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algorithm;</a:t>
            </a:r>
            <a:r>
              <a:rPr dirty="0" sz="1100" spc="15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can</a:t>
            </a:r>
            <a:r>
              <a:rPr dirty="0" sz="1100" spc="16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also</a:t>
            </a:r>
            <a:r>
              <a:rPr dirty="0" sz="1100" spc="15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be</a:t>
            </a:r>
            <a:r>
              <a:rPr dirty="0" sz="1100" spc="15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20" i="1">
                <a:solidFill>
                  <a:srgbClr val="45453C"/>
                </a:solidFill>
                <a:latin typeface="Courier New"/>
                <a:cs typeface="Courier New"/>
              </a:rPr>
              <a:t>FIFO</a:t>
            </a:r>
            <a:r>
              <a:rPr dirty="0" sz="1100" spc="-2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(first-in,</a:t>
            </a:r>
            <a:r>
              <a:rPr dirty="0" sz="1100" spc="18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first-out)</a:t>
            </a:r>
            <a:r>
              <a:rPr dirty="0" sz="1100" spc="19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or</a:t>
            </a:r>
            <a:r>
              <a:rPr dirty="0" sz="1100" spc="18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LIFO</a:t>
            </a:r>
            <a:r>
              <a:rPr dirty="0" sz="1100" spc="19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(last-in,</a:t>
            </a:r>
            <a:r>
              <a:rPr dirty="0" sz="1100" spc="185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first-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out).</a:t>
            </a:r>
            <a:endParaRPr sz="1100">
              <a:latin typeface="Courier New"/>
              <a:cs typeface="Courier New"/>
            </a:endParaRPr>
          </a:p>
          <a:p>
            <a:pPr marL="364490" marR="445770" indent="348615">
              <a:lnSpc>
                <a:spcPct val="125000"/>
              </a:lnSpc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max_concurrency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1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B5857"/>
                </a:solidFill>
                <a:latin typeface="Courier New"/>
                <a:cs typeface="Courier New"/>
              </a:rPr>
              <a:t>5</a:t>
            </a:r>
            <a:r>
              <a:rPr dirty="0" sz="1100" spc="110">
                <a:solidFill>
                  <a:srgbClr val="1B5857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#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Max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number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of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jobs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that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can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run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concurrently;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limit</a:t>
            </a:r>
            <a:r>
              <a:rPr dirty="0" sz="1100" spc="12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20" i="1">
                <a:solidFill>
                  <a:srgbClr val="45453C"/>
                </a:solidFill>
                <a:latin typeface="Courier New"/>
                <a:cs typeface="Courier New"/>
              </a:rPr>
              <a:t>100.</a:t>
            </a:r>
            <a:endParaRPr sz="11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330"/>
              </a:spcBef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idle_timeout_s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1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B5857"/>
                </a:solidFill>
                <a:latin typeface="Courier New"/>
                <a:cs typeface="Courier New"/>
              </a:rPr>
              <a:t>3600</a:t>
            </a:r>
            <a:r>
              <a:rPr dirty="0" sz="1100" spc="110">
                <a:solidFill>
                  <a:srgbClr val="1B5857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#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Set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to</a:t>
            </a:r>
            <a:r>
              <a:rPr dirty="0" sz="1100" spc="114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0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to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disable</a:t>
            </a:r>
            <a:r>
              <a:rPr dirty="0" sz="1100" spc="110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45453C"/>
                </a:solidFill>
                <a:latin typeface="Courier New"/>
                <a:cs typeface="Courier New"/>
              </a:rPr>
              <a:t>idle</a:t>
            </a:r>
            <a:r>
              <a:rPr dirty="0" sz="1100" spc="114" i="1">
                <a:solidFill>
                  <a:srgbClr val="45453C"/>
                </a:solidFill>
                <a:latin typeface="Courier New"/>
                <a:cs typeface="Courier New"/>
              </a:rPr>
              <a:t> </a:t>
            </a:r>
            <a:r>
              <a:rPr dirty="0" sz="1100" spc="-10" i="1">
                <a:solidFill>
                  <a:srgbClr val="45453C"/>
                </a:solidFill>
                <a:latin typeface="Courier New"/>
                <a:cs typeface="Courier New"/>
              </a:rPr>
              <a:t>termination.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100">
              <a:latin typeface="Courier New"/>
              <a:cs typeface="Courier New"/>
            </a:endParaRPr>
          </a:p>
          <a:p>
            <a:pPr marL="210820">
              <a:lnSpc>
                <a:spcPct val="100000"/>
              </a:lnSpc>
            </a:pP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Replace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following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mic Sans MS"/>
              <a:cs typeface="Comic Sans MS"/>
            </a:endParaRPr>
          </a:p>
          <a:p>
            <a:pPr marL="564515">
              <a:lnSpc>
                <a:spcPct val="100000"/>
              </a:lnSpc>
            </a:pP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JOB_NAME</a:t>
            </a:r>
            <a:r>
              <a:rPr dirty="0" sz="1100" spc="-24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90">
                <a:solidFill>
                  <a:srgbClr val="44494F"/>
                </a:solidFill>
                <a:latin typeface="Comic Sans MS"/>
                <a:cs typeface="Comic Sans MS"/>
              </a:rPr>
              <a:t>: </a:t>
            </a:r>
            <a:r>
              <a:rPr dirty="0" sz="1450" spc="-80">
                <a:solidFill>
                  <a:srgbClr val="44494F"/>
                </a:solidFill>
                <a:latin typeface="Comic Sans MS"/>
                <a:cs typeface="Comic Sans MS"/>
              </a:rPr>
              <a:t>(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Optional</a:t>
            </a:r>
            <a:r>
              <a:rPr dirty="0" sz="1450" spc="-80">
                <a:solidFill>
                  <a:srgbClr val="44494F"/>
                </a:solidFill>
                <a:latin typeface="Comic Sans MS"/>
                <a:cs typeface="Comic Sans MS"/>
              </a:rPr>
              <a:t>)</a:t>
            </a:r>
            <a:r>
              <a:rPr dirty="0" sz="145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Name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55">
                <a:solidFill>
                  <a:srgbClr val="44494F"/>
                </a:solidFill>
                <a:latin typeface="Comic Sans MS"/>
                <a:cs typeface="Comic Sans MS"/>
              </a:rPr>
              <a:t>for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450" spc="-2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 marL="515620" marR="5080" indent="48895">
              <a:lnSpc>
                <a:spcPct val="116399"/>
              </a:lnSpc>
              <a:spcBef>
                <a:spcPts val="375"/>
              </a:spcBef>
            </a:pP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COMPUTE_CONFIG:1</a:t>
            </a:r>
            <a:r>
              <a:rPr dirty="0" sz="1100" spc="-23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baseline="1915" sz="2175" spc="-135">
                <a:solidFill>
                  <a:srgbClr val="44494F"/>
                </a:solidFill>
                <a:latin typeface="Comic Sans MS"/>
                <a:cs typeface="Comic Sans MS"/>
              </a:rPr>
              <a:t>: </a:t>
            </a:r>
            <a:r>
              <a:rPr dirty="0" baseline="2136" sz="1950" spc="-104">
                <a:solidFill>
                  <a:srgbClr val="44494F"/>
                </a:solidFill>
                <a:latin typeface="Comic Sans MS"/>
                <a:cs typeface="Comic Sans MS"/>
              </a:rPr>
              <a:t>Name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79">
                <a:solidFill>
                  <a:srgbClr val="44494F"/>
                </a:solidFill>
                <a:latin typeface="Comic Sans MS"/>
                <a:cs typeface="Comic Sans MS"/>
              </a:rPr>
              <a:t>of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">
                <a:solidFill>
                  <a:srgbClr val="44494F"/>
                </a:solidFill>
                <a:latin typeface="Comic Sans MS"/>
                <a:cs typeface="Comic Sans MS"/>
              </a:rPr>
              <a:t>an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35">
                <a:solidFill>
                  <a:srgbClr val="44494F"/>
                </a:solidFill>
                <a:latin typeface="Comic Sans MS"/>
                <a:cs typeface="Comic Sans MS"/>
              </a:rPr>
              <a:t>existing</a:t>
            </a:r>
            <a:r>
              <a:rPr dirty="0" baseline="2136" sz="195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7">
                <a:solidFill>
                  <a:srgbClr val="44494F"/>
                </a:solidFill>
                <a:latin typeface="Comic Sans MS"/>
                <a:cs typeface="Comic Sans MS"/>
              </a:rPr>
              <a:t>registered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 compute </a:t>
            </a:r>
            <a:r>
              <a:rPr dirty="0" baseline="2136" sz="1950" spc="-97">
                <a:solidFill>
                  <a:srgbClr val="44494F"/>
                </a:solidFill>
                <a:latin typeface="Comic Sans MS"/>
                <a:cs typeface="Comic Sans MS"/>
              </a:rPr>
              <a:t>config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with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97">
                <a:solidFill>
                  <a:srgbClr val="44494F"/>
                </a:solidFill>
                <a:latin typeface="Comic Sans MS"/>
                <a:cs typeface="Comic Sans MS"/>
              </a:rPr>
              <a:t>version</a:t>
            </a:r>
            <a:r>
              <a:rPr dirty="0" baseline="2136" sz="195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">
                <a:solidFill>
                  <a:srgbClr val="44494F"/>
                </a:solidFill>
                <a:latin typeface="Comic Sans MS"/>
                <a:cs typeface="Comic Sans MS"/>
              </a:rPr>
              <a:t>number</a:t>
            </a:r>
            <a:r>
              <a:rPr dirty="0" baseline="1915" sz="2175" spc="-15">
                <a:solidFill>
                  <a:srgbClr val="44494F"/>
                </a:solidFill>
                <a:latin typeface="Comic Sans MS"/>
                <a:cs typeface="Comic Sans MS"/>
              </a:rPr>
              <a:t>. 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Omitting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specific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version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would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entail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using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latest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version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 marL="515620" marR="153035" indent="48895">
              <a:lnSpc>
                <a:spcPct val="116399"/>
              </a:lnSpc>
              <a:spcBef>
                <a:spcPts val="225"/>
              </a:spcBef>
            </a:pP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IMAGE:1</a:t>
            </a:r>
            <a:r>
              <a:rPr dirty="0" sz="1100" spc="-254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90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r>
              <a:rPr dirty="0" sz="1450" spc="-11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185">
                <a:solidFill>
                  <a:srgbClr val="44494F"/>
                </a:solidFill>
                <a:latin typeface="Minion Pro Capt"/>
                <a:cs typeface="Minion Pro Capt"/>
              </a:rPr>
              <a:t>U</a:t>
            </a:r>
            <a:r>
              <a:rPr dirty="0" sz="1300" spc="-185">
                <a:solidFill>
                  <a:srgbClr val="44494F"/>
                </a:solidFill>
                <a:latin typeface="Comic Sans MS"/>
                <a:cs typeface="Comic Sans MS"/>
              </a:rPr>
              <a:t>RI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20">
                <a:solidFill>
                  <a:srgbClr val="44494F"/>
                </a:solidFill>
                <a:latin typeface="Comic Sans MS"/>
                <a:cs typeface="Comic Sans MS"/>
              </a:rPr>
              <a:t>of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an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existing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image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with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version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number</a:t>
            </a:r>
            <a:r>
              <a:rPr dirty="0" sz="1450" spc="-65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r>
              <a:rPr dirty="0" sz="1450" spc="-11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Omitting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specific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version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would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entail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using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latest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version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 marL="515620" marR="407670" indent="48895">
              <a:lnSpc>
                <a:spcPct val="116399"/>
              </a:lnSpc>
              <a:spcBef>
                <a:spcPts val="300"/>
              </a:spcBef>
            </a:pP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JOB_QUEUE_NAME</a:t>
            </a:r>
            <a:r>
              <a:rPr dirty="0" sz="1100" spc="-25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90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r>
              <a:rPr dirty="0" sz="1450" spc="-10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Name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20">
                <a:solidFill>
                  <a:srgbClr val="44494F"/>
                </a:solidFill>
                <a:latin typeface="Comic Sans MS"/>
                <a:cs typeface="Comic Sans MS"/>
              </a:rPr>
              <a:t>of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30">
                <a:solidFill>
                  <a:srgbClr val="44494F"/>
                </a:solidFill>
                <a:latin typeface="Comic Sans MS"/>
                <a:cs typeface="Comic Sans MS"/>
              </a:rPr>
              <a:t>that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uses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add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other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this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Comic Sans MS"/>
              <a:cs typeface="Comic Sans MS"/>
            </a:endParaRPr>
          </a:p>
          <a:p>
            <a:pPr marL="210820">
              <a:lnSpc>
                <a:spcPct val="100000"/>
              </a:lnSpc>
            </a:pP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See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75">
                <a:solidFill>
                  <a:srgbClr val="44494F"/>
                </a:solidFill>
                <a:latin typeface="Comic Sans MS"/>
                <a:cs typeface="Comic Sans MS"/>
              </a:rPr>
              <a:t>API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4">
                <a:solidFill>
                  <a:srgbClr val="44494F"/>
                </a:solidFill>
                <a:latin typeface="Comic Sans MS"/>
                <a:cs typeface="Comic Sans MS"/>
              </a:rPr>
              <a:t>reference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for</a:t>
            </a:r>
            <a:r>
              <a:rPr dirty="0" sz="1300" spc="2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0052CC"/>
                </a:solidFill>
                <a:latin typeface="Courier New"/>
                <a:cs typeface="Courier New"/>
                <a:hlinkClick r:id="rId3"/>
              </a:rPr>
              <a:t>JobQueueConfig</a:t>
            </a:r>
            <a:r>
              <a:rPr dirty="0" sz="1050" spc="55">
                <a:solidFill>
                  <a:srgbClr val="0052CC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29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0052CC"/>
                </a:solidFill>
                <a:latin typeface="Courier New"/>
                <a:cs typeface="Courier New"/>
                <a:hlinkClick r:id="rId4"/>
              </a:rPr>
              <a:t>JobQueueSpec</a:t>
            </a:r>
            <a:r>
              <a:rPr dirty="0" sz="1050" spc="-265">
                <a:solidFill>
                  <a:srgbClr val="0052CC"/>
                </a:solidFill>
                <a:latin typeface="Courier New"/>
                <a:cs typeface="Courier New"/>
              </a:rPr>
              <a:t> </a:t>
            </a:r>
            <a:r>
              <a:rPr dirty="0" sz="1450" spc="-5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050">
              <a:latin typeface="Comic Sans MS"/>
              <a:cs typeface="Comic Sans MS"/>
            </a:endParaRPr>
          </a:p>
          <a:p>
            <a:pPr marL="67818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solidFill>
                  <a:srgbClr val="183C46"/>
                </a:solidFill>
                <a:latin typeface="Comic Sans MS"/>
                <a:cs typeface="Comic Sans MS"/>
              </a:rPr>
              <a:t>IMPOR</a:t>
            </a:r>
            <a:r>
              <a:rPr dirty="0" sz="1100" spc="-10" b="1">
                <a:solidFill>
                  <a:srgbClr val="183C46"/>
                </a:solidFill>
                <a:latin typeface="Times New Roman"/>
                <a:cs typeface="Times New Roman"/>
              </a:rPr>
              <a:t>T</a:t>
            </a:r>
            <a:r>
              <a:rPr dirty="0" sz="1100" spc="-10" b="1">
                <a:solidFill>
                  <a:srgbClr val="183C46"/>
                </a:solidFill>
                <a:latin typeface="Comic Sans MS"/>
                <a:cs typeface="Comic Sans MS"/>
              </a:rPr>
              <a:t>AN</a:t>
            </a:r>
            <a:r>
              <a:rPr dirty="0" sz="1100" spc="-10" b="1">
                <a:solidFill>
                  <a:srgbClr val="183C46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825"/>
              </a:spcBef>
            </a:pPr>
            <a:r>
              <a:rPr dirty="0" sz="1300" spc="-325">
                <a:solidFill>
                  <a:srgbClr val="44494F"/>
                </a:solidFill>
                <a:latin typeface="Comic Sans MS"/>
                <a:cs typeface="Comic Sans MS"/>
              </a:rPr>
              <a:t>If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this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is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65">
                <a:solidFill>
                  <a:srgbClr val="44494F"/>
                </a:solidFill>
                <a:latin typeface="Comic Sans MS"/>
                <a:cs typeface="Comic Sans MS"/>
              </a:rPr>
              <a:t>first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55">
                <a:solidFill>
                  <a:srgbClr val="44494F"/>
                </a:solidFill>
                <a:latin typeface="Comic Sans MS"/>
                <a:cs typeface="Comic Sans MS"/>
              </a:rPr>
              <a:t>for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450" spc="-35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2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creates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new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cluster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based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on</a:t>
            </a:r>
            <a:endParaRPr sz="1300">
              <a:latin typeface="Comic Sans MS"/>
              <a:cs typeface="Comic Sans MS"/>
            </a:endParaRPr>
          </a:p>
          <a:p>
            <a:pPr marL="459740">
              <a:lnSpc>
                <a:spcPct val="100000"/>
              </a:lnSpc>
              <a:spcBef>
                <a:spcPts val="210"/>
              </a:spcBef>
            </a:pP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job_queue_spec</a:t>
            </a:r>
            <a:r>
              <a:rPr dirty="0" sz="1050" spc="-24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29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compute_config</a:t>
            </a:r>
            <a:r>
              <a:rPr dirty="0" sz="1050" spc="-24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6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2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33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image_uri</a:t>
            </a:r>
            <a:r>
              <a:rPr dirty="0" sz="1050" spc="-24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r>
              <a:rPr dirty="0" sz="1450" spc="-12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For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subsequent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450" spc="-9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2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use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sa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8536" y="352424"/>
            <a:ext cx="6815455" cy="1132205"/>
            <a:chOff x="478536" y="352424"/>
            <a:chExt cx="6815455" cy="1132205"/>
          </a:xfrm>
        </p:grpSpPr>
        <p:sp>
          <p:nvSpPr>
            <p:cNvPr id="3" name="object 3" descr=""/>
            <p:cNvSpPr/>
            <p:nvPr/>
          </p:nvSpPr>
          <p:spPr>
            <a:xfrm>
              <a:off x="478536" y="352425"/>
              <a:ext cx="6815455" cy="1132205"/>
            </a:xfrm>
            <a:custGeom>
              <a:avLst/>
              <a:gdLst/>
              <a:ahLst/>
              <a:cxnLst/>
              <a:rect l="l" t="t" r="r" b="b"/>
              <a:pathLst>
                <a:path w="6815455" h="1132205">
                  <a:moveTo>
                    <a:pt x="6815327" y="1131950"/>
                  </a:moveTo>
                  <a:lnTo>
                    <a:pt x="0" y="1131950"/>
                  </a:lnTo>
                  <a:lnTo>
                    <a:pt x="0" y="0"/>
                  </a:lnTo>
                  <a:lnTo>
                    <a:pt x="6815327" y="0"/>
                  </a:lnTo>
                  <a:lnTo>
                    <a:pt x="6815327" y="9524"/>
                  </a:lnTo>
                  <a:lnTo>
                    <a:pt x="35813" y="9524"/>
                  </a:lnTo>
                  <a:lnTo>
                    <a:pt x="35813" y="1041235"/>
                  </a:lnTo>
                  <a:lnTo>
                    <a:pt x="55701" y="1075607"/>
                  </a:lnTo>
                  <a:lnTo>
                    <a:pt x="80428" y="1085849"/>
                  </a:lnTo>
                  <a:lnTo>
                    <a:pt x="6815327" y="1085849"/>
                  </a:lnTo>
                  <a:lnTo>
                    <a:pt x="6815327" y="1131950"/>
                  </a:lnTo>
                  <a:close/>
                </a:path>
                <a:path w="6815455" h="1132205">
                  <a:moveTo>
                    <a:pt x="6815327" y="1085849"/>
                  </a:moveTo>
                  <a:lnTo>
                    <a:pt x="6734898" y="1085849"/>
                  </a:lnTo>
                  <a:lnTo>
                    <a:pt x="6741459" y="1084544"/>
                  </a:lnTo>
                  <a:lnTo>
                    <a:pt x="6754062" y="1079324"/>
                  </a:lnTo>
                  <a:lnTo>
                    <a:pt x="6778207" y="1047796"/>
                  </a:lnTo>
                  <a:lnTo>
                    <a:pt x="6779513" y="9524"/>
                  </a:lnTo>
                  <a:lnTo>
                    <a:pt x="6815327" y="9524"/>
                  </a:lnTo>
                  <a:lnTo>
                    <a:pt x="6815327" y="108584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28637" y="352424"/>
              <a:ext cx="6739255" cy="1095375"/>
            </a:xfrm>
            <a:custGeom>
              <a:avLst/>
              <a:gdLst/>
              <a:ahLst/>
              <a:cxnLst/>
              <a:rect l="l" t="t" r="r" b="b"/>
              <a:pathLst>
                <a:path w="6739255" h="1095375">
                  <a:moveTo>
                    <a:pt x="6681979" y="1095373"/>
                  </a:moveTo>
                  <a:lnTo>
                    <a:pt x="34708" y="1095373"/>
                  </a:lnTo>
                  <a:lnTo>
                    <a:pt x="32292" y="1094981"/>
                  </a:lnTo>
                  <a:lnTo>
                    <a:pt x="4905" y="1064951"/>
                  </a:lnTo>
                  <a:lnTo>
                    <a:pt x="0" y="1038418"/>
                  </a:lnTo>
                  <a:lnTo>
                    <a:pt x="0" y="1034415"/>
                  </a:lnTo>
                  <a:lnTo>
                    <a:pt x="0" y="0"/>
                  </a:lnTo>
                  <a:lnTo>
                    <a:pt x="6738936" y="0"/>
                  </a:lnTo>
                  <a:lnTo>
                    <a:pt x="6738936" y="1038418"/>
                  </a:lnTo>
                  <a:lnTo>
                    <a:pt x="6723911" y="1074687"/>
                  </a:lnTo>
                  <a:lnTo>
                    <a:pt x="6685943" y="1094981"/>
                  </a:lnTo>
                  <a:lnTo>
                    <a:pt x="6681979" y="1095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4825" y="352424"/>
              <a:ext cx="57785" cy="1095375"/>
            </a:xfrm>
            <a:custGeom>
              <a:avLst/>
              <a:gdLst/>
              <a:ahLst/>
              <a:cxnLst/>
              <a:rect l="l" t="t" r="r" b="b"/>
              <a:pathLst>
                <a:path w="57784" h="1095375">
                  <a:moveTo>
                    <a:pt x="57277" y="1095374"/>
                  </a:moveTo>
                  <a:lnTo>
                    <a:pt x="52876" y="1095374"/>
                  </a:lnTo>
                  <a:lnTo>
                    <a:pt x="45100" y="1093828"/>
                  </a:lnTo>
                  <a:lnTo>
                    <a:pt x="12138" y="1071804"/>
                  </a:lnTo>
                  <a:lnTo>
                    <a:pt x="0" y="1042499"/>
                  </a:lnTo>
                  <a:lnTo>
                    <a:pt x="0" y="0"/>
                  </a:lnTo>
                  <a:lnTo>
                    <a:pt x="47625" y="0"/>
                  </a:lnTo>
                  <a:lnTo>
                    <a:pt x="47625" y="1034415"/>
                  </a:lnTo>
                  <a:lnTo>
                    <a:pt x="47869" y="1046578"/>
                  </a:lnTo>
                  <a:lnTo>
                    <a:pt x="48601" y="1057817"/>
                  </a:lnTo>
                  <a:lnTo>
                    <a:pt x="49821" y="1068131"/>
                  </a:lnTo>
                  <a:lnTo>
                    <a:pt x="51530" y="1077520"/>
                  </a:lnTo>
                  <a:lnTo>
                    <a:pt x="54134" y="1089423"/>
                  </a:lnTo>
                  <a:lnTo>
                    <a:pt x="57277" y="1095374"/>
                  </a:lnTo>
                  <a:close/>
                </a:path>
              </a:pathLst>
            </a:custGeom>
            <a:solidFill>
              <a:srgbClr val="4BB3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478536" y="1581912"/>
            <a:ext cx="6815455" cy="1161415"/>
            <a:chOff x="478536" y="1581912"/>
            <a:chExt cx="6815455" cy="1161415"/>
          </a:xfrm>
        </p:grpSpPr>
        <p:sp>
          <p:nvSpPr>
            <p:cNvPr id="7" name="object 7" descr=""/>
            <p:cNvSpPr/>
            <p:nvPr/>
          </p:nvSpPr>
          <p:spPr>
            <a:xfrm>
              <a:off x="478536" y="1581912"/>
              <a:ext cx="6815455" cy="1161415"/>
            </a:xfrm>
            <a:custGeom>
              <a:avLst/>
              <a:gdLst/>
              <a:ahLst/>
              <a:cxnLst/>
              <a:rect l="l" t="t" r="r" b="b"/>
              <a:pathLst>
                <a:path w="6815455" h="1161414">
                  <a:moveTo>
                    <a:pt x="6815327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6815327" y="0"/>
                  </a:lnTo>
                  <a:lnTo>
                    <a:pt x="6815327" y="27812"/>
                  </a:lnTo>
                  <a:lnTo>
                    <a:pt x="80428" y="27812"/>
                  </a:lnTo>
                  <a:lnTo>
                    <a:pt x="73867" y="29118"/>
                  </a:lnTo>
                  <a:lnTo>
                    <a:pt x="42339" y="53262"/>
                  </a:lnTo>
                  <a:lnTo>
                    <a:pt x="35813" y="72427"/>
                  </a:lnTo>
                  <a:lnTo>
                    <a:pt x="35813" y="1069048"/>
                  </a:lnTo>
                  <a:lnTo>
                    <a:pt x="55701" y="1103420"/>
                  </a:lnTo>
                  <a:lnTo>
                    <a:pt x="80428" y="1113662"/>
                  </a:lnTo>
                  <a:lnTo>
                    <a:pt x="6815327" y="1113662"/>
                  </a:lnTo>
                  <a:lnTo>
                    <a:pt x="6815327" y="1161287"/>
                  </a:lnTo>
                  <a:close/>
                </a:path>
                <a:path w="6815455" h="1161414">
                  <a:moveTo>
                    <a:pt x="6815327" y="1113662"/>
                  </a:moveTo>
                  <a:lnTo>
                    <a:pt x="6734898" y="1113662"/>
                  </a:lnTo>
                  <a:lnTo>
                    <a:pt x="6741459" y="1112357"/>
                  </a:lnTo>
                  <a:lnTo>
                    <a:pt x="6754062" y="1107137"/>
                  </a:lnTo>
                  <a:lnTo>
                    <a:pt x="6778207" y="1075609"/>
                  </a:lnTo>
                  <a:lnTo>
                    <a:pt x="6779513" y="1069048"/>
                  </a:lnTo>
                  <a:lnTo>
                    <a:pt x="6779513" y="72427"/>
                  </a:lnTo>
                  <a:lnTo>
                    <a:pt x="6759624" y="38054"/>
                  </a:lnTo>
                  <a:lnTo>
                    <a:pt x="6734898" y="27812"/>
                  </a:lnTo>
                  <a:lnTo>
                    <a:pt x="6815327" y="27812"/>
                  </a:lnTo>
                  <a:lnTo>
                    <a:pt x="6815327" y="111366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8637" y="1600199"/>
              <a:ext cx="6739255" cy="1104900"/>
            </a:xfrm>
            <a:custGeom>
              <a:avLst/>
              <a:gdLst/>
              <a:ahLst/>
              <a:cxnLst/>
              <a:rect l="l" t="t" r="r" b="b"/>
              <a:pathLst>
                <a:path w="6739255" h="1104900">
                  <a:moveTo>
                    <a:pt x="6681979" y="1104898"/>
                  </a:moveTo>
                  <a:lnTo>
                    <a:pt x="34708" y="1104898"/>
                  </a:lnTo>
                  <a:lnTo>
                    <a:pt x="32292" y="1104506"/>
                  </a:lnTo>
                  <a:lnTo>
                    <a:pt x="4905" y="1074478"/>
                  </a:lnTo>
                  <a:lnTo>
                    <a:pt x="0" y="1047943"/>
                  </a:lnTo>
                  <a:lnTo>
                    <a:pt x="0" y="1043940"/>
                  </a:lnTo>
                  <a:lnTo>
                    <a:pt x="0" y="56956"/>
                  </a:lnTo>
                  <a:lnTo>
                    <a:pt x="12604" y="15021"/>
                  </a:lnTo>
                  <a:lnTo>
                    <a:pt x="34708" y="0"/>
                  </a:lnTo>
                  <a:lnTo>
                    <a:pt x="6681979" y="0"/>
                  </a:lnTo>
                  <a:lnTo>
                    <a:pt x="6718250" y="15021"/>
                  </a:lnTo>
                  <a:lnTo>
                    <a:pt x="6738545" y="52989"/>
                  </a:lnTo>
                  <a:lnTo>
                    <a:pt x="6738936" y="56956"/>
                  </a:lnTo>
                  <a:lnTo>
                    <a:pt x="6738936" y="1047943"/>
                  </a:lnTo>
                  <a:lnTo>
                    <a:pt x="6723911" y="1084212"/>
                  </a:lnTo>
                  <a:lnTo>
                    <a:pt x="6685943" y="1104506"/>
                  </a:lnTo>
                  <a:lnTo>
                    <a:pt x="6681979" y="1104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4825" y="1600199"/>
              <a:ext cx="57785" cy="1104900"/>
            </a:xfrm>
            <a:custGeom>
              <a:avLst/>
              <a:gdLst/>
              <a:ahLst/>
              <a:cxnLst/>
              <a:rect l="l" t="t" r="r" b="b"/>
              <a:pathLst>
                <a:path w="57784" h="1104900">
                  <a:moveTo>
                    <a:pt x="57277" y="1104899"/>
                  </a:moveTo>
                  <a:lnTo>
                    <a:pt x="52876" y="1104899"/>
                  </a:lnTo>
                  <a:lnTo>
                    <a:pt x="45100" y="1103353"/>
                  </a:lnTo>
                  <a:lnTo>
                    <a:pt x="12138" y="1081329"/>
                  </a:lnTo>
                  <a:lnTo>
                    <a:pt x="0" y="1052024"/>
                  </a:lnTo>
                  <a:lnTo>
                    <a:pt x="0" y="52876"/>
                  </a:lnTo>
                  <a:lnTo>
                    <a:pt x="23570" y="12139"/>
                  </a:lnTo>
                  <a:lnTo>
                    <a:pt x="52876" y="0"/>
                  </a:lnTo>
                  <a:lnTo>
                    <a:pt x="57277" y="0"/>
                  </a:lnTo>
                  <a:lnTo>
                    <a:pt x="54134" y="5952"/>
                  </a:lnTo>
                  <a:lnTo>
                    <a:pt x="51530" y="17855"/>
                  </a:lnTo>
                  <a:lnTo>
                    <a:pt x="49821" y="27245"/>
                  </a:lnTo>
                  <a:lnTo>
                    <a:pt x="48601" y="37559"/>
                  </a:lnTo>
                  <a:lnTo>
                    <a:pt x="47869" y="48797"/>
                  </a:lnTo>
                  <a:lnTo>
                    <a:pt x="47625" y="60960"/>
                  </a:lnTo>
                  <a:lnTo>
                    <a:pt x="47625" y="1043940"/>
                  </a:lnTo>
                  <a:lnTo>
                    <a:pt x="51530" y="1087045"/>
                  </a:lnTo>
                  <a:lnTo>
                    <a:pt x="54134" y="1098948"/>
                  </a:lnTo>
                  <a:lnTo>
                    <a:pt x="57277" y="1104899"/>
                  </a:lnTo>
                  <a:close/>
                </a:path>
              </a:pathLst>
            </a:custGeom>
            <a:solidFill>
              <a:srgbClr val="D4D5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478536" y="5507736"/>
            <a:ext cx="6815455" cy="1826260"/>
            <a:chOff x="478536" y="5507736"/>
            <a:chExt cx="6815455" cy="1826260"/>
          </a:xfrm>
        </p:grpSpPr>
        <p:sp>
          <p:nvSpPr>
            <p:cNvPr id="11" name="object 11" descr=""/>
            <p:cNvSpPr/>
            <p:nvPr/>
          </p:nvSpPr>
          <p:spPr>
            <a:xfrm>
              <a:off x="478536" y="5507736"/>
              <a:ext cx="6815455" cy="1826260"/>
            </a:xfrm>
            <a:custGeom>
              <a:avLst/>
              <a:gdLst/>
              <a:ahLst/>
              <a:cxnLst/>
              <a:rect l="l" t="t" r="r" b="b"/>
              <a:pathLst>
                <a:path w="6815455" h="1826259">
                  <a:moveTo>
                    <a:pt x="6815327" y="1825751"/>
                  </a:moveTo>
                  <a:lnTo>
                    <a:pt x="0" y="1825751"/>
                  </a:lnTo>
                  <a:lnTo>
                    <a:pt x="0" y="0"/>
                  </a:lnTo>
                  <a:lnTo>
                    <a:pt x="6815327" y="0"/>
                  </a:lnTo>
                  <a:lnTo>
                    <a:pt x="6815327" y="26288"/>
                  </a:lnTo>
                  <a:lnTo>
                    <a:pt x="80428" y="26288"/>
                  </a:lnTo>
                  <a:lnTo>
                    <a:pt x="73867" y="27593"/>
                  </a:lnTo>
                  <a:lnTo>
                    <a:pt x="42339" y="51738"/>
                  </a:lnTo>
                  <a:lnTo>
                    <a:pt x="35813" y="70902"/>
                  </a:lnTo>
                  <a:lnTo>
                    <a:pt x="35813" y="1734273"/>
                  </a:lnTo>
                  <a:lnTo>
                    <a:pt x="55701" y="1768646"/>
                  </a:lnTo>
                  <a:lnTo>
                    <a:pt x="80428" y="1778888"/>
                  </a:lnTo>
                  <a:lnTo>
                    <a:pt x="6815327" y="1778888"/>
                  </a:lnTo>
                  <a:lnTo>
                    <a:pt x="6815327" y="1825751"/>
                  </a:lnTo>
                  <a:close/>
                </a:path>
                <a:path w="6815455" h="1826259">
                  <a:moveTo>
                    <a:pt x="6815327" y="1778888"/>
                  </a:moveTo>
                  <a:lnTo>
                    <a:pt x="6734898" y="1778888"/>
                  </a:lnTo>
                  <a:lnTo>
                    <a:pt x="6741459" y="1777582"/>
                  </a:lnTo>
                  <a:lnTo>
                    <a:pt x="6754062" y="1772362"/>
                  </a:lnTo>
                  <a:lnTo>
                    <a:pt x="6778207" y="1740834"/>
                  </a:lnTo>
                  <a:lnTo>
                    <a:pt x="6779513" y="1734273"/>
                  </a:lnTo>
                  <a:lnTo>
                    <a:pt x="6779513" y="70902"/>
                  </a:lnTo>
                  <a:lnTo>
                    <a:pt x="6759624" y="36530"/>
                  </a:lnTo>
                  <a:lnTo>
                    <a:pt x="6734898" y="26288"/>
                  </a:lnTo>
                  <a:lnTo>
                    <a:pt x="6815327" y="26288"/>
                  </a:lnTo>
                  <a:lnTo>
                    <a:pt x="6815327" y="177888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4824" y="5524500"/>
              <a:ext cx="6762750" cy="1771650"/>
            </a:xfrm>
            <a:custGeom>
              <a:avLst/>
              <a:gdLst/>
              <a:ahLst/>
              <a:cxnLst/>
              <a:rect l="l" t="t" r="r" b="b"/>
              <a:pathLst>
                <a:path w="6762750" h="1771650">
                  <a:moveTo>
                    <a:pt x="6705791" y="1771646"/>
                  </a:moveTo>
                  <a:lnTo>
                    <a:pt x="56957" y="1771646"/>
                  </a:lnTo>
                  <a:lnTo>
                    <a:pt x="52993" y="1771254"/>
                  </a:lnTo>
                  <a:lnTo>
                    <a:pt x="15024" y="1750960"/>
                  </a:lnTo>
                  <a:lnTo>
                    <a:pt x="0" y="1714691"/>
                  </a:lnTo>
                  <a:lnTo>
                    <a:pt x="0" y="1710688"/>
                  </a:lnTo>
                  <a:lnTo>
                    <a:pt x="0" y="56954"/>
                  </a:lnTo>
                  <a:lnTo>
                    <a:pt x="15024" y="20680"/>
                  </a:lnTo>
                  <a:lnTo>
                    <a:pt x="52993" y="388"/>
                  </a:lnTo>
                  <a:lnTo>
                    <a:pt x="56957" y="0"/>
                  </a:lnTo>
                  <a:lnTo>
                    <a:pt x="6705791" y="0"/>
                  </a:lnTo>
                  <a:lnTo>
                    <a:pt x="6742062" y="15022"/>
                  </a:lnTo>
                  <a:lnTo>
                    <a:pt x="6762358" y="52990"/>
                  </a:lnTo>
                  <a:lnTo>
                    <a:pt x="6762748" y="56954"/>
                  </a:lnTo>
                  <a:lnTo>
                    <a:pt x="6762748" y="1714691"/>
                  </a:lnTo>
                  <a:lnTo>
                    <a:pt x="6747723" y="1750960"/>
                  </a:lnTo>
                  <a:lnTo>
                    <a:pt x="6709755" y="1771254"/>
                  </a:lnTo>
                  <a:lnTo>
                    <a:pt x="6705791" y="1771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78536" y="8354568"/>
            <a:ext cx="6815455" cy="570230"/>
            <a:chOff x="478536" y="8354568"/>
            <a:chExt cx="6815455" cy="570230"/>
          </a:xfrm>
        </p:grpSpPr>
        <p:sp>
          <p:nvSpPr>
            <p:cNvPr id="14" name="object 14" descr=""/>
            <p:cNvSpPr/>
            <p:nvPr/>
          </p:nvSpPr>
          <p:spPr>
            <a:xfrm>
              <a:off x="478536" y="8354568"/>
              <a:ext cx="6815455" cy="570230"/>
            </a:xfrm>
            <a:custGeom>
              <a:avLst/>
              <a:gdLst/>
              <a:ahLst/>
              <a:cxnLst/>
              <a:rect l="l" t="t" r="r" b="b"/>
              <a:pathLst>
                <a:path w="6815455" h="570229">
                  <a:moveTo>
                    <a:pt x="6815327" y="569975"/>
                  </a:moveTo>
                  <a:lnTo>
                    <a:pt x="0" y="569975"/>
                  </a:lnTo>
                  <a:lnTo>
                    <a:pt x="0" y="0"/>
                  </a:lnTo>
                  <a:lnTo>
                    <a:pt x="6815327" y="0"/>
                  </a:lnTo>
                  <a:lnTo>
                    <a:pt x="6815327" y="27431"/>
                  </a:lnTo>
                  <a:lnTo>
                    <a:pt x="80428" y="27431"/>
                  </a:lnTo>
                  <a:lnTo>
                    <a:pt x="73867" y="28736"/>
                  </a:lnTo>
                  <a:lnTo>
                    <a:pt x="42339" y="52880"/>
                  </a:lnTo>
                  <a:lnTo>
                    <a:pt x="35813" y="72045"/>
                  </a:lnTo>
                  <a:lnTo>
                    <a:pt x="35813" y="478116"/>
                  </a:lnTo>
                  <a:lnTo>
                    <a:pt x="55701" y="512488"/>
                  </a:lnTo>
                  <a:lnTo>
                    <a:pt x="80428" y="522731"/>
                  </a:lnTo>
                  <a:lnTo>
                    <a:pt x="6815327" y="522731"/>
                  </a:lnTo>
                  <a:lnTo>
                    <a:pt x="6815327" y="569975"/>
                  </a:lnTo>
                  <a:close/>
                </a:path>
                <a:path w="6815455" h="570229">
                  <a:moveTo>
                    <a:pt x="6815327" y="522731"/>
                  </a:moveTo>
                  <a:lnTo>
                    <a:pt x="6734898" y="522731"/>
                  </a:lnTo>
                  <a:lnTo>
                    <a:pt x="6741459" y="521425"/>
                  </a:lnTo>
                  <a:lnTo>
                    <a:pt x="6754059" y="516205"/>
                  </a:lnTo>
                  <a:lnTo>
                    <a:pt x="6778207" y="484677"/>
                  </a:lnTo>
                  <a:lnTo>
                    <a:pt x="6779513" y="478116"/>
                  </a:lnTo>
                  <a:lnTo>
                    <a:pt x="6779513" y="72045"/>
                  </a:lnTo>
                  <a:lnTo>
                    <a:pt x="6759624" y="37673"/>
                  </a:lnTo>
                  <a:lnTo>
                    <a:pt x="6734898" y="27431"/>
                  </a:lnTo>
                  <a:lnTo>
                    <a:pt x="6815327" y="27431"/>
                  </a:lnTo>
                  <a:lnTo>
                    <a:pt x="6815327" y="52273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04812" y="8372474"/>
              <a:ext cx="6762750" cy="514350"/>
            </a:xfrm>
            <a:custGeom>
              <a:avLst/>
              <a:gdLst/>
              <a:ahLst/>
              <a:cxnLst/>
              <a:rect l="l" t="t" r="r" b="b"/>
              <a:pathLst>
                <a:path w="6762750" h="514350">
                  <a:moveTo>
                    <a:pt x="6762750" y="56959"/>
                  </a:moveTo>
                  <a:lnTo>
                    <a:pt x="6747726" y="20688"/>
                  </a:lnTo>
                  <a:lnTo>
                    <a:pt x="6709765" y="393"/>
                  </a:lnTo>
                  <a:lnTo>
                    <a:pt x="6705803" y="0"/>
                  </a:lnTo>
                  <a:lnTo>
                    <a:pt x="56959" y="0"/>
                  </a:lnTo>
                  <a:lnTo>
                    <a:pt x="20688" y="15024"/>
                  </a:lnTo>
                  <a:lnTo>
                    <a:pt x="393" y="52997"/>
                  </a:lnTo>
                  <a:lnTo>
                    <a:pt x="0" y="56959"/>
                  </a:lnTo>
                  <a:lnTo>
                    <a:pt x="0" y="453390"/>
                  </a:lnTo>
                  <a:lnTo>
                    <a:pt x="0" y="457403"/>
                  </a:lnTo>
                  <a:lnTo>
                    <a:pt x="15036" y="493661"/>
                  </a:lnTo>
                  <a:lnTo>
                    <a:pt x="52997" y="513969"/>
                  </a:lnTo>
                  <a:lnTo>
                    <a:pt x="56959" y="514350"/>
                  </a:lnTo>
                  <a:lnTo>
                    <a:pt x="6705803" y="514350"/>
                  </a:lnTo>
                  <a:lnTo>
                    <a:pt x="6742074" y="499325"/>
                  </a:lnTo>
                  <a:lnTo>
                    <a:pt x="6762369" y="461365"/>
                  </a:lnTo>
                  <a:lnTo>
                    <a:pt x="6762750" y="457403"/>
                  </a:lnTo>
                  <a:lnTo>
                    <a:pt x="6762750" y="569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353048" y="828674"/>
            <a:ext cx="419100" cy="209550"/>
            <a:chOff x="5353048" y="828674"/>
            <a:chExt cx="419100" cy="209550"/>
          </a:xfrm>
        </p:grpSpPr>
        <p:sp>
          <p:nvSpPr>
            <p:cNvPr id="17" name="object 17" descr=""/>
            <p:cNvSpPr/>
            <p:nvPr/>
          </p:nvSpPr>
          <p:spPr>
            <a:xfrm>
              <a:off x="5353048" y="828675"/>
              <a:ext cx="419100" cy="209550"/>
            </a:xfrm>
            <a:custGeom>
              <a:avLst/>
              <a:gdLst/>
              <a:ahLst/>
              <a:cxnLst/>
              <a:rect l="l" t="t" r="r" b="b"/>
              <a:pathLst>
                <a:path w="419100" h="209550">
                  <a:moveTo>
                    <a:pt x="362142" y="209548"/>
                  </a:moveTo>
                  <a:lnTo>
                    <a:pt x="56958" y="209548"/>
                  </a:lnTo>
                  <a:lnTo>
                    <a:pt x="52993" y="209157"/>
                  </a:lnTo>
                  <a:lnTo>
                    <a:pt x="15024" y="188861"/>
                  </a:lnTo>
                  <a:lnTo>
                    <a:pt x="0" y="152590"/>
                  </a:lnTo>
                  <a:lnTo>
                    <a:pt x="0" y="148589"/>
                  </a:lnTo>
                  <a:lnTo>
                    <a:pt x="0" y="56955"/>
                  </a:lnTo>
                  <a:lnTo>
                    <a:pt x="15024" y="20682"/>
                  </a:lnTo>
                  <a:lnTo>
                    <a:pt x="52993" y="389"/>
                  </a:lnTo>
                  <a:lnTo>
                    <a:pt x="56958" y="0"/>
                  </a:lnTo>
                  <a:lnTo>
                    <a:pt x="362142" y="0"/>
                  </a:lnTo>
                  <a:lnTo>
                    <a:pt x="398414" y="15020"/>
                  </a:lnTo>
                  <a:lnTo>
                    <a:pt x="418709" y="52991"/>
                  </a:lnTo>
                  <a:lnTo>
                    <a:pt x="419100" y="56955"/>
                  </a:lnTo>
                  <a:lnTo>
                    <a:pt x="419100" y="152590"/>
                  </a:lnTo>
                  <a:lnTo>
                    <a:pt x="404075" y="188861"/>
                  </a:lnTo>
                  <a:lnTo>
                    <a:pt x="366106" y="209157"/>
                  </a:lnTo>
                  <a:lnTo>
                    <a:pt x="362142" y="209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357811" y="833436"/>
              <a:ext cx="409575" cy="200025"/>
            </a:xfrm>
            <a:custGeom>
              <a:avLst/>
              <a:gdLst/>
              <a:ahLst/>
              <a:cxnLst/>
              <a:rect l="l" t="t" r="r" b="b"/>
              <a:pathLst>
                <a:path w="409575" h="200025">
                  <a:moveTo>
                    <a:pt x="0" y="143827"/>
                  </a:moveTo>
                  <a:lnTo>
                    <a:pt x="0" y="56197"/>
                  </a:lnTo>
                  <a:lnTo>
                    <a:pt x="0" y="52507"/>
                  </a:lnTo>
                  <a:lnTo>
                    <a:pt x="359" y="48852"/>
                  </a:lnTo>
                  <a:lnTo>
                    <a:pt x="1080" y="45233"/>
                  </a:lnTo>
                  <a:lnTo>
                    <a:pt x="1799" y="41613"/>
                  </a:lnTo>
                  <a:lnTo>
                    <a:pt x="2865" y="38099"/>
                  </a:lnTo>
                  <a:lnTo>
                    <a:pt x="4277" y="34690"/>
                  </a:lnTo>
                  <a:lnTo>
                    <a:pt x="5689" y="31279"/>
                  </a:lnTo>
                  <a:lnTo>
                    <a:pt x="7421" y="28041"/>
                  </a:lnTo>
                  <a:lnTo>
                    <a:pt x="9470" y="24973"/>
                  </a:lnTo>
                  <a:lnTo>
                    <a:pt x="11521" y="21905"/>
                  </a:lnTo>
                  <a:lnTo>
                    <a:pt x="13850" y="19066"/>
                  </a:lnTo>
                  <a:lnTo>
                    <a:pt x="16460" y="16458"/>
                  </a:lnTo>
                  <a:lnTo>
                    <a:pt x="19069" y="13849"/>
                  </a:lnTo>
                  <a:lnTo>
                    <a:pt x="45234" y="1079"/>
                  </a:lnTo>
                  <a:lnTo>
                    <a:pt x="48853" y="359"/>
                  </a:lnTo>
                  <a:lnTo>
                    <a:pt x="52507" y="0"/>
                  </a:lnTo>
                  <a:lnTo>
                    <a:pt x="56198" y="0"/>
                  </a:lnTo>
                  <a:lnTo>
                    <a:pt x="353377" y="0"/>
                  </a:lnTo>
                  <a:lnTo>
                    <a:pt x="357067" y="0"/>
                  </a:lnTo>
                  <a:lnTo>
                    <a:pt x="360722" y="359"/>
                  </a:lnTo>
                  <a:lnTo>
                    <a:pt x="364341" y="1079"/>
                  </a:lnTo>
                  <a:lnTo>
                    <a:pt x="367960" y="1798"/>
                  </a:lnTo>
                  <a:lnTo>
                    <a:pt x="393114" y="16458"/>
                  </a:lnTo>
                  <a:lnTo>
                    <a:pt x="395724" y="19066"/>
                  </a:lnTo>
                  <a:lnTo>
                    <a:pt x="398053" y="21905"/>
                  </a:lnTo>
                  <a:lnTo>
                    <a:pt x="400103" y="24973"/>
                  </a:lnTo>
                  <a:lnTo>
                    <a:pt x="402153" y="28041"/>
                  </a:lnTo>
                  <a:lnTo>
                    <a:pt x="403885" y="31279"/>
                  </a:lnTo>
                  <a:lnTo>
                    <a:pt x="405297" y="34690"/>
                  </a:lnTo>
                  <a:lnTo>
                    <a:pt x="406709" y="38099"/>
                  </a:lnTo>
                  <a:lnTo>
                    <a:pt x="407775" y="41613"/>
                  </a:lnTo>
                  <a:lnTo>
                    <a:pt x="408495" y="45233"/>
                  </a:lnTo>
                  <a:lnTo>
                    <a:pt x="409215" y="48852"/>
                  </a:lnTo>
                  <a:lnTo>
                    <a:pt x="409575" y="52507"/>
                  </a:lnTo>
                  <a:lnTo>
                    <a:pt x="409575" y="56197"/>
                  </a:lnTo>
                  <a:lnTo>
                    <a:pt x="409575" y="143827"/>
                  </a:lnTo>
                  <a:lnTo>
                    <a:pt x="409575" y="147516"/>
                  </a:lnTo>
                  <a:lnTo>
                    <a:pt x="409215" y="151169"/>
                  </a:lnTo>
                  <a:lnTo>
                    <a:pt x="408495" y="154789"/>
                  </a:lnTo>
                  <a:lnTo>
                    <a:pt x="407775" y="158407"/>
                  </a:lnTo>
                  <a:lnTo>
                    <a:pt x="406709" y="161921"/>
                  </a:lnTo>
                  <a:lnTo>
                    <a:pt x="405297" y="165329"/>
                  </a:lnTo>
                  <a:lnTo>
                    <a:pt x="403885" y="168738"/>
                  </a:lnTo>
                  <a:lnTo>
                    <a:pt x="402154" y="171976"/>
                  </a:lnTo>
                  <a:lnTo>
                    <a:pt x="400104" y="175044"/>
                  </a:lnTo>
                  <a:lnTo>
                    <a:pt x="398053" y="178113"/>
                  </a:lnTo>
                  <a:lnTo>
                    <a:pt x="384599" y="190551"/>
                  </a:lnTo>
                  <a:lnTo>
                    <a:pt x="381531" y="192602"/>
                  </a:lnTo>
                  <a:lnTo>
                    <a:pt x="378293" y="194333"/>
                  </a:lnTo>
                  <a:lnTo>
                    <a:pt x="374884" y="195745"/>
                  </a:lnTo>
                  <a:lnTo>
                    <a:pt x="371474" y="197157"/>
                  </a:lnTo>
                  <a:lnTo>
                    <a:pt x="353377" y="200024"/>
                  </a:lnTo>
                  <a:lnTo>
                    <a:pt x="56198" y="200024"/>
                  </a:lnTo>
                  <a:lnTo>
                    <a:pt x="34691" y="195745"/>
                  </a:lnTo>
                  <a:lnTo>
                    <a:pt x="31282" y="194333"/>
                  </a:lnTo>
                  <a:lnTo>
                    <a:pt x="28043" y="192602"/>
                  </a:lnTo>
                  <a:lnTo>
                    <a:pt x="24975" y="190552"/>
                  </a:lnTo>
                  <a:lnTo>
                    <a:pt x="21907" y="188502"/>
                  </a:lnTo>
                  <a:lnTo>
                    <a:pt x="4277" y="165330"/>
                  </a:lnTo>
                  <a:lnTo>
                    <a:pt x="2865" y="161923"/>
                  </a:lnTo>
                  <a:lnTo>
                    <a:pt x="1799" y="158409"/>
                  </a:lnTo>
                  <a:lnTo>
                    <a:pt x="1080" y="154789"/>
                  </a:lnTo>
                  <a:lnTo>
                    <a:pt x="359" y="151169"/>
                  </a:lnTo>
                  <a:lnTo>
                    <a:pt x="0" y="147516"/>
                  </a:lnTo>
                  <a:lnTo>
                    <a:pt x="0" y="143827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704849" y="1076324"/>
            <a:ext cx="1219200" cy="209550"/>
            <a:chOff x="704849" y="1076324"/>
            <a:chExt cx="1219200" cy="209550"/>
          </a:xfrm>
        </p:grpSpPr>
        <p:sp>
          <p:nvSpPr>
            <p:cNvPr id="20" name="object 20" descr=""/>
            <p:cNvSpPr/>
            <p:nvPr/>
          </p:nvSpPr>
          <p:spPr>
            <a:xfrm>
              <a:off x="704849" y="1076324"/>
              <a:ext cx="1219200" cy="209550"/>
            </a:xfrm>
            <a:custGeom>
              <a:avLst/>
              <a:gdLst/>
              <a:ahLst/>
              <a:cxnLst/>
              <a:rect l="l" t="t" r="r" b="b"/>
              <a:pathLst>
                <a:path w="1219200" h="209550">
                  <a:moveTo>
                    <a:pt x="1162242" y="209548"/>
                  </a:moveTo>
                  <a:lnTo>
                    <a:pt x="56957" y="209548"/>
                  </a:lnTo>
                  <a:lnTo>
                    <a:pt x="52993" y="209156"/>
                  </a:lnTo>
                  <a:lnTo>
                    <a:pt x="15024" y="188865"/>
                  </a:lnTo>
                  <a:lnTo>
                    <a:pt x="0" y="152593"/>
                  </a:lnTo>
                  <a:lnTo>
                    <a:pt x="0" y="148590"/>
                  </a:lnTo>
                  <a:lnTo>
                    <a:pt x="0" y="56956"/>
                  </a:lnTo>
                  <a:lnTo>
                    <a:pt x="15024" y="20682"/>
                  </a:lnTo>
                  <a:lnTo>
                    <a:pt x="52993" y="389"/>
                  </a:lnTo>
                  <a:lnTo>
                    <a:pt x="56957" y="0"/>
                  </a:lnTo>
                  <a:lnTo>
                    <a:pt x="1162242" y="0"/>
                  </a:lnTo>
                  <a:lnTo>
                    <a:pt x="1198514" y="15021"/>
                  </a:lnTo>
                  <a:lnTo>
                    <a:pt x="1218809" y="52992"/>
                  </a:lnTo>
                  <a:lnTo>
                    <a:pt x="1219199" y="56956"/>
                  </a:lnTo>
                  <a:lnTo>
                    <a:pt x="1219199" y="152593"/>
                  </a:lnTo>
                  <a:lnTo>
                    <a:pt x="1204175" y="188865"/>
                  </a:lnTo>
                  <a:lnTo>
                    <a:pt x="1166206" y="209156"/>
                  </a:lnTo>
                  <a:lnTo>
                    <a:pt x="1162242" y="209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09612" y="1081086"/>
              <a:ext cx="1209675" cy="200025"/>
            </a:xfrm>
            <a:custGeom>
              <a:avLst/>
              <a:gdLst/>
              <a:ahLst/>
              <a:cxnLst/>
              <a:rect l="l" t="t" r="r" b="b"/>
              <a:pathLst>
                <a:path w="1209675" h="200025">
                  <a:moveTo>
                    <a:pt x="0" y="143828"/>
                  </a:moveTo>
                  <a:lnTo>
                    <a:pt x="0" y="56197"/>
                  </a:lnTo>
                  <a:lnTo>
                    <a:pt x="0" y="52508"/>
                  </a:lnTo>
                  <a:lnTo>
                    <a:pt x="359" y="48852"/>
                  </a:lnTo>
                  <a:lnTo>
                    <a:pt x="1079" y="45233"/>
                  </a:lnTo>
                  <a:lnTo>
                    <a:pt x="1799" y="41613"/>
                  </a:lnTo>
                  <a:lnTo>
                    <a:pt x="2865" y="38099"/>
                  </a:lnTo>
                  <a:lnTo>
                    <a:pt x="16459" y="16458"/>
                  </a:lnTo>
                  <a:lnTo>
                    <a:pt x="19069" y="13849"/>
                  </a:lnTo>
                  <a:lnTo>
                    <a:pt x="34691" y="4276"/>
                  </a:lnTo>
                  <a:lnTo>
                    <a:pt x="38100" y="2865"/>
                  </a:lnTo>
                  <a:lnTo>
                    <a:pt x="41614" y="1800"/>
                  </a:lnTo>
                  <a:lnTo>
                    <a:pt x="45233" y="1080"/>
                  </a:lnTo>
                  <a:lnTo>
                    <a:pt x="48853" y="360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1153477" y="0"/>
                  </a:lnTo>
                  <a:lnTo>
                    <a:pt x="1157167" y="0"/>
                  </a:lnTo>
                  <a:lnTo>
                    <a:pt x="1160821" y="360"/>
                  </a:lnTo>
                  <a:lnTo>
                    <a:pt x="1193215" y="16458"/>
                  </a:lnTo>
                  <a:lnTo>
                    <a:pt x="1195824" y="19066"/>
                  </a:lnTo>
                  <a:lnTo>
                    <a:pt x="1208595" y="45233"/>
                  </a:lnTo>
                  <a:lnTo>
                    <a:pt x="1209314" y="48852"/>
                  </a:lnTo>
                  <a:lnTo>
                    <a:pt x="1209674" y="52508"/>
                  </a:lnTo>
                  <a:lnTo>
                    <a:pt x="1209674" y="56197"/>
                  </a:lnTo>
                  <a:lnTo>
                    <a:pt x="1209674" y="143828"/>
                  </a:lnTo>
                  <a:lnTo>
                    <a:pt x="1209674" y="147518"/>
                  </a:lnTo>
                  <a:lnTo>
                    <a:pt x="1209314" y="151172"/>
                  </a:lnTo>
                  <a:lnTo>
                    <a:pt x="1208595" y="154790"/>
                  </a:lnTo>
                  <a:lnTo>
                    <a:pt x="1207875" y="158409"/>
                  </a:lnTo>
                  <a:lnTo>
                    <a:pt x="1206809" y="161923"/>
                  </a:lnTo>
                  <a:lnTo>
                    <a:pt x="1205397" y="165332"/>
                  </a:lnTo>
                  <a:lnTo>
                    <a:pt x="1203985" y="168741"/>
                  </a:lnTo>
                  <a:lnTo>
                    <a:pt x="1202254" y="171980"/>
                  </a:lnTo>
                  <a:lnTo>
                    <a:pt x="1200204" y="175047"/>
                  </a:lnTo>
                  <a:lnTo>
                    <a:pt x="1198153" y="178114"/>
                  </a:lnTo>
                  <a:lnTo>
                    <a:pt x="1195824" y="180954"/>
                  </a:lnTo>
                  <a:lnTo>
                    <a:pt x="1193215" y="183562"/>
                  </a:lnTo>
                  <a:lnTo>
                    <a:pt x="1190605" y="186172"/>
                  </a:lnTo>
                  <a:lnTo>
                    <a:pt x="1187767" y="188502"/>
                  </a:lnTo>
                  <a:lnTo>
                    <a:pt x="1184698" y="190551"/>
                  </a:lnTo>
                  <a:lnTo>
                    <a:pt x="1181630" y="192602"/>
                  </a:lnTo>
                  <a:lnTo>
                    <a:pt x="1178392" y="194334"/>
                  </a:lnTo>
                  <a:lnTo>
                    <a:pt x="1174983" y="195746"/>
                  </a:lnTo>
                  <a:lnTo>
                    <a:pt x="1171574" y="197157"/>
                  </a:lnTo>
                  <a:lnTo>
                    <a:pt x="1153477" y="200024"/>
                  </a:lnTo>
                  <a:lnTo>
                    <a:pt x="56197" y="200024"/>
                  </a:lnTo>
                  <a:lnTo>
                    <a:pt x="19069" y="186174"/>
                  </a:lnTo>
                  <a:lnTo>
                    <a:pt x="9470" y="175047"/>
                  </a:lnTo>
                  <a:lnTo>
                    <a:pt x="7420" y="171980"/>
                  </a:lnTo>
                  <a:lnTo>
                    <a:pt x="1079" y="154790"/>
                  </a:lnTo>
                  <a:lnTo>
                    <a:pt x="359" y="151172"/>
                  </a:lnTo>
                  <a:lnTo>
                    <a:pt x="0" y="147518"/>
                  </a:lnTo>
                  <a:lnTo>
                    <a:pt x="0" y="143828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2009774" y="1076324"/>
            <a:ext cx="1219200" cy="209550"/>
            <a:chOff x="2009774" y="1076324"/>
            <a:chExt cx="1219200" cy="209550"/>
          </a:xfrm>
        </p:grpSpPr>
        <p:sp>
          <p:nvSpPr>
            <p:cNvPr id="23" name="object 23" descr=""/>
            <p:cNvSpPr/>
            <p:nvPr/>
          </p:nvSpPr>
          <p:spPr>
            <a:xfrm>
              <a:off x="2009774" y="1076324"/>
              <a:ext cx="1219200" cy="209550"/>
            </a:xfrm>
            <a:custGeom>
              <a:avLst/>
              <a:gdLst/>
              <a:ahLst/>
              <a:cxnLst/>
              <a:rect l="l" t="t" r="r" b="b"/>
              <a:pathLst>
                <a:path w="1219200" h="209550">
                  <a:moveTo>
                    <a:pt x="1162242" y="209548"/>
                  </a:moveTo>
                  <a:lnTo>
                    <a:pt x="56957" y="209548"/>
                  </a:lnTo>
                  <a:lnTo>
                    <a:pt x="52993" y="209156"/>
                  </a:lnTo>
                  <a:lnTo>
                    <a:pt x="15024" y="188865"/>
                  </a:lnTo>
                  <a:lnTo>
                    <a:pt x="0" y="152593"/>
                  </a:lnTo>
                  <a:lnTo>
                    <a:pt x="0" y="148590"/>
                  </a:lnTo>
                  <a:lnTo>
                    <a:pt x="0" y="56956"/>
                  </a:lnTo>
                  <a:lnTo>
                    <a:pt x="15024" y="20682"/>
                  </a:lnTo>
                  <a:lnTo>
                    <a:pt x="52993" y="389"/>
                  </a:lnTo>
                  <a:lnTo>
                    <a:pt x="56957" y="0"/>
                  </a:lnTo>
                  <a:lnTo>
                    <a:pt x="1162242" y="0"/>
                  </a:lnTo>
                  <a:lnTo>
                    <a:pt x="1198514" y="15021"/>
                  </a:lnTo>
                  <a:lnTo>
                    <a:pt x="1218809" y="52992"/>
                  </a:lnTo>
                  <a:lnTo>
                    <a:pt x="1219200" y="56956"/>
                  </a:lnTo>
                  <a:lnTo>
                    <a:pt x="1219200" y="152593"/>
                  </a:lnTo>
                  <a:lnTo>
                    <a:pt x="1204175" y="188865"/>
                  </a:lnTo>
                  <a:lnTo>
                    <a:pt x="1166206" y="209156"/>
                  </a:lnTo>
                  <a:lnTo>
                    <a:pt x="1162242" y="209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014537" y="1081086"/>
              <a:ext cx="1209675" cy="200025"/>
            </a:xfrm>
            <a:custGeom>
              <a:avLst/>
              <a:gdLst/>
              <a:ahLst/>
              <a:cxnLst/>
              <a:rect l="l" t="t" r="r" b="b"/>
              <a:pathLst>
                <a:path w="1209675" h="200025">
                  <a:moveTo>
                    <a:pt x="0" y="143828"/>
                  </a:moveTo>
                  <a:lnTo>
                    <a:pt x="0" y="56197"/>
                  </a:lnTo>
                  <a:lnTo>
                    <a:pt x="0" y="52508"/>
                  </a:lnTo>
                  <a:lnTo>
                    <a:pt x="359" y="48852"/>
                  </a:lnTo>
                  <a:lnTo>
                    <a:pt x="1079" y="45233"/>
                  </a:lnTo>
                  <a:lnTo>
                    <a:pt x="1799" y="41613"/>
                  </a:lnTo>
                  <a:lnTo>
                    <a:pt x="2865" y="38099"/>
                  </a:lnTo>
                  <a:lnTo>
                    <a:pt x="16459" y="16458"/>
                  </a:lnTo>
                  <a:lnTo>
                    <a:pt x="19069" y="13849"/>
                  </a:lnTo>
                  <a:lnTo>
                    <a:pt x="34691" y="4276"/>
                  </a:lnTo>
                  <a:lnTo>
                    <a:pt x="38100" y="2865"/>
                  </a:lnTo>
                  <a:lnTo>
                    <a:pt x="41614" y="1800"/>
                  </a:lnTo>
                  <a:lnTo>
                    <a:pt x="45233" y="1080"/>
                  </a:lnTo>
                  <a:lnTo>
                    <a:pt x="48852" y="360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1153477" y="0"/>
                  </a:lnTo>
                  <a:lnTo>
                    <a:pt x="1157167" y="0"/>
                  </a:lnTo>
                  <a:lnTo>
                    <a:pt x="1160821" y="360"/>
                  </a:lnTo>
                  <a:lnTo>
                    <a:pt x="1164440" y="1080"/>
                  </a:lnTo>
                  <a:lnTo>
                    <a:pt x="1168059" y="1800"/>
                  </a:lnTo>
                  <a:lnTo>
                    <a:pt x="1171574" y="2865"/>
                  </a:lnTo>
                  <a:lnTo>
                    <a:pt x="1174983" y="4276"/>
                  </a:lnTo>
                  <a:lnTo>
                    <a:pt x="1178392" y="5688"/>
                  </a:lnTo>
                  <a:lnTo>
                    <a:pt x="1193214" y="16458"/>
                  </a:lnTo>
                  <a:lnTo>
                    <a:pt x="1195824" y="19066"/>
                  </a:lnTo>
                  <a:lnTo>
                    <a:pt x="1209674" y="56197"/>
                  </a:lnTo>
                  <a:lnTo>
                    <a:pt x="1209674" y="143828"/>
                  </a:lnTo>
                  <a:lnTo>
                    <a:pt x="1205396" y="165332"/>
                  </a:lnTo>
                  <a:lnTo>
                    <a:pt x="1203984" y="168741"/>
                  </a:lnTo>
                  <a:lnTo>
                    <a:pt x="1202253" y="171980"/>
                  </a:lnTo>
                  <a:lnTo>
                    <a:pt x="1200203" y="175047"/>
                  </a:lnTo>
                  <a:lnTo>
                    <a:pt x="1198153" y="178114"/>
                  </a:lnTo>
                  <a:lnTo>
                    <a:pt x="1195824" y="180954"/>
                  </a:lnTo>
                  <a:lnTo>
                    <a:pt x="1193214" y="183562"/>
                  </a:lnTo>
                  <a:lnTo>
                    <a:pt x="1190605" y="186172"/>
                  </a:lnTo>
                  <a:lnTo>
                    <a:pt x="1187766" y="188502"/>
                  </a:lnTo>
                  <a:lnTo>
                    <a:pt x="1184698" y="190551"/>
                  </a:lnTo>
                  <a:lnTo>
                    <a:pt x="1181630" y="192602"/>
                  </a:lnTo>
                  <a:lnTo>
                    <a:pt x="1153477" y="200024"/>
                  </a:lnTo>
                  <a:lnTo>
                    <a:pt x="56197" y="200024"/>
                  </a:lnTo>
                  <a:lnTo>
                    <a:pt x="34691" y="195746"/>
                  </a:lnTo>
                  <a:lnTo>
                    <a:pt x="31282" y="194334"/>
                  </a:lnTo>
                  <a:lnTo>
                    <a:pt x="28043" y="192602"/>
                  </a:lnTo>
                  <a:lnTo>
                    <a:pt x="24975" y="190553"/>
                  </a:lnTo>
                  <a:lnTo>
                    <a:pt x="21907" y="188504"/>
                  </a:lnTo>
                  <a:lnTo>
                    <a:pt x="1079" y="154790"/>
                  </a:lnTo>
                  <a:lnTo>
                    <a:pt x="0" y="147518"/>
                  </a:lnTo>
                  <a:lnTo>
                    <a:pt x="0" y="143828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3486149" y="1076324"/>
            <a:ext cx="819150" cy="209550"/>
            <a:chOff x="3486149" y="1076324"/>
            <a:chExt cx="819150" cy="209550"/>
          </a:xfrm>
        </p:grpSpPr>
        <p:sp>
          <p:nvSpPr>
            <p:cNvPr id="26" name="object 26" descr=""/>
            <p:cNvSpPr/>
            <p:nvPr/>
          </p:nvSpPr>
          <p:spPr>
            <a:xfrm>
              <a:off x="3486149" y="1076324"/>
              <a:ext cx="819150" cy="209550"/>
            </a:xfrm>
            <a:custGeom>
              <a:avLst/>
              <a:gdLst/>
              <a:ahLst/>
              <a:cxnLst/>
              <a:rect l="l" t="t" r="r" b="b"/>
              <a:pathLst>
                <a:path w="819150" h="209550">
                  <a:moveTo>
                    <a:pt x="762192" y="209548"/>
                  </a:moveTo>
                  <a:lnTo>
                    <a:pt x="56957" y="209548"/>
                  </a:lnTo>
                  <a:lnTo>
                    <a:pt x="52992" y="209156"/>
                  </a:lnTo>
                  <a:lnTo>
                    <a:pt x="15024" y="188865"/>
                  </a:lnTo>
                  <a:lnTo>
                    <a:pt x="0" y="152593"/>
                  </a:lnTo>
                  <a:lnTo>
                    <a:pt x="0" y="148590"/>
                  </a:lnTo>
                  <a:lnTo>
                    <a:pt x="0" y="56956"/>
                  </a:lnTo>
                  <a:lnTo>
                    <a:pt x="15024" y="20682"/>
                  </a:lnTo>
                  <a:lnTo>
                    <a:pt x="52992" y="389"/>
                  </a:lnTo>
                  <a:lnTo>
                    <a:pt x="56957" y="0"/>
                  </a:lnTo>
                  <a:lnTo>
                    <a:pt x="762192" y="0"/>
                  </a:lnTo>
                  <a:lnTo>
                    <a:pt x="798464" y="15021"/>
                  </a:lnTo>
                  <a:lnTo>
                    <a:pt x="818759" y="52992"/>
                  </a:lnTo>
                  <a:lnTo>
                    <a:pt x="819149" y="56956"/>
                  </a:lnTo>
                  <a:lnTo>
                    <a:pt x="819149" y="152593"/>
                  </a:lnTo>
                  <a:lnTo>
                    <a:pt x="804125" y="188865"/>
                  </a:lnTo>
                  <a:lnTo>
                    <a:pt x="766156" y="209156"/>
                  </a:lnTo>
                  <a:lnTo>
                    <a:pt x="762192" y="209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490912" y="1081086"/>
              <a:ext cx="809625" cy="200025"/>
            </a:xfrm>
            <a:custGeom>
              <a:avLst/>
              <a:gdLst/>
              <a:ahLst/>
              <a:cxnLst/>
              <a:rect l="l" t="t" r="r" b="b"/>
              <a:pathLst>
                <a:path w="809625" h="200025">
                  <a:moveTo>
                    <a:pt x="0" y="143828"/>
                  </a:moveTo>
                  <a:lnTo>
                    <a:pt x="0" y="56197"/>
                  </a:lnTo>
                  <a:lnTo>
                    <a:pt x="0" y="52508"/>
                  </a:lnTo>
                  <a:lnTo>
                    <a:pt x="359" y="48852"/>
                  </a:lnTo>
                  <a:lnTo>
                    <a:pt x="1079" y="45233"/>
                  </a:lnTo>
                  <a:lnTo>
                    <a:pt x="1799" y="41613"/>
                  </a:lnTo>
                  <a:lnTo>
                    <a:pt x="2865" y="38099"/>
                  </a:lnTo>
                  <a:lnTo>
                    <a:pt x="4277" y="34690"/>
                  </a:lnTo>
                  <a:lnTo>
                    <a:pt x="5689" y="31281"/>
                  </a:lnTo>
                  <a:lnTo>
                    <a:pt x="7420" y="28042"/>
                  </a:lnTo>
                  <a:lnTo>
                    <a:pt x="9470" y="24973"/>
                  </a:lnTo>
                  <a:lnTo>
                    <a:pt x="11520" y="21905"/>
                  </a:lnTo>
                  <a:lnTo>
                    <a:pt x="13850" y="19066"/>
                  </a:lnTo>
                  <a:lnTo>
                    <a:pt x="16459" y="16458"/>
                  </a:lnTo>
                  <a:lnTo>
                    <a:pt x="19068" y="13849"/>
                  </a:lnTo>
                  <a:lnTo>
                    <a:pt x="34691" y="4276"/>
                  </a:lnTo>
                  <a:lnTo>
                    <a:pt x="38100" y="2865"/>
                  </a:lnTo>
                  <a:lnTo>
                    <a:pt x="41614" y="1800"/>
                  </a:lnTo>
                  <a:lnTo>
                    <a:pt x="45233" y="1080"/>
                  </a:lnTo>
                  <a:lnTo>
                    <a:pt x="48852" y="360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753427" y="0"/>
                  </a:lnTo>
                  <a:lnTo>
                    <a:pt x="757117" y="0"/>
                  </a:lnTo>
                  <a:lnTo>
                    <a:pt x="760771" y="360"/>
                  </a:lnTo>
                  <a:lnTo>
                    <a:pt x="764390" y="1080"/>
                  </a:lnTo>
                  <a:lnTo>
                    <a:pt x="768009" y="1800"/>
                  </a:lnTo>
                  <a:lnTo>
                    <a:pt x="771523" y="2865"/>
                  </a:lnTo>
                  <a:lnTo>
                    <a:pt x="774932" y="4276"/>
                  </a:lnTo>
                  <a:lnTo>
                    <a:pt x="778341" y="5688"/>
                  </a:lnTo>
                  <a:lnTo>
                    <a:pt x="793164" y="16458"/>
                  </a:lnTo>
                  <a:lnTo>
                    <a:pt x="795773" y="19066"/>
                  </a:lnTo>
                  <a:lnTo>
                    <a:pt x="809624" y="52508"/>
                  </a:lnTo>
                  <a:lnTo>
                    <a:pt x="809624" y="56197"/>
                  </a:lnTo>
                  <a:lnTo>
                    <a:pt x="809624" y="143828"/>
                  </a:lnTo>
                  <a:lnTo>
                    <a:pt x="809624" y="147518"/>
                  </a:lnTo>
                  <a:lnTo>
                    <a:pt x="809264" y="151172"/>
                  </a:lnTo>
                  <a:lnTo>
                    <a:pt x="808544" y="154790"/>
                  </a:lnTo>
                  <a:lnTo>
                    <a:pt x="807824" y="158409"/>
                  </a:lnTo>
                  <a:lnTo>
                    <a:pt x="806758" y="161923"/>
                  </a:lnTo>
                  <a:lnTo>
                    <a:pt x="805346" y="165332"/>
                  </a:lnTo>
                  <a:lnTo>
                    <a:pt x="803934" y="168741"/>
                  </a:lnTo>
                  <a:lnTo>
                    <a:pt x="793164" y="183562"/>
                  </a:lnTo>
                  <a:lnTo>
                    <a:pt x="790555" y="186172"/>
                  </a:lnTo>
                  <a:lnTo>
                    <a:pt x="787716" y="188502"/>
                  </a:lnTo>
                  <a:lnTo>
                    <a:pt x="784648" y="190551"/>
                  </a:lnTo>
                  <a:lnTo>
                    <a:pt x="781580" y="192602"/>
                  </a:lnTo>
                  <a:lnTo>
                    <a:pt x="778342" y="194334"/>
                  </a:lnTo>
                  <a:lnTo>
                    <a:pt x="774932" y="195746"/>
                  </a:lnTo>
                  <a:lnTo>
                    <a:pt x="771524" y="197157"/>
                  </a:lnTo>
                  <a:lnTo>
                    <a:pt x="753427" y="200024"/>
                  </a:lnTo>
                  <a:lnTo>
                    <a:pt x="56197" y="200024"/>
                  </a:lnTo>
                  <a:lnTo>
                    <a:pt x="34691" y="195746"/>
                  </a:lnTo>
                  <a:lnTo>
                    <a:pt x="31282" y="194334"/>
                  </a:lnTo>
                  <a:lnTo>
                    <a:pt x="28043" y="192602"/>
                  </a:lnTo>
                  <a:lnTo>
                    <a:pt x="24975" y="190553"/>
                  </a:lnTo>
                  <a:lnTo>
                    <a:pt x="21907" y="188504"/>
                  </a:lnTo>
                  <a:lnTo>
                    <a:pt x="9470" y="175047"/>
                  </a:lnTo>
                  <a:lnTo>
                    <a:pt x="7420" y="171980"/>
                  </a:lnTo>
                  <a:lnTo>
                    <a:pt x="5689" y="168741"/>
                  </a:lnTo>
                  <a:lnTo>
                    <a:pt x="4277" y="165332"/>
                  </a:lnTo>
                  <a:lnTo>
                    <a:pt x="2865" y="161923"/>
                  </a:lnTo>
                  <a:lnTo>
                    <a:pt x="1799" y="158409"/>
                  </a:lnTo>
                  <a:lnTo>
                    <a:pt x="1079" y="154790"/>
                  </a:lnTo>
                  <a:lnTo>
                    <a:pt x="359" y="151172"/>
                  </a:lnTo>
                  <a:lnTo>
                    <a:pt x="0" y="147518"/>
                  </a:lnTo>
                  <a:lnTo>
                    <a:pt x="0" y="143828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90661" y="771494"/>
            <a:ext cx="6108700" cy="50673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baseline="2222" sz="1875" spc="-89">
                <a:solidFill>
                  <a:srgbClr val="44494F"/>
                </a:solidFill>
                <a:latin typeface="Minion Pro Capt"/>
                <a:cs typeface="Minion Pro Capt"/>
              </a:rPr>
              <a:t>T</a:t>
            </a:r>
            <a:r>
              <a:rPr dirty="0" baseline="2136" sz="1950" spc="-89">
                <a:solidFill>
                  <a:srgbClr val="44494F"/>
                </a:solidFill>
                <a:latin typeface="Comic Sans MS"/>
                <a:cs typeface="Comic Sans MS"/>
              </a:rPr>
              <a:t>he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submission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89">
                <a:solidFill>
                  <a:srgbClr val="44494F"/>
                </a:solidFill>
                <a:latin typeface="Comic Sans MS"/>
                <a:cs typeface="Comic Sans MS"/>
              </a:rPr>
              <a:t>will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79">
                <a:solidFill>
                  <a:srgbClr val="44494F"/>
                </a:solidFill>
                <a:latin typeface="Comic Sans MS"/>
                <a:cs typeface="Comic Sans MS"/>
              </a:rPr>
              <a:t>fail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254">
                <a:solidFill>
                  <a:srgbClr val="44494F"/>
                </a:solidFill>
                <a:latin typeface="Comic Sans MS"/>
                <a:cs typeface="Comic Sans MS"/>
              </a:rPr>
              <a:t>if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37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baseline="2136" sz="1950" spc="-12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04">
                <a:solidFill>
                  <a:srgbClr val="44494F"/>
                </a:solidFill>
                <a:latin typeface="Comic Sans MS"/>
                <a:cs typeface="Comic Sans MS"/>
              </a:rPr>
              <a:t>submit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7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with </a:t>
            </a:r>
            <a:r>
              <a:rPr dirty="0" baseline="2136" sz="1950" spc="-165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52">
                <a:solidFill>
                  <a:srgbClr val="44494F"/>
                </a:solidFill>
                <a:latin typeface="Comic Sans MS"/>
                <a:cs typeface="Comic Sans MS"/>
              </a:rPr>
              <a:t>same</a:t>
            </a:r>
            <a:r>
              <a:rPr dirty="0" baseline="2136" sz="1950" spc="-12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7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baseline="2136" sz="1950" spc="4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name</a:t>
            </a:r>
            <a:r>
              <a:rPr dirty="0" sz="1050" spc="8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baseline="2136" sz="1950" spc="-135">
                <a:solidFill>
                  <a:srgbClr val="44494F"/>
                </a:solidFill>
                <a:latin typeface="Comic Sans MS"/>
                <a:cs typeface="Comic Sans MS"/>
              </a:rPr>
              <a:t>but</a:t>
            </a:r>
            <a:r>
              <a:rPr dirty="0" baseline="2136" sz="1950" spc="-12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35">
                <a:solidFill>
                  <a:srgbClr val="44494F"/>
                </a:solidFill>
                <a:latin typeface="Comic Sans MS"/>
                <a:cs typeface="Comic Sans MS"/>
              </a:rPr>
              <a:t>different</a:t>
            </a:r>
            <a:endParaRPr baseline="2136" sz="1950">
              <a:latin typeface="Comic Sans MS"/>
              <a:cs typeface="Comic Sans MS"/>
            </a:endParaRPr>
          </a:p>
          <a:p>
            <a:pPr marL="61594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job_queue_spec</a:t>
            </a:r>
            <a:r>
              <a:rPr dirty="0" sz="1050" spc="-27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2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compute_config</a:t>
            </a:r>
            <a:r>
              <a:rPr dirty="0" sz="1050" spc="-26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6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4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or</a:t>
            </a:r>
            <a:r>
              <a:rPr dirty="0" sz="1300" spc="29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image_uri</a:t>
            </a:r>
            <a:r>
              <a:rPr dirty="0" sz="1050" spc="-26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5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92099" y="147104"/>
            <a:ext cx="3406775" cy="43624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800">
                <a:latin typeface="Times New Roman"/>
                <a:cs typeface="Times New Roman"/>
              </a:rPr>
              <a:t>2/12/25,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9:48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AM</a:t>
            </a:r>
            <a:endParaRPr sz="8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340"/>
              </a:spcBef>
            </a:pP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config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associate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with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existing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179" y="1765662"/>
            <a:ext cx="186611" cy="186611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2066924" y="2076449"/>
            <a:ext cx="1219200" cy="209550"/>
            <a:chOff x="2066924" y="2076449"/>
            <a:chExt cx="1219200" cy="209550"/>
          </a:xfrm>
        </p:grpSpPr>
        <p:sp>
          <p:nvSpPr>
            <p:cNvPr id="32" name="object 32" descr=""/>
            <p:cNvSpPr/>
            <p:nvPr/>
          </p:nvSpPr>
          <p:spPr>
            <a:xfrm>
              <a:off x="2066924" y="2076449"/>
              <a:ext cx="1219200" cy="209550"/>
            </a:xfrm>
            <a:custGeom>
              <a:avLst/>
              <a:gdLst/>
              <a:ahLst/>
              <a:cxnLst/>
              <a:rect l="l" t="t" r="r" b="b"/>
              <a:pathLst>
                <a:path w="1219200" h="209550">
                  <a:moveTo>
                    <a:pt x="1162242" y="209548"/>
                  </a:moveTo>
                  <a:lnTo>
                    <a:pt x="56957" y="209548"/>
                  </a:lnTo>
                  <a:lnTo>
                    <a:pt x="52992" y="209156"/>
                  </a:lnTo>
                  <a:lnTo>
                    <a:pt x="15024" y="188862"/>
                  </a:lnTo>
                  <a:lnTo>
                    <a:pt x="0" y="152593"/>
                  </a:lnTo>
                  <a:lnTo>
                    <a:pt x="0" y="148590"/>
                  </a:lnTo>
                  <a:lnTo>
                    <a:pt x="0" y="56956"/>
                  </a:lnTo>
                  <a:lnTo>
                    <a:pt x="15024" y="20682"/>
                  </a:lnTo>
                  <a:lnTo>
                    <a:pt x="52992" y="390"/>
                  </a:lnTo>
                  <a:lnTo>
                    <a:pt x="56957" y="0"/>
                  </a:lnTo>
                  <a:lnTo>
                    <a:pt x="1162242" y="0"/>
                  </a:lnTo>
                  <a:lnTo>
                    <a:pt x="1198514" y="15024"/>
                  </a:lnTo>
                  <a:lnTo>
                    <a:pt x="1218809" y="52992"/>
                  </a:lnTo>
                  <a:lnTo>
                    <a:pt x="1219199" y="56956"/>
                  </a:lnTo>
                  <a:lnTo>
                    <a:pt x="1219199" y="152593"/>
                  </a:lnTo>
                  <a:lnTo>
                    <a:pt x="1204175" y="188865"/>
                  </a:lnTo>
                  <a:lnTo>
                    <a:pt x="1166206" y="209156"/>
                  </a:lnTo>
                  <a:lnTo>
                    <a:pt x="1162242" y="209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071687" y="2081211"/>
              <a:ext cx="1209675" cy="200025"/>
            </a:xfrm>
            <a:custGeom>
              <a:avLst/>
              <a:gdLst/>
              <a:ahLst/>
              <a:cxnLst/>
              <a:rect l="l" t="t" r="r" b="b"/>
              <a:pathLst>
                <a:path w="1209675" h="200025">
                  <a:moveTo>
                    <a:pt x="0" y="143828"/>
                  </a:moveTo>
                  <a:lnTo>
                    <a:pt x="0" y="56196"/>
                  </a:lnTo>
                  <a:lnTo>
                    <a:pt x="0" y="52506"/>
                  </a:lnTo>
                  <a:lnTo>
                    <a:pt x="359" y="48850"/>
                  </a:lnTo>
                  <a:lnTo>
                    <a:pt x="1079" y="45232"/>
                  </a:lnTo>
                  <a:lnTo>
                    <a:pt x="1799" y="41611"/>
                  </a:lnTo>
                  <a:lnTo>
                    <a:pt x="2865" y="38095"/>
                  </a:lnTo>
                  <a:lnTo>
                    <a:pt x="4277" y="34688"/>
                  </a:lnTo>
                  <a:lnTo>
                    <a:pt x="5689" y="31279"/>
                  </a:lnTo>
                  <a:lnTo>
                    <a:pt x="7420" y="28039"/>
                  </a:lnTo>
                  <a:lnTo>
                    <a:pt x="9470" y="24972"/>
                  </a:lnTo>
                  <a:lnTo>
                    <a:pt x="11520" y="21905"/>
                  </a:lnTo>
                  <a:lnTo>
                    <a:pt x="13850" y="19066"/>
                  </a:lnTo>
                  <a:lnTo>
                    <a:pt x="16459" y="16457"/>
                  </a:lnTo>
                  <a:lnTo>
                    <a:pt x="19068" y="13845"/>
                  </a:lnTo>
                  <a:lnTo>
                    <a:pt x="21907" y="11515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1153477" y="0"/>
                  </a:lnTo>
                  <a:lnTo>
                    <a:pt x="1157167" y="0"/>
                  </a:lnTo>
                  <a:lnTo>
                    <a:pt x="1160822" y="360"/>
                  </a:lnTo>
                  <a:lnTo>
                    <a:pt x="1164440" y="1079"/>
                  </a:lnTo>
                  <a:lnTo>
                    <a:pt x="1168059" y="1797"/>
                  </a:lnTo>
                  <a:lnTo>
                    <a:pt x="1200203" y="24972"/>
                  </a:lnTo>
                  <a:lnTo>
                    <a:pt x="1202253" y="28039"/>
                  </a:lnTo>
                  <a:lnTo>
                    <a:pt x="1203984" y="31279"/>
                  </a:lnTo>
                  <a:lnTo>
                    <a:pt x="1205396" y="34688"/>
                  </a:lnTo>
                  <a:lnTo>
                    <a:pt x="1206808" y="38095"/>
                  </a:lnTo>
                  <a:lnTo>
                    <a:pt x="1207874" y="41609"/>
                  </a:lnTo>
                  <a:lnTo>
                    <a:pt x="1208594" y="45229"/>
                  </a:lnTo>
                  <a:lnTo>
                    <a:pt x="1209314" y="48850"/>
                  </a:lnTo>
                  <a:lnTo>
                    <a:pt x="1209674" y="52506"/>
                  </a:lnTo>
                  <a:lnTo>
                    <a:pt x="1209674" y="56196"/>
                  </a:lnTo>
                  <a:lnTo>
                    <a:pt x="1209674" y="143828"/>
                  </a:lnTo>
                  <a:lnTo>
                    <a:pt x="1209674" y="147518"/>
                  </a:lnTo>
                  <a:lnTo>
                    <a:pt x="1209314" y="151172"/>
                  </a:lnTo>
                  <a:lnTo>
                    <a:pt x="1208594" y="154787"/>
                  </a:lnTo>
                  <a:lnTo>
                    <a:pt x="1207874" y="158406"/>
                  </a:lnTo>
                  <a:lnTo>
                    <a:pt x="1206808" y="161920"/>
                  </a:lnTo>
                  <a:lnTo>
                    <a:pt x="1205396" y="165329"/>
                  </a:lnTo>
                  <a:lnTo>
                    <a:pt x="1203984" y="168738"/>
                  </a:lnTo>
                  <a:lnTo>
                    <a:pt x="1202253" y="171977"/>
                  </a:lnTo>
                  <a:lnTo>
                    <a:pt x="1200203" y="175044"/>
                  </a:lnTo>
                  <a:lnTo>
                    <a:pt x="1198153" y="178112"/>
                  </a:lnTo>
                  <a:lnTo>
                    <a:pt x="1184698" y="190551"/>
                  </a:lnTo>
                  <a:lnTo>
                    <a:pt x="1181630" y="192600"/>
                  </a:lnTo>
                  <a:lnTo>
                    <a:pt x="1153477" y="200024"/>
                  </a:lnTo>
                  <a:lnTo>
                    <a:pt x="56197" y="200024"/>
                  </a:lnTo>
                  <a:lnTo>
                    <a:pt x="34691" y="195743"/>
                  </a:lnTo>
                  <a:lnTo>
                    <a:pt x="31282" y="194331"/>
                  </a:lnTo>
                  <a:lnTo>
                    <a:pt x="28043" y="192600"/>
                  </a:lnTo>
                  <a:lnTo>
                    <a:pt x="24975" y="190548"/>
                  </a:lnTo>
                  <a:lnTo>
                    <a:pt x="21907" y="188499"/>
                  </a:lnTo>
                  <a:lnTo>
                    <a:pt x="9470" y="175044"/>
                  </a:lnTo>
                  <a:lnTo>
                    <a:pt x="7420" y="171977"/>
                  </a:lnTo>
                  <a:lnTo>
                    <a:pt x="0" y="147518"/>
                  </a:lnTo>
                  <a:lnTo>
                    <a:pt x="0" y="143828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3505199" y="2076449"/>
            <a:ext cx="819150" cy="209550"/>
            <a:chOff x="3505199" y="2076449"/>
            <a:chExt cx="819150" cy="209550"/>
          </a:xfrm>
        </p:grpSpPr>
        <p:sp>
          <p:nvSpPr>
            <p:cNvPr id="35" name="object 35" descr=""/>
            <p:cNvSpPr/>
            <p:nvPr/>
          </p:nvSpPr>
          <p:spPr>
            <a:xfrm>
              <a:off x="3505199" y="2076449"/>
              <a:ext cx="819150" cy="209550"/>
            </a:xfrm>
            <a:custGeom>
              <a:avLst/>
              <a:gdLst/>
              <a:ahLst/>
              <a:cxnLst/>
              <a:rect l="l" t="t" r="r" b="b"/>
              <a:pathLst>
                <a:path w="819150" h="209550">
                  <a:moveTo>
                    <a:pt x="762192" y="209548"/>
                  </a:moveTo>
                  <a:lnTo>
                    <a:pt x="56957" y="209548"/>
                  </a:lnTo>
                  <a:lnTo>
                    <a:pt x="52993" y="209156"/>
                  </a:lnTo>
                  <a:lnTo>
                    <a:pt x="15024" y="188862"/>
                  </a:lnTo>
                  <a:lnTo>
                    <a:pt x="0" y="152593"/>
                  </a:lnTo>
                  <a:lnTo>
                    <a:pt x="0" y="148590"/>
                  </a:lnTo>
                  <a:lnTo>
                    <a:pt x="0" y="56956"/>
                  </a:lnTo>
                  <a:lnTo>
                    <a:pt x="15024" y="20682"/>
                  </a:lnTo>
                  <a:lnTo>
                    <a:pt x="52993" y="390"/>
                  </a:lnTo>
                  <a:lnTo>
                    <a:pt x="56957" y="0"/>
                  </a:lnTo>
                  <a:lnTo>
                    <a:pt x="762192" y="0"/>
                  </a:lnTo>
                  <a:lnTo>
                    <a:pt x="798464" y="15024"/>
                  </a:lnTo>
                  <a:lnTo>
                    <a:pt x="818759" y="52992"/>
                  </a:lnTo>
                  <a:lnTo>
                    <a:pt x="819149" y="56956"/>
                  </a:lnTo>
                  <a:lnTo>
                    <a:pt x="819149" y="152593"/>
                  </a:lnTo>
                  <a:lnTo>
                    <a:pt x="804125" y="188865"/>
                  </a:lnTo>
                  <a:lnTo>
                    <a:pt x="766156" y="209156"/>
                  </a:lnTo>
                  <a:lnTo>
                    <a:pt x="762192" y="209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509962" y="2081211"/>
              <a:ext cx="809625" cy="200025"/>
            </a:xfrm>
            <a:custGeom>
              <a:avLst/>
              <a:gdLst/>
              <a:ahLst/>
              <a:cxnLst/>
              <a:rect l="l" t="t" r="r" b="b"/>
              <a:pathLst>
                <a:path w="809625" h="200025">
                  <a:moveTo>
                    <a:pt x="0" y="143828"/>
                  </a:moveTo>
                  <a:lnTo>
                    <a:pt x="0" y="56196"/>
                  </a:lnTo>
                  <a:lnTo>
                    <a:pt x="0" y="52506"/>
                  </a:lnTo>
                  <a:lnTo>
                    <a:pt x="359" y="48850"/>
                  </a:lnTo>
                  <a:lnTo>
                    <a:pt x="1079" y="45232"/>
                  </a:lnTo>
                  <a:lnTo>
                    <a:pt x="1799" y="41611"/>
                  </a:lnTo>
                  <a:lnTo>
                    <a:pt x="2865" y="38095"/>
                  </a:lnTo>
                  <a:lnTo>
                    <a:pt x="4277" y="34688"/>
                  </a:lnTo>
                  <a:lnTo>
                    <a:pt x="5689" y="31279"/>
                  </a:lnTo>
                  <a:lnTo>
                    <a:pt x="7420" y="28039"/>
                  </a:lnTo>
                  <a:lnTo>
                    <a:pt x="9470" y="24972"/>
                  </a:lnTo>
                  <a:lnTo>
                    <a:pt x="11520" y="21905"/>
                  </a:lnTo>
                  <a:lnTo>
                    <a:pt x="13850" y="19066"/>
                  </a:lnTo>
                  <a:lnTo>
                    <a:pt x="16459" y="16457"/>
                  </a:lnTo>
                  <a:lnTo>
                    <a:pt x="19068" y="13845"/>
                  </a:lnTo>
                  <a:lnTo>
                    <a:pt x="21907" y="11515"/>
                  </a:lnTo>
                  <a:lnTo>
                    <a:pt x="24975" y="9464"/>
                  </a:lnTo>
                  <a:lnTo>
                    <a:pt x="28043" y="7416"/>
                  </a:lnTo>
                  <a:lnTo>
                    <a:pt x="31281" y="5685"/>
                  </a:lnTo>
                  <a:lnTo>
                    <a:pt x="34691" y="4273"/>
                  </a:lnTo>
                  <a:lnTo>
                    <a:pt x="38100" y="2862"/>
                  </a:lnTo>
                  <a:lnTo>
                    <a:pt x="41614" y="1797"/>
                  </a:lnTo>
                  <a:lnTo>
                    <a:pt x="45233" y="1076"/>
                  </a:lnTo>
                  <a:lnTo>
                    <a:pt x="48852" y="358"/>
                  </a:lnTo>
                  <a:lnTo>
                    <a:pt x="52507" y="0"/>
                  </a:lnTo>
                  <a:lnTo>
                    <a:pt x="56197" y="0"/>
                  </a:lnTo>
                  <a:lnTo>
                    <a:pt x="753427" y="0"/>
                  </a:lnTo>
                  <a:lnTo>
                    <a:pt x="757117" y="0"/>
                  </a:lnTo>
                  <a:lnTo>
                    <a:pt x="760771" y="360"/>
                  </a:lnTo>
                  <a:lnTo>
                    <a:pt x="764390" y="1079"/>
                  </a:lnTo>
                  <a:lnTo>
                    <a:pt x="768009" y="1797"/>
                  </a:lnTo>
                  <a:lnTo>
                    <a:pt x="771523" y="2865"/>
                  </a:lnTo>
                  <a:lnTo>
                    <a:pt x="774932" y="4276"/>
                  </a:lnTo>
                  <a:lnTo>
                    <a:pt x="778341" y="5688"/>
                  </a:lnTo>
                  <a:lnTo>
                    <a:pt x="805346" y="34688"/>
                  </a:lnTo>
                  <a:lnTo>
                    <a:pt x="806758" y="38095"/>
                  </a:lnTo>
                  <a:lnTo>
                    <a:pt x="807824" y="41609"/>
                  </a:lnTo>
                  <a:lnTo>
                    <a:pt x="808544" y="45229"/>
                  </a:lnTo>
                  <a:lnTo>
                    <a:pt x="809264" y="48850"/>
                  </a:lnTo>
                  <a:lnTo>
                    <a:pt x="809624" y="52506"/>
                  </a:lnTo>
                  <a:lnTo>
                    <a:pt x="809624" y="56196"/>
                  </a:lnTo>
                  <a:lnTo>
                    <a:pt x="809624" y="143828"/>
                  </a:lnTo>
                  <a:lnTo>
                    <a:pt x="809624" y="147518"/>
                  </a:lnTo>
                  <a:lnTo>
                    <a:pt x="809264" y="151172"/>
                  </a:lnTo>
                  <a:lnTo>
                    <a:pt x="808544" y="154787"/>
                  </a:lnTo>
                  <a:lnTo>
                    <a:pt x="807824" y="158406"/>
                  </a:lnTo>
                  <a:lnTo>
                    <a:pt x="800153" y="175044"/>
                  </a:lnTo>
                  <a:lnTo>
                    <a:pt x="798103" y="178112"/>
                  </a:lnTo>
                  <a:lnTo>
                    <a:pt x="784648" y="190551"/>
                  </a:lnTo>
                  <a:lnTo>
                    <a:pt x="781580" y="192600"/>
                  </a:lnTo>
                  <a:lnTo>
                    <a:pt x="753427" y="200024"/>
                  </a:lnTo>
                  <a:lnTo>
                    <a:pt x="56197" y="200024"/>
                  </a:lnTo>
                  <a:lnTo>
                    <a:pt x="34691" y="195743"/>
                  </a:lnTo>
                  <a:lnTo>
                    <a:pt x="31281" y="194331"/>
                  </a:lnTo>
                  <a:lnTo>
                    <a:pt x="28043" y="192600"/>
                  </a:lnTo>
                  <a:lnTo>
                    <a:pt x="24975" y="190548"/>
                  </a:lnTo>
                  <a:lnTo>
                    <a:pt x="21907" y="188499"/>
                  </a:lnTo>
                  <a:lnTo>
                    <a:pt x="9470" y="175044"/>
                  </a:lnTo>
                  <a:lnTo>
                    <a:pt x="7420" y="171977"/>
                  </a:lnTo>
                  <a:lnTo>
                    <a:pt x="0" y="147518"/>
                  </a:lnTo>
                  <a:lnTo>
                    <a:pt x="0" y="143828"/>
                  </a:lnTo>
                  <a:close/>
                </a:path>
              </a:pathLst>
            </a:custGeom>
            <a:ln w="9524">
              <a:solidFill>
                <a:srgbClr val="D9DD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90661" y="1672488"/>
            <a:ext cx="6360160" cy="85344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85"/>
              </a:spcBef>
            </a:pPr>
            <a:r>
              <a:rPr dirty="0" sz="1100" spc="-20" b="1">
                <a:solidFill>
                  <a:srgbClr val="464648"/>
                </a:solidFill>
                <a:latin typeface="Adobe Jenson Pro"/>
                <a:cs typeface="Adobe Jenson Pro"/>
              </a:rPr>
              <a:t>NO</a:t>
            </a:r>
            <a:r>
              <a:rPr dirty="0" sz="1100" spc="-20" b="1">
                <a:solidFill>
                  <a:srgbClr val="464648"/>
                </a:solidFill>
                <a:latin typeface="Times New Roman"/>
                <a:cs typeface="Times New Roman"/>
              </a:rPr>
              <a:t>T</a:t>
            </a:r>
            <a:r>
              <a:rPr dirty="0" sz="1100" spc="-20" b="1">
                <a:solidFill>
                  <a:srgbClr val="464648"/>
                </a:solidFill>
                <a:latin typeface="Adobe Jenson Pro"/>
                <a:cs typeface="Adobe Jenson Pro"/>
              </a:rPr>
              <a:t>E</a:t>
            </a:r>
            <a:endParaRPr sz="1100">
              <a:latin typeface="Adobe Jenson Pro"/>
              <a:cs typeface="Adobe Jenson Pro"/>
            </a:endParaRPr>
          </a:p>
          <a:p>
            <a:pPr marL="12700" marR="5080">
              <a:lnSpc>
                <a:spcPct val="112100"/>
              </a:lnSpc>
              <a:spcBef>
                <a:spcPts val="615"/>
              </a:spcBef>
            </a:pPr>
            <a:r>
              <a:rPr dirty="0" sz="1300" spc="-325">
                <a:solidFill>
                  <a:srgbClr val="44494F"/>
                </a:solidFill>
                <a:latin typeface="Comic Sans MS"/>
                <a:cs typeface="Comic Sans MS"/>
              </a:rPr>
              <a:t>If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don</a:t>
            </a:r>
            <a:r>
              <a:rPr dirty="0" sz="1450" spc="-100">
                <a:solidFill>
                  <a:srgbClr val="44494F"/>
                </a:solidFill>
                <a:latin typeface="Comic Sans MS"/>
                <a:cs typeface="Comic Sans MS"/>
              </a:rPr>
              <a:t>'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 </a:t>
            </a: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specify</a:t>
            </a:r>
            <a:r>
              <a:rPr dirty="0" sz="1300" spc="2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compute_config</a:t>
            </a:r>
            <a:r>
              <a:rPr dirty="0" sz="1050" spc="5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or</a:t>
            </a:r>
            <a:r>
              <a:rPr dirty="0" sz="1300" spc="2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image_uri</a:t>
            </a:r>
            <a:r>
              <a:rPr dirty="0" sz="1050" spc="-27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6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4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uses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cloud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default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or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the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current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workspace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ones</a:t>
            </a:r>
            <a:r>
              <a:rPr dirty="0" sz="1450" spc="-2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2243137" y="3690936"/>
            <a:ext cx="1209675" cy="200025"/>
          </a:xfrm>
          <a:custGeom>
            <a:avLst/>
            <a:gdLst/>
            <a:ahLst/>
            <a:cxnLst/>
            <a:rect l="l" t="t" r="r" b="b"/>
            <a:pathLst>
              <a:path w="1209675" h="200025">
                <a:moveTo>
                  <a:pt x="0" y="143828"/>
                </a:moveTo>
                <a:lnTo>
                  <a:pt x="0" y="56196"/>
                </a:lnTo>
                <a:lnTo>
                  <a:pt x="0" y="52506"/>
                </a:lnTo>
                <a:lnTo>
                  <a:pt x="359" y="48850"/>
                </a:lnTo>
                <a:lnTo>
                  <a:pt x="16459" y="16457"/>
                </a:lnTo>
                <a:lnTo>
                  <a:pt x="19069" y="13845"/>
                </a:lnTo>
                <a:lnTo>
                  <a:pt x="34691" y="4276"/>
                </a:lnTo>
                <a:lnTo>
                  <a:pt x="38100" y="2865"/>
                </a:lnTo>
                <a:lnTo>
                  <a:pt x="41614" y="1797"/>
                </a:lnTo>
                <a:lnTo>
                  <a:pt x="45233" y="1079"/>
                </a:lnTo>
                <a:lnTo>
                  <a:pt x="48853" y="360"/>
                </a:lnTo>
                <a:lnTo>
                  <a:pt x="52507" y="0"/>
                </a:lnTo>
                <a:lnTo>
                  <a:pt x="56197" y="0"/>
                </a:lnTo>
                <a:lnTo>
                  <a:pt x="1153477" y="0"/>
                </a:lnTo>
                <a:lnTo>
                  <a:pt x="1157167" y="0"/>
                </a:lnTo>
                <a:lnTo>
                  <a:pt x="1160821" y="360"/>
                </a:lnTo>
                <a:lnTo>
                  <a:pt x="1164440" y="1079"/>
                </a:lnTo>
                <a:lnTo>
                  <a:pt x="1168059" y="1797"/>
                </a:lnTo>
                <a:lnTo>
                  <a:pt x="1193215" y="16457"/>
                </a:lnTo>
                <a:lnTo>
                  <a:pt x="1195824" y="19066"/>
                </a:lnTo>
                <a:lnTo>
                  <a:pt x="1209675" y="52506"/>
                </a:lnTo>
                <a:lnTo>
                  <a:pt x="1209675" y="56196"/>
                </a:lnTo>
                <a:lnTo>
                  <a:pt x="1209675" y="143828"/>
                </a:lnTo>
                <a:lnTo>
                  <a:pt x="1209675" y="147518"/>
                </a:lnTo>
                <a:lnTo>
                  <a:pt x="1209314" y="151172"/>
                </a:lnTo>
                <a:lnTo>
                  <a:pt x="1208594" y="154790"/>
                </a:lnTo>
                <a:lnTo>
                  <a:pt x="1207874" y="158409"/>
                </a:lnTo>
                <a:lnTo>
                  <a:pt x="1206809" y="161923"/>
                </a:lnTo>
                <a:lnTo>
                  <a:pt x="1205397" y="165333"/>
                </a:lnTo>
                <a:lnTo>
                  <a:pt x="1203985" y="168745"/>
                </a:lnTo>
                <a:lnTo>
                  <a:pt x="1202254" y="171985"/>
                </a:lnTo>
                <a:lnTo>
                  <a:pt x="1200203" y="175052"/>
                </a:lnTo>
                <a:lnTo>
                  <a:pt x="1198154" y="178119"/>
                </a:lnTo>
                <a:lnTo>
                  <a:pt x="1195824" y="180958"/>
                </a:lnTo>
                <a:lnTo>
                  <a:pt x="1193215" y="183565"/>
                </a:lnTo>
                <a:lnTo>
                  <a:pt x="1190605" y="186172"/>
                </a:lnTo>
                <a:lnTo>
                  <a:pt x="1164440" y="198941"/>
                </a:lnTo>
                <a:lnTo>
                  <a:pt x="1160821" y="199664"/>
                </a:lnTo>
                <a:lnTo>
                  <a:pt x="1157167" y="200024"/>
                </a:lnTo>
                <a:lnTo>
                  <a:pt x="1153477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3" y="199664"/>
                </a:lnTo>
                <a:lnTo>
                  <a:pt x="45233" y="198941"/>
                </a:lnTo>
                <a:lnTo>
                  <a:pt x="41614" y="198222"/>
                </a:lnTo>
                <a:lnTo>
                  <a:pt x="24975" y="190551"/>
                </a:lnTo>
                <a:lnTo>
                  <a:pt x="21907" y="188502"/>
                </a:lnTo>
                <a:lnTo>
                  <a:pt x="19069" y="186172"/>
                </a:lnTo>
                <a:lnTo>
                  <a:pt x="16459" y="183562"/>
                </a:lnTo>
                <a:lnTo>
                  <a:pt x="13850" y="180954"/>
                </a:lnTo>
                <a:lnTo>
                  <a:pt x="0" y="147518"/>
                </a:lnTo>
                <a:lnTo>
                  <a:pt x="0" y="14382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3538537" y="3690936"/>
            <a:ext cx="1209675" cy="200025"/>
          </a:xfrm>
          <a:custGeom>
            <a:avLst/>
            <a:gdLst/>
            <a:ahLst/>
            <a:cxnLst/>
            <a:rect l="l" t="t" r="r" b="b"/>
            <a:pathLst>
              <a:path w="1209675" h="200025">
                <a:moveTo>
                  <a:pt x="0" y="143828"/>
                </a:moveTo>
                <a:lnTo>
                  <a:pt x="0" y="56196"/>
                </a:lnTo>
                <a:lnTo>
                  <a:pt x="0" y="52506"/>
                </a:lnTo>
                <a:lnTo>
                  <a:pt x="359" y="48850"/>
                </a:lnTo>
                <a:lnTo>
                  <a:pt x="9470" y="24972"/>
                </a:lnTo>
                <a:lnTo>
                  <a:pt x="11521" y="21905"/>
                </a:lnTo>
                <a:lnTo>
                  <a:pt x="13850" y="19066"/>
                </a:lnTo>
                <a:lnTo>
                  <a:pt x="16460" y="16457"/>
                </a:lnTo>
                <a:lnTo>
                  <a:pt x="19068" y="13845"/>
                </a:lnTo>
                <a:lnTo>
                  <a:pt x="34691" y="4276"/>
                </a:lnTo>
                <a:lnTo>
                  <a:pt x="38100" y="2865"/>
                </a:lnTo>
                <a:lnTo>
                  <a:pt x="41614" y="1797"/>
                </a:lnTo>
                <a:lnTo>
                  <a:pt x="45233" y="1079"/>
                </a:lnTo>
                <a:lnTo>
                  <a:pt x="48853" y="360"/>
                </a:lnTo>
                <a:lnTo>
                  <a:pt x="52507" y="0"/>
                </a:lnTo>
                <a:lnTo>
                  <a:pt x="56197" y="0"/>
                </a:lnTo>
                <a:lnTo>
                  <a:pt x="1153477" y="0"/>
                </a:lnTo>
                <a:lnTo>
                  <a:pt x="1157167" y="0"/>
                </a:lnTo>
                <a:lnTo>
                  <a:pt x="1160822" y="360"/>
                </a:lnTo>
                <a:lnTo>
                  <a:pt x="1164440" y="1079"/>
                </a:lnTo>
                <a:lnTo>
                  <a:pt x="1168059" y="1797"/>
                </a:lnTo>
                <a:lnTo>
                  <a:pt x="1171574" y="2865"/>
                </a:lnTo>
                <a:lnTo>
                  <a:pt x="1174983" y="4276"/>
                </a:lnTo>
                <a:lnTo>
                  <a:pt x="1178392" y="5688"/>
                </a:lnTo>
                <a:lnTo>
                  <a:pt x="1193214" y="16457"/>
                </a:lnTo>
                <a:lnTo>
                  <a:pt x="1195824" y="19066"/>
                </a:lnTo>
                <a:lnTo>
                  <a:pt x="1198153" y="21905"/>
                </a:lnTo>
                <a:lnTo>
                  <a:pt x="1200203" y="24972"/>
                </a:lnTo>
                <a:lnTo>
                  <a:pt x="1202253" y="28039"/>
                </a:lnTo>
                <a:lnTo>
                  <a:pt x="1209675" y="56196"/>
                </a:lnTo>
                <a:lnTo>
                  <a:pt x="1209675" y="143828"/>
                </a:lnTo>
                <a:lnTo>
                  <a:pt x="1205396" y="165333"/>
                </a:lnTo>
                <a:lnTo>
                  <a:pt x="1203984" y="168745"/>
                </a:lnTo>
                <a:lnTo>
                  <a:pt x="1202253" y="171985"/>
                </a:lnTo>
                <a:lnTo>
                  <a:pt x="1200203" y="175052"/>
                </a:lnTo>
                <a:lnTo>
                  <a:pt x="1198153" y="178119"/>
                </a:lnTo>
                <a:lnTo>
                  <a:pt x="1195824" y="180958"/>
                </a:lnTo>
                <a:lnTo>
                  <a:pt x="1193214" y="183565"/>
                </a:lnTo>
                <a:lnTo>
                  <a:pt x="1190605" y="186172"/>
                </a:lnTo>
                <a:lnTo>
                  <a:pt x="1164440" y="198941"/>
                </a:lnTo>
                <a:lnTo>
                  <a:pt x="1160822" y="199664"/>
                </a:lnTo>
                <a:lnTo>
                  <a:pt x="1157167" y="200024"/>
                </a:lnTo>
                <a:lnTo>
                  <a:pt x="1153477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3" y="199664"/>
                </a:lnTo>
                <a:lnTo>
                  <a:pt x="45234" y="198941"/>
                </a:lnTo>
                <a:lnTo>
                  <a:pt x="41614" y="198222"/>
                </a:lnTo>
                <a:lnTo>
                  <a:pt x="24976" y="190551"/>
                </a:lnTo>
                <a:lnTo>
                  <a:pt x="21907" y="188502"/>
                </a:lnTo>
                <a:lnTo>
                  <a:pt x="19068" y="186172"/>
                </a:lnTo>
                <a:lnTo>
                  <a:pt x="16460" y="183562"/>
                </a:lnTo>
                <a:lnTo>
                  <a:pt x="13850" y="180954"/>
                </a:lnTo>
                <a:lnTo>
                  <a:pt x="11521" y="178114"/>
                </a:lnTo>
                <a:lnTo>
                  <a:pt x="9470" y="175047"/>
                </a:lnTo>
                <a:lnTo>
                  <a:pt x="7420" y="171980"/>
                </a:lnTo>
                <a:lnTo>
                  <a:pt x="1079" y="154790"/>
                </a:lnTo>
                <a:lnTo>
                  <a:pt x="359" y="151172"/>
                </a:lnTo>
                <a:lnTo>
                  <a:pt x="0" y="147518"/>
                </a:lnTo>
                <a:lnTo>
                  <a:pt x="0" y="14382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138736" y="3690936"/>
            <a:ext cx="809625" cy="200025"/>
          </a:xfrm>
          <a:custGeom>
            <a:avLst/>
            <a:gdLst/>
            <a:ahLst/>
            <a:cxnLst/>
            <a:rect l="l" t="t" r="r" b="b"/>
            <a:pathLst>
              <a:path w="809625" h="200025">
                <a:moveTo>
                  <a:pt x="0" y="143828"/>
                </a:moveTo>
                <a:lnTo>
                  <a:pt x="0" y="56196"/>
                </a:lnTo>
                <a:lnTo>
                  <a:pt x="0" y="52506"/>
                </a:lnTo>
                <a:lnTo>
                  <a:pt x="359" y="48850"/>
                </a:lnTo>
                <a:lnTo>
                  <a:pt x="9470" y="24972"/>
                </a:lnTo>
                <a:lnTo>
                  <a:pt x="11521" y="21905"/>
                </a:lnTo>
                <a:lnTo>
                  <a:pt x="13850" y="19066"/>
                </a:lnTo>
                <a:lnTo>
                  <a:pt x="16460" y="16457"/>
                </a:lnTo>
                <a:lnTo>
                  <a:pt x="19068" y="13845"/>
                </a:lnTo>
                <a:lnTo>
                  <a:pt x="34691" y="4276"/>
                </a:lnTo>
                <a:lnTo>
                  <a:pt x="38100" y="2865"/>
                </a:lnTo>
                <a:lnTo>
                  <a:pt x="41614" y="1797"/>
                </a:lnTo>
                <a:lnTo>
                  <a:pt x="45233" y="1079"/>
                </a:lnTo>
                <a:lnTo>
                  <a:pt x="48852" y="360"/>
                </a:lnTo>
                <a:lnTo>
                  <a:pt x="52507" y="0"/>
                </a:lnTo>
                <a:lnTo>
                  <a:pt x="56197" y="0"/>
                </a:lnTo>
                <a:lnTo>
                  <a:pt x="753427" y="0"/>
                </a:lnTo>
                <a:lnTo>
                  <a:pt x="757117" y="0"/>
                </a:lnTo>
                <a:lnTo>
                  <a:pt x="760771" y="360"/>
                </a:lnTo>
                <a:lnTo>
                  <a:pt x="764390" y="1079"/>
                </a:lnTo>
                <a:lnTo>
                  <a:pt x="768009" y="1797"/>
                </a:lnTo>
                <a:lnTo>
                  <a:pt x="793165" y="16457"/>
                </a:lnTo>
                <a:lnTo>
                  <a:pt x="795774" y="19066"/>
                </a:lnTo>
                <a:lnTo>
                  <a:pt x="798103" y="21905"/>
                </a:lnTo>
                <a:lnTo>
                  <a:pt x="800153" y="24972"/>
                </a:lnTo>
                <a:lnTo>
                  <a:pt x="802203" y="28039"/>
                </a:lnTo>
                <a:lnTo>
                  <a:pt x="809625" y="56196"/>
                </a:lnTo>
                <a:lnTo>
                  <a:pt x="809625" y="143828"/>
                </a:lnTo>
                <a:lnTo>
                  <a:pt x="805346" y="165333"/>
                </a:lnTo>
                <a:lnTo>
                  <a:pt x="803934" y="168745"/>
                </a:lnTo>
                <a:lnTo>
                  <a:pt x="802203" y="171985"/>
                </a:lnTo>
                <a:lnTo>
                  <a:pt x="800153" y="175052"/>
                </a:lnTo>
                <a:lnTo>
                  <a:pt x="798103" y="178119"/>
                </a:lnTo>
                <a:lnTo>
                  <a:pt x="795774" y="180958"/>
                </a:lnTo>
                <a:lnTo>
                  <a:pt x="793165" y="183565"/>
                </a:lnTo>
                <a:lnTo>
                  <a:pt x="790556" y="186172"/>
                </a:lnTo>
                <a:lnTo>
                  <a:pt x="787717" y="188502"/>
                </a:lnTo>
                <a:lnTo>
                  <a:pt x="784649" y="190551"/>
                </a:lnTo>
                <a:lnTo>
                  <a:pt x="781581" y="192600"/>
                </a:lnTo>
                <a:lnTo>
                  <a:pt x="764391" y="198941"/>
                </a:lnTo>
                <a:lnTo>
                  <a:pt x="760771" y="199664"/>
                </a:lnTo>
                <a:lnTo>
                  <a:pt x="757117" y="200024"/>
                </a:lnTo>
                <a:lnTo>
                  <a:pt x="753427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2" y="199664"/>
                </a:lnTo>
                <a:lnTo>
                  <a:pt x="45233" y="198941"/>
                </a:lnTo>
                <a:lnTo>
                  <a:pt x="41614" y="198222"/>
                </a:lnTo>
                <a:lnTo>
                  <a:pt x="24975" y="190551"/>
                </a:lnTo>
                <a:lnTo>
                  <a:pt x="21907" y="188502"/>
                </a:lnTo>
                <a:lnTo>
                  <a:pt x="19068" y="186172"/>
                </a:lnTo>
                <a:lnTo>
                  <a:pt x="16459" y="183562"/>
                </a:lnTo>
                <a:lnTo>
                  <a:pt x="13850" y="180954"/>
                </a:lnTo>
                <a:lnTo>
                  <a:pt x="11520" y="178114"/>
                </a:lnTo>
                <a:lnTo>
                  <a:pt x="9470" y="175047"/>
                </a:lnTo>
                <a:lnTo>
                  <a:pt x="7420" y="171980"/>
                </a:lnTo>
                <a:lnTo>
                  <a:pt x="0" y="147518"/>
                </a:lnTo>
                <a:lnTo>
                  <a:pt x="0" y="14382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3157537" y="4386261"/>
            <a:ext cx="1771650" cy="200025"/>
          </a:xfrm>
          <a:custGeom>
            <a:avLst/>
            <a:gdLst/>
            <a:ahLst/>
            <a:cxnLst/>
            <a:rect l="l" t="t" r="r" b="b"/>
            <a:pathLst>
              <a:path w="1771650" h="200025">
                <a:moveTo>
                  <a:pt x="0" y="143828"/>
                </a:moveTo>
                <a:lnTo>
                  <a:pt x="0" y="56196"/>
                </a:lnTo>
                <a:lnTo>
                  <a:pt x="0" y="52506"/>
                </a:lnTo>
                <a:lnTo>
                  <a:pt x="359" y="48850"/>
                </a:lnTo>
                <a:lnTo>
                  <a:pt x="1079" y="45232"/>
                </a:lnTo>
                <a:lnTo>
                  <a:pt x="1799" y="41613"/>
                </a:lnTo>
                <a:lnTo>
                  <a:pt x="2865" y="38099"/>
                </a:lnTo>
                <a:lnTo>
                  <a:pt x="4277" y="34690"/>
                </a:lnTo>
                <a:lnTo>
                  <a:pt x="5689" y="31279"/>
                </a:lnTo>
                <a:lnTo>
                  <a:pt x="7420" y="28039"/>
                </a:lnTo>
                <a:lnTo>
                  <a:pt x="9470" y="24972"/>
                </a:lnTo>
                <a:lnTo>
                  <a:pt x="11520" y="21905"/>
                </a:lnTo>
                <a:lnTo>
                  <a:pt x="13850" y="19066"/>
                </a:lnTo>
                <a:lnTo>
                  <a:pt x="16459" y="16459"/>
                </a:lnTo>
                <a:lnTo>
                  <a:pt x="19068" y="13848"/>
                </a:lnTo>
                <a:lnTo>
                  <a:pt x="34691" y="4276"/>
                </a:lnTo>
                <a:lnTo>
                  <a:pt x="38100" y="2865"/>
                </a:lnTo>
                <a:lnTo>
                  <a:pt x="41614" y="1800"/>
                </a:lnTo>
                <a:lnTo>
                  <a:pt x="45233" y="1081"/>
                </a:lnTo>
                <a:lnTo>
                  <a:pt x="48852" y="360"/>
                </a:lnTo>
                <a:lnTo>
                  <a:pt x="52507" y="0"/>
                </a:lnTo>
                <a:lnTo>
                  <a:pt x="56197" y="0"/>
                </a:lnTo>
                <a:lnTo>
                  <a:pt x="1715452" y="0"/>
                </a:lnTo>
                <a:lnTo>
                  <a:pt x="1719142" y="0"/>
                </a:lnTo>
                <a:lnTo>
                  <a:pt x="1722796" y="360"/>
                </a:lnTo>
                <a:lnTo>
                  <a:pt x="1726415" y="1081"/>
                </a:lnTo>
                <a:lnTo>
                  <a:pt x="1730034" y="1800"/>
                </a:lnTo>
                <a:lnTo>
                  <a:pt x="1733548" y="2865"/>
                </a:lnTo>
                <a:lnTo>
                  <a:pt x="1736957" y="4276"/>
                </a:lnTo>
                <a:lnTo>
                  <a:pt x="1740366" y="5688"/>
                </a:lnTo>
                <a:lnTo>
                  <a:pt x="1767371" y="34690"/>
                </a:lnTo>
                <a:lnTo>
                  <a:pt x="1768783" y="38099"/>
                </a:lnTo>
                <a:lnTo>
                  <a:pt x="1771649" y="56196"/>
                </a:lnTo>
                <a:lnTo>
                  <a:pt x="1771649" y="143828"/>
                </a:lnTo>
                <a:lnTo>
                  <a:pt x="1767371" y="165332"/>
                </a:lnTo>
                <a:lnTo>
                  <a:pt x="1765959" y="168741"/>
                </a:lnTo>
                <a:lnTo>
                  <a:pt x="1764228" y="171977"/>
                </a:lnTo>
                <a:lnTo>
                  <a:pt x="1762178" y="175044"/>
                </a:lnTo>
                <a:lnTo>
                  <a:pt x="1760128" y="178114"/>
                </a:lnTo>
                <a:lnTo>
                  <a:pt x="1757798" y="180954"/>
                </a:lnTo>
                <a:lnTo>
                  <a:pt x="1755189" y="183562"/>
                </a:lnTo>
                <a:lnTo>
                  <a:pt x="1752580" y="186174"/>
                </a:lnTo>
                <a:lnTo>
                  <a:pt x="1749741" y="188502"/>
                </a:lnTo>
                <a:lnTo>
                  <a:pt x="1746673" y="190551"/>
                </a:lnTo>
                <a:lnTo>
                  <a:pt x="1743605" y="192602"/>
                </a:lnTo>
                <a:lnTo>
                  <a:pt x="1740366" y="194334"/>
                </a:lnTo>
                <a:lnTo>
                  <a:pt x="1736957" y="195746"/>
                </a:lnTo>
                <a:lnTo>
                  <a:pt x="1733548" y="197159"/>
                </a:lnTo>
                <a:lnTo>
                  <a:pt x="1730034" y="198227"/>
                </a:lnTo>
                <a:lnTo>
                  <a:pt x="1726415" y="198945"/>
                </a:lnTo>
                <a:lnTo>
                  <a:pt x="1722796" y="199664"/>
                </a:lnTo>
                <a:lnTo>
                  <a:pt x="1719142" y="200024"/>
                </a:lnTo>
                <a:lnTo>
                  <a:pt x="1715452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2" y="199664"/>
                </a:lnTo>
                <a:lnTo>
                  <a:pt x="45233" y="198945"/>
                </a:lnTo>
                <a:lnTo>
                  <a:pt x="41614" y="198227"/>
                </a:lnTo>
                <a:lnTo>
                  <a:pt x="38100" y="197159"/>
                </a:lnTo>
                <a:lnTo>
                  <a:pt x="34691" y="195746"/>
                </a:lnTo>
                <a:lnTo>
                  <a:pt x="31282" y="194334"/>
                </a:lnTo>
                <a:lnTo>
                  <a:pt x="28043" y="192602"/>
                </a:lnTo>
                <a:lnTo>
                  <a:pt x="24975" y="190551"/>
                </a:lnTo>
                <a:lnTo>
                  <a:pt x="21907" y="188502"/>
                </a:lnTo>
                <a:lnTo>
                  <a:pt x="19068" y="186174"/>
                </a:lnTo>
                <a:lnTo>
                  <a:pt x="16459" y="183562"/>
                </a:lnTo>
                <a:lnTo>
                  <a:pt x="13850" y="180954"/>
                </a:lnTo>
                <a:lnTo>
                  <a:pt x="11520" y="178114"/>
                </a:lnTo>
                <a:lnTo>
                  <a:pt x="9470" y="175047"/>
                </a:lnTo>
                <a:lnTo>
                  <a:pt x="7420" y="171980"/>
                </a:lnTo>
                <a:lnTo>
                  <a:pt x="0" y="147518"/>
                </a:lnTo>
                <a:lnTo>
                  <a:pt x="0" y="14382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405436" y="4386261"/>
            <a:ext cx="723900" cy="200025"/>
          </a:xfrm>
          <a:custGeom>
            <a:avLst/>
            <a:gdLst/>
            <a:ahLst/>
            <a:cxnLst/>
            <a:rect l="l" t="t" r="r" b="b"/>
            <a:pathLst>
              <a:path w="723900" h="200025">
                <a:moveTo>
                  <a:pt x="0" y="143828"/>
                </a:moveTo>
                <a:lnTo>
                  <a:pt x="0" y="56196"/>
                </a:lnTo>
                <a:lnTo>
                  <a:pt x="0" y="52506"/>
                </a:lnTo>
                <a:lnTo>
                  <a:pt x="359" y="48850"/>
                </a:lnTo>
                <a:lnTo>
                  <a:pt x="1079" y="45232"/>
                </a:lnTo>
                <a:lnTo>
                  <a:pt x="1799" y="41613"/>
                </a:lnTo>
                <a:lnTo>
                  <a:pt x="2865" y="38099"/>
                </a:lnTo>
                <a:lnTo>
                  <a:pt x="4277" y="34690"/>
                </a:lnTo>
                <a:lnTo>
                  <a:pt x="5689" y="31279"/>
                </a:lnTo>
                <a:lnTo>
                  <a:pt x="7420" y="28039"/>
                </a:lnTo>
                <a:lnTo>
                  <a:pt x="9470" y="24972"/>
                </a:lnTo>
                <a:lnTo>
                  <a:pt x="11521" y="21905"/>
                </a:lnTo>
                <a:lnTo>
                  <a:pt x="13850" y="19066"/>
                </a:lnTo>
                <a:lnTo>
                  <a:pt x="16460" y="16459"/>
                </a:lnTo>
                <a:lnTo>
                  <a:pt x="19069" y="13848"/>
                </a:lnTo>
                <a:lnTo>
                  <a:pt x="34692" y="4276"/>
                </a:lnTo>
                <a:lnTo>
                  <a:pt x="38101" y="2865"/>
                </a:lnTo>
                <a:lnTo>
                  <a:pt x="41615" y="1800"/>
                </a:lnTo>
                <a:lnTo>
                  <a:pt x="45234" y="1081"/>
                </a:lnTo>
                <a:lnTo>
                  <a:pt x="48854" y="360"/>
                </a:lnTo>
                <a:lnTo>
                  <a:pt x="52508" y="0"/>
                </a:lnTo>
                <a:lnTo>
                  <a:pt x="56198" y="0"/>
                </a:lnTo>
                <a:lnTo>
                  <a:pt x="667702" y="0"/>
                </a:lnTo>
                <a:lnTo>
                  <a:pt x="671392" y="0"/>
                </a:lnTo>
                <a:lnTo>
                  <a:pt x="675047" y="360"/>
                </a:lnTo>
                <a:lnTo>
                  <a:pt x="678666" y="1081"/>
                </a:lnTo>
                <a:lnTo>
                  <a:pt x="682285" y="1800"/>
                </a:lnTo>
                <a:lnTo>
                  <a:pt x="714429" y="24972"/>
                </a:lnTo>
                <a:lnTo>
                  <a:pt x="719622" y="34690"/>
                </a:lnTo>
                <a:lnTo>
                  <a:pt x="721034" y="38099"/>
                </a:lnTo>
                <a:lnTo>
                  <a:pt x="723900" y="56196"/>
                </a:lnTo>
                <a:lnTo>
                  <a:pt x="723900" y="143828"/>
                </a:lnTo>
                <a:lnTo>
                  <a:pt x="719621" y="165332"/>
                </a:lnTo>
                <a:lnTo>
                  <a:pt x="718209" y="168741"/>
                </a:lnTo>
                <a:lnTo>
                  <a:pt x="716478" y="171977"/>
                </a:lnTo>
                <a:lnTo>
                  <a:pt x="714428" y="175044"/>
                </a:lnTo>
                <a:lnTo>
                  <a:pt x="712378" y="178114"/>
                </a:lnTo>
                <a:lnTo>
                  <a:pt x="710049" y="180954"/>
                </a:lnTo>
                <a:lnTo>
                  <a:pt x="707439" y="183562"/>
                </a:lnTo>
                <a:lnTo>
                  <a:pt x="704830" y="186174"/>
                </a:lnTo>
                <a:lnTo>
                  <a:pt x="701991" y="188502"/>
                </a:lnTo>
                <a:lnTo>
                  <a:pt x="698923" y="190551"/>
                </a:lnTo>
                <a:lnTo>
                  <a:pt x="695855" y="192602"/>
                </a:lnTo>
                <a:lnTo>
                  <a:pt x="692616" y="194334"/>
                </a:lnTo>
                <a:lnTo>
                  <a:pt x="689207" y="195746"/>
                </a:lnTo>
                <a:lnTo>
                  <a:pt x="685798" y="197159"/>
                </a:lnTo>
                <a:lnTo>
                  <a:pt x="682284" y="198227"/>
                </a:lnTo>
                <a:lnTo>
                  <a:pt x="678666" y="198945"/>
                </a:lnTo>
                <a:lnTo>
                  <a:pt x="675047" y="199664"/>
                </a:lnTo>
                <a:lnTo>
                  <a:pt x="671392" y="200024"/>
                </a:lnTo>
                <a:lnTo>
                  <a:pt x="667702" y="200024"/>
                </a:lnTo>
                <a:lnTo>
                  <a:pt x="56198" y="200024"/>
                </a:lnTo>
                <a:lnTo>
                  <a:pt x="52508" y="200024"/>
                </a:lnTo>
                <a:lnTo>
                  <a:pt x="48853" y="199664"/>
                </a:lnTo>
                <a:lnTo>
                  <a:pt x="45234" y="198945"/>
                </a:lnTo>
                <a:lnTo>
                  <a:pt x="41615" y="198227"/>
                </a:lnTo>
                <a:lnTo>
                  <a:pt x="38101" y="197159"/>
                </a:lnTo>
                <a:lnTo>
                  <a:pt x="34692" y="195746"/>
                </a:lnTo>
                <a:lnTo>
                  <a:pt x="31282" y="194334"/>
                </a:lnTo>
                <a:lnTo>
                  <a:pt x="28044" y="192602"/>
                </a:lnTo>
                <a:lnTo>
                  <a:pt x="24976" y="190551"/>
                </a:lnTo>
                <a:lnTo>
                  <a:pt x="21908" y="188502"/>
                </a:lnTo>
                <a:lnTo>
                  <a:pt x="19069" y="186174"/>
                </a:lnTo>
                <a:lnTo>
                  <a:pt x="16460" y="183562"/>
                </a:lnTo>
                <a:lnTo>
                  <a:pt x="13850" y="180954"/>
                </a:lnTo>
                <a:lnTo>
                  <a:pt x="11521" y="178114"/>
                </a:lnTo>
                <a:lnTo>
                  <a:pt x="9470" y="175047"/>
                </a:lnTo>
                <a:lnTo>
                  <a:pt x="7420" y="171980"/>
                </a:lnTo>
                <a:lnTo>
                  <a:pt x="0" y="147518"/>
                </a:lnTo>
                <a:lnTo>
                  <a:pt x="0" y="14382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490636" y="3069784"/>
            <a:ext cx="6671945" cy="21012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25"/>
              </a:spcBef>
            </a:pPr>
            <a:r>
              <a:rPr dirty="0" sz="2250" spc="-70" b="1">
                <a:solidFill>
                  <a:srgbClr val="1B1D20"/>
                </a:solidFill>
                <a:latin typeface="Trebuchet MS"/>
                <a:cs typeface="Trebuchet MS"/>
              </a:rPr>
              <a:t>Add</a:t>
            </a:r>
            <a:r>
              <a:rPr dirty="0" sz="2250" spc="-17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j</a:t>
            </a:r>
            <a:r>
              <a:rPr dirty="0" sz="2200" spc="-95" b="1">
                <a:solidFill>
                  <a:srgbClr val="1B1D20"/>
                </a:solidFill>
                <a:latin typeface="Trebuchet MS"/>
                <a:cs typeface="Trebuchet MS"/>
              </a:rPr>
              <a:t>o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b</a:t>
            </a:r>
            <a:r>
              <a:rPr dirty="0" sz="2200" spc="-95" b="1">
                <a:solidFill>
                  <a:srgbClr val="1B1D20"/>
                </a:solidFill>
                <a:latin typeface="Trebuchet MS"/>
                <a:cs typeface="Trebuchet MS"/>
              </a:rPr>
              <a:t>s</a:t>
            </a:r>
            <a:r>
              <a:rPr dirty="0" sz="2200" spc="-16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00" spc="-130" b="1">
                <a:solidFill>
                  <a:srgbClr val="1B1D20"/>
                </a:solidFill>
                <a:latin typeface="Trebuchet MS"/>
                <a:cs typeface="Trebuchet MS"/>
              </a:rPr>
              <a:t>to</a:t>
            </a:r>
            <a:r>
              <a:rPr dirty="0" sz="2200" spc="-16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100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00" spc="-100" b="1">
                <a:solidFill>
                  <a:srgbClr val="1B1D20"/>
                </a:solidFill>
                <a:latin typeface="Trebuchet MS"/>
                <a:cs typeface="Trebuchet MS"/>
              </a:rPr>
              <a:t>n</a:t>
            </a:r>
            <a:r>
              <a:rPr dirty="0" sz="2200" spc="-15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00" spc="-95" b="1">
                <a:solidFill>
                  <a:srgbClr val="1B1D20"/>
                </a:solidFill>
                <a:latin typeface="Trebuchet MS"/>
                <a:cs typeface="Trebuchet MS"/>
              </a:rPr>
              <a:t>x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i</a:t>
            </a:r>
            <a:r>
              <a:rPr dirty="0" sz="2200" spc="-95" b="1">
                <a:solidFill>
                  <a:srgbClr val="1B1D20"/>
                </a:solidFill>
                <a:latin typeface="Trebuchet MS"/>
                <a:cs typeface="Trebuchet MS"/>
              </a:rPr>
              <a:t>st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i</a:t>
            </a:r>
            <a:r>
              <a:rPr dirty="0" sz="2200" spc="-95" b="1">
                <a:solidFill>
                  <a:srgbClr val="1B1D20"/>
                </a:solidFill>
                <a:latin typeface="Trebuchet MS"/>
                <a:cs typeface="Trebuchet MS"/>
              </a:rPr>
              <a:t>n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g</a:t>
            </a:r>
            <a:r>
              <a:rPr dirty="0" sz="2250" spc="-17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1B1D20"/>
                </a:solidFill>
                <a:latin typeface="Trebuchet MS"/>
                <a:cs typeface="Trebuchet MS"/>
              </a:rPr>
              <a:t>qu</a:t>
            </a:r>
            <a:r>
              <a:rPr dirty="0" sz="2250" spc="-10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00" spc="-10" b="1">
                <a:solidFill>
                  <a:srgbClr val="1B1D20"/>
                </a:solidFill>
                <a:latin typeface="Trebuchet MS"/>
                <a:cs typeface="Trebuchet MS"/>
              </a:rPr>
              <a:t>u</a:t>
            </a:r>
            <a:r>
              <a:rPr dirty="0" sz="2250" spc="-10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endParaRPr sz="2250">
              <a:latin typeface="Trebuchet MS"/>
              <a:cs typeface="Trebuchet MS"/>
            </a:endParaRPr>
          </a:p>
          <a:p>
            <a:pPr marL="12700" marR="5080">
              <a:lnSpc>
                <a:spcPct val="112100"/>
              </a:lnSpc>
              <a:spcBef>
                <a:spcPts val="1565"/>
              </a:spcBef>
            </a:pPr>
            <a:r>
              <a:rPr dirty="0" sz="1250" spc="-50">
                <a:solidFill>
                  <a:srgbClr val="44494F"/>
                </a:solidFill>
                <a:latin typeface="Minion Pro Capt"/>
                <a:cs typeface="Minion Pro Capt"/>
              </a:rPr>
              <a:t>Y</a:t>
            </a: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ou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can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reuse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above</a:t>
            </a:r>
            <a:r>
              <a:rPr dirty="0" sz="1300" spc="30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job_queue_spec</a:t>
            </a:r>
            <a:r>
              <a:rPr dirty="0" sz="1050" spc="-26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2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compute_config</a:t>
            </a:r>
            <a:r>
              <a:rPr dirty="0" sz="1050" spc="-26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6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4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30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image_uri</a:t>
            </a:r>
            <a:r>
              <a:rPr dirty="0" sz="1050" spc="6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submit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300" spc="-9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to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an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existing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baseline="2136" sz="1950" spc="-157">
                <a:solidFill>
                  <a:srgbClr val="44494F"/>
                </a:solidFill>
                <a:latin typeface="Comic Sans MS"/>
                <a:cs typeface="Comic Sans MS"/>
              </a:rPr>
              <a:t>Alternatively</a:t>
            </a:r>
            <a:r>
              <a:rPr dirty="0" baseline="1915" sz="2175" spc="-157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baseline="1915" sz="2175" spc="-217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37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52">
                <a:solidFill>
                  <a:srgbClr val="44494F"/>
                </a:solidFill>
                <a:latin typeface="Comic Sans MS"/>
                <a:cs typeface="Comic Sans MS"/>
              </a:rPr>
              <a:t>only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need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 to </a:t>
            </a:r>
            <a:r>
              <a:rPr dirty="0" baseline="2136" sz="1950" spc="-60">
                <a:solidFill>
                  <a:srgbClr val="44494F"/>
                </a:solidFill>
                <a:latin typeface="Comic Sans MS"/>
                <a:cs typeface="Comic Sans MS"/>
              </a:rPr>
              <a:t>specify</a:t>
            </a:r>
            <a:r>
              <a:rPr dirty="0" baseline="2136" sz="1950" spc="382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target_job_queue_name</a:t>
            </a:r>
            <a:r>
              <a:rPr dirty="0" sz="1050" spc="4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baseline="2136" sz="1950" spc="-67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44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baseline="2136" sz="1950" spc="412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job.yaml</a:t>
            </a:r>
            <a:r>
              <a:rPr dirty="0" sz="1050" spc="-27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baseline="1915" sz="2175" spc="-75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endParaRPr baseline="1915" sz="2175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Comic Sans MS"/>
              <a:cs typeface="Comic Sans MS"/>
            </a:endParaRPr>
          </a:p>
          <a:p>
            <a:pPr marL="164465">
              <a:lnSpc>
                <a:spcPct val="100000"/>
              </a:lnSpc>
              <a:tabLst>
                <a:tab pos="712470" algn="l"/>
              </a:tabLst>
            </a:pPr>
            <a:r>
              <a:rPr dirty="0" sz="1300" spc="-25" b="1">
                <a:solidFill>
                  <a:srgbClr val="234999"/>
                </a:solidFill>
                <a:latin typeface="Comic Sans MS"/>
                <a:cs typeface="Comic Sans MS"/>
              </a:rPr>
              <a:t>CLI</a:t>
            </a:r>
            <a:r>
              <a:rPr dirty="0" sz="1300" b="1">
                <a:solidFill>
                  <a:srgbClr val="234999"/>
                </a:solidFill>
                <a:latin typeface="Comic Sans MS"/>
                <a:cs typeface="Comic Sans MS"/>
              </a:rPr>
              <a:t>	</a:t>
            </a:r>
            <a:r>
              <a:rPr dirty="0" sz="1300" b="1">
                <a:solidFill>
                  <a:srgbClr val="525860"/>
                </a:solidFill>
                <a:latin typeface="Comic Sans MS"/>
                <a:cs typeface="Comic Sans MS"/>
              </a:rPr>
              <a:t>P</a:t>
            </a:r>
            <a:r>
              <a:rPr dirty="0" sz="1200" b="1">
                <a:solidFill>
                  <a:srgbClr val="525860"/>
                </a:solidFill>
                <a:latin typeface="Comic Sans MS"/>
                <a:cs typeface="Comic Sans MS"/>
              </a:rPr>
              <a:t>yt</a:t>
            </a:r>
            <a:r>
              <a:rPr dirty="0" sz="1300" b="1">
                <a:solidFill>
                  <a:srgbClr val="525860"/>
                </a:solidFill>
                <a:latin typeface="Tahoma"/>
                <a:cs typeface="Tahoma"/>
              </a:rPr>
              <a:t>h</a:t>
            </a:r>
            <a:r>
              <a:rPr dirty="0" sz="1200" b="1">
                <a:solidFill>
                  <a:srgbClr val="525860"/>
                </a:solidFill>
                <a:latin typeface="Comic Sans MS"/>
                <a:cs typeface="Comic Sans MS"/>
              </a:rPr>
              <a:t>on</a:t>
            </a:r>
            <a:r>
              <a:rPr dirty="0" sz="1200" spc="-114" b="1">
                <a:solidFill>
                  <a:srgbClr val="525860"/>
                </a:solidFill>
                <a:latin typeface="Comic Sans MS"/>
                <a:cs typeface="Comic Sans MS"/>
              </a:rPr>
              <a:t> </a:t>
            </a:r>
            <a:r>
              <a:rPr dirty="0" sz="1300" spc="-25" b="1">
                <a:solidFill>
                  <a:srgbClr val="525860"/>
                </a:solidFill>
                <a:latin typeface="Comic Sans MS"/>
                <a:cs typeface="Comic Sans MS"/>
              </a:rPr>
              <a:t>SDK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504824" y="5343523"/>
            <a:ext cx="552450" cy="28575"/>
          </a:xfrm>
          <a:custGeom>
            <a:avLst/>
            <a:gdLst/>
            <a:ahLst/>
            <a:cxnLst/>
            <a:rect l="l" t="t" r="r" b="b"/>
            <a:pathLst>
              <a:path w="552450" h="28575">
                <a:moveTo>
                  <a:pt x="552449" y="28574"/>
                </a:moveTo>
                <a:lnTo>
                  <a:pt x="0" y="28574"/>
                </a:lnTo>
                <a:lnTo>
                  <a:pt x="0" y="0"/>
                </a:lnTo>
                <a:lnTo>
                  <a:pt x="552449" y="0"/>
                </a:lnTo>
                <a:lnTo>
                  <a:pt x="552449" y="28574"/>
                </a:lnTo>
                <a:close/>
              </a:path>
            </a:pathLst>
          </a:custGeom>
          <a:solidFill>
            <a:srgbClr val="234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100137" y="7529510"/>
            <a:ext cx="1209675" cy="200025"/>
          </a:xfrm>
          <a:custGeom>
            <a:avLst/>
            <a:gdLst/>
            <a:ahLst/>
            <a:cxnLst/>
            <a:rect l="l" t="t" r="r" b="b"/>
            <a:pathLst>
              <a:path w="1209675" h="200025">
                <a:moveTo>
                  <a:pt x="0" y="143828"/>
                </a:moveTo>
                <a:lnTo>
                  <a:pt x="0" y="56196"/>
                </a:lnTo>
                <a:lnTo>
                  <a:pt x="0" y="52506"/>
                </a:lnTo>
                <a:lnTo>
                  <a:pt x="359" y="48850"/>
                </a:lnTo>
                <a:lnTo>
                  <a:pt x="1079" y="45232"/>
                </a:lnTo>
                <a:lnTo>
                  <a:pt x="1799" y="41613"/>
                </a:lnTo>
                <a:lnTo>
                  <a:pt x="2865" y="38099"/>
                </a:lnTo>
                <a:lnTo>
                  <a:pt x="16459" y="16459"/>
                </a:lnTo>
                <a:lnTo>
                  <a:pt x="19069" y="13850"/>
                </a:lnTo>
                <a:lnTo>
                  <a:pt x="45233" y="1081"/>
                </a:lnTo>
                <a:lnTo>
                  <a:pt x="48853" y="360"/>
                </a:lnTo>
                <a:lnTo>
                  <a:pt x="52507" y="0"/>
                </a:lnTo>
                <a:lnTo>
                  <a:pt x="56197" y="0"/>
                </a:lnTo>
                <a:lnTo>
                  <a:pt x="1153477" y="0"/>
                </a:lnTo>
                <a:lnTo>
                  <a:pt x="1157167" y="0"/>
                </a:lnTo>
                <a:lnTo>
                  <a:pt x="1160821" y="360"/>
                </a:lnTo>
                <a:lnTo>
                  <a:pt x="1164440" y="1081"/>
                </a:lnTo>
                <a:lnTo>
                  <a:pt x="1168059" y="1800"/>
                </a:lnTo>
                <a:lnTo>
                  <a:pt x="1184698" y="9471"/>
                </a:lnTo>
                <a:lnTo>
                  <a:pt x="1187767" y="11520"/>
                </a:lnTo>
                <a:lnTo>
                  <a:pt x="1190605" y="13850"/>
                </a:lnTo>
                <a:lnTo>
                  <a:pt x="1193214" y="16459"/>
                </a:lnTo>
                <a:lnTo>
                  <a:pt x="1195824" y="19066"/>
                </a:lnTo>
                <a:lnTo>
                  <a:pt x="1198153" y="21905"/>
                </a:lnTo>
                <a:lnTo>
                  <a:pt x="1200203" y="24972"/>
                </a:lnTo>
                <a:lnTo>
                  <a:pt x="1202253" y="28039"/>
                </a:lnTo>
                <a:lnTo>
                  <a:pt x="1209674" y="56196"/>
                </a:lnTo>
                <a:lnTo>
                  <a:pt x="1209674" y="143828"/>
                </a:lnTo>
                <a:lnTo>
                  <a:pt x="1205396" y="165329"/>
                </a:lnTo>
                <a:lnTo>
                  <a:pt x="1203984" y="168736"/>
                </a:lnTo>
                <a:lnTo>
                  <a:pt x="1193214" y="183562"/>
                </a:lnTo>
                <a:lnTo>
                  <a:pt x="1190605" y="186174"/>
                </a:lnTo>
                <a:lnTo>
                  <a:pt x="1187767" y="188502"/>
                </a:lnTo>
                <a:lnTo>
                  <a:pt x="1184698" y="190551"/>
                </a:lnTo>
                <a:lnTo>
                  <a:pt x="1181630" y="192602"/>
                </a:lnTo>
                <a:lnTo>
                  <a:pt x="1164440" y="198943"/>
                </a:lnTo>
                <a:lnTo>
                  <a:pt x="1160821" y="199664"/>
                </a:lnTo>
                <a:lnTo>
                  <a:pt x="1157167" y="200024"/>
                </a:lnTo>
                <a:lnTo>
                  <a:pt x="1153477" y="200024"/>
                </a:lnTo>
                <a:lnTo>
                  <a:pt x="56197" y="200024"/>
                </a:lnTo>
                <a:lnTo>
                  <a:pt x="52507" y="200024"/>
                </a:lnTo>
                <a:lnTo>
                  <a:pt x="48853" y="199664"/>
                </a:lnTo>
                <a:lnTo>
                  <a:pt x="45233" y="198943"/>
                </a:lnTo>
                <a:lnTo>
                  <a:pt x="41614" y="198224"/>
                </a:lnTo>
                <a:lnTo>
                  <a:pt x="24975" y="190551"/>
                </a:lnTo>
                <a:lnTo>
                  <a:pt x="21907" y="188502"/>
                </a:lnTo>
                <a:lnTo>
                  <a:pt x="19069" y="186174"/>
                </a:lnTo>
                <a:lnTo>
                  <a:pt x="16459" y="183562"/>
                </a:lnTo>
                <a:lnTo>
                  <a:pt x="13850" y="180952"/>
                </a:lnTo>
                <a:lnTo>
                  <a:pt x="11520" y="178112"/>
                </a:lnTo>
                <a:lnTo>
                  <a:pt x="9470" y="175044"/>
                </a:lnTo>
                <a:lnTo>
                  <a:pt x="7420" y="171977"/>
                </a:lnTo>
                <a:lnTo>
                  <a:pt x="0" y="147516"/>
                </a:lnTo>
                <a:lnTo>
                  <a:pt x="0" y="14382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493948" y="9251508"/>
            <a:ext cx="342201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-165" b="1">
                <a:solidFill>
                  <a:srgbClr val="1B1D20"/>
                </a:solidFill>
                <a:latin typeface="Courier New"/>
                <a:cs typeface="Courier New"/>
              </a:rPr>
              <a:t>T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rm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i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n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t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50" spc="-18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135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00" spc="-135" b="1">
                <a:solidFill>
                  <a:srgbClr val="1B1D20"/>
                </a:solidFill>
                <a:latin typeface="Trebuchet MS"/>
                <a:cs typeface="Trebuchet MS"/>
              </a:rPr>
              <a:t>ll</a:t>
            </a:r>
            <a:r>
              <a:rPr dirty="0" sz="2200" spc="-16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j</a:t>
            </a:r>
            <a:r>
              <a:rPr dirty="0" sz="2200" spc="-95" b="1">
                <a:solidFill>
                  <a:srgbClr val="1B1D20"/>
                </a:solidFill>
                <a:latin typeface="Trebuchet MS"/>
                <a:cs typeface="Trebuchet MS"/>
              </a:rPr>
              <a:t>o</a:t>
            </a:r>
            <a:r>
              <a:rPr dirty="0" sz="2250" spc="-95" b="1">
                <a:solidFill>
                  <a:srgbClr val="1B1D20"/>
                </a:solidFill>
                <a:latin typeface="Trebuchet MS"/>
                <a:cs typeface="Trebuchet MS"/>
              </a:rPr>
              <a:t>b</a:t>
            </a:r>
            <a:r>
              <a:rPr dirty="0" sz="2200" spc="-95" b="1">
                <a:solidFill>
                  <a:srgbClr val="1B1D20"/>
                </a:solidFill>
                <a:latin typeface="Trebuchet MS"/>
                <a:cs typeface="Trebuchet MS"/>
              </a:rPr>
              <a:t>s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160" b="1">
                <a:solidFill>
                  <a:srgbClr val="1B1D20"/>
                </a:solidFill>
                <a:latin typeface="Trebuchet MS"/>
                <a:cs typeface="Trebuchet MS"/>
              </a:rPr>
              <a:t>i</a:t>
            </a:r>
            <a:r>
              <a:rPr dirty="0" sz="2200" spc="-160" b="1">
                <a:solidFill>
                  <a:srgbClr val="1B1D20"/>
                </a:solidFill>
                <a:latin typeface="Trebuchet MS"/>
                <a:cs typeface="Trebuchet MS"/>
              </a:rPr>
              <a:t>n</a:t>
            </a:r>
            <a:r>
              <a:rPr dirty="0" sz="2200" spc="-15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90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50" spc="-17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00" spc="-65" b="1">
                <a:solidFill>
                  <a:srgbClr val="1B1D20"/>
                </a:solidFill>
                <a:latin typeface="Trebuchet MS"/>
                <a:cs typeface="Trebuchet MS"/>
              </a:rPr>
              <a:t>qu</a:t>
            </a:r>
            <a:r>
              <a:rPr dirty="0" sz="2250" spc="-65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00" spc="-65" b="1">
                <a:solidFill>
                  <a:srgbClr val="1B1D20"/>
                </a:solidFill>
                <a:latin typeface="Trebuchet MS"/>
                <a:cs typeface="Trebuchet MS"/>
              </a:rPr>
              <a:t>u</a:t>
            </a:r>
            <a:r>
              <a:rPr dirty="0" sz="2250" spc="-65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504824" y="5524500"/>
            <a:ext cx="6762750" cy="1771650"/>
          </a:xfrm>
          <a:custGeom>
            <a:avLst/>
            <a:gdLst/>
            <a:ahLst/>
            <a:cxnLst/>
            <a:rect l="l" t="t" r="r" b="b"/>
            <a:pathLst>
              <a:path w="6762750" h="1771650">
                <a:moveTo>
                  <a:pt x="6705791" y="1771646"/>
                </a:moveTo>
                <a:lnTo>
                  <a:pt x="56957" y="1771646"/>
                </a:lnTo>
                <a:lnTo>
                  <a:pt x="52993" y="1771254"/>
                </a:lnTo>
                <a:lnTo>
                  <a:pt x="15024" y="1750960"/>
                </a:lnTo>
                <a:lnTo>
                  <a:pt x="0" y="1714691"/>
                </a:lnTo>
                <a:lnTo>
                  <a:pt x="0" y="1710688"/>
                </a:lnTo>
                <a:lnTo>
                  <a:pt x="0" y="56954"/>
                </a:lnTo>
                <a:lnTo>
                  <a:pt x="15024" y="20680"/>
                </a:lnTo>
                <a:lnTo>
                  <a:pt x="52993" y="388"/>
                </a:lnTo>
                <a:lnTo>
                  <a:pt x="56957" y="0"/>
                </a:lnTo>
                <a:lnTo>
                  <a:pt x="6705791" y="0"/>
                </a:lnTo>
                <a:lnTo>
                  <a:pt x="6742062" y="15022"/>
                </a:lnTo>
                <a:lnTo>
                  <a:pt x="6762358" y="52990"/>
                </a:lnTo>
                <a:lnTo>
                  <a:pt x="6762748" y="56954"/>
                </a:lnTo>
                <a:lnTo>
                  <a:pt x="6762748" y="1714691"/>
                </a:lnTo>
                <a:lnTo>
                  <a:pt x="6747723" y="1750960"/>
                </a:lnTo>
                <a:lnTo>
                  <a:pt x="6709755" y="1771254"/>
                </a:lnTo>
                <a:lnTo>
                  <a:pt x="6705791" y="1771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490636" y="5636005"/>
            <a:ext cx="6368415" cy="3082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6370" marR="3317240">
              <a:lnSpc>
                <a:spcPct val="125000"/>
              </a:lnSpc>
              <a:spcBef>
                <a:spcPts val="90"/>
              </a:spcBef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entrypoint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19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python</a:t>
            </a:r>
            <a:r>
              <a:rPr dirty="0" sz="1100" spc="19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hello_world.py </a:t>
            </a:r>
            <a:r>
              <a:rPr dirty="0" sz="1100" spc="-10">
                <a:solidFill>
                  <a:srgbClr val="00A3DA"/>
                </a:solidFill>
                <a:latin typeface="Courier New"/>
                <a:cs typeface="Courier New"/>
              </a:rPr>
              <a:t>working_dir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6637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solidFill>
                  <a:srgbClr val="E3116B"/>
                </a:solidFill>
                <a:latin typeface="Courier New"/>
                <a:cs typeface="Courier New"/>
              </a:rPr>
              <a:t>"https://github.com/anyscale/docs_examples/archive/refs/heads/main.zip"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100">
              <a:latin typeface="Courier New"/>
              <a:cs typeface="Courier New"/>
            </a:endParaRPr>
          </a:p>
          <a:p>
            <a:pPr marL="340995" marR="4711700" indent="-174625">
              <a:lnSpc>
                <a:spcPct val="125000"/>
              </a:lnSpc>
            </a:pPr>
            <a:r>
              <a:rPr dirty="0" sz="1100" spc="-10">
                <a:solidFill>
                  <a:srgbClr val="00A3DA"/>
                </a:solidFill>
                <a:latin typeface="Courier New"/>
                <a:cs typeface="Courier New"/>
              </a:rPr>
              <a:t>job_queue_config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: </a:t>
            </a: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priority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20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25">
                <a:solidFill>
                  <a:srgbClr val="1B5857"/>
                </a:solidFill>
                <a:latin typeface="Courier New"/>
                <a:cs typeface="Courier New"/>
              </a:rPr>
              <a:t>100</a:t>
            </a:r>
            <a:endParaRPr sz="1100">
              <a:latin typeface="Courier New"/>
              <a:cs typeface="Courier New"/>
            </a:endParaRPr>
          </a:p>
          <a:p>
            <a:pPr marL="340995">
              <a:lnSpc>
                <a:spcPct val="100000"/>
              </a:lnSpc>
              <a:spcBef>
                <a:spcPts val="330"/>
              </a:spcBef>
            </a:pPr>
            <a:r>
              <a:rPr dirty="0" sz="1100">
                <a:solidFill>
                  <a:srgbClr val="00A3DA"/>
                </a:solidFill>
                <a:latin typeface="Courier New"/>
                <a:cs typeface="Courier New"/>
              </a:rPr>
              <a:t>target_job_queue_name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:</a:t>
            </a:r>
            <a:r>
              <a:rPr dirty="0" sz="1100" spc="459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JOB_QUEUE_NAME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12700" marR="1435100">
              <a:lnSpc>
                <a:spcPct val="198300"/>
              </a:lnSpc>
              <a:spcBef>
                <a:spcPts val="5"/>
              </a:spcBef>
            </a:pPr>
            <a:r>
              <a:rPr dirty="0" baseline="2136" sz="1950" spc="-15">
                <a:solidFill>
                  <a:srgbClr val="44494F"/>
                </a:solidFill>
                <a:latin typeface="Comic Sans MS"/>
                <a:cs typeface="Comic Sans MS"/>
              </a:rPr>
              <a:t>Replace</a:t>
            </a:r>
            <a:r>
              <a:rPr dirty="0" baseline="2136" sz="1950" spc="434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050">
                <a:solidFill>
                  <a:srgbClr val="44494F"/>
                </a:solidFill>
                <a:latin typeface="Courier New"/>
                <a:cs typeface="Courier New"/>
              </a:rPr>
              <a:t>JOB_QUEUE_NAME</a:t>
            </a:r>
            <a:r>
              <a:rPr dirty="0" sz="1050" spc="5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baseline="2136" sz="1950" spc="-127">
                <a:solidFill>
                  <a:srgbClr val="44494F"/>
                </a:solidFill>
                <a:latin typeface="Comic Sans MS"/>
                <a:cs typeface="Comic Sans MS"/>
              </a:rPr>
              <a:t>with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65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baseline="2136" sz="1950" spc="-142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37">
                <a:solidFill>
                  <a:srgbClr val="44494F"/>
                </a:solidFill>
                <a:latin typeface="Comic Sans MS"/>
                <a:cs typeface="Comic Sans MS"/>
              </a:rPr>
              <a:t>name</a:t>
            </a:r>
            <a:r>
              <a:rPr dirty="0" baseline="2136" sz="1950" spc="-142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79">
                <a:solidFill>
                  <a:srgbClr val="44494F"/>
                </a:solidFill>
                <a:latin typeface="Comic Sans MS"/>
                <a:cs typeface="Comic Sans MS"/>
              </a:rPr>
              <a:t>of</a:t>
            </a:r>
            <a:r>
              <a:rPr dirty="0" baseline="2136" sz="1950" spc="-142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65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37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baseline="2136" sz="1950" spc="-142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baseline="1915" sz="2175" spc="-150">
                <a:solidFill>
                  <a:srgbClr val="44494F"/>
                </a:solidFill>
                <a:latin typeface="Comic Sans MS"/>
                <a:cs typeface="Comic Sans MS"/>
              </a:rPr>
              <a:t>'</a:t>
            </a:r>
            <a:r>
              <a:rPr dirty="0" baseline="2136" sz="1950" spc="-150">
                <a:solidFill>
                  <a:srgbClr val="44494F"/>
                </a:solidFill>
                <a:latin typeface="Comic Sans MS"/>
                <a:cs typeface="Comic Sans MS"/>
              </a:rPr>
              <a:t>re</a:t>
            </a:r>
            <a:r>
              <a:rPr dirty="0" baseline="2136" sz="1950" spc="-142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baseline="2136" sz="1950" spc="-89">
                <a:solidFill>
                  <a:srgbClr val="44494F"/>
                </a:solidFill>
                <a:latin typeface="Comic Sans MS"/>
                <a:cs typeface="Comic Sans MS"/>
              </a:rPr>
              <a:t>targeting</a:t>
            </a:r>
            <a:r>
              <a:rPr dirty="0" baseline="1915" sz="2175" spc="-89">
                <a:solidFill>
                  <a:srgbClr val="44494F"/>
                </a:solidFill>
                <a:latin typeface="Comic Sans MS"/>
                <a:cs typeface="Comic Sans MS"/>
              </a:rPr>
              <a:t>. </a:t>
            </a:r>
            <a:r>
              <a:rPr dirty="0" sz="1250" spc="-55">
                <a:solidFill>
                  <a:srgbClr val="44494F"/>
                </a:solidFill>
                <a:latin typeface="Minion Pro Capt"/>
                <a:cs typeface="Minion Pro Capt"/>
              </a:rPr>
              <a:t>T</a:t>
            </a:r>
            <a:r>
              <a:rPr dirty="0" sz="1300" spc="-55">
                <a:solidFill>
                  <a:srgbClr val="44494F"/>
                </a:solidFill>
                <a:latin typeface="Comic Sans MS"/>
                <a:cs typeface="Comic Sans MS"/>
              </a:rPr>
              <a:t>hen</a:t>
            </a:r>
            <a:r>
              <a:rPr dirty="0" sz="1450" spc="-55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2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submit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0">
                <a:solidFill>
                  <a:srgbClr val="44494F"/>
                </a:solidFill>
                <a:latin typeface="Comic Sans MS"/>
                <a:cs typeface="Comic Sans MS"/>
              </a:rPr>
              <a:t>add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45">
                <a:solidFill>
                  <a:srgbClr val="44494F"/>
                </a:solidFill>
                <a:latin typeface="Comic Sans MS"/>
                <a:cs typeface="Comic Sans MS"/>
              </a:rPr>
              <a:t>it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200">
              <a:latin typeface="Comic Sans MS"/>
              <a:cs typeface="Comic Sans MS"/>
            </a:endParaRPr>
          </a:p>
          <a:p>
            <a:pPr marL="166370">
              <a:lnSpc>
                <a:spcPct val="100000"/>
              </a:lnSpc>
            </a:pP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anyscale</a:t>
            </a:r>
            <a:r>
              <a:rPr dirty="0" sz="1100" spc="114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job</a:t>
            </a:r>
            <a:r>
              <a:rPr dirty="0" sz="1100" spc="12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submit</a:t>
            </a:r>
            <a:r>
              <a:rPr dirty="0" sz="1100" spc="12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B5857"/>
                </a:solidFill>
                <a:latin typeface="Courier New"/>
                <a:cs typeface="Courier New"/>
              </a:rPr>
              <a:t>-f</a:t>
            </a:r>
            <a:r>
              <a:rPr dirty="0" sz="1100" spc="120">
                <a:solidFill>
                  <a:srgbClr val="1B5857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383A33"/>
                </a:solidFill>
                <a:latin typeface="Courier New"/>
                <a:cs typeface="Courier New"/>
              </a:rPr>
              <a:t>job.yaml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  <p:sp>
        <p:nvSpPr>
          <p:cNvPr id="49" name="object 49" descr=""/>
          <p:cNvSpPr txBox="1"/>
          <p:nvPr/>
        </p:nvSpPr>
        <p:spPr>
          <a:xfrm>
            <a:off x="3863528" y="171513"/>
            <a:ext cx="1151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Job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queues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Anyscale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Docs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8536" y="2907792"/>
            <a:ext cx="6815455" cy="567055"/>
            <a:chOff x="478536" y="2907792"/>
            <a:chExt cx="6815455" cy="567055"/>
          </a:xfrm>
        </p:grpSpPr>
        <p:sp>
          <p:nvSpPr>
            <p:cNvPr id="3" name="object 3" descr=""/>
            <p:cNvSpPr/>
            <p:nvPr/>
          </p:nvSpPr>
          <p:spPr>
            <a:xfrm>
              <a:off x="478536" y="2907792"/>
              <a:ext cx="6815455" cy="567055"/>
            </a:xfrm>
            <a:custGeom>
              <a:avLst/>
              <a:gdLst/>
              <a:ahLst/>
              <a:cxnLst/>
              <a:rect l="l" t="t" r="r" b="b"/>
              <a:pathLst>
                <a:path w="6815455" h="567054">
                  <a:moveTo>
                    <a:pt x="6815327" y="566927"/>
                  </a:moveTo>
                  <a:lnTo>
                    <a:pt x="0" y="566927"/>
                  </a:lnTo>
                  <a:lnTo>
                    <a:pt x="0" y="0"/>
                  </a:lnTo>
                  <a:lnTo>
                    <a:pt x="6815327" y="0"/>
                  </a:lnTo>
                  <a:lnTo>
                    <a:pt x="6815327" y="25907"/>
                  </a:lnTo>
                  <a:lnTo>
                    <a:pt x="80428" y="25907"/>
                  </a:lnTo>
                  <a:lnTo>
                    <a:pt x="73867" y="27213"/>
                  </a:lnTo>
                  <a:lnTo>
                    <a:pt x="42339" y="51357"/>
                  </a:lnTo>
                  <a:lnTo>
                    <a:pt x="35813" y="70522"/>
                  </a:lnTo>
                  <a:lnTo>
                    <a:pt x="35813" y="476593"/>
                  </a:lnTo>
                  <a:lnTo>
                    <a:pt x="55701" y="510965"/>
                  </a:lnTo>
                  <a:lnTo>
                    <a:pt x="80428" y="521207"/>
                  </a:lnTo>
                  <a:lnTo>
                    <a:pt x="6815327" y="521207"/>
                  </a:lnTo>
                  <a:lnTo>
                    <a:pt x="6815327" y="566927"/>
                  </a:lnTo>
                  <a:close/>
                </a:path>
                <a:path w="6815455" h="567054">
                  <a:moveTo>
                    <a:pt x="6815327" y="521207"/>
                  </a:moveTo>
                  <a:lnTo>
                    <a:pt x="6734898" y="521207"/>
                  </a:lnTo>
                  <a:lnTo>
                    <a:pt x="6741459" y="519902"/>
                  </a:lnTo>
                  <a:lnTo>
                    <a:pt x="6754062" y="514682"/>
                  </a:lnTo>
                  <a:lnTo>
                    <a:pt x="6778207" y="483154"/>
                  </a:lnTo>
                  <a:lnTo>
                    <a:pt x="6779513" y="476593"/>
                  </a:lnTo>
                  <a:lnTo>
                    <a:pt x="6779513" y="70522"/>
                  </a:lnTo>
                  <a:lnTo>
                    <a:pt x="6759624" y="36149"/>
                  </a:lnTo>
                  <a:lnTo>
                    <a:pt x="6734898" y="25907"/>
                  </a:lnTo>
                  <a:lnTo>
                    <a:pt x="6815327" y="25907"/>
                  </a:lnTo>
                  <a:lnTo>
                    <a:pt x="6815327" y="52120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4824" y="2924173"/>
              <a:ext cx="6762750" cy="514350"/>
            </a:xfrm>
            <a:custGeom>
              <a:avLst/>
              <a:gdLst/>
              <a:ahLst/>
              <a:cxnLst/>
              <a:rect l="l" t="t" r="r" b="b"/>
              <a:pathLst>
                <a:path w="6762750" h="514350">
                  <a:moveTo>
                    <a:pt x="6705791" y="514349"/>
                  </a:moveTo>
                  <a:lnTo>
                    <a:pt x="56957" y="514349"/>
                  </a:lnTo>
                  <a:lnTo>
                    <a:pt x="52993" y="513959"/>
                  </a:lnTo>
                  <a:lnTo>
                    <a:pt x="15024" y="493662"/>
                  </a:lnTo>
                  <a:lnTo>
                    <a:pt x="0" y="457393"/>
                  </a:lnTo>
                  <a:lnTo>
                    <a:pt x="0" y="453390"/>
                  </a:lnTo>
                  <a:lnTo>
                    <a:pt x="0" y="56954"/>
                  </a:lnTo>
                  <a:lnTo>
                    <a:pt x="15024" y="20682"/>
                  </a:lnTo>
                  <a:lnTo>
                    <a:pt x="52993" y="390"/>
                  </a:lnTo>
                  <a:lnTo>
                    <a:pt x="56957" y="0"/>
                  </a:lnTo>
                  <a:lnTo>
                    <a:pt x="6705791" y="0"/>
                  </a:lnTo>
                  <a:lnTo>
                    <a:pt x="6742062" y="15021"/>
                  </a:lnTo>
                  <a:lnTo>
                    <a:pt x="6762358" y="52989"/>
                  </a:lnTo>
                  <a:lnTo>
                    <a:pt x="6762748" y="56954"/>
                  </a:lnTo>
                  <a:lnTo>
                    <a:pt x="6762748" y="457393"/>
                  </a:lnTo>
                  <a:lnTo>
                    <a:pt x="6747723" y="493662"/>
                  </a:lnTo>
                  <a:lnTo>
                    <a:pt x="6709755" y="513959"/>
                  </a:lnTo>
                  <a:lnTo>
                    <a:pt x="6705791" y="514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4824" y="2924173"/>
              <a:ext cx="6762750" cy="514350"/>
            </a:xfrm>
            <a:custGeom>
              <a:avLst/>
              <a:gdLst/>
              <a:ahLst/>
              <a:cxnLst/>
              <a:rect l="l" t="t" r="r" b="b"/>
              <a:pathLst>
                <a:path w="6762750" h="514350">
                  <a:moveTo>
                    <a:pt x="6705791" y="514349"/>
                  </a:moveTo>
                  <a:lnTo>
                    <a:pt x="56957" y="514349"/>
                  </a:lnTo>
                  <a:lnTo>
                    <a:pt x="52993" y="513959"/>
                  </a:lnTo>
                  <a:lnTo>
                    <a:pt x="15024" y="493662"/>
                  </a:lnTo>
                  <a:lnTo>
                    <a:pt x="0" y="457393"/>
                  </a:lnTo>
                  <a:lnTo>
                    <a:pt x="0" y="453390"/>
                  </a:lnTo>
                  <a:lnTo>
                    <a:pt x="0" y="56954"/>
                  </a:lnTo>
                  <a:lnTo>
                    <a:pt x="15024" y="20682"/>
                  </a:lnTo>
                  <a:lnTo>
                    <a:pt x="52993" y="390"/>
                  </a:lnTo>
                  <a:lnTo>
                    <a:pt x="56957" y="0"/>
                  </a:lnTo>
                  <a:lnTo>
                    <a:pt x="6705791" y="0"/>
                  </a:lnTo>
                  <a:lnTo>
                    <a:pt x="6742062" y="15021"/>
                  </a:lnTo>
                  <a:lnTo>
                    <a:pt x="6762358" y="52989"/>
                  </a:lnTo>
                  <a:lnTo>
                    <a:pt x="6762748" y="56954"/>
                  </a:lnTo>
                  <a:lnTo>
                    <a:pt x="6762748" y="457393"/>
                  </a:lnTo>
                  <a:lnTo>
                    <a:pt x="6747723" y="493662"/>
                  </a:lnTo>
                  <a:lnTo>
                    <a:pt x="6709755" y="513959"/>
                  </a:lnTo>
                  <a:lnTo>
                    <a:pt x="6705791" y="514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92099" y="147104"/>
            <a:ext cx="6813550" cy="6838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83940" algn="l"/>
              </a:tabLst>
            </a:pPr>
            <a:r>
              <a:rPr dirty="0" sz="800">
                <a:latin typeface="Times New Roman"/>
                <a:cs typeface="Times New Roman"/>
              </a:rPr>
              <a:t>2/12/25,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9:48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AM</a:t>
            </a:r>
            <a:r>
              <a:rPr dirty="0" sz="800">
                <a:latin typeface="Times New Roman"/>
                <a:cs typeface="Times New Roman"/>
              </a:rPr>
              <a:t>	Job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queues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Anyscale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Docs</a:t>
            </a:r>
            <a:endParaRPr sz="800">
              <a:latin typeface="Times New Roman"/>
              <a:cs typeface="Times New Roman"/>
            </a:endParaRPr>
          </a:p>
          <a:p>
            <a:pPr marL="210820" marR="5080">
              <a:lnSpc>
                <a:spcPct val="112100"/>
              </a:lnSpc>
              <a:spcBef>
                <a:spcPts val="130"/>
              </a:spcBef>
            </a:pPr>
            <a:r>
              <a:rPr dirty="0" sz="1250" spc="-80">
                <a:solidFill>
                  <a:srgbClr val="44494F"/>
                </a:solidFill>
                <a:latin typeface="Minion Pro Capt"/>
                <a:cs typeface="Minion Pro Capt"/>
              </a:rPr>
              <a:t>T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o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terminate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all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running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queue</a:t>
            </a:r>
            <a:r>
              <a:rPr dirty="0" sz="1450" spc="-35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1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5">
                <a:solidFill>
                  <a:srgbClr val="44494F"/>
                </a:solidFill>
                <a:latin typeface="Comic Sans MS"/>
                <a:cs typeface="Comic Sans MS"/>
              </a:rPr>
              <a:t>use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70" b="1">
                <a:solidFill>
                  <a:srgbClr val="44494F"/>
                </a:solidFill>
                <a:latin typeface="Times New Roman"/>
                <a:cs typeface="Times New Roman"/>
              </a:rPr>
              <a:t>T</a:t>
            </a:r>
            <a:r>
              <a:rPr dirty="0" sz="1350" spc="-70" b="1">
                <a:solidFill>
                  <a:srgbClr val="44494F"/>
                </a:solidFill>
                <a:latin typeface="Comic Sans MS"/>
                <a:cs typeface="Comic Sans MS"/>
              </a:rPr>
              <a:t>e</a:t>
            </a:r>
            <a:r>
              <a:rPr dirty="0" sz="1300" spc="-70" b="1">
                <a:solidFill>
                  <a:srgbClr val="44494F"/>
                </a:solidFill>
                <a:latin typeface="Comic Sans MS"/>
                <a:cs typeface="Comic Sans MS"/>
              </a:rPr>
              <a:t>rm</a:t>
            </a:r>
            <a:r>
              <a:rPr dirty="0" sz="1350" spc="-70" b="1">
                <a:solidFill>
                  <a:srgbClr val="44494F"/>
                </a:solidFill>
                <a:latin typeface="Comic Sans MS"/>
                <a:cs typeface="Comic Sans MS"/>
              </a:rPr>
              <a:t>i</a:t>
            </a:r>
            <a:r>
              <a:rPr dirty="0" sz="1300" spc="-70" b="1">
                <a:solidFill>
                  <a:srgbClr val="44494F"/>
                </a:solidFill>
                <a:latin typeface="Comic Sans MS"/>
                <a:cs typeface="Comic Sans MS"/>
              </a:rPr>
              <a:t>n</a:t>
            </a:r>
            <a:r>
              <a:rPr dirty="0" sz="1350" spc="-70" b="1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70" b="1">
                <a:solidFill>
                  <a:srgbClr val="44494F"/>
                </a:solidFill>
                <a:latin typeface="Comic Sans MS"/>
                <a:cs typeface="Comic Sans MS"/>
              </a:rPr>
              <a:t>t</a:t>
            </a:r>
            <a:r>
              <a:rPr dirty="0" sz="1350" spc="-70" b="1">
                <a:solidFill>
                  <a:srgbClr val="44494F"/>
                </a:solidFill>
                <a:latin typeface="Comic Sans MS"/>
                <a:cs typeface="Comic Sans MS"/>
              </a:rPr>
              <a:t>e</a:t>
            </a:r>
            <a:r>
              <a:rPr dirty="0" sz="1350" spc="-295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runn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i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n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g</a:t>
            </a:r>
            <a:r>
              <a:rPr dirty="0" sz="1350" spc="-290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50" spc="-60" b="1">
                <a:solidFill>
                  <a:srgbClr val="44494F"/>
                </a:solidFill>
                <a:latin typeface="Comic Sans MS"/>
                <a:cs typeface="Comic Sans MS"/>
              </a:rPr>
              <a:t>j</a:t>
            </a:r>
            <a:r>
              <a:rPr dirty="0" sz="1300" spc="-60" b="1">
                <a:solidFill>
                  <a:srgbClr val="44494F"/>
                </a:solidFill>
                <a:latin typeface="Comic Sans MS"/>
                <a:cs typeface="Comic Sans MS"/>
              </a:rPr>
              <a:t>o</a:t>
            </a:r>
            <a:r>
              <a:rPr dirty="0" sz="1350" spc="-60" b="1">
                <a:solidFill>
                  <a:srgbClr val="44494F"/>
                </a:solidFill>
                <a:latin typeface="Comic Sans MS"/>
                <a:cs typeface="Comic Sans MS"/>
              </a:rPr>
              <a:t>b</a:t>
            </a:r>
            <a:r>
              <a:rPr dirty="0" sz="1300" spc="-60" b="1">
                <a:solidFill>
                  <a:srgbClr val="44494F"/>
                </a:solidFill>
                <a:latin typeface="Comic Sans MS"/>
                <a:cs typeface="Comic Sans MS"/>
              </a:rPr>
              <a:t>s</a:t>
            </a:r>
            <a:r>
              <a:rPr dirty="0" sz="1300" spc="-240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button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on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upper </a:t>
            </a:r>
            <a:r>
              <a:rPr dirty="0" sz="1300" spc="-114">
                <a:solidFill>
                  <a:srgbClr val="44494F"/>
                </a:solidFill>
                <a:latin typeface="Comic Sans MS"/>
                <a:cs typeface="Comic Sans MS"/>
              </a:rPr>
              <a:t>right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corner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20">
                <a:solidFill>
                  <a:srgbClr val="44494F"/>
                </a:solidFill>
                <a:latin typeface="Comic Sans MS"/>
                <a:cs typeface="Comic Sans MS"/>
              </a:rPr>
              <a:t>of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55" b="1">
                <a:solidFill>
                  <a:srgbClr val="44494F"/>
                </a:solidFill>
                <a:latin typeface="Comic Sans MS"/>
                <a:cs typeface="Comic Sans MS"/>
              </a:rPr>
              <a:t>J</a:t>
            </a:r>
            <a:r>
              <a:rPr dirty="0" sz="1300" spc="-55" b="1">
                <a:solidFill>
                  <a:srgbClr val="44494F"/>
                </a:solidFill>
                <a:latin typeface="Comic Sans MS"/>
                <a:cs typeface="Comic Sans MS"/>
              </a:rPr>
              <a:t>o</a:t>
            </a:r>
            <a:r>
              <a:rPr dirty="0" sz="1350" spc="-55" b="1">
                <a:solidFill>
                  <a:srgbClr val="44494F"/>
                </a:solidFill>
                <a:latin typeface="Comic Sans MS"/>
                <a:cs typeface="Comic Sans MS"/>
              </a:rPr>
              <a:t>b</a:t>
            </a:r>
            <a:r>
              <a:rPr dirty="0" sz="1350" spc="-290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qu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e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u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e</a:t>
            </a:r>
            <a:r>
              <a:rPr dirty="0" sz="1350" spc="-254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page</a:t>
            </a:r>
            <a:r>
              <a:rPr dirty="0" sz="1450" spc="-2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r>
              <a:rPr dirty="0" sz="1450" spc="-10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4">
                <a:solidFill>
                  <a:srgbClr val="44494F"/>
                </a:solidFill>
                <a:latin typeface="Comic Sans MS"/>
                <a:cs typeface="Comic Sans MS"/>
              </a:rPr>
              <a:t>Note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30">
                <a:solidFill>
                  <a:srgbClr val="44494F"/>
                </a:solidFill>
                <a:latin typeface="Comic Sans MS"/>
                <a:cs typeface="Comic Sans MS"/>
              </a:rPr>
              <a:t>that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Anyscale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doesn</a:t>
            </a:r>
            <a:r>
              <a:rPr dirty="0" sz="1450" spc="-85">
                <a:solidFill>
                  <a:srgbClr val="44494F"/>
                </a:solidFill>
                <a:latin typeface="Comic Sans MS"/>
                <a:cs typeface="Comic Sans MS"/>
              </a:rPr>
              <a:t>'</a:t>
            </a:r>
            <a:r>
              <a:rPr dirty="0" sz="1300" spc="-85">
                <a:solidFill>
                  <a:srgbClr val="44494F"/>
                </a:solidFill>
                <a:latin typeface="Comic Sans MS"/>
                <a:cs typeface="Comic Sans MS"/>
              </a:rPr>
              <a:t>t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terminate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pending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jobs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399" y="1079255"/>
            <a:ext cx="6691228" cy="252046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647699" y="41719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5"/>
                </a:lnTo>
                <a:lnTo>
                  <a:pt x="0" y="26968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444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14387" y="4348160"/>
            <a:ext cx="1219200" cy="219075"/>
          </a:xfrm>
          <a:custGeom>
            <a:avLst/>
            <a:gdLst/>
            <a:ahLst/>
            <a:cxnLst/>
            <a:rect l="l" t="t" r="r" b="b"/>
            <a:pathLst>
              <a:path w="1219200" h="219075">
                <a:moveTo>
                  <a:pt x="0" y="162878"/>
                </a:moveTo>
                <a:lnTo>
                  <a:pt x="0" y="56196"/>
                </a:lnTo>
                <a:lnTo>
                  <a:pt x="0" y="52506"/>
                </a:lnTo>
                <a:lnTo>
                  <a:pt x="359" y="48850"/>
                </a:lnTo>
                <a:lnTo>
                  <a:pt x="19069" y="13848"/>
                </a:lnTo>
                <a:lnTo>
                  <a:pt x="34691" y="4273"/>
                </a:lnTo>
                <a:lnTo>
                  <a:pt x="38100" y="2862"/>
                </a:lnTo>
                <a:lnTo>
                  <a:pt x="41614" y="1797"/>
                </a:lnTo>
                <a:lnTo>
                  <a:pt x="45233" y="1079"/>
                </a:lnTo>
                <a:lnTo>
                  <a:pt x="48852" y="360"/>
                </a:lnTo>
                <a:lnTo>
                  <a:pt x="52507" y="0"/>
                </a:lnTo>
                <a:lnTo>
                  <a:pt x="56197" y="0"/>
                </a:lnTo>
                <a:lnTo>
                  <a:pt x="1163002" y="0"/>
                </a:lnTo>
                <a:lnTo>
                  <a:pt x="1166692" y="0"/>
                </a:lnTo>
                <a:lnTo>
                  <a:pt x="1170346" y="358"/>
                </a:lnTo>
                <a:lnTo>
                  <a:pt x="1173965" y="1076"/>
                </a:lnTo>
                <a:lnTo>
                  <a:pt x="1177584" y="1795"/>
                </a:lnTo>
                <a:lnTo>
                  <a:pt x="1181099" y="2860"/>
                </a:lnTo>
                <a:lnTo>
                  <a:pt x="1184507" y="4271"/>
                </a:lnTo>
                <a:lnTo>
                  <a:pt x="1187917" y="5683"/>
                </a:lnTo>
                <a:lnTo>
                  <a:pt x="1214921" y="34686"/>
                </a:lnTo>
                <a:lnTo>
                  <a:pt x="1218120" y="45232"/>
                </a:lnTo>
                <a:lnTo>
                  <a:pt x="1218839" y="48850"/>
                </a:lnTo>
                <a:lnTo>
                  <a:pt x="1219199" y="52506"/>
                </a:lnTo>
                <a:lnTo>
                  <a:pt x="1219199" y="56196"/>
                </a:lnTo>
                <a:lnTo>
                  <a:pt x="1219199" y="162878"/>
                </a:lnTo>
                <a:lnTo>
                  <a:pt x="1219199" y="166568"/>
                </a:lnTo>
                <a:lnTo>
                  <a:pt x="1218839" y="170222"/>
                </a:lnTo>
                <a:lnTo>
                  <a:pt x="1218119" y="173837"/>
                </a:lnTo>
                <a:lnTo>
                  <a:pt x="1217400" y="177456"/>
                </a:lnTo>
                <a:lnTo>
                  <a:pt x="1216333" y="180970"/>
                </a:lnTo>
                <a:lnTo>
                  <a:pt x="1214921" y="184379"/>
                </a:lnTo>
                <a:lnTo>
                  <a:pt x="1213509" y="187788"/>
                </a:lnTo>
                <a:lnTo>
                  <a:pt x="1211778" y="191027"/>
                </a:lnTo>
                <a:lnTo>
                  <a:pt x="1209728" y="194094"/>
                </a:lnTo>
                <a:lnTo>
                  <a:pt x="1207678" y="197162"/>
                </a:lnTo>
                <a:lnTo>
                  <a:pt x="1194223" y="209596"/>
                </a:lnTo>
                <a:lnTo>
                  <a:pt x="1191155" y="211647"/>
                </a:lnTo>
                <a:lnTo>
                  <a:pt x="1187917" y="213379"/>
                </a:lnTo>
                <a:lnTo>
                  <a:pt x="1184507" y="214791"/>
                </a:lnTo>
                <a:lnTo>
                  <a:pt x="1181099" y="216203"/>
                </a:lnTo>
                <a:lnTo>
                  <a:pt x="1163002" y="219074"/>
                </a:lnTo>
                <a:lnTo>
                  <a:pt x="56197" y="219074"/>
                </a:lnTo>
                <a:lnTo>
                  <a:pt x="34691" y="214791"/>
                </a:lnTo>
                <a:lnTo>
                  <a:pt x="31282" y="213379"/>
                </a:lnTo>
                <a:lnTo>
                  <a:pt x="28043" y="211647"/>
                </a:lnTo>
                <a:lnTo>
                  <a:pt x="24975" y="209596"/>
                </a:lnTo>
                <a:lnTo>
                  <a:pt x="21907" y="207547"/>
                </a:lnTo>
                <a:lnTo>
                  <a:pt x="9470" y="194094"/>
                </a:lnTo>
                <a:lnTo>
                  <a:pt x="7420" y="191027"/>
                </a:lnTo>
                <a:lnTo>
                  <a:pt x="1079" y="173835"/>
                </a:lnTo>
                <a:lnTo>
                  <a:pt x="359" y="170219"/>
                </a:lnTo>
                <a:lnTo>
                  <a:pt x="0" y="166568"/>
                </a:lnTo>
                <a:lnTo>
                  <a:pt x="0" y="16287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90636" y="1898209"/>
            <a:ext cx="6109970" cy="2656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25"/>
              </a:spcBef>
            </a:pPr>
            <a:r>
              <a:rPr dirty="0" sz="2200" spc="-165" b="1">
                <a:solidFill>
                  <a:srgbClr val="1B1D20"/>
                </a:solidFill>
                <a:latin typeface="Courier New"/>
                <a:cs typeface="Courier New"/>
              </a:rPr>
              <a:t>T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rm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i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n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t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50" spc="-18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90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50" spc="-17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00" spc="-80" b="1">
                <a:solidFill>
                  <a:srgbClr val="1B1D20"/>
                </a:solidFill>
                <a:latin typeface="Trebuchet MS"/>
                <a:cs typeface="Trebuchet MS"/>
              </a:rPr>
              <a:t>sp</a:t>
            </a:r>
            <a:r>
              <a:rPr dirty="0" sz="2250" spc="-80" b="1">
                <a:solidFill>
                  <a:srgbClr val="1B1D20"/>
                </a:solidFill>
                <a:latin typeface="Trebuchet MS"/>
                <a:cs typeface="Trebuchet MS"/>
              </a:rPr>
              <a:t>ecific</a:t>
            </a:r>
            <a:r>
              <a:rPr dirty="0" sz="2250" spc="-17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j</a:t>
            </a:r>
            <a:r>
              <a:rPr dirty="0" sz="2200" spc="-165" b="1">
                <a:solidFill>
                  <a:srgbClr val="1B1D20"/>
                </a:solidFill>
                <a:latin typeface="Trebuchet MS"/>
                <a:cs typeface="Trebuchet MS"/>
              </a:rPr>
              <a:t>o</a:t>
            </a:r>
            <a:r>
              <a:rPr dirty="0" sz="2250" spc="-165" b="1">
                <a:solidFill>
                  <a:srgbClr val="1B1D20"/>
                </a:solidFill>
                <a:latin typeface="Trebuchet MS"/>
                <a:cs typeface="Trebuchet MS"/>
              </a:rPr>
              <a:t>b</a:t>
            </a:r>
            <a:r>
              <a:rPr dirty="0" sz="2250" spc="-170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160" b="1">
                <a:solidFill>
                  <a:srgbClr val="1B1D20"/>
                </a:solidFill>
                <a:latin typeface="Trebuchet MS"/>
                <a:cs typeface="Trebuchet MS"/>
              </a:rPr>
              <a:t>i</a:t>
            </a:r>
            <a:r>
              <a:rPr dirty="0" sz="2200" spc="-160" b="1">
                <a:solidFill>
                  <a:srgbClr val="1B1D20"/>
                </a:solidFill>
                <a:latin typeface="Trebuchet MS"/>
                <a:cs typeface="Trebuchet MS"/>
              </a:rPr>
              <a:t>n</a:t>
            </a:r>
            <a:r>
              <a:rPr dirty="0" sz="2200" spc="-15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50" spc="-90" b="1">
                <a:solidFill>
                  <a:srgbClr val="1B1D20"/>
                </a:solidFill>
                <a:latin typeface="Trebuchet MS"/>
                <a:cs typeface="Trebuchet MS"/>
              </a:rPr>
              <a:t>a</a:t>
            </a:r>
            <a:r>
              <a:rPr dirty="0" sz="2250" spc="-175" b="1">
                <a:solidFill>
                  <a:srgbClr val="1B1D20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1B1D20"/>
                </a:solidFill>
                <a:latin typeface="Trebuchet MS"/>
                <a:cs typeface="Trebuchet MS"/>
              </a:rPr>
              <a:t>qu</a:t>
            </a:r>
            <a:r>
              <a:rPr dirty="0" sz="2250" spc="-10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r>
              <a:rPr dirty="0" sz="2200" spc="-10" b="1">
                <a:solidFill>
                  <a:srgbClr val="1B1D20"/>
                </a:solidFill>
                <a:latin typeface="Trebuchet MS"/>
                <a:cs typeface="Trebuchet MS"/>
              </a:rPr>
              <a:t>u</a:t>
            </a:r>
            <a:r>
              <a:rPr dirty="0" sz="2250" spc="-10" b="1">
                <a:solidFill>
                  <a:srgbClr val="1B1D20"/>
                </a:solidFill>
                <a:latin typeface="Trebuchet MS"/>
                <a:cs typeface="Trebuchet MS"/>
              </a:rPr>
              <a:t>e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1300" spc="-325">
                <a:solidFill>
                  <a:srgbClr val="44494F"/>
                </a:solidFill>
                <a:latin typeface="Comic Sans MS"/>
                <a:cs typeface="Comic Sans MS"/>
              </a:rPr>
              <a:t>If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is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still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b="1">
                <a:solidFill>
                  <a:srgbClr val="44494F"/>
                </a:solidFill>
                <a:latin typeface="Comic Sans MS"/>
                <a:cs typeface="Comic Sans MS"/>
              </a:rPr>
              <a:t>P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e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n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di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n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g</a:t>
            </a:r>
            <a:r>
              <a:rPr dirty="0" sz="145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2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can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terminate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45">
                <a:solidFill>
                  <a:srgbClr val="44494F"/>
                </a:solidFill>
                <a:latin typeface="Comic Sans MS"/>
                <a:cs typeface="Comic Sans MS"/>
              </a:rPr>
              <a:t>it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20">
                <a:solidFill>
                  <a:srgbClr val="44494F"/>
                </a:solidFill>
                <a:latin typeface="Comic Sans MS"/>
                <a:cs typeface="Comic Sans MS"/>
              </a:rPr>
              <a:t>from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55" b="1">
                <a:solidFill>
                  <a:srgbClr val="44494F"/>
                </a:solidFill>
                <a:latin typeface="Comic Sans MS"/>
                <a:cs typeface="Comic Sans MS"/>
              </a:rPr>
              <a:t>J</a:t>
            </a:r>
            <a:r>
              <a:rPr dirty="0" sz="1300" spc="-55" b="1">
                <a:solidFill>
                  <a:srgbClr val="44494F"/>
                </a:solidFill>
                <a:latin typeface="Comic Sans MS"/>
                <a:cs typeface="Comic Sans MS"/>
              </a:rPr>
              <a:t>o</a:t>
            </a:r>
            <a:r>
              <a:rPr dirty="0" sz="1350" spc="-55" b="1">
                <a:solidFill>
                  <a:srgbClr val="44494F"/>
                </a:solidFill>
                <a:latin typeface="Comic Sans MS"/>
                <a:cs typeface="Comic Sans MS"/>
              </a:rPr>
              <a:t>b</a:t>
            </a:r>
            <a:r>
              <a:rPr dirty="0" sz="1350" spc="-270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page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or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by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using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CLI</a:t>
            </a:r>
            <a:r>
              <a:rPr dirty="0" sz="1450" spc="-20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200">
              <a:latin typeface="Comic Sans MS"/>
              <a:cs typeface="Comic Sans MS"/>
            </a:endParaRPr>
          </a:p>
          <a:p>
            <a:pPr marL="166370">
              <a:lnSpc>
                <a:spcPct val="100000"/>
              </a:lnSpc>
            </a:pP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anyscale</a:t>
            </a:r>
            <a:r>
              <a:rPr dirty="0" sz="1100" spc="140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job</a:t>
            </a:r>
            <a:r>
              <a:rPr dirty="0" sz="1100" spc="14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terminate</a:t>
            </a:r>
            <a:r>
              <a:rPr dirty="0" sz="1100" spc="14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83A33"/>
                </a:solidFill>
                <a:latin typeface="Courier New"/>
                <a:cs typeface="Courier New"/>
              </a:rPr>
              <a:t>--id</a:t>
            </a:r>
            <a:r>
              <a:rPr dirty="0" sz="1100" spc="145">
                <a:solidFill>
                  <a:srgbClr val="383A33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E3116B"/>
                </a:solidFill>
                <a:latin typeface="Courier New"/>
                <a:cs typeface="Courier New"/>
              </a:rPr>
              <a:t>'prodjob_...'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325">
                <a:solidFill>
                  <a:srgbClr val="44494F"/>
                </a:solidFill>
                <a:latin typeface="Comic Sans MS"/>
                <a:cs typeface="Comic Sans MS"/>
              </a:rPr>
              <a:t>If</a:t>
            </a:r>
            <a:r>
              <a:rPr dirty="0" sz="1300" spc="-8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is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b="1">
                <a:solidFill>
                  <a:srgbClr val="44494F"/>
                </a:solidFill>
                <a:latin typeface="Comic Sans MS"/>
                <a:cs typeface="Comic Sans MS"/>
              </a:rPr>
              <a:t>R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unn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i</a:t>
            </a:r>
            <a:r>
              <a:rPr dirty="0" sz="1300" b="1">
                <a:solidFill>
                  <a:srgbClr val="44494F"/>
                </a:solidFill>
                <a:latin typeface="Comic Sans MS"/>
                <a:cs typeface="Comic Sans MS"/>
              </a:rPr>
              <a:t>n</a:t>
            </a:r>
            <a:r>
              <a:rPr dirty="0" sz="1350" b="1">
                <a:solidFill>
                  <a:srgbClr val="44494F"/>
                </a:solidFill>
                <a:latin typeface="Comic Sans MS"/>
                <a:cs typeface="Comic Sans MS"/>
              </a:rPr>
              <a:t>g</a:t>
            </a:r>
            <a:r>
              <a:rPr dirty="0" sz="145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14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need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terminate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45">
                <a:solidFill>
                  <a:srgbClr val="44494F"/>
                </a:solidFill>
                <a:latin typeface="Comic Sans MS"/>
                <a:cs typeface="Comic Sans MS"/>
              </a:rPr>
              <a:t>it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45">
                <a:solidFill>
                  <a:srgbClr val="44494F"/>
                </a:solidFill>
                <a:latin typeface="Comic Sans MS"/>
                <a:cs typeface="Comic Sans MS"/>
              </a:rPr>
              <a:t>in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Anyscale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terminal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: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mic Sans MS"/>
              <a:cs typeface="Comic Sans MS"/>
            </a:endParaRPr>
          </a:p>
          <a:p>
            <a:pPr marL="316865">
              <a:lnSpc>
                <a:spcPct val="100000"/>
              </a:lnSpc>
            </a:pP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Go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55" b="1">
                <a:solidFill>
                  <a:srgbClr val="44494F"/>
                </a:solidFill>
                <a:latin typeface="Comic Sans MS"/>
                <a:cs typeface="Comic Sans MS"/>
              </a:rPr>
              <a:t>J</a:t>
            </a:r>
            <a:r>
              <a:rPr dirty="0" sz="1300" spc="-55" b="1">
                <a:solidFill>
                  <a:srgbClr val="44494F"/>
                </a:solidFill>
                <a:latin typeface="Comic Sans MS"/>
                <a:cs typeface="Comic Sans MS"/>
              </a:rPr>
              <a:t>o</a:t>
            </a:r>
            <a:r>
              <a:rPr dirty="0" sz="1350" spc="-55" b="1">
                <a:solidFill>
                  <a:srgbClr val="44494F"/>
                </a:solidFill>
                <a:latin typeface="Comic Sans MS"/>
                <a:cs typeface="Comic Sans MS"/>
              </a:rPr>
              <a:t>b</a:t>
            </a:r>
            <a:r>
              <a:rPr dirty="0" sz="1350" spc="-265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30">
                <a:solidFill>
                  <a:srgbClr val="44494F"/>
                </a:solidFill>
                <a:latin typeface="Comic Sans MS"/>
                <a:cs typeface="Comic Sans MS"/>
              </a:rPr>
              <a:t>page</a:t>
            </a:r>
            <a:r>
              <a:rPr dirty="0" sz="1450" spc="-3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14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click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40" b="1">
                <a:solidFill>
                  <a:srgbClr val="44494F"/>
                </a:solidFill>
                <a:latin typeface="Comic Sans MS"/>
                <a:cs typeface="Comic Sans MS"/>
              </a:rPr>
              <a:t>R</a:t>
            </a:r>
            <a:r>
              <a:rPr dirty="0" sz="1350" spc="-40" b="1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40" b="1">
                <a:solidFill>
                  <a:srgbClr val="44494F"/>
                </a:solidFill>
                <a:latin typeface="Comic Sans MS"/>
                <a:cs typeface="Comic Sans MS"/>
              </a:rPr>
              <a:t>y</a:t>
            </a:r>
            <a:r>
              <a:rPr dirty="0" sz="1300" spc="-275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50" spc="-50" b="1">
                <a:solidFill>
                  <a:srgbClr val="44494F"/>
                </a:solidFill>
                <a:latin typeface="Comic Sans MS"/>
                <a:cs typeface="Comic Sans MS"/>
              </a:rPr>
              <a:t>da</a:t>
            </a:r>
            <a:r>
              <a:rPr dirty="0" sz="1300" spc="-50" b="1">
                <a:solidFill>
                  <a:srgbClr val="44494F"/>
                </a:solidFill>
                <a:latin typeface="Comic Sans MS"/>
                <a:cs typeface="Comic Sans MS"/>
              </a:rPr>
              <a:t>s</a:t>
            </a:r>
            <a:r>
              <a:rPr dirty="0" sz="1350" spc="-50" b="1">
                <a:solidFill>
                  <a:srgbClr val="44494F"/>
                </a:solidFill>
                <a:latin typeface="Comic Sans MS"/>
                <a:cs typeface="Comic Sans MS"/>
              </a:rPr>
              <a:t>hb</a:t>
            </a:r>
            <a:r>
              <a:rPr dirty="0" sz="1300" spc="-50" b="1">
                <a:solidFill>
                  <a:srgbClr val="44494F"/>
                </a:solidFill>
                <a:latin typeface="Comic Sans MS"/>
                <a:cs typeface="Comic Sans MS"/>
              </a:rPr>
              <a:t>o</a:t>
            </a:r>
            <a:r>
              <a:rPr dirty="0" sz="1350" spc="-50" b="1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50" b="1">
                <a:solidFill>
                  <a:srgbClr val="44494F"/>
                </a:solidFill>
                <a:latin typeface="Comic Sans MS"/>
                <a:cs typeface="Comic Sans MS"/>
              </a:rPr>
              <a:t>r</a:t>
            </a:r>
            <a:r>
              <a:rPr dirty="0" sz="1350" spc="-50" b="1">
                <a:solidFill>
                  <a:srgbClr val="44494F"/>
                </a:solidFill>
                <a:latin typeface="Comic Sans MS"/>
                <a:cs typeface="Comic Sans MS"/>
              </a:rPr>
              <a:t>d</a:t>
            </a:r>
            <a:r>
              <a:rPr dirty="0" sz="1350" spc="-265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tab</a:t>
            </a:r>
            <a:r>
              <a:rPr dirty="0" sz="1450" spc="-100">
                <a:solidFill>
                  <a:srgbClr val="44494F"/>
                </a:solidFill>
                <a:latin typeface="Comic Sans MS"/>
                <a:cs typeface="Comic Sans MS"/>
              </a:rPr>
              <a:t>,</a:t>
            </a:r>
            <a:r>
              <a:rPr dirty="0" sz="1450" spc="-114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60">
                <a:solidFill>
                  <a:srgbClr val="44494F"/>
                </a:solidFill>
                <a:latin typeface="Comic Sans MS"/>
                <a:cs typeface="Comic Sans MS"/>
              </a:rPr>
              <a:t>click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40" b="1">
                <a:solidFill>
                  <a:srgbClr val="44494F"/>
                </a:solidFill>
                <a:latin typeface="Comic Sans MS"/>
                <a:cs typeface="Comic Sans MS"/>
              </a:rPr>
              <a:t>J</a:t>
            </a:r>
            <a:r>
              <a:rPr dirty="0" sz="1300" spc="-40" b="1">
                <a:solidFill>
                  <a:srgbClr val="44494F"/>
                </a:solidFill>
                <a:latin typeface="Comic Sans MS"/>
                <a:cs typeface="Comic Sans MS"/>
              </a:rPr>
              <a:t>o</a:t>
            </a:r>
            <a:r>
              <a:rPr dirty="0" sz="1350" spc="-40" b="1">
                <a:solidFill>
                  <a:srgbClr val="44494F"/>
                </a:solidFill>
                <a:latin typeface="Comic Sans MS"/>
                <a:cs typeface="Comic Sans MS"/>
              </a:rPr>
              <a:t>b</a:t>
            </a:r>
            <a:r>
              <a:rPr dirty="0" sz="1300" spc="-40" b="1">
                <a:solidFill>
                  <a:srgbClr val="44494F"/>
                </a:solidFill>
                <a:latin typeface="Comic Sans MS"/>
                <a:cs typeface="Comic Sans MS"/>
              </a:rPr>
              <a:t>s</a:t>
            </a:r>
            <a:r>
              <a:rPr dirty="0" sz="1300" spc="-245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90">
                <a:solidFill>
                  <a:srgbClr val="44494F"/>
                </a:solidFill>
                <a:latin typeface="Comic Sans MS"/>
                <a:cs typeface="Comic Sans MS"/>
              </a:rPr>
              <a:t>tab</a:t>
            </a:r>
            <a:r>
              <a:rPr dirty="0" sz="1450" spc="-9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r>
              <a:rPr dirty="0" sz="1450" spc="-114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Find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0">
                <a:solidFill>
                  <a:srgbClr val="44494F"/>
                </a:solidFill>
                <a:latin typeface="Comic Sans MS"/>
                <a:cs typeface="Comic Sans MS"/>
              </a:rPr>
              <a:t>copy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endParaRPr sz="1300">
              <a:latin typeface="Comic Sans MS"/>
              <a:cs typeface="Comic Sans MS"/>
            </a:endParaRPr>
          </a:p>
          <a:p>
            <a:pPr marL="366395">
              <a:lnSpc>
                <a:spcPct val="100000"/>
              </a:lnSpc>
              <a:spcBef>
                <a:spcPts val="285"/>
              </a:spcBef>
            </a:pP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Submission</a:t>
            </a:r>
            <a:r>
              <a:rPr dirty="0" sz="1100" spc="10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ID</a:t>
            </a:r>
            <a:r>
              <a:rPr dirty="0" sz="1100" spc="9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300" spc="-155">
                <a:solidFill>
                  <a:srgbClr val="44494F"/>
                </a:solidFill>
                <a:latin typeface="Comic Sans MS"/>
                <a:cs typeface="Comic Sans MS"/>
              </a:rPr>
              <a:t>for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5">
                <a:solidFill>
                  <a:srgbClr val="44494F"/>
                </a:solidFill>
                <a:latin typeface="Comic Sans MS"/>
                <a:cs typeface="Comic Sans MS"/>
              </a:rPr>
              <a:t>job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you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want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to</a:t>
            </a:r>
            <a:r>
              <a:rPr dirty="0" sz="1300" spc="-6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">
                <a:solidFill>
                  <a:srgbClr val="44494F"/>
                </a:solidFill>
                <a:latin typeface="Comic Sans MS"/>
                <a:cs typeface="Comic Sans MS"/>
              </a:rPr>
              <a:t>terminate</a:t>
            </a:r>
            <a:r>
              <a:rPr dirty="0" sz="1450" spc="-1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443061"/>
            <a:ext cx="6762749" cy="592916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47699" y="67436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444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95612" y="6662735"/>
            <a:ext cx="2524125" cy="219075"/>
          </a:xfrm>
          <a:custGeom>
            <a:avLst/>
            <a:gdLst/>
            <a:ahLst/>
            <a:cxnLst/>
            <a:rect l="l" t="t" r="r" b="b"/>
            <a:pathLst>
              <a:path w="2524125" h="219075">
                <a:moveTo>
                  <a:pt x="0" y="162878"/>
                </a:moveTo>
                <a:lnTo>
                  <a:pt x="0" y="56196"/>
                </a:lnTo>
                <a:lnTo>
                  <a:pt x="0" y="52508"/>
                </a:lnTo>
                <a:lnTo>
                  <a:pt x="359" y="48852"/>
                </a:lnTo>
                <a:lnTo>
                  <a:pt x="1079" y="45229"/>
                </a:lnTo>
                <a:lnTo>
                  <a:pt x="1799" y="41611"/>
                </a:lnTo>
                <a:lnTo>
                  <a:pt x="2865" y="38095"/>
                </a:lnTo>
                <a:lnTo>
                  <a:pt x="4277" y="34686"/>
                </a:lnTo>
                <a:lnTo>
                  <a:pt x="5689" y="31277"/>
                </a:lnTo>
                <a:lnTo>
                  <a:pt x="34691" y="4278"/>
                </a:lnTo>
                <a:lnTo>
                  <a:pt x="38100" y="2865"/>
                </a:lnTo>
                <a:lnTo>
                  <a:pt x="41614" y="1800"/>
                </a:lnTo>
                <a:lnTo>
                  <a:pt x="45233" y="1079"/>
                </a:lnTo>
                <a:lnTo>
                  <a:pt x="48852" y="358"/>
                </a:lnTo>
                <a:lnTo>
                  <a:pt x="52507" y="0"/>
                </a:lnTo>
                <a:lnTo>
                  <a:pt x="56197" y="0"/>
                </a:lnTo>
                <a:lnTo>
                  <a:pt x="2467927" y="0"/>
                </a:lnTo>
                <a:lnTo>
                  <a:pt x="2471617" y="0"/>
                </a:lnTo>
                <a:lnTo>
                  <a:pt x="2475271" y="358"/>
                </a:lnTo>
                <a:lnTo>
                  <a:pt x="2478890" y="1079"/>
                </a:lnTo>
                <a:lnTo>
                  <a:pt x="2482509" y="1800"/>
                </a:lnTo>
                <a:lnTo>
                  <a:pt x="2486023" y="2865"/>
                </a:lnTo>
                <a:lnTo>
                  <a:pt x="2489432" y="4278"/>
                </a:lnTo>
                <a:lnTo>
                  <a:pt x="2492841" y="5688"/>
                </a:lnTo>
                <a:lnTo>
                  <a:pt x="2519846" y="34686"/>
                </a:lnTo>
                <a:lnTo>
                  <a:pt x="2521258" y="38095"/>
                </a:lnTo>
                <a:lnTo>
                  <a:pt x="2524124" y="56196"/>
                </a:lnTo>
                <a:lnTo>
                  <a:pt x="2524124" y="162878"/>
                </a:lnTo>
                <a:lnTo>
                  <a:pt x="2519846" y="184374"/>
                </a:lnTo>
                <a:lnTo>
                  <a:pt x="2518434" y="187783"/>
                </a:lnTo>
                <a:lnTo>
                  <a:pt x="2507664" y="202611"/>
                </a:lnTo>
                <a:lnTo>
                  <a:pt x="2505054" y="205219"/>
                </a:lnTo>
                <a:lnTo>
                  <a:pt x="2502216" y="207545"/>
                </a:lnTo>
                <a:lnTo>
                  <a:pt x="2499148" y="209596"/>
                </a:lnTo>
                <a:lnTo>
                  <a:pt x="2496080" y="211647"/>
                </a:lnTo>
                <a:lnTo>
                  <a:pt x="2467927" y="219074"/>
                </a:lnTo>
                <a:lnTo>
                  <a:pt x="56197" y="219074"/>
                </a:lnTo>
                <a:lnTo>
                  <a:pt x="24975" y="209596"/>
                </a:lnTo>
                <a:lnTo>
                  <a:pt x="21907" y="207545"/>
                </a:lnTo>
                <a:lnTo>
                  <a:pt x="19068" y="205219"/>
                </a:lnTo>
                <a:lnTo>
                  <a:pt x="16459" y="202611"/>
                </a:lnTo>
                <a:lnTo>
                  <a:pt x="13850" y="200002"/>
                </a:lnTo>
                <a:lnTo>
                  <a:pt x="4277" y="184374"/>
                </a:lnTo>
                <a:lnTo>
                  <a:pt x="2865" y="180965"/>
                </a:lnTo>
                <a:lnTo>
                  <a:pt x="1799" y="177454"/>
                </a:lnTo>
                <a:lnTo>
                  <a:pt x="1079" y="173835"/>
                </a:lnTo>
                <a:lnTo>
                  <a:pt x="359" y="170217"/>
                </a:lnTo>
                <a:lnTo>
                  <a:pt x="0" y="166566"/>
                </a:lnTo>
                <a:lnTo>
                  <a:pt x="0" y="162878"/>
                </a:lnTo>
                <a:close/>
              </a:path>
            </a:pathLst>
          </a:custGeom>
          <a:ln w="9524">
            <a:solidFill>
              <a:srgbClr val="D9DD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95436" y="6623918"/>
            <a:ext cx="47904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50">
                <a:solidFill>
                  <a:srgbClr val="44494F"/>
                </a:solidFill>
                <a:latin typeface="Comic Sans MS"/>
                <a:cs typeface="Comic Sans MS"/>
              </a:rPr>
              <a:t>Open</a:t>
            </a:r>
            <a:r>
              <a:rPr dirty="0" sz="1300" spc="-7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10">
                <a:solidFill>
                  <a:srgbClr val="44494F"/>
                </a:solidFill>
                <a:latin typeface="Comic Sans MS"/>
                <a:cs typeface="Comic Sans MS"/>
              </a:rPr>
              <a:t>the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250" spc="-55" b="1">
                <a:solidFill>
                  <a:srgbClr val="44494F"/>
                </a:solidFill>
                <a:latin typeface="Times New Roman"/>
                <a:cs typeface="Times New Roman"/>
              </a:rPr>
              <a:t>T</a:t>
            </a:r>
            <a:r>
              <a:rPr dirty="0" sz="1350" spc="-55" b="1">
                <a:solidFill>
                  <a:srgbClr val="44494F"/>
                </a:solidFill>
                <a:latin typeface="Comic Sans MS"/>
                <a:cs typeface="Comic Sans MS"/>
              </a:rPr>
              <a:t>e</a:t>
            </a:r>
            <a:r>
              <a:rPr dirty="0" sz="1300" spc="-55" b="1">
                <a:solidFill>
                  <a:srgbClr val="44494F"/>
                </a:solidFill>
                <a:latin typeface="Comic Sans MS"/>
                <a:cs typeface="Comic Sans MS"/>
              </a:rPr>
              <a:t>rm</a:t>
            </a:r>
            <a:r>
              <a:rPr dirty="0" sz="1350" spc="-55" b="1">
                <a:solidFill>
                  <a:srgbClr val="44494F"/>
                </a:solidFill>
                <a:latin typeface="Comic Sans MS"/>
                <a:cs typeface="Comic Sans MS"/>
              </a:rPr>
              <a:t>i</a:t>
            </a:r>
            <a:r>
              <a:rPr dirty="0" sz="1300" spc="-55" b="1">
                <a:solidFill>
                  <a:srgbClr val="44494F"/>
                </a:solidFill>
                <a:latin typeface="Comic Sans MS"/>
                <a:cs typeface="Comic Sans MS"/>
              </a:rPr>
              <a:t>n</a:t>
            </a:r>
            <a:r>
              <a:rPr dirty="0" sz="1350" spc="-55" b="1">
                <a:solidFill>
                  <a:srgbClr val="44494F"/>
                </a:solidFill>
                <a:latin typeface="Comic Sans MS"/>
                <a:cs typeface="Comic Sans MS"/>
              </a:rPr>
              <a:t>a</a:t>
            </a:r>
            <a:r>
              <a:rPr dirty="0" sz="1300" spc="-55" b="1">
                <a:solidFill>
                  <a:srgbClr val="44494F"/>
                </a:solidFill>
                <a:latin typeface="Comic Sans MS"/>
                <a:cs typeface="Comic Sans MS"/>
              </a:rPr>
              <a:t>l</a:t>
            </a:r>
            <a:r>
              <a:rPr dirty="0" sz="1300" spc="-245" b="1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100">
                <a:solidFill>
                  <a:srgbClr val="44494F"/>
                </a:solidFill>
                <a:latin typeface="Comic Sans MS"/>
                <a:cs typeface="Comic Sans MS"/>
              </a:rPr>
              <a:t>tab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 spc="-25">
                <a:solidFill>
                  <a:srgbClr val="44494F"/>
                </a:solidFill>
                <a:latin typeface="Comic Sans MS"/>
                <a:cs typeface="Comic Sans MS"/>
              </a:rPr>
              <a:t>and</a:t>
            </a:r>
            <a:r>
              <a:rPr dirty="0" sz="1300" spc="-70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300">
                <a:solidFill>
                  <a:srgbClr val="44494F"/>
                </a:solidFill>
                <a:latin typeface="Comic Sans MS"/>
                <a:cs typeface="Comic Sans MS"/>
              </a:rPr>
              <a:t>run</a:t>
            </a:r>
            <a:r>
              <a:rPr dirty="0" sz="1300" spc="355">
                <a:solidFill>
                  <a:srgbClr val="44494F"/>
                </a:solidFill>
                <a:latin typeface="Comic Sans MS"/>
                <a:cs typeface="Comic Sans MS"/>
              </a:rPr>
              <a:t> </a:t>
            </a: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ray</a:t>
            </a:r>
            <a:r>
              <a:rPr dirty="0" sz="1100" spc="10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job</a:t>
            </a:r>
            <a:r>
              <a:rPr dirty="0" sz="1100" spc="9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stop</a:t>
            </a:r>
            <a:r>
              <a:rPr dirty="0" sz="1100" spc="95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44494F"/>
                </a:solidFill>
                <a:latin typeface="Courier New"/>
                <a:cs typeface="Courier New"/>
              </a:rPr>
              <a:t>'raysubmit_...'</a:t>
            </a:r>
            <a:r>
              <a:rPr dirty="0" sz="1100" spc="-260">
                <a:solidFill>
                  <a:srgbClr val="44494F"/>
                </a:solidFill>
                <a:latin typeface="Courier New"/>
                <a:cs typeface="Courier New"/>
              </a:rPr>
              <a:t> </a:t>
            </a:r>
            <a:r>
              <a:rPr dirty="0" sz="1450" spc="-50">
                <a:solidFill>
                  <a:srgbClr val="44494F"/>
                </a:solidFill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25" y="7086600"/>
            <a:ext cx="6762749" cy="16859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92099" y="171513"/>
            <a:ext cx="7505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2/12/25,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9:48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AM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10"/>
              <a:t>https://docs.anyscale.com/platform/jobs/job-queues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</a:t>
            </a:fld>
            <a:r>
              <a:rPr dirty="0" spc="-25"/>
              <a:t>/</a:t>
            </a:r>
            <a:r>
              <a:rPr dirty="0" spc="-25"/>
              <a:t>5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863528" y="171513"/>
            <a:ext cx="1151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Job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queues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Anyscale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Docs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2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queues | Anyscale Docs</dc:title>
  <dcterms:created xsi:type="dcterms:W3CDTF">2025-02-12T17:54:27Z</dcterms:created>
  <dcterms:modified xsi:type="dcterms:W3CDTF">2025-02-12T17:54:27Z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2025-02-12T00:00:00Z</vt:filetime>
  </property>
  <property fmtid="{D5CDD505-2E9C-101B-9397-08002B2CF9AE}" pid="3" name="Creator">
    <vt:lpwstr>Mozilla/5.0 (Macintosh; Intel Mac OS X 10_15_7) AppleWebKit/537.36 (KHTML, like Gecko) Chrome/133.0.0.0 Safari/537.36</vt:lpwstr>
  </property>
  <property fmtid="{D5CDD505-2E9C-101B-9397-08002B2CF9AE}" pid="4" name="LastSaved">
    <vt:filetime>2025-02-12T00:00:00Z</vt:filetime>
  </property>
  <property fmtid="{D5CDD505-2E9C-101B-9397-08002B2CF9AE}" pid="5" name="Producer">
    <vt:lpwstr>Skia/PDF m133</vt:lpwstr>
  </property>
</Properties>
</file>