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70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CBCD5-033F-4AF1-A29F-25E21243B435}" type="datetimeFigureOut">
              <a:rPr lang="es-VE" smtClean="0"/>
              <a:pPr/>
              <a:t>04/04/2025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48B5-4584-45CB-83F1-320768F04E48}" type="slidenum">
              <a:rPr lang="es-VE" smtClean="0"/>
              <a:pPr/>
              <a:t>‹Nº›</a:t>
            </a:fld>
            <a:endParaRPr lang="es-V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63 Grupo"/>
          <p:cNvGrpSpPr/>
          <p:nvPr/>
        </p:nvGrpSpPr>
        <p:grpSpPr>
          <a:xfrm>
            <a:off x="235496" y="476672"/>
            <a:ext cx="8908504" cy="5841940"/>
            <a:chOff x="127992" y="548680"/>
            <a:chExt cx="8908504" cy="5841940"/>
          </a:xfrm>
        </p:grpSpPr>
        <p:sp>
          <p:nvSpPr>
            <p:cNvPr id="10" name="9 Rectángulo"/>
            <p:cNvSpPr/>
            <p:nvPr/>
          </p:nvSpPr>
          <p:spPr>
            <a:xfrm>
              <a:off x="179512" y="2780928"/>
              <a:ext cx="2088232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2228528" y="2780928"/>
              <a:ext cx="2127448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4283968" y="2780928"/>
              <a:ext cx="2304256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1" name="20 Forma libre"/>
            <p:cNvSpPr/>
            <p:nvPr/>
          </p:nvSpPr>
          <p:spPr>
            <a:xfrm>
              <a:off x="146720" y="2276872"/>
              <a:ext cx="8529736" cy="527432"/>
            </a:xfrm>
            <a:custGeom>
              <a:avLst/>
              <a:gdLst>
                <a:gd name="connsiteX0" fmla="*/ 0 w 8564880"/>
                <a:gd name="connsiteY0" fmla="*/ 0 h 599440"/>
                <a:gd name="connsiteX1" fmla="*/ 8300720 w 8564880"/>
                <a:gd name="connsiteY1" fmla="*/ 20320 h 599440"/>
                <a:gd name="connsiteX2" fmla="*/ 8564880 w 8564880"/>
                <a:gd name="connsiteY2" fmla="*/ 599440 h 599440"/>
                <a:gd name="connsiteX3" fmla="*/ 0 w 8564880"/>
                <a:gd name="connsiteY3" fmla="*/ 599440 h 599440"/>
                <a:gd name="connsiteX4" fmla="*/ 0 w 8564880"/>
                <a:gd name="connsiteY4" fmla="*/ 0 h 59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4880" h="599440">
                  <a:moveTo>
                    <a:pt x="0" y="0"/>
                  </a:moveTo>
                  <a:lnTo>
                    <a:pt x="8300720" y="20320"/>
                  </a:lnTo>
                  <a:lnTo>
                    <a:pt x="8564880" y="599440"/>
                  </a:lnTo>
                  <a:lnTo>
                    <a:pt x="0" y="59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5" name="24 Forma libre"/>
            <p:cNvSpPr/>
            <p:nvPr/>
          </p:nvSpPr>
          <p:spPr>
            <a:xfrm>
              <a:off x="138152" y="1412776"/>
              <a:ext cx="8034248" cy="486792"/>
            </a:xfrm>
            <a:custGeom>
              <a:avLst/>
              <a:gdLst>
                <a:gd name="connsiteX0" fmla="*/ 30480 w 8046720"/>
                <a:gd name="connsiteY0" fmla="*/ 558800 h 558800"/>
                <a:gd name="connsiteX1" fmla="*/ 8046720 w 8046720"/>
                <a:gd name="connsiteY1" fmla="*/ 558800 h 558800"/>
                <a:gd name="connsiteX2" fmla="*/ 7752080 w 8046720"/>
                <a:gd name="connsiteY2" fmla="*/ 10160 h 558800"/>
                <a:gd name="connsiteX3" fmla="*/ 20320 w 8046720"/>
                <a:gd name="connsiteY3" fmla="*/ 0 h 558800"/>
                <a:gd name="connsiteX4" fmla="*/ 0 w 8046720"/>
                <a:gd name="connsiteY4" fmla="*/ 497840 h 558800"/>
                <a:gd name="connsiteX5" fmla="*/ 30480 w 8046720"/>
                <a:gd name="connsiteY5" fmla="*/ 5588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46720" h="558800">
                  <a:moveTo>
                    <a:pt x="30480" y="558800"/>
                  </a:moveTo>
                  <a:lnTo>
                    <a:pt x="8046720" y="558800"/>
                  </a:lnTo>
                  <a:lnTo>
                    <a:pt x="7752080" y="10160"/>
                  </a:lnTo>
                  <a:lnTo>
                    <a:pt x="20320" y="0"/>
                  </a:lnTo>
                  <a:lnTo>
                    <a:pt x="0" y="497840"/>
                  </a:lnTo>
                  <a:lnTo>
                    <a:pt x="30480" y="5588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8" name="27 Forma libre"/>
            <p:cNvSpPr/>
            <p:nvPr/>
          </p:nvSpPr>
          <p:spPr>
            <a:xfrm>
              <a:off x="138152" y="1867064"/>
              <a:ext cx="8307133" cy="481816"/>
            </a:xfrm>
            <a:custGeom>
              <a:avLst/>
              <a:gdLst>
                <a:gd name="connsiteX0" fmla="*/ 0 w 8341360"/>
                <a:gd name="connsiteY0" fmla="*/ 10160 h 629920"/>
                <a:gd name="connsiteX1" fmla="*/ 8036560 w 8341360"/>
                <a:gd name="connsiteY1" fmla="*/ 0 h 629920"/>
                <a:gd name="connsiteX2" fmla="*/ 8341360 w 8341360"/>
                <a:gd name="connsiteY2" fmla="*/ 629920 h 629920"/>
                <a:gd name="connsiteX3" fmla="*/ 10160 w 8341360"/>
                <a:gd name="connsiteY3" fmla="*/ 579120 h 629920"/>
                <a:gd name="connsiteX4" fmla="*/ 0 w 8341360"/>
                <a:gd name="connsiteY4" fmla="*/ 1016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1360" h="629920">
                  <a:moveTo>
                    <a:pt x="0" y="10160"/>
                  </a:moveTo>
                  <a:lnTo>
                    <a:pt x="8036560" y="0"/>
                  </a:lnTo>
                  <a:lnTo>
                    <a:pt x="8341360" y="629920"/>
                  </a:lnTo>
                  <a:lnTo>
                    <a:pt x="10160" y="57912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5" name="44 Forma libre"/>
            <p:cNvSpPr/>
            <p:nvPr/>
          </p:nvSpPr>
          <p:spPr>
            <a:xfrm>
              <a:off x="138152" y="548680"/>
              <a:ext cx="7386176" cy="447000"/>
            </a:xfrm>
            <a:custGeom>
              <a:avLst/>
              <a:gdLst>
                <a:gd name="connsiteX0" fmla="*/ 0 w 7477760"/>
                <a:gd name="connsiteY0" fmla="*/ 355600 h 355600"/>
                <a:gd name="connsiteX1" fmla="*/ 7477760 w 7477760"/>
                <a:gd name="connsiteY1" fmla="*/ 355600 h 355600"/>
                <a:gd name="connsiteX2" fmla="*/ 7223760 w 7477760"/>
                <a:gd name="connsiteY2" fmla="*/ 0 h 355600"/>
                <a:gd name="connsiteX3" fmla="*/ 30480 w 7477760"/>
                <a:gd name="connsiteY3" fmla="*/ 0 h 355600"/>
                <a:gd name="connsiteX4" fmla="*/ 0 w 7477760"/>
                <a:gd name="connsiteY4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7760" h="355600">
                  <a:moveTo>
                    <a:pt x="0" y="355600"/>
                  </a:moveTo>
                  <a:lnTo>
                    <a:pt x="7477760" y="355600"/>
                  </a:lnTo>
                  <a:lnTo>
                    <a:pt x="7223760" y="0"/>
                  </a:lnTo>
                  <a:lnTo>
                    <a:pt x="3048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48" name="47 Forma libre"/>
            <p:cNvSpPr/>
            <p:nvPr/>
          </p:nvSpPr>
          <p:spPr>
            <a:xfrm>
              <a:off x="127992" y="965200"/>
              <a:ext cx="7756376" cy="457200"/>
            </a:xfrm>
            <a:custGeom>
              <a:avLst/>
              <a:gdLst>
                <a:gd name="connsiteX0" fmla="*/ 0 w 7792720"/>
                <a:gd name="connsiteY0" fmla="*/ 0 h 457200"/>
                <a:gd name="connsiteX1" fmla="*/ 10160 w 7792720"/>
                <a:gd name="connsiteY1" fmla="*/ 426720 h 457200"/>
                <a:gd name="connsiteX2" fmla="*/ 7792720 w 7792720"/>
                <a:gd name="connsiteY2" fmla="*/ 457200 h 457200"/>
                <a:gd name="connsiteX3" fmla="*/ 7457440 w 7792720"/>
                <a:gd name="connsiteY3" fmla="*/ 20320 h 457200"/>
                <a:gd name="connsiteX4" fmla="*/ 0 w 77927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2720" h="457200">
                  <a:moveTo>
                    <a:pt x="0" y="0"/>
                  </a:moveTo>
                  <a:lnTo>
                    <a:pt x="10160" y="426720"/>
                  </a:lnTo>
                  <a:lnTo>
                    <a:pt x="7792720" y="457200"/>
                  </a:lnTo>
                  <a:lnTo>
                    <a:pt x="7457440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9" name="48 CuadroTexto"/>
            <p:cNvSpPr txBox="1"/>
            <p:nvPr/>
          </p:nvSpPr>
          <p:spPr>
            <a:xfrm>
              <a:off x="146720" y="620688"/>
              <a:ext cx="1076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Dirección</a:t>
              </a:r>
              <a:endParaRPr lang="es-VE" b="1" dirty="0"/>
            </a:p>
          </p:txBody>
        </p:sp>
        <p:sp>
          <p:nvSpPr>
            <p:cNvPr id="50" name="49 CuadroTexto"/>
            <p:cNvSpPr txBox="1"/>
            <p:nvPr/>
          </p:nvSpPr>
          <p:spPr>
            <a:xfrm>
              <a:off x="146720" y="980728"/>
              <a:ext cx="1117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Finanzas: </a:t>
              </a:r>
              <a:endParaRPr lang="es-VE" b="1" dirty="0"/>
            </a:p>
          </p:txBody>
        </p:sp>
        <p:sp>
          <p:nvSpPr>
            <p:cNvPr id="51" name="50 CuadroTexto"/>
            <p:cNvSpPr txBox="1"/>
            <p:nvPr/>
          </p:nvSpPr>
          <p:spPr>
            <a:xfrm>
              <a:off x="146720" y="1484784"/>
              <a:ext cx="1312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Tecnología: </a:t>
              </a:r>
              <a:endParaRPr lang="es-VE" b="1" dirty="0"/>
            </a:p>
          </p:txBody>
        </p:sp>
        <p:sp>
          <p:nvSpPr>
            <p:cNvPr id="52" name="51 CuadroTexto"/>
            <p:cNvSpPr txBox="1"/>
            <p:nvPr/>
          </p:nvSpPr>
          <p:spPr>
            <a:xfrm>
              <a:off x="146720" y="1916832"/>
              <a:ext cx="132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Suministro: </a:t>
              </a:r>
              <a:endParaRPr lang="es-VE" b="1" dirty="0"/>
            </a:p>
          </p:txBody>
        </p:sp>
        <p:sp>
          <p:nvSpPr>
            <p:cNvPr id="53" name="52 CuadroTexto"/>
            <p:cNvSpPr txBox="1"/>
            <p:nvPr/>
          </p:nvSpPr>
          <p:spPr>
            <a:xfrm>
              <a:off x="146720" y="2348880"/>
              <a:ext cx="9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RR.HH.:</a:t>
              </a:r>
              <a:endParaRPr lang="es-VE" b="1" dirty="0"/>
            </a:p>
          </p:txBody>
        </p:sp>
        <p:sp>
          <p:nvSpPr>
            <p:cNvPr id="55" name="54 CuadroTexto"/>
            <p:cNvSpPr txBox="1"/>
            <p:nvPr/>
          </p:nvSpPr>
          <p:spPr>
            <a:xfrm>
              <a:off x="539552" y="6021288"/>
              <a:ext cx="1252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Producción</a:t>
              </a:r>
              <a:endParaRPr lang="es-VE" b="1" dirty="0"/>
            </a:p>
          </p:txBody>
        </p:sp>
        <p:sp>
          <p:nvSpPr>
            <p:cNvPr id="56" name="55 CuadroTexto"/>
            <p:cNvSpPr txBox="1"/>
            <p:nvPr/>
          </p:nvSpPr>
          <p:spPr>
            <a:xfrm>
              <a:off x="2771800" y="6011996"/>
              <a:ext cx="1004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Logística</a:t>
              </a:r>
              <a:endParaRPr lang="es-VE" b="1" dirty="0"/>
            </a:p>
          </p:txBody>
        </p:sp>
        <p:sp>
          <p:nvSpPr>
            <p:cNvPr id="57" name="56 CuadroTexto"/>
            <p:cNvSpPr txBox="1"/>
            <p:nvPr/>
          </p:nvSpPr>
          <p:spPr>
            <a:xfrm>
              <a:off x="4860032" y="6021288"/>
              <a:ext cx="115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Mercadeo</a:t>
              </a:r>
              <a:endParaRPr lang="es-VE" b="1" dirty="0"/>
            </a:p>
          </p:txBody>
        </p:sp>
        <p:sp>
          <p:nvSpPr>
            <p:cNvPr id="62" name="61 Forma libre"/>
            <p:cNvSpPr/>
            <p:nvPr/>
          </p:nvSpPr>
          <p:spPr>
            <a:xfrm>
              <a:off x="6588224" y="2796540"/>
              <a:ext cx="2448272" cy="3581400"/>
            </a:xfrm>
            <a:custGeom>
              <a:avLst/>
              <a:gdLst>
                <a:gd name="connsiteX0" fmla="*/ 0 w 1905000"/>
                <a:gd name="connsiteY0" fmla="*/ 3581400 h 3581400"/>
                <a:gd name="connsiteX1" fmla="*/ 1089660 w 1905000"/>
                <a:gd name="connsiteY1" fmla="*/ 3581400 h 3581400"/>
                <a:gd name="connsiteX2" fmla="*/ 1905000 w 1905000"/>
                <a:gd name="connsiteY2" fmla="*/ 723900 h 3581400"/>
                <a:gd name="connsiteX3" fmla="*/ 1615440 w 1905000"/>
                <a:gd name="connsiteY3" fmla="*/ 0 h 3581400"/>
                <a:gd name="connsiteX4" fmla="*/ 0 w 1905000"/>
                <a:gd name="connsiteY4" fmla="*/ 7620 h 3581400"/>
                <a:gd name="connsiteX5" fmla="*/ 0 w 1905000"/>
                <a:gd name="connsiteY5" fmla="*/ 3581400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0" h="3581400">
                  <a:moveTo>
                    <a:pt x="0" y="3581400"/>
                  </a:moveTo>
                  <a:lnTo>
                    <a:pt x="1089660" y="3581400"/>
                  </a:lnTo>
                  <a:lnTo>
                    <a:pt x="1905000" y="723900"/>
                  </a:lnTo>
                  <a:lnTo>
                    <a:pt x="1615440" y="0"/>
                  </a:lnTo>
                  <a:lnTo>
                    <a:pt x="0" y="7620"/>
                  </a:lnTo>
                  <a:lnTo>
                    <a:pt x="0" y="3581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63" name="62 CuadroTexto"/>
            <p:cNvSpPr txBox="1"/>
            <p:nvPr/>
          </p:nvSpPr>
          <p:spPr>
            <a:xfrm>
              <a:off x="6732240" y="5661248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 smtClean="0"/>
                <a:t>Servicio Post-venta</a:t>
              </a:r>
              <a:endParaRPr lang="es-VE" b="1" dirty="0"/>
            </a:p>
          </p:txBody>
        </p:sp>
      </p:grpSp>
      <p:sp>
        <p:nvSpPr>
          <p:cNvPr id="67" name="66 Rectángulo"/>
          <p:cNvSpPr/>
          <p:nvPr/>
        </p:nvSpPr>
        <p:spPr>
          <a:xfrm>
            <a:off x="2987824" y="1412776"/>
            <a:ext cx="122413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Dotación de infraestructura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68" name="67 Rectángulo"/>
          <p:cNvSpPr/>
          <p:nvPr/>
        </p:nvSpPr>
        <p:spPr>
          <a:xfrm>
            <a:off x="4644008" y="1412776"/>
            <a:ext cx="216024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Recepción y asignación de materiales, equipos maquinaria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0" name="69 CuadroTexto"/>
          <p:cNvSpPr txBox="1"/>
          <p:nvPr/>
        </p:nvSpPr>
        <p:spPr>
          <a:xfrm>
            <a:off x="7164288" y="1311151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Todas las áreas</a:t>
            </a:r>
            <a:endParaRPr lang="es-VE" sz="1200" dirty="0"/>
          </a:p>
        </p:txBody>
      </p:sp>
      <p:sp>
        <p:nvSpPr>
          <p:cNvPr id="71" name="70 CuadroTexto"/>
          <p:cNvSpPr txBox="1"/>
          <p:nvPr/>
        </p:nvSpPr>
        <p:spPr>
          <a:xfrm>
            <a:off x="7596336" y="227687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200" dirty="0" smtClean="0"/>
              <a:t>Todas las áreas</a:t>
            </a:r>
            <a:endParaRPr lang="es-VE" sz="1200" dirty="0"/>
          </a:p>
        </p:txBody>
      </p:sp>
      <p:sp>
        <p:nvSpPr>
          <p:cNvPr id="72" name="71 Rectángulo"/>
          <p:cNvSpPr/>
          <p:nvPr/>
        </p:nvSpPr>
        <p:spPr>
          <a:xfrm>
            <a:off x="1979712" y="1844824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Importación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3" name="72 Rectángulo"/>
          <p:cNvSpPr/>
          <p:nvPr/>
        </p:nvSpPr>
        <p:spPr>
          <a:xfrm>
            <a:off x="5580112" y="2348880"/>
            <a:ext cx="1296144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Personal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4" name="73 Rectángulo"/>
          <p:cNvSpPr/>
          <p:nvPr/>
        </p:nvSpPr>
        <p:spPr>
          <a:xfrm>
            <a:off x="4788024" y="4005064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Despacho de mercancía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6948264" y="4005064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Devolución  de venta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467544" y="4581128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Embalaje de pedido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77" name="76 Rectángulo"/>
          <p:cNvSpPr/>
          <p:nvPr/>
        </p:nvSpPr>
        <p:spPr>
          <a:xfrm>
            <a:off x="2627784" y="5229200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Envío de pedido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80" name="79 Rectángulo"/>
          <p:cNvSpPr/>
          <p:nvPr/>
        </p:nvSpPr>
        <p:spPr>
          <a:xfrm>
            <a:off x="2843808" y="3789040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Devolución a proveedores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81" name="80 Rectángulo"/>
          <p:cNvSpPr/>
          <p:nvPr/>
        </p:nvSpPr>
        <p:spPr>
          <a:xfrm>
            <a:off x="1619672" y="2924944"/>
            <a:ext cx="128776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Recepción de mercancía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82" name="81 Rectángulo"/>
          <p:cNvSpPr/>
          <p:nvPr/>
        </p:nvSpPr>
        <p:spPr>
          <a:xfrm>
            <a:off x="2555776" y="4581128"/>
            <a:ext cx="1296144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Almacenamiento de mercancía</a:t>
            </a:r>
            <a:endParaRPr lang="es-VE" sz="1200" dirty="0">
              <a:solidFill>
                <a:schemeClr val="tx1"/>
              </a:solidFill>
            </a:endParaRPr>
          </a:p>
        </p:txBody>
      </p:sp>
      <p:cxnSp>
        <p:nvCxnSpPr>
          <p:cNvPr id="84" name="83 Conector recto de flecha"/>
          <p:cNvCxnSpPr>
            <a:stCxn id="67" idx="3"/>
            <a:endCxn id="68" idx="1"/>
          </p:cNvCxnSpPr>
          <p:nvPr/>
        </p:nvCxnSpPr>
        <p:spPr>
          <a:xfrm>
            <a:off x="4211960" y="1592796"/>
            <a:ext cx="43204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 de flecha"/>
          <p:cNvCxnSpPr/>
          <p:nvPr/>
        </p:nvCxnSpPr>
        <p:spPr>
          <a:xfrm>
            <a:off x="6876256" y="1412776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>
            <a:off x="6876256" y="1565176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>
            <a:off x="6876256" y="1717576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>
            <a:off x="6948264" y="2348880"/>
            <a:ext cx="6396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/>
          <p:nvPr/>
        </p:nvCxnSpPr>
        <p:spPr>
          <a:xfrm>
            <a:off x="6948264" y="2501280"/>
            <a:ext cx="6396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6948264" y="2653680"/>
            <a:ext cx="6396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2555776" y="2276872"/>
            <a:ext cx="0" cy="64807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98 Conector recto de flecha"/>
          <p:cNvCxnSpPr/>
          <p:nvPr/>
        </p:nvCxnSpPr>
        <p:spPr>
          <a:xfrm>
            <a:off x="2699792" y="3356992"/>
            <a:ext cx="0" cy="12241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100 Forma"/>
          <p:cNvCxnSpPr>
            <a:stCxn id="81" idx="3"/>
          </p:cNvCxnSpPr>
          <p:nvPr/>
        </p:nvCxnSpPr>
        <p:spPr>
          <a:xfrm>
            <a:off x="2907432" y="3140968"/>
            <a:ext cx="224408" cy="64807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Forma"/>
          <p:cNvCxnSpPr>
            <a:stCxn id="80" idx="0"/>
            <a:endCxn id="72" idx="3"/>
          </p:cNvCxnSpPr>
          <p:nvPr/>
        </p:nvCxnSpPr>
        <p:spPr>
          <a:xfrm rot="16200000" flipV="1">
            <a:off x="2501770" y="2798930"/>
            <a:ext cx="1764196" cy="21602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108 Conector recto de flecha"/>
          <p:cNvCxnSpPr>
            <a:stCxn id="82" idx="1"/>
            <a:endCxn id="76" idx="3"/>
          </p:cNvCxnSpPr>
          <p:nvPr/>
        </p:nvCxnSpPr>
        <p:spPr>
          <a:xfrm flipH="1">
            <a:off x="1763688" y="4761148"/>
            <a:ext cx="79208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Forma"/>
          <p:cNvCxnSpPr>
            <a:stCxn id="76" idx="2"/>
            <a:endCxn id="77" idx="1"/>
          </p:cNvCxnSpPr>
          <p:nvPr/>
        </p:nvCxnSpPr>
        <p:spPr>
          <a:xfrm rot="16200000" flipH="1">
            <a:off x="1637674" y="4419110"/>
            <a:ext cx="468052" cy="151216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Forma"/>
          <p:cNvCxnSpPr>
            <a:endCxn id="74" idx="2"/>
          </p:cNvCxnSpPr>
          <p:nvPr/>
        </p:nvCxnSpPr>
        <p:spPr>
          <a:xfrm flipV="1">
            <a:off x="3995936" y="4365104"/>
            <a:ext cx="1440160" cy="100811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Forma"/>
          <p:cNvCxnSpPr>
            <a:stCxn id="75" idx="2"/>
            <a:endCxn id="82" idx="3"/>
          </p:cNvCxnSpPr>
          <p:nvPr/>
        </p:nvCxnSpPr>
        <p:spPr>
          <a:xfrm rot="5400000">
            <a:off x="5526106" y="2690918"/>
            <a:ext cx="396044" cy="374441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68 Pentágono"/>
          <p:cNvSpPr/>
          <p:nvPr/>
        </p:nvSpPr>
        <p:spPr>
          <a:xfrm>
            <a:off x="395536" y="476672"/>
            <a:ext cx="8568952" cy="5760640"/>
          </a:xfrm>
          <a:prstGeom prst="homePlate">
            <a:avLst>
              <a:gd name="adj" fmla="val 22875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sz="1200" dirty="0" smtClean="0">
              <a:solidFill>
                <a:schemeClr val="tx1"/>
              </a:solidFill>
            </a:endParaRPr>
          </a:p>
        </p:txBody>
      </p:sp>
      <p:sp>
        <p:nvSpPr>
          <p:cNvPr id="2" name="Line 48"/>
          <p:cNvSpPr>
            <a:spLocks noChangeShapeType="1"/>
          </p:cNvSpPr>
          <p:nvPr/>
        </p:nvSpPr>
        <p:spPr bwMode="auto">
          <a:xfrm flipH="1">
            <a:off x="3347863" y="2636912"/>
            <a:ext cx="1" cy="352839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395536" y="908720"/>
            <a:ext cx="741682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6" name="Line 41"/>
          <p:cNvSpPr>
            <a:spLocks noChangeShapeType="1"/>
          </p:cNvSpPr>
          <p:nvPr/>
        </p:nvSpPr>
        <p:spPr bwMode="auto">
          <a:xfrm>
            <a:off x="395536" y="1772816"/>
            <a:ext cx="784887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7" name="Text Box 43"/>
          <p:cNvSpPr txBox="1">
            <a:spLocks noChangeArrowheads="1"/>
          </p:cNvSpPr>
          <p:nvPr/>
        </p:nvSpPr>
        <p:spPr bwMode="auto">
          <a:xfrm>
            <a:off x="467544" y="619547"/>
            <a:ext cx="102944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b="1" dirty="0" smtClean="0">
                <a:latin typeface="Verdana" pitchFamily="34" charset="0"/>
              </a:rPr>
              <a:t>Dirección: </a:t>
            </a:r>
            <a:endParaRPr lang="es-ES_tradnl" sz="1100" dirty="0">
              <a:latin typeface="Verdana" pitchFamily="34" charset="0"/>
            </a:endParaRP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467544" y="976734"/>
            <a:ext cx="8270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dirty="0">
                <a:latin typeface="Verdana" pitchFamily="34" charset="0"/>
              </a:rPr>
              <a:t> </a:t>
            </a:r>
            <a:r>
              <a:rPr lang="es-ES_tradnl" sz="1100" b="1" dirty="0">
                <a:latin typeface="Verdana" pitchFamily="34" charset="0"/>
              </a:rPr>
              <a:t>Finanzas</a:t>
            </a:r>
            <a:endParaRPr lang="es-ES_tradnl" sz="1100" dirty="0">
              <a:latin typeface="Verdana" pitchFamily="34" charset="0"/>
            </a:endParaRPr>
          </a:p>
        </p:txBody>
      </p:sp>
      <p:sp>
        <p:nvSpPr>
          <p:cNvPr id="9" name="Text Box 45"/>
          <p:cNvSpPr txBox="1">
            <a:spLocks noChangeArrowheads="1"/>
          </p:cNvSpPr>
          <p:nvPr/>
        </p:nvSpPr>
        <p:spPr bwMode="auto">
          <a:xfrm>
            <a:off x="467544" y="1340768"/>
            <a:ext cx="1065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400" dirty="0">
                <a:solidFill>
                  <a:schemeClr val="bg2"/>
                </a:solidFill>
                <a:latin typeface="Verdana" pitchFamily="34" charset="0"/>
              </a:rPr>
              <a:t> </a:t>
            </a:r>
            <a:r>
              <a:rPr lang="es-ES_tradnl" sz="1100" b="1" dirty="0">
                <a:latin typeface="Verdana" pitchFamily="34" charset="0"/>
              </a:rPr>
              <a:t>Tecnología: </a:t>
            </a:r>
            <a:endParaRPr lang="es-ES_tradnl" sz="1100" dirty="0">
              <a:latin typeface="Verdana" pitchFamily="34" charset="0"/>
            </a:endParaRPr>
          </a:p>
        </p:txBody>
      </p:sp>
      <p:sp>
        <p:nvSpPr>
          <p:cNvPr id="10" name="Text Box 46"/>
          <p:cNvSpPr txBox="1">
            <a:spLocks noChangeArrowheads="1"/>
          </p:cNvSpPr>
          <p:nvPr/>
        </p:nvSpPr>
        <p:spPr bwMode="auto">
          <a:xfrm>
            <a:off x="467544" y="1916832"/>
            <a:ext cx="11144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b="1" dirty="0">
                <a:latin typeface="Verdana" pitchFamily="34" charset="0"/>
              </a:rPr>
              <a:t> Suministros</a:t>
            </a:r>
            <a:r>
              <a:rPr lang="es-ES_tradnl" sz="1100" dirty="0">
                <a:latin typeface="Verdana" pitchFamily="34" charset="0"/>
              </a:rPr>
              <a:t>: </a:t>
            </a:r>
          </a:p>
        </p:txBody>
      </p:sp>
      <p:sp>
        <p:nvSpPr>
          <p:cNvPr id="11" name="Line 47"/>
          <p:cNvSpPr>
            <a:spLocks noChangeShapeType="1"/>
          </p:cNvSpPr>
          <p:nvPr/>
        </p:nvSpPr>
        <p:spPr bwMode="auto">
          <a:xfrm>
            <a:off x="1825427" y="2619796"/>
            <a:ext cx="10269" cy="354550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>
            <a:off x="4825802" y="2619797"/>
            <a:ext cx="34230" cy="361751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 flipH="1">
            <a:off x="6851027" y="2636912"/>
            <a:ext cx="25228" cy="3600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4" name="Line 41"/>
          <p:cNvSpPr>
            <a:spLocks noChangeShapeType="1"/>
          </p:cNvSpPr>
          <p:nvPr/>
        </p:nvSpPr>
        <p:spPr bwMode="auto">
          <a:xfrm flipV="1">
            <a:off x="395536" y="2276871"/>
            <a:ext cx="8064896" cy="1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5" name="Line 41"/>
          <p:cNvSpPr>
            <a:spLocks noChangeShapeType="1"/>
          </p:cNvSpPr>
          <p:nvPr/>
        </p:nvSpPr>
        <p:spPr bwMode="auto">
          <a:xfrm flipV="1">
            <a:off x="395537" y="2636911"/>
            <a:ext cx="820891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  <p:sp>
        <p:nvSpPr>
          <p:cNvPr id="16" name="Text Box 46"/>
          <p:cNvSpPr txBox="1">
            <a:spLocks noChangeArrowheads="1"/>
          </p:cNvSpPr>
          <p:nvPr/>
        </p:nvSpPr>
        <p:spPr bwMode="auto">
          <a:xfrm>
            <a:off x="467544" y="2348880"/>
            <a:ext cx="15509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_tradnl" sz="1100" b="1">
                <a:latin typeface="Verdana" pitchFamily="34" charset="0"/>
              </a:rPr>
              <a:t>Recursos Humanos</a:t>
            </a:r>
            <a:r>
              <a:rPr lang="es-ES_tradnl" sz="1100">
                <a:latin typeface="Verdana" pitchFamily="34" charset="0"/>
              </a:rPr>
              <a:t>: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395536" y="476672"/>
            <a:ext cx="65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65 CuadroTexto"/>
          <p:cNvSpPr txBox="1">
            <a:spLocks noChangeArrowheads="1"/>
          </p:cNvSpPr>
          <p:nvPr/>
        </p:nvSpPr>
        <p:spPr bwMode="auto">
          <a:xfrm>
            <a:off x="539552" y="5785445"/>
            <a:ext cx="12668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/>
              <a:t>Innovación</a:t>
            </a:r>
          </a:p>
        </p:txBody>
      </p:sp>
      <p:sp>
        <p:nvSpPr>
          <p:cNvPr id="22" name="66 CuadroTexto"/>
          <p:cNvSpPr txBox="1">
            <a:spLocks noChangeArrowheads="1"/>
          </p:cNvSpPr>
          <p:nvPr/>
        </p:nvSpPr>
        <p:spPr bwMode="auto">
          <a:xfrm>
            <a:off x="1968302" y="5785445"/>
            <a:ext cx="13112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 dirty="0"/>
              <a:t>Producción</a:t>
            </a:r>
          </a:p>
        </p:txBody>
      </p:sp>
      <p:sp>
        <p:nvSpPr>
          <p:cNvPr id="23" name="67 CuadroTexto"/>
          <p:cNvSpPr txBox="1">
            <a:spLocks noChangeArrowheads="1"/>
          </p:cNvSpPr>
          <p:nvPr/>
        </p:nvSpPr>
        <p:spPr bwMode="auto">
          <a:xfrm>
            <a:off x="3630166" y="5785445"/>
            <a:ext cx="10858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 dirty="0"/>
              <a:t>Logística</a:t>
            </a:r>
          </a:p>
        </p:txBody>
      </p:sp>
      <p:sp>
        <p:nvSpPr>
          <p:cNvPr id="24" name="68 CuadroTexto"/>
          <p:cNvSpPr txBox="1">
            <a:spLocks noChangeArrowheads="1"/>
          </p:cNvSpPr>
          <p:nvPr/>
        </p:nvSpPr>
        <p:spPr bwMode="auto">
          <a:xfrm>
            <a:off x="5312320" y="5785445"/>
            <a:ext cx="11318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VE" sz="1600" b="1" dirty="0"/>
              <a:t>Mercadeo</a:t>
            </a:r>
          </a:p>
        </p:txBody>
      </p:sp>
      <p:sp>
        <p:nvSpPr>
          <p:cNvPr id="25" name="69 CuadroTexto"/>
          <p:cNvSpPr txBox="1">
            <a:spLocks noChangeArrowheads="1"/>
          </p:cNvSpPr>
          <p:nvPr/>
        </p:nvSpPr>
        <p:spPr bwMode="auto">
          <a:xfrm>
            <a:off x="6812235" y="5353397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 dirty="0"/>
              <a:t>Servicio </a:t>
            </a:r>
          </a:p>
          <a:p>
            <a:r>
              <a:rPr lang="es-VE" sz="1400" b="1" dirty="0"/>
              <a:t>Posventa</a:t>
            </a:r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>
            <a:off x="395536" y="1268760"/>
            <a:ext cx="756084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s-V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10 Grupo"/>
          <p:cNvGrpSpPr/>
          <p:nvPr/>
        </p:nvGrpSpPr>
        <p:grpSpPr>
          <a:xfrm>
            <a:off x="127992" y="548680"/>
            <a:ext cx="8836496" cy="5902915"/>
            <a:chOff x="127992" y="548680"/>
            <a:chExt cx="8836496" cy="5902915"/>
          </a:xfrm>
        </p:grpSpPr>
        <p:sp>
          <p:nvSpPr>
            <p:cNvPr id="12" name="11 Rectángulo"/>
            <p:cNvSpPr/>
            <p:nvPr/>
          </p:nvSpPr>
          <p:spPr>
            <a:xfrm>
              <a:off x="146720" y="2780928"/>
              <a:ext cx="1800200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3" name="12 Rectángulo"/>
            <p:cNvSpPr/>
            <p:nvPr/>
          </p:nvSpPr>
          <p:spPr>
            <a:xfrm>
              <a:off x="1442864" y="2780928"/>
              <a:ext cx="1944216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4" name="13 Rectángulo"/>
            <p:cNvSpPr/>
            <p:nvPr/>
          </p:nvSpPr>
          <p:spPr>
            <a:xfrm>
              <a:off x="3387080" y="2780928"/>
              <a:ext cx="1584176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4971256" y="2780928"/>
              <a:ext cx="2088232" cy="3600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6" name="15 Forma libre"/>
            <p:cNvSpPr/>
            <p:nvPr/>
          </p:nvSpPr>
          <p:spPr>
            <a:xfrm>
              <a:off x="146720" y="2276872"/>
              <a:ext cx="8529736" cy="527432"/>
            </a:xfrm>
            <a:custGeom>
              <a:avLst/>
              <a:gdLst>
                <a:gd name="connsiteX0" fmla="*/ 0 w 8564880"/>
                <a:gd name="connsiteY0" fmla="*/ 0 h 599440"/>
                <a:gd name="connsiteX1" fmla="*/ 8300720 w 8564880"/>
                <a:gd name="connsiteY1" fmla="*/ 20320 h 599440"/>
                <a:gd name="connsiteX2" fmla="*/ 8564880 w 8564880"/>
                <a:gd name="connsiteY2" fmla="*/ 599440 h 599440"/>
                <a:gd name="connsiteX3" fmla="*/ 0 w 8564880"/>
                <a:gd name="connsiteY3" fmla="*/ 599440 h 599440"/>
                <a:gd name="connsiteX4" fmla="*/ 0 w 8564880"/>
                <a:gd name="connsiteY4" fmla="*/ 0 h 59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64880" h="599440">
                  <a:moveTo>
                    <a:pt x="0" y="0"/>
                  </a:moveTo>
                  <a:lnTo>
                    <a:pt x="8300720" y="20320"/>
                  </a:lnTo>
                  <a:lnTo>
                    <a:pt x="8564880" y="599440"/>
                  </a:lnTo>
                  <a:lnTo>
                    <a:pt x="0" y="599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7" name="16 Forma libre"/>
            <p:cNvSpPr/>
            <p:nvPr/>
          </p:nvSpPr>
          <p:spPr>
            <a:xfrm>
              <a:off x="138152" y="1412776"/>
              <a:ext cx="8046720" cy="486792"/>
            </a:xfrm>
            <a:custGeom>
              <a:avLst/>
              <a:gdLst>
                <a:gd name="connsiteX0" fmla="*/ 30480 w 8046720"/>
                <a:gd name="connsiteY0" fmla="*/ 558800 h 558800"/>
                <a:gd name="connsiteX1" fmla="*/ 8046720 w 8046720"/>
                <a:gd name="connsiteY1" fmla="*/ 558800 h 558800"/>
                <a:gd name="connsiteX2" fmla="*/ 7752080 w 8046720"/>
                <a:gd name="connsiteY2" fmla="*/ 10160 h 558800"/>
                <a:gd name="connsiteX3" fmla="*/ 20320 w 8046720"/>
                <a:gd name="connsiteY3" fmla="*/ 0 h 558800"/>
                <a:gd name="connsiteX4" fmla="*/ 0 w 8046720"/>
                <a:gd name="connsiteY4" fmla="*/ 497840 h 558800"/>
                <a:gd name="connsiteX5" fmla="*/ 30480 w 8046720"/>
                <a:gd name="connsiteY5" fmla="*/ 558800 h 55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46720" h="558800">
                  <a:moveTo>
                    <a:pt x="30480" y="558800"/>
                  </a:moveTo>
                  <a:lnTo>
                    <a:pt x="8046720" y="558800"/>
                  </a:lnTo>
                  <a:lnTo>
                    <a:pt x="7752080" y="10160"/>
                  </a:lnTo>
                  <a:lnTo>
                    <a:pt x="20320" y="0"/>
                  </a:lnTo>
                  <a:lnTo>
                    <a:pt x="0" y="497840"/>
                  </a:lnTo>
                  <a:lnTo>
                    <a:pt x="30480" y="5588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8" name="17 Forma libre"/>
            <p:cNvSpPr/>
            <p:nvPr/>
          </p:nvSpPr>
          <p:spPr>
            <a:xfrm>
              <a:off x="138152" y="1867064"/>
              <a:ext cx="8307133" cy="481816"/>
            </a:xfrm>
            <a:custGeom>
              <a:avLst/>
              <a:gdLst>
                <a:gd name="connsiteX0" fmla="*/ 0 w 8341360"/>
                <a:gd name="connsiteY0" fmla="*/ 10160 h 629920"/>
                <a:gd name="connsiteX1" fmla="*/ 8036560 w 8341360"/>
                <a:gd name="connsiteY1" fmla="*/ 0 h 629920"/>
                <a:gd name="connsiteX2" fmla="*/ 8341360 w 8341360"/>
                <a:gd name="connsiteY2" fmla="*/ 629920 h 629920"/>
                <a:gd name="connsiteX3" fmla="*/ 10160 w 8341360"/>
                <a:gd name="connsiteY3" fmla="*/ 579120 h 629920"/>
                <a:gd name="connsiteX4" fmla="*/ 0 w 8341360"/>
                <a:gd name="connsiteY4" fmla="*/ 10160 h 62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1360" h="629920">
                  <a:moveTo>
                    <a:pt x="0" y="10160"/>
                  </a:moveTo>
                  <a:lnTo>
                    <a:pt x="8036560" y="0"/>
                  </a:lnTo>
                  <a:lnTo>
                    <a:pt x="8341360" y="629920"/>
                  </a:lnTo>
                  <a:lnTo>
                    <a:pt x="10160" y="57912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19" name="18 Forma libre"/>
            <p:cNvSpPr/>
            <p:nvPr/>
          </p:nvSpPr>
          <p:spPr>
            <a:xfrm>
              <a:off x="138152" y="548680"/>
              <a:ext cx="7425392" cy="447000"/>
            </a:xfrm>
            <a:custGeom>
              <a:avLst/>
              <a:gdLst>
                <a:gd name="connsiteX0" fmla="*/ 0 w 7477760"/>
                <a:gd name="connsiteY0" fmla="*/ 355600 h 355600"/>
                <a:gd name="connsiteX1" fmla="*/ 7477760 w 7477760"/>
                <a:gd name="connsiteY1" fmla="*/ 355600 h 355600"/>
                <a:gd name="connsiteX2" fmla="*/ 7223760 w 7477760"/>
                <a:gd name="connsiteY2" fmla="*/ 0 h 355600"/>
                <a:gd name="connsiteX3" fmla="*/ 30480 w 7477760"/>
                <a:gd name="connsiteY3" fmla="*/ 0 h 355600"/>
                <a:gd name="connsiteX4" fmla="*/ 0 w 7477760"/>
                <a:gd name="connsiteY4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7760" h="355600">
                  <a:moveTo>
                    <a:pt x="0" y="355600"/>
                  </a:moveTo>
                  <a:lnTo>
                    <a:pt x="7477760" y="355600"/>
                  </a:lnTo>
                  <a:lnTo>
                    <a:pt x="7223760" y="0"/>
                  </a:lnTo>
                  <a:lnTo>
                    <a:pt x="30480" y="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dirty="0"/>
            </a:p>
          </p:txBody>
        </p:sp>
        <p:sp>
          <p:nvSpPr>
            <p:cNvPr id="20" name="19 Forma libre"/>
            <p:cNvSpPr/>
            <p:nvPr/>
          </p:nvSpPr>
          <p:spPr>
            <a:xfrm>
              <a:off x="127992" y="965200"/>
              <a:ext cx="7756376" cy="457200"/>
            </a:xfrm>
            <a:custGeom>
              <a:avLst/>
              <a:gdLst>
                <a:gd name="connsiteX0" fmla="*/ 0 w 7792720"/>
                <a:gd name="connsiteY0" fmla="*/ 0 h 457200"/>
                <a:gd name="connsiteX1" fmla="*/ 10160 w 7792720"/>
                <a:gd name="connsiteY1" fmla="*/ 426720 h 457200"/>
                <a:gd name="connsiteX2" fmla="*/ 7792720 w 7792720"/>
                <a:gd name="connsiteY2" fmla="*/ 457200 h 457200"/>
                <a:gd name="connsiteX3" fmla="*/ 7457440 w 7792720"/>
                <a:gd name="connsiteY3" fmla="*/ 20320 h 457200"/>
                <a:gd name="connsiteX4" fmla="*/ 0 w 7792720"/>
                <a:gd name="connsiteY4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2720" h="457200">
                  <a:moveTo>
                    <a:pt x="0" y="0"/>
                  </a:moveTo>
                  <a:lnTo>
                    <a:pt x="10160" y="426720"/>
                  </a:lnTo>
                  <a:lnTo>
                    <a:pt x="7792720" y="457200"/>
                  </a:lnTo>
                  <a:lnTo>
                    <a:pt x="7457440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21" name="20 CuadroTexto"/>
            <p:cNvSpPr txBox="1"/>
            <p:nvPr/>
          </p:nvSpPr>
          <p:spPr>
            <a:xfrm>
              <a:off x="146720" y="620688"/>
              <a:ext cx="1076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Dirección</a:t>
              </a:r>
              <a:endParaRPr lang="es-VE" b="1" dirty="0"/>
            </a:p>
          </p:txBody>
        </p:sp>
        <p:sp>
          <p:nvSpPr>
            <p:cNvPr id="22" name="21 CuadroTexto"/>
            <p:cNvSpPr txBox="1"/>
            <p:nvPr/>
          </p:nvSpPr>
          <p:spPr>
            <a:xfrm>
              <a:off x="146720" y="980728"/>
              <a:ext cx="1117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Finanzas</a:t>
              </a:r>
              <a:r>
                <a:rPr lang="es-VE" b="1" dirty="0" smtClean="0"/>
                <a:t>: </a:t>
              </a:r>
              <a:endParaRPr lang="es-VE" b="1" dirty="0"/>
            </a:p>
          </p:txBody>
        </p:sp>
        <p:sp>
          <p:nvSpPr>
            <p:cNvPr id="23" name="22 CuadroTexto"/>
            <p:cNvSpPr txBox="1"/>
            <p:nvPr/>
          </p:nvSpPr>
          <p:spPr>
            <a:xfrm>
              <a:off x="146720" y="1484784"/>
              <a:ext cx="1312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Tecnología: </a:t>
              </a:r>
              <a:endParaRPr lang="es-VE" b="1" dirty="0"/>
            </a:p>
          </p:txBody>
        </p:sp>
        <p:sp>
          <p:nvSpPr>
            <p:cNvPr id="24" name="23 CuadroTexto"/>
            <p:cNvSpPr txBox="1"/>
            <p:nvPr/>
          </p:nvSpPr>
          <p:spPr>
            <a:xfrm>
              <a:off x="146720" y="1916832"/>
              <a:ext cx="132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Suministro: </a:t>
              </a:r>
              <a:endParaRPr lang="es-VE" b="1" dirty="0"/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146720" y="2348880"/>
              <a:ext cx="9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RR.HH.:</a:t>
              </a:r>
              <a:endParaRPr lang="es-VE" b="1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137120" y="6011996"/>
              <a:ext cx="12337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Innovación</a:t>
              </a:r>
              <a:endParaRPr lang="es-VE" b="1" dirty="0"/>
            </a:p>
          </p:txBody>
        </p:sp>
        <p:sp>
          <p:nvSpPr>
            <p:cNvPr id="27" name="26 CuadroTexto"/>
            <p:cNvSpPr txBox="1"/>
            <p:nvPr/>
          </p:nvSpPr>
          <p:spPr>
            <a:xfrm>
              <a:off x="1721296" y="6021288"/>
              <a:ext cx="1252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Producción</a:t>
              </a:r>
              <a:endParaRPr lang="es-VE" b="1" dirty="0"/>
            </a:p>
          </p:txBody>
        </p:sp>
        <p:sp>
          <p:nvSpPr>
            <p:cNvPr id="28" name="27 CuadroTexto"/>
            <p:cNvSpPr txBox="1"/>
            <p:nvPr/>
          </p:nvSpPr>
          <p:spPr>
            <a:xfrm>
              <a:off x="3574589" y="6011996"/>
              <a:ext cx="1004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Logística</a:t>
              </a:r>
              <a:endParaRPr lang="es-VE" b="1" dirty="0"/>
            </a:p>
          </p:txBody>
        </p:sp>
        <p:sp>
          <p:nvSpPr>
            <p:cNvPr id="29" name="28 CuadroTexto"/>
            <p:cNvSpPr txBox="1"/>
            <p:nvPr/>
          </p:nvSpPr>
          <p:spPr>
            <a:xfrm>
              <a:off x="5403304" y="6021288"/>
              <a:ext cx="1151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VE" b="1" dirty="0" smtClean="0"/>
                <a:t>Mercadeo</a:t>
              </a:r>
              <a:endParaRPr lang="es-VE" b="1" dirty="0"/>
            </a:p>
          </p:txBody>
        </p:sp>
        <p:sp>
          <p:nvSpPr>
            <p:cNvPr id="30" name="29 Forma libre"/>
            <p:cNvSpPr/>
            <p:nvPr/>
          </p:nvSpPr>
          <p:spPr>
            <a:xfrm>
              <a:off x="7059488" y="2796540"/>
              <a:ext cx="1905000" cy="3581400"/>
            </a:xfrm>
            <a:custGeom>
              <a:avLst/>
              <a:gdLst>
                <a:gd name="connsiteX0" fmla="*/ 0 w 1905000"/>
                <a:gd name="connsiteY0" fmla="*/ 3581400 h 3581400"/>
                <a:gd name="connsiteX1" fmla="*/ 1089660 w 1905000"/>
                <a:gd name="connsiteY1" fmla="*/ 3581400 h 3581400"/>
                <a:gd name="connsiteX2" fmla="*/ 1905000 w 1905000"/>
                <a:gd name="connsiteY2" fmla="*/ 723900 h 3581400"/>
                <a:gd name="connsiteX3" fmla="*/ 1615440 w 1905000"/>
                <a:gd name="connsiteY3" fmla="*/ 0 h 3581400"/>
                <a:gd name="connsiteX4" fmla="*/ 0 w 1905000"/>
                <a:gd name="connsiteY4" fmla="*/ 7620 h 3581400"/>
                <a:gd name="connsiteX5" fmla="*/ 0 w 1905000"/>
                <a:gd name="connsiteY5" fmla="*/ 3581400 h 358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0" h="3581400">
                  <a:moveTo>
                    <a:pt x="0" y="3581400"/>
                  </a:moveTo>
                  <a:lnTo>
                    <a:pt x="1089660" y="3581400"/>
                  </a:lnTo>
                  <a:lnTo>
                    <a:pt x="1905000" y="723900"/>
                  </a:lnTo>
                  <a:lnTo>
                    <a:pt x="1615440" y="0"/>
                  </a:lnTo>
                  <a:lnTo>
                    <a:pt x="0" y="7620"/>
                  </a:lnTo>
                  <a:lnTo>
                    <a:pt x="0" y="35814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31" name="30 CuadroTexto"/>
            <p:cNvSpPr txBox="1"/>
            <p:nvPr/>
          </p:nvSpPr>
          <p:spPr>
            <a:xfrm>
              <a:off x="7020272" y="5805264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b="1" dirty="0" smtClean="0"/>
                <a:t>Servicio Post-venta</a:t>
              </a:r>
              <a:endParaRPr lang="es-VE" b="1" dirty="0"/>
            </a:p>
          </p:txBody>
        </p:sp>
      </p:grpSp>
      <p:sp>
        <p:nvSpPr>
          <p:cNvPr id="32" name="31 Rectángulo"/>
          <p:cNvSpPr/>
          <p:nvPr/>
        </p:nvSpPr>
        <p:spPr>
          <a:xfrm>
            <a:off x="3635896" y="1052736"/>
            <a:ext cx="10081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Cálculo de comisiones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5148064" y="1052736"/>
            <a:ext cx="10081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Facturación y cobranza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1403648" y="1052736"/>
            <a:ext cx="10081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Contabilidad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5148064" y="5661248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Investigación de mercado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57" name="56 Rectángulo"/>
          <p:cNvSpPr/>
          <p:nvPr/>
        </p:nvSpPr>
        <p:spPr>
          <a:xfrm>
            <a:off x="251520" y="5661248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Selección de productos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58" name="57 Rectángulo"/>
          <p:cNvSpPr/>
          <p:nvPr/>
        </p:nvSpPr>
        <p:spPr>
          <a:xfrm>
            <a:off x="2411760" y="1916832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Compras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60" name="59 Rectángulo"/>
          <p:cNvSpPr/>
          <p:nvPr/>
        </p:nvSpPr>
        <p:spPr>
          <a:xfrm>
            <a:off x="7308304" y="4725144"/>
            <a:ext cx="108012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Devolución de mercancía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61" name="60 Rectángulo"/>
          <p:cNvSpPr/>
          <p:nvPr/>
        </p:nvSpPr>
        <p:spPr>
          <a:xfrm>
            <a:off x="5652120" y="5085184"/>
            <a:ext cx="108012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Venta de mercancía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62" name="61 Rectángulo"/>
          <p:cNvSpPr/>
          <p:nvPr/>
        </p:nvSpPr>
        <p:spPr>
          <a:xfrm>
            <a:off x="5724128" y="3068960"/>
            <a:ext cx="108012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Negociación de crédito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63" name="62 Rectángulo"/>
          <p:cNvSpPr/>
          <p:nvPr/>
        </p:nvSpPr>
        <p:spPr>
          <a:xfrm>
            <a:off x="3275856" y="2420888"/>
            <a:ext cx="108012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Contratación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64" name="63 Rectángulo"/>
          <p:cNvSpPr/>
          <p:nvPr/>
        </p:nvSpPr>
        <p:spPr>
          <a:xfrm>
            <a:off x="4211960" y="1484784"/>
            <a:ext cx="108012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Optimización de procesos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66" name="65 Rectángulo"/>
          <p:cNvSpPr/>
          <p:nvPr/>
        </p:nvSpPr>
        <p:spPr>
          <a:xfrm>
            <a:off x="2843808" y="4293096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Control de inventario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67" name="66 Rectángulo"/>
          <p:cNvSpPr/>
          <p:nvPr/>
        </p:nvSpPr>
        <p:spPr>
          <a:xfrm>
            <a:off x="1259632" y="2420888"/>
            <a:ext cx="1224136" cy="21602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200" dirty="0" smtClean="0">
                <a:solidFill>
                  <a:schemeClr val="tx1"/>
                </a:solidFill>
              </a:rPr>
              <a:t>Pago de nómina</a:t>
            </a:r>
            <a:endParaRPr lang="es-VE" sz="1200" dirty="0">
              <a:solidFill>
                <a:schemeClr val="tx1"/>
              </a:solidFill>
            </a:endParaRPr>
          </a:p>
        </p:txBody>
      </p:sp>
      <p:sp>
        <p:nvSpPr>
          <p:cNvPr id="68" name="67 CuadroTexto"/>
          <p:cNvSpPr txBox="1"/>
          <p:nvPr/>
        </p:nvSpPr>
        <p:spPr>
          <a:xfrm>
            <a:off x="7092280" y="1412776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Todas las áreas</a:t>
            </a:r>
            <a:endParaRPr lang="es-VE" sz="1100" dirty="0"/>
          </a:p>
        </p:txBody>
      </p:sp>
      <p:sp>
        <p:nvSpPr>
          <p:cNvPr id="69" name="68 Rectángulo"/>
          <p:cNvSpPr/>
          <p:nvPr/>
        </p:nvSpPr>
        <p:spPr>
          <a:xfrm>
            <a:off x="2699792" y="620688"/>
            <a:ext cx="1008112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Toma de decisiones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6444208" y="1052736"/>
            <a:ext cx="1080120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Financiamiento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5652120" y="1484784"/>
            <a:ext cx="1080120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Supervisión de sistemas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5" name="74 Rectángulo"/>
          <p:cNvSpPr/>
          <p:nvPr/>
        </p:nvSpPr>
        <p:spPr>
          <a:xfrm>
            <a:off x="1835696" y="5157192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Preparación de pedido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6" name="75 Rectángulo"/>
          <p:cNvSpPr/>
          <p:nvPr/>
        </p:nvSpPr>
        <p:spPr>
          <a:xfrm>
            <a:off x="4211960" y="4293096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Despacho de mercancía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8" name="77 Rectángulo"/>
          <p:cNvSpPr/>
          <p:nvPr/>
        </p:nvSpPr>
        <p:spPr>
          <a:xfrm>
            <a:off x="5292080" y="2420888"/>
            <a:ext cx="115212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Capacitación de personal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79" name="78 CuadroTexto"/>
          <p:cNvSpPr txBox="1"/>
          <p:nvPr/>
        </p:nvSpPr>
        <p:spPr>
          <a:xfrm>
            <a:off x="7524328" y="2348880"/>
            <a:ext cx="7920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1100" dirty="0" smtClean="0"/>
              <a:t>Todas las áreas</a:t>
            </a:r>
            <a:endParaRPr lang="es-VE" sz="1100" dirty="0"/>
          </a:p>
        </p:txBody>
      </p:sp>
      <p:sp>
        <p:nvSpPr>
          <p:cNvPr id="81" name="80 Rectángulo"/>
          <p:cNvSpPr/>
          <p:nvPr/>
        </p:nvSpPr>
        <p:spPr>
          <a:xfrm>
            <a:off x="2195736" y="1484784"/>
            <a:ext cx="1512168" cy="2880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Adquisición de maquinaria/equipos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82" name="81 Rectángulo"/>
          <p:cNvSpPr/>
          <p:nvPr/>
        </p:nvSpPr>
        <p:spPr>
          <a:xfrm>
            <a:off x="7308304" y="3573016"/>
            <a:ext cx="108012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Control de quejas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83" name="82 Rectángulo"/>
          <p:cNvSpPr/>
          <p:nvPr/>
        </p:nvSpPr>
        <p:spPr>
          <a:xfrm>
            <a:off x="5724128" y="3789040"/>
            <a:ext cx="1080120" cy="4320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Verificación de historial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3707904" y="2996952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Recepción de mercancía</a:t>
            </a:r>
            <a:endParaRPr lang="es-VE" sz="1100" dirty="0">
              <a:solidFill>
                <a:schemeClr val="tx1"/>
              </a:solidFill>
            </a:endParaRPr>
          </a:p>
        </p:txBody>
      </p:sp>
      <p:sp>
        <p:nvSpPr>
          <p:cNvPr id="85" name="84 Rectángulo"/>
          <p:cNvSpPr/>
          <p:nvPr/>
        </p:nvSpPr>
        <p:spPr>
          <a:xfrm>
            <a:off x="3707904" y="3573016"/>
            <a:ext cx="1008112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 smtClean="0">
                <a:solidFill>
                  <a:schemeClr val="tx1"/>
                </a:solidFill>
              </a:rPr>
              <a:t>Devolución de mercancía</a:t>
            </a:r>
            <a:endParaRPr lang="es-VE" sz="1100" dirty="0">
              <a:solidFill>
                <a:schemeClr val="tx1"/>
              </a:solidFill>
            </a:endParaRPr>
          </a:p>
        </p:txBody>
      </p:sp>
      <p:cxnSp>
        <p:nvCxnSpPr>
          <p:cNvPr id="87" name="86 Conector angular"/>
          <p:cNvCxnSpPr/>
          <p:nvPr/>
        </p:nvCxnSpPr>
        <p:spPr>
          <a:xfrm rot="16200000" flipH="1">
            <a:off x="3023828" y="2384884"/>
            <a:ext cx="792088" cy="576064"/>
          </a:xfrm>
          <a:prstGeom prst="bentConnector3">
            <a:avLst>
              <a:gd name="adj1" fmla="val 99684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 de flecha"/>
          <p:cNvCxnSpPr>
            <a:stCxn id="63" idx="3"/>
            <a:endCxn id="78" idx="1"/>
          </p:cNvCxnSpPr>
          <p:nvPr/>
        </p:nvCxnSpPr>
        <p:spPr>
          <a:xfrm>
            <a:off x="4355976" y="2564904"/>
            <a:ext cx="93610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95 Conector recto de flecha"/>
          <p:cNvCxnSpPr/>
          <p:nvPr/>
        </p:nvCxnSpPr>
        <p:spPr>
          <a:xfrm>
            <a:off x="6660232" y="2420888"/>
            <a:ext cx="86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96 Conector recto de flecha"/>
          <p:cNvCxnSpPr/>
          <p:nvPr/>
        </p:nvCxnSpPr>
        <p:spPr>
          <a:xfrm>
            <a:off x="6660232" y="2564904"/>
            <a:ext cx="86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97 Conector recto de flecha"/>
          <p:cNvCxnSpPr/>
          <p:nvPr/>
        </p:nvCxnSpPr>
        <p:spPr>
          <a:xfrm>
            <a:off x="6660232" y="2708920"/>
            <a:ext cx="86409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101 Conector recto de flecha"/>
          <p:cNvCxnSpPr>
            <a:stCxn id="84" idx="2"/>
            <a:endCxn id="85" idx="0"/>
          </p:cNvCxnSpPr>
          <p:nvPr/>
        </p:nvCxnSpPr>
        <p:spPr>
          <a:xfrm>
            <a:off x="4211960" y="3356992"/>
            <a:ext cx="0" cy="2160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103 Conector recto de flecha"/>
          <p:cNvCxnSpPr>
            <a:stCxn id="35" idx="1"/>
            <a:endCxn id="57" idx="3"/>
          </p:cNvCxnSpPr>
          <p:nvPr/>
        </p:nvCxnSpPr>
        <p:spPr>
          <a:xfrm flipH="1">
            <a:off x="1259632" y="5841268"/>
            <a:ext cx="388843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angular"/>
          <p:cNvCxnSpPr>
            <a:stCxn id="57" idx="0"/>
          </p:cNvCxnSpPr>
          <p:nvPr/>
        </p:nvCxnSpPr>
        <p:spPr>
          <a:xfrm rot="5400000" flipH="1" flipV="1">
            <a:off x="71500" y="3032956"/>
            <a:ext cx="3312368" cy="194421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112 Forma"/>
          <p:cNvCxnSpPr>
            <a:stCxn id="84" idx="1"/>
            <a:endCxn id="66" idx="0"/>
          </p:cNvCxnSpPr>
          <p:nvPr/>
        </p:nvCxnSpPr>
        <p:spPr>
          <a:xfrm rot="10800000" flipV="1">
            <a:off x="3347864" y="3176972"/>
            <a:ext cx="360040" cy="111612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116 Conector angular"/>
          <p:cNvCxnSpPr>
            <a:stCxn id="85" idx="1"/>
            <a:endCxn id="58" idx="2"/>
          </p:cNvCxnSpPr>
          <p:nvPr/>
        </p:nvCxnSpPr>
        <p:spPr>
          <a:xfrm rot="10800000">
            <a:off x="2915816" y="2276872"/>
            <a:ext cx="792088" cy="147616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121 Conector angular"/>
          <p:cNvCxnSpPr>
            <a:stCxn id="66" idx="1"/>
            <a:endCxn id="75" idx="0"/>
          </p:cNvCxnSpPr>
          <p:nvPr/>
        </p:nvCxnSpPr>
        <p:spPr>
          <a:xfrm rot="10800000" flipV="1">
            <a:off x="2339752" y="4473116"/>
            <a:ext cx="504056" cy="6840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137 Conector angular"/>
          <p:cNvCxnSpPr>
            <a:stCxn id="61" idx="1"/>
            <a:endCxn id="66" idx="2"/>
          </p:cNvCxnSpPr>
          <p:nvPr/>
        </p:nvCxnSpPr>
        <p:spPr>
          <a:xfrm rot="10800000">
            <a:off x="3347864" y="4653136"/>
            <a:ext cx="2304256" cy="64807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145 Conector recto de flecha"/>
          <p:cNvCxnSpPr/>
          <p:nvPr/>
        </p:nvCxnSpPr>
        <p:spPr>
          <a:xfrm>
            <a:off x="2843808" y="5445224"/>
            <a:ext cx="280831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151 Conector recto de flecha"/>
          <p:cNvCxnSpPr/>
          <p:nvPr/>
        </p:nvCxnSpPr>
        <p:spPr>
          <a:xfrm flipV="1">
            <a:off x="6516216" y="4221088"/>
            <a:ext cx="0" cy="86409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7 Conector recto de flecha"/>
          <p:cNvCxnSpPr/>
          <p:nvPr/>
        </p:nvCxnSpPr>
        <p:spPr>
          <a:xfrm flipV="1">
            <a:off x="6516216" y="3501008"/>
            <a:ext cx="0" cy="2880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164 Forma"/>
          <p:cNvCxnSpPr>
            <a:endCxn id="76" idx="2"/>
          </p:cNvCxnSpPr>
          <p:nvPr/>
        </p:nvCxnSpPr>
        <p:spPr>
          <a:xfrm rot="10800000">
            <a:off x="4716016" y="4653136"/>
            <a:ext cx="936104" cy="50405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75 Conector angular"/>
          <p:cNvCxnSpPr>
            <a:stCxn id="60" idx="1"/>
          </p:cNvCxnSpPr>
          <p:nvPr/>
        </p:nvCxnSpPr>
        <p:spPr>
          <a:xfrm rot="10800000">
            <a:off x="3635896" y="4653136"/>
            <a:ext cx="3672408" cy="288032"/>
          </a:xfrm>
          <a:prstGeom prst="bentConnector3">
            <a:avLst>
              <a:gd name="adj1" fmla="val 100114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185 Forma"/>
          <p:cNvCxnSpPr>
            <a:stCxn id="69" idx="3"/>
            <a:endCxn id="70" idx="0"/>
          </p:cNvCxnSpPr>
          <p:nvPr/>
        </p:nvCxnSpPr>
        <p:spPr>
          <a:xfrm>
            <a:off x="3707904" y="764704"/>
            <a:ext cx="3276364" cy="28803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92 Conector recto de flecha"/>
          <p:cNvCxnSpPr>
            <a:stCxn id="64" idx="3"/>
            <a:endCxn id="71" idx="1"/>
          </p:cNvCxnSpPr>
          <p:nvPr/>
        </p:nvCxnSpPr>
        <p:spPr>
          <a:xfrm>
            <a:off x="5292080" y="1664804"/>
            <a:ext cx="36004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94 Forma"/>
          <p:cNvCxnSpPr>
            <a:endCxn id="33" idx="3"/>
          </p:cNvCxnSpPr>
          <p:nvPr/>
        </p:nvCxnSpPr>
        <p:spPr>
          <a:xfrm rot="16200000" flipV="1">
            <a:off x="5328084" y="2024844"/>
            <a:ext cx="1872208" cy="21602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198 Conector angular"/>
          <p:cNvCxnSpPr/>
          <p:nvPr/>
        </p:nvCxnSpPr>
        <p:spPr>
          <a:xfrm rot="16200000" flipV="1">
            <a:off x="3779912" y="2996952"/>
            <a:ext cx="3744416" cy="432048"/>
          </a:xfrm>
          <a:prstGeom prst="bentConnector3">
            <a:avLst>
              <a:gd name="adj1" fmla="val 12906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201 Conector recto de flecha"/>
          <p:cNvCxnSpPr>
            <a:stCxn id="82" idx="2"/>
            <a:endCxn id="60" idx="0"/>
          </p:cNvCxnSpPr>
          <p:nvPr/>
        </p:nvCxnSpPr>
        <p:spPr>
          <a:xfrm>
            <a:off x="7848364" y="4005064"/>
            <a:ext cx="0" cy="7200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203 Forma"/>
          <p:cNvCxnSpPr>
            <a:stCxn id="34" idx="0"/>
            <a:endCxn id="69" idx="1"/>
          </p:cNvCxnSpPr>
          <p:nvPr/>
        </p:nvCxnSpPr>
        <p:spPr>
          <a:xfrm rot="5400000" flipH="1" flipV="1">
            <a:off x="2159732" y="512676"/>
            <a:ext cx="288032" cy="79208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205 Conector recto de flecha"/>
          <p:cNvCxnSpPr>
            <a:stCxn id="33" idx="1"/>
            <a:endCxn id="32" idx="3"/>
          </p:cNvCxnSpPr>
          <p:nvPr/>
        </p:nvCxnSpPr>
        <p:spPr>
          <a:xfrm flipH="1">
            <a:off x="4644008" y="1196752"/>
            <a:ext cx="50405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207 Conector recto de flecha"/>
          <p:cNvCxnSpPr/>
          <p:nvPr/>
        </p:nvCxnSpPr>
        <p:spPr>
          <a:xfrm>
            <a:off x="6804248" y="1556792"/>
            <a:ext cx="43204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209 Conector recto de flecha"/>
          <p:cNvCxnSpPr/>
          <p:nvPr/>
        </p:nvCxnSpPr>
        <p:spPr>
          <a:xfrm>
            <a:off x="6804248" y="1628800"/>
            <a:ext cx="43204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211 Conector recto de flecha"/>
          <p:cNvCxnSpPr/>
          <p:nvPr/>
        </p:nvCxnSpPr>
        <p:spPr>
          <a:xfrm>
            <a:off x="6804248" y="1772816"/>
            <a:ext cx="43204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214 Forma"/>
          <p:cNvCxnSpPr>
            <a:stCxn id="81" idx="0"/>
          </p:cNvCxnSpPr>
          <p:nvPr/>
        </p:nvCxnSpPr>
        <p:spPr>
          <a:xfrm rot="16200000" flipV="1">
            <a:off x="2573778" y="1106742"/>
            <a:ext cx="216025" cy="54006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217 Conector recto de flecha"/>
          <p:cNvCxnSpPr/>
          <p:nvPr/>
        </p:nvCxnSpPr>
        <p:spPr>
          <a:xfrm flipH="1">
            <a:off x="2411760" y="1124744"/>
            <a:ext cx="122413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221 Forma"/>
          <p:cNvCxnSpPr>
            <a:stCxn id="58" idx="1"/>
          </p:cNvCxnSpPr>
          <p:nvPr/>
        </p:nvCxnSpPr>
        <p:spPr>
          <a:xfrm rot="10800000">
            <a:off x="2123728" y="1412776"/>
            <a:ext cx="288032" cy="6840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223 Conector recto de flecha"/>
          <p:cNvCxnSpPr>
            <a:stCxn id="67" idx="0"/>
          </p:cNvCxnSpPr>
          <p:nvPr/>
        </p:nvCxnSpPr>
        <p:spPr>
          <a:xfrm flipH="1" flipV="1">
            <a:off x="1835696" y="1412776"/>
            <a:ext cx="36004" cy="10081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229 Conector recto"/>
          <p:cNvCxnSpPr/>
          <p:nvPr/>
        </p:nvCxnSpPr>
        <p:spPr>
          <a:xfrm>
            <a:off x="1619672" y="620688"/>
            <a:ext cx="0" cy="43204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231 Conector angular"/>
          <p:cNvCxnSpPr/>
          <p:nvPr/>
        </p:nvCxnSpPr>
        <p:spPr>
          <a:xfrm>
            <a:off x="1619672" y="620688"/>
            <a:ext cx="4032448" cy="360040"/>
          </a:xfrm>
          <a:prstGeom prst="bentConnector3">
            <a:avLst>
              <a:gd name="adj1" fmla="val 99945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>
          <a:solidFill>
            <a:schemeClr val="tx2">
              <a:lumMod val="50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158</Words>
  <Application>Microsoft Office PowerPoint</Application>
  <PresentationFormat>Presentación en pantalla (4:3)</PresentationFormat>
  <Paragraphs>69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Ray Yépez</dc:creator>
  <cp:lastModifiedBy>Ray Yépez</cp:lastModifiedBy>
  <cp:revision>44</cp:revision>
  <dcterms:created xsi:type="dcterms:W3CDTF">2025-04-04T15:58:51Z</dcterms:created>
  <dcterms:modified xsi:type="dcterms:W3CDTF">2025-04-04T23:19:07Z</dcterms:modified>
</cp:coreProperties>
</file>