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98" r:id="rId3"/>
    <p:sldId id="292" r:id="rId4"/>
    <p:sldId id="295" r:id="rId5"/>
    <p:sldId id="293" r:id="rId6"/>
    <p:sldId id="273" r:id="rId7"/>
    <p:sldId id="274" r:id="rId8"/>
    <p:sldId id="275" r:id="rId9"/>
    <p:sldId id="282" r:id="rId10"/>
    <p:sldId id="283" r:id="rId11"/>
    <p:sldId id="284" r:id="rId12"/>
    <p:sldId id="285" r:id="rId13"/>
    <p:sldId id="286" r:id="rId14"/>
    <p:sldId id="287" r:id="rId15"/>
    <p:sldId id="288" r:id="rId16"/>
    <p:sldId id="294" r:id="rId17"/>
    <p:sldId id="296" r:id="rId18"/>
    <p:sldId id="297" r:id="rId19"/>
    <p:sldId id="290" r:id="rId20"/>
    <p:sldId id="29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462" y="162"/>
      </p:cViewPr>
      <p:guideLst/>
    </p:cSldViewPr>
  </p:slideViewPr>
  <p:notesTextViewPr>
    <p:cViewPr>
      <p:scale>
        <a:sx n="1" d="1"/>
        <a:sy n="1" d="1"/>
      </p:scale>
      <p:origin x="0" y="0"/>
    </p:cViewPr>
  </p:notesTextViewPr>
  <p:sorterViewPr>
    <p:cViewPr>
      <p:scale>
        <a:sx n="100" d="100"/>
        <a:sy n="100" d="100"/>
      </p:scale>
      <p:origin x="0" y="-43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279358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380988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96740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109159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337739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166090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108863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2794690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252838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67704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3C7F8C-BB11-4EA3-B9E3-0EE7E47E2823}" type="datetimeFigureOut">
              <a:rPr lang="zh-CN" altLang="en-US" smtClean="0"/>
              <a:t>2016/7/25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132698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C7F8C-BB11-4EA3-B9E3-0EE7E47E2823}" type="datetimeFigureOut">
              <a:rPr lang="zh-CN" altLang="en-US" smtClean="0"/>
              <a:t>2016/7/25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B80CD-BD7D-4124-A37E-E3FFC3EDDE8E}" type="slidenum">
              <a:rPr lang="zh-CN" altLang="en-US" smtClean="0"/>
              <a:t>‹#›</a:t>
            </a:fld>
            <a:endParaRPr lang="zh-CN" altLang="en-US"/>
          </a:p>
        </p:txBody>
      </p:sp>
    </p:spTree>
    <p:extLst>
      <p:ext uri="{BB962C8B-B14F-4D97-AF65-F5344CB8AC3E}">
        <p14:creationId xmlns:p14="http://schemas.microsoft.com/office/powerpoint/2010/main" val="43504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jpg"/><Relationship Id="rId5" Type="http://schemas.openxmlformats.org/officeDocument/2006/relationships/tags" Target="../tags/tag5.xml"/><Relationship Id="rId10" Type="http://schemas.openxmlformats.org/officeDocument/2006/relationships/slideLayout" Target="../slideLayouts/slideLayout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jpg"/></Relationships>
</file>

<file path=ppt/slides/_rels/slide10.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7.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6.png"/><Relationship Id="rId2" Type="http://schemas.openxmlformats.org/officeDocument/2006/relationships/tags" Target="../tags/tag83.xml"/><Relationship Id="rId16" Type="http://schemas.openxmlformats.org/officeDocument/2006/relationships/image" Target="../media/image10.png"/><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5.png"/><Relationship Id="rId5" Type="http://schemas.openxmlformats.org/officeDocument/2006/relationships/tags" Target="../tags/tag86.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image" Target="../media/image7.png"/><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media/image6.png"/><Relationship Id="rId2" Type="http://schemas.openxmlformats.org/officeDocument/2006/relationships/tags" Target="../tags/tag92.xml"/><Relationship Id="rId16" Type="http://schemas.openxmlformats.org/officeDocument/2006/relationships/image" Target="../media/image10.png"/><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5.png"/><Relationship Id="rId5" Type="http://schemas.openxmlformats.org/officeDocument/2006/relationships/tags" Target="../tags/tag95.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image" Target="../media/image7.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6.png"/><Relationship Id="rId2" Type="http://schemas.openxmlformats.org/officeDocument/2006/relationships/tags" Target="../tags/tag101.xml"/><Relationship Id="rId16" Type="http://schemas.openxmlformats.org/officeDocument/2006/relationships/image" Target="../media/image10.png"/><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5.png"/><Relationship Id="rId5" Type="http://schemas.openxmlformats.org/officeDocument/2006/relationships/tags" Target="../tags/tag104.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image" Target="../media/image7.png"/><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image" Target="../media/image6.png"/><Relationship Id="rId2" Type="http://schemas.openxmlformats.org/officeDocument/2006/relationships/tags" Target="../tags/tag110.xml"/><Relationship Id="rId16" Type="http://schemas.openxmlformats.org/officeDocument/2006/relationships/image" Target="../media/image10.png"/><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image" Target="../media/image5.png"/><Relationship Id="rId5" Type="http://schemas.openxmlformats.org/officeDocument/2006/relationships/tags" Target="../tags/tag113.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image" Target="../media/image7.png"/><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6.png"/><Relationship Id="rId2" Type="http://schemas.openxmlformats.org/officeDocument/2006/relationships/tags" Target="../tags/tag119.xml"/><Relationship Id="rId16" Type="http://schemas.openxmlformats.org/officeDocument/2006/relationships/image" Target="../media/image10.png"/><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media/image5.png"/><Relationship Id="rId5" Type="http://schemas.openxmlformats.org/officeDocument/2006/relationships/tags" Target="../tags/tag122.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7.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image" Target="../media/image6.png"/><Relationship Id="rId2" Type="http://schemas.openxmlformats.org/officeDocument/2006/relationships/tags" Target="../tags/tag128.xml"/><Relationship Id="rId16" Type="http://schemas.openxmlformats.org/officeDocument/2006/relationships/image" Target="../media/image10.png"/><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image" Target="../media/image5.png"/><Relationship Id="rId5" Type="http://schemas.openxmlformats.org/officeDocument/2006/relationships/tags" Target="../tags/tag131.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image" Target="../media/image7.png"/><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image" Target="../media/image6.png"/><Relationship Id="rId17" Type="http://schemas.openxmlformats.org/officeDocument/2006/relationships/image" Target="../media/image16.emf"/><Relationship Id="rId2" Type="http://schemas.openxmlformats.org/officeDocument/2006/relationships/tags" Target="../tags/tag137.xml"/><Relationship Id="rId16" Type="http://schemas.openxmlformats.org/officeDocument/2006/relationships/image" Target="../media/image10.png"/><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image" Target="../media/image5.png"/><Relationship Id="rId5" Type="http://schemas.openxmlformats.org/officeDocument/2006/relationships/tags" Target="../tags/tag140.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image" Target="../media/image7.png"/><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image" Target="../media/image6.png"/><Relationship Id="rId2" Type="http://schemas.openxmlformats.org/officeDocument/2006/relationships/tags" Target="../tags/tag146.xml"/><Relationship Id="rId16" Type="http://schemas.openxmlformats.org/officeDocument/2006/relationships/image" Target="../media/image10.png"/><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image" Target="../media/image5.png"/><Relationship Id="rId5" Type="http://schemas.openxmlformats.org/officeDocument/2006/relationships/tags" Target="../tags/tag149.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image" Target="../media/image7.png"/><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media/image6.png"/><Relationship Id="rId17" Type="http://schemas.openxmlformats.org/officeDocument/2006/relationships/image" Target="../media/image17.png"/><Relationship Id="rId2" Type="http://schemas.openxmlformats.org/officeDocument/2006/relationships/tags" Target="../tags/tag155.xml"/><Relationship Id="rId16" Type="http://schemas.openxmlformats.org/officeDocument/2006/relationships/image" Target="../media/image10.png"/><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5.png"/><Relationship Id="rId5" Type="http://schemas.openxmlformats.org/officeDocument/2006/relationships/tags" Target="../tags/tag158.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image" Target="../media/image7.png"/><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image" Target="../media/image6.png"/><Relationship Id="rId2" Type="http://schemas.openxmlformats.org/officeDocument/2006/relationships/tags" Target="../tags/tag164.xml"/><Relationship Id="rId16" Type="http://schemas.openxmlformats.org/officeDocument/2006/relationships/image" Target="../media/image10.png"/><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image" Target="../media/image5.png"/><Relationship Id="rId5" Type="http://schemas.openxmlformats.org/officeDocument/2006/relationships/tags" Target="../tags/tag167.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7.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6.png"/><Relationship Id="rId2" Type="http://schemas.openxmlformats.org/officeDocument/2006/relationships/tags" Target="../tags/tag11.xml"/><Relationship Id="rId16" Type="http://schemas.openxmlformats.org/officeDocument/2006/relationships/image" Target="../media/image10.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5.png"/><Relationship Id="rId5" Type="http://schemas.openxmlformats.org/officeDocument/2006/relationships/tags" Target="../tags/tag14.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image" Target="../media/image7.png"/><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image" Target="../media/image6.png"/><Relationship Id="rId17" Type="http://schemas.openxmlformats.org/officeDocument/2006/relationships/image" Target="../media/image18.png"/><Relationship Id="rId2" Type="http://schemas.openxmlformats.org/officeDocument/2006/relationships/tags" Target="../tags/tag173.xml"/><Relationship Id="rId16" Type="http://schemas.openxmlformats.org/officeDocument/2006/relationships/image" Target="../media/image10.png"/><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image" Target="../media/image5.png"/><Relationship Id="rId5" Type="http://schemas.openxmlformats.org/officeDocument/2006/relationships/tags" Target="../tags/tag176.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7.png"/><Relationship Id="rId18" Type="http://schemas.openxmlformats.org/officeDocument/2006/relationships/image" Target="../media/image12.jp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20.xml"/><Relationship Id="rId16" Type="http://schemas.openxmlformats.org/officeDocument/2006/relationships/image" Target="../media/image10.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5.png"/><Relationship Id="rId5" Type="http://schemas.openxmlformats.org/officeDocument/2006/relationships/tags" Target="../tags/tag23.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7.png"/><Relationship Id="rId18" Type="http://schemas.openxmlformats.org/officeDocument/2006/relationships/image" Target="../media/image12.jp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29.xml"/><Relationship Id="rId16" Type="http://schemas.openxmlformats.org/officeDocument/2006/relationships/image" Target="../media/image10.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5.png"/><Relationship Id="rId5" Type="http://schemas.openxmlformats.org/officeDocument/2006/relationships/tags" Target="../tags/tag32.xml"/><Relationship Id="rId15" Type="http://schemas.openxmlformats.org/officeDocument/2006/relationships/image" Target="../media/image9.png"/><Relationship Id="rId10" Type="http://schemas.openxmlformats.org/officeDocument/2006/relationships/slideLayout" Target="../slideLayouts/slideLayout6.xml"/><Relationship Id="rId19" Type="http://schemas.openxmlformats.org/officeDocument/2006/relationships/image" Target="../media/image13.jp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7.png"/><Relationship Id="rId18" Type="http://schemas.openxmlformats.org/officeDocument/2006/relationships/image" Target="../media/image15.jp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6.png"/><Relationship Id="rId17" Type="http://schemas.openxmlformats.org/officeDocument/2006/relationships/image" Target="../media/image14.png"/><Relationship Id="rId2" Type="http://schemas.openxmlformats.org/officeDocument/2006/relationships/tags" Target="../tags/tag38.xml"/><Relationship Id="rId16" Type="http://schemas.openxmlformats.org/officeDocument/2006/relationships/image" Target="../media/image10.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5.png"/><Relationship Id="rId5" Type="http://schemas.openxmlformats.org/officeDocument/2006/relationships/tags" Target="../tags/tag41.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7.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6.png"/><Relationship Id="rId2" Type="http://schemas.openxmlformats.org/officeDocument/2006/relationships/tags" Target="../tags/tag47.xml"/><Relationship Id="rId16" Type="http://schemas.openxmlformats.org/officeDocument/2006/relationships/image" Target="../media/image10.png"/><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5.png"/><Relationship Id="rId5" Type="http://schemas.openxmlformats.org/officeDocument/2006/relationships/tags" Target="../tags/tag50.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7.png"/><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image" Target="../media/image6.png"/><Relationship Id="rId2" Type="http://schemas.openxmlformats.org/officeDocument/2006/relationships/tags" Target="../tags/tag56.xml"/><Relationship Id="rId16" Type="http://schemas.openxmlformats.org/officeDocument/2006/relationships/image" Target="../media/image10.png"/><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5.png"/><Relationship Id="rId5" Type="http://schemas.openxmlformats.org/officeDocument/2006/relationships/tags" Target="../tags/tag59.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image" Target="../media/image7.png"/><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6.png"/><Relationship Id="rId2" Type="http://schemas.openxmlformats.org/officeDocument/2006/relationships/tags" Target="../tags/tag65.xml"/><Relationship Id="rId16" Type="http://schemas.openxmlformats.org/officeDocument/2006/relationships/image" Target="../media/image10.png"/><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5.png"/><Relationship Id="rId5" Type="http://schemas.openxmlformats.org/officeDocument/2006/relationships/tags" Target="../tags/tag68.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image" Target="../media/image7.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6.png"/><Relationship Id="rId2" Type="http://schemas.openxmlformats.org/officeDocument/2006/relationships/tags" Target="../tags/tag74.xml"/><Relationship Id="rId16" Type="http://schemas.openxmlformats.org/officeDocument/2006/relationships/image" Target="../media/image10.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5.png"/><Relationship Id="rId5" Type="http://schemas.openxmlformats.org/officeDocument/2006/relationships/tags" Target="../tags/tag77.xml"/><Relationship Id="rId15" Type="http://schemas.openxmlformats.org/officeDocument/2006/relationships/image" Target="../media/image9.png"/><Relationship Id="rId10" Type="http://schemas.openxmlformats.org/officeDocument/2006/relationships/slideLayout" Target="../slideLayouts/slideLayout6.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1"/>
          </p:nvPr>
        </p:nvPicPr>
        <p:blipFill>
          <a:blip r:embed="rId11">
            <a:extLst>
              <a:ext uri="{28A0092B-C50C-407E-A947-70E740481C1C}">
                <a14:useLocalDpi xmlns:a14="http://schemas.microsoft.com/office/drawing/2010/main" val="0"/>
              </a:ext>
            </a:extLst>
          </a:blip>
          <a:stretch>
            <a:fillRect/>
          </a:stretch>
        </p:blipFill>
        <p:spPr>
          <a:xfrm>
            <a:off x="14285" y="-43939"/>
            <a:ext cx="12192000" cy="1862920"/>
          </a:xfrm>
        </p:spPr>
      </p:pic>
      <p:grpSp>
        <p:nvGrpSpPr>
          <p:cNvPr id="6" name="组合 5"/>
          <p:cNvGrpSpPr/>
          <p:nvPr/>
        </p:nvGrpSpPr>
        <p:grpSpPr>
          <a:xfrm>
            <a:off x="4849733" y="4532215"/>
            <a:ext cx="6449152" cy="1725920"/>
            <a:chOff x="5293215" y="3605209"/>
            <a:chExt cx="6449152" cy="1725920"/>
          </a:xfrm>
        </p:grpSpPr>
        <p:grpSp>
          <p:nvGrpSpPr>
            <p:cNvPr id="4" name="组合 3"/>
            <p:cNvGrpSpPr/>
            <p:nvPr/>
          </p:nvGrpSpPr>
          <p:grpSpPr>
            <a:xfrm>
              <a:off x="5293215" y="3605209"/>
              <a:ext cx="6449152" cy="1725920"/>
              <a:chOff x="5293215" y="3605209"/>
              <a:chExt cx="6449152" cy="1725920"/>
            </a:xfrm>
          </p:grpSpPr>
          <p:grpSp>
            <p:nvGrpSpPr>
              <p:cNvPr id="21" name="组合 20"/>
              <p:cNvGrpSpPr/>
              <p:nvPr/>
            </p:nvGrpSpPr>
            <p:grpSpPr>
              <a:xfrm>
                <a:off x="5293215" y="3605209"/>
                <a:ext cx="6449152" cy="1725920"/>
                <a:chOff x="2580084" y="2664423"/>
                <a:chExt cx="7163992" cy="2026044"/>
              </a:xfrm>
            </p:grpSpPr>
            <p:sp>
              <p:nvSpPr>
                <p:cNvPr id="7" name="MH_SubTitle_1"/>
                <p:cNvSpPr txBox="1">
                  <a:spLocks noChangeArrowheads="1"/>
                </p:cNvSpPr>
                <p:nvPr>
                  <p:custDataLst>
                    <p:tags r:id="rId1"/>
                  </p:custDataLst>
                </p:nvPr>
              </p:nvSpPr>
              <p:spPr bwMode="auto">
                <a:xfrm>
                  <a:off x="2580084" y="4083174"/>
                  <a:ext cx="1500188" cy="55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smtClean="0">
                      <a:latin typeface="+mn-lt"/>
                      <a:ea typeface="+mn-ea"/>
                    </a:rPr>
                    <a:t>系统说明</a:t>
                  </a:r>
                  <a:endParaRPr lang="zh-CN" altLang="en-US" sz="2000" dirty="0">
                    <a:latin typeface="+mn-lt"/>
                    <a:ea typeface="+mn-ea"/>
                  </a:endParaRPr>
                </a:p>
              </p:txBody>
            </p:sp>
            <p:sp>
              <p:nvSpPr>
                <p:cNvPr id="8" name="MH_SubTitle_2"/>
                <p:cNvSpPr txBox="1">
                  <a:spLocks noChangeArrowheads="1"/>
                </p:cNvSpPr>
                <p:nvPr>
                  <p:custDataLst>
                    <p:tags r:id="rId2"/>
                  </p:custDataLst>
                </p:nvPr>
              </p:nvSpPr>
              <p:spPr bwMode="auto">
                <a:xfrm>
                  <a:off x="5362576" y="4134445"/>
                  <a:ext cx="1544241" cy="55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a:latin typeface="+mn-lt"/>
                      <a:ea typeface="+mn-ea"/>
                    </a:rPr>
                    <a:t>进入系统</a:t>
                  </a:r>
                </a:p>
              </p:txBody>
            </p:sp>
            <p:sp>
              <p:nvSpPr>
                <p:cNvPr id="9" name="MH_SubTitle_3"/>
                <p:cNvSpPr txBox="1">
                  <a:spLocks noChangeArrowheads="1"/>
                </p:cNvSpPr>
                <p:nvPr>
                  <p:custDataLst>
                    <p:tags r:id="rId3"/>
                  </p:custDataLst>
                </p:nvPr>
              </p:nvSpPr>
              <p:spPr bwMode="auto">
                <a:xfrm>
                  <a:off x="8189120" y="4134445"/>
                  <a:ext cx="1554956" cy="55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000" dirty="0" smtClean="0">
                      <a:latin typeface="+mn-lt"/>
                      <a:ea typeface="+mn-ea"/>
                    </a:rPr>
                    <a:t>退出系统</a:t>
                  </a:r>
                  <a:endParaRPr lang="zh-CN" altLang="en-US" sz="2000" dirty="0">
                    <a:latin typeface="+mn-lt"/>
                    <a:ea typeface="+mn-ea"/>
                  </a:endParaRPr>
                </a:p>
              </p:txBody>
            </p:sp>
            <p:sp>
              <p:nvSpPr>
                <p:cNvPr id="10" name="MH_Other_1"/>
                <p:cNvSpPr>
                  <a:spLocks/>
                </p:cNvSpPr>
                <p:nvPr>
                  <p:custDataLst>
                    <p:tags r:id="rId4"/>
                  </p:custDataLst>
                </p:nvPr>
              </p:nvSpPr>
              <p:spPr bwMode="auto">
                <a:xfrm>
                  <a:off x="2630091" y="2664423"/>
                  <a:ext cx="1400175" cy="1400175"/>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dirty="0"/>
                </a:p>
              </p:txBody>
            </p:sp>
            <p:sp>
              <p:nvSpPr>
                <p:cNvPr id="11" name="MH_Other_2"/>
                <p:cNvSpPr>
                  <a:spLocks/>
                </p:cNvSpPr>
                <p:nvPr>
                  <p:custDataLst>
                    <p:tags r:id="rId5"/>
                  </p:custDataLst>
                </p:nvPr>
              </p:nvSpPr>
              <p:spPr bwMode="auto">
                <a:xfrm>
                  <a:off x="8235554" y="2734270"/>
                  <a:ext cx="1400175" cy="1400175"/>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4"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4" y="0"/>
                        <a:pt x="77" y="4"/>
                        <a:pt x="77" y="8"/>
                      </a:cubicBezTo>
                      <a:cubicBezTo>
                        <a:pt x="77" y="68"/>
                        <a:pt x="77" y="68"/>
                        <a:pt x="77" y="68"/>
                      </a:cubicBezTo>
                    </a:path>
                  </a:pathLst>
                </a:custGeom>
                <a:solidFill>
                  <a:schemeClr val="accent2"/>
                </a:solidFill>
                <a:ln>
                  <a:noFill/>
                </a:ln>
              </p:spPr>
              <p:txBody>
                <a:bodyPr anchor="ctr"/>
                <a:lstStyle/>
                <a:p>
                  <a:r>
                    <a:rPr lang="en-US" altLang="zh-CN" dirty="0" smtClean="0"/>
                    <a:t> </a:t>
                  </a:r>
                  <a:endParaRPr lang="zh-CN" altLang="en-US" dirty="0"/>
                </a:p>
              </p:txBody>
            </p:sp>
            <p:sp>
              <p:nvSpPr>
                <p:cNvPr id="12" name="MH_Other_3"/>
                <p:cNvSpPr>
                  <a:spLocks/>
                </p:cNvSpPr>
                <p:nvPr>
                  <p:custDataLst>
                    <p:tags r:id="rId6"/>
                  </p:custDataLst>
                </p:nvPr>
              </p:nvSpPr>
              <p:spPr bwMode="auto">
                <a:xfrm>
                  <a:off x="5434609" y="2682999"/>
                  <a:ext cx="1400175" cy="1400175"/>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3"/>
                </a:solidFill>
                <a:ln>
                  <a:noFill/>
                </a:ln>
              </p:spPr>
              <p:txBody>
                <a:bodyPr anchor="ctr"/>
                <a:lstStyle/>
                <a:p>
                  <a:endParaRPr lang="zh-CN" altLang="en-US"/>
                </a:p>
              </p:txBody>
            </p:sp>
            <p:sp>
              <p:nvSpPr>
                <p:cNvPr id="17" name="MH_Other_8"/>
                <p:cNvSpPr>
                  <a:spLocks noEditPoints="1"/>
                </p:cNvSpPr>
                <p:nvPr>
                  <p:custDataLst>
                    <p:tags r:id="rId7"/>
                  </p:custDataLst>
                </p:nvPr>
              </p:nvSpPr>
              <p:spPr bwMode="auto">
                <a:xfrm>
                  <a:off x="5863326" y="2925216"/>
                  <a:ext cx="694134" cy="694136"/>
                </a:xfrm>
                <a:custGeom>
                  <a:avLst/>
                  <a:gdLst>
                    <a:gd name="T0" fmla="*/ 2147483646 w 37"/>
                    <a:gd name="T1" fmla="*/ 2147483646 h 37"/>
                    <a:gd name="T2" fmla="*/ 2147483646 w 37"/>
                    <a:gd name="T3" fmla="*/ 2147483646 h 37"/>
                    <a:gd name="T4" fmla="*/ 2147483646 w 37"/>
                    <a:gd name="T5" fmla="*/ 2147483646 h 37"/>
                    <a:gd name="T6" fmla="*/ 2147483646 w 37"/>
                    <a:gd name="T7" fmla="*/ 2147483646 h 37"/>
                    <a:gd name="T8" fmla="*/ 2147483646 w 37"/>
                    <a:gd name="T9" fmla="*/ 2147483646 h 37"/>
                    <a:gd name="T10" fmla="*/ 2147483646 w 37"/>
                    <a:gd name="T11" fmla="*/ 2147483646 h 37"/>
                    <a:gd name="T12" fmla="*/ 2147483646 w 37"/>
                    <a:gd name="T13" fmla="*/ 2147483646 h 37"/>
                    <a:gd name="T14" fmla="*/ 2147483646 w 37"/>
                    <a:gd name="T15" fmla="*/ 2147483646 h 37"/>
                    <a:gd name="T16" fmla="*/ 2147483646 w 37"/>
                    <a:gd name="T17" fmla="*/ 2147483646 h 37"/>
                    <a:gd name="T18" fmla="*/ 2147483646 w 37"/>
                    <a:gd name="T19" fmla="*/ 2147483646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37">
                      <a:moveTo>
                        <a:pt x="7" y="30"/>
                      </a:moveTo>
                      <a:cubicBezTo>
                        <a:pt x="0" y="24"/>
                        <a:pt x="0" y="13"/>
                        <a:pt x="7" y="7"/>
                      </a:cubicBezTo>
                      <a:cubicBezTo>
                        <a:pt x="13" y="0"/>
                        <a:pt x="24" y="0"/>
                        <a:pt x="30" y="7"/>
                      </a:cubicBezTo>
                      <a:cubicBezTo>
                        <a:pt x="37" y="13"/>
                        <a:pt x="37" y="24"/>
                        <a:pt x="30" y="30"/>
                      </a:cubicBezTo>
                      <a:cubicBezTo>
                        <a:pt x="24" y="37"/>
                        <a:pt x="13" y="37"/>
                        <a:pt x="7" y="30"/>
                      </a:cubicBezTo>
                      <a:close/>
                      <a:moveTo>
                        <a:pt x="27" y="11"/>
                      </a:moveTo>
                      <a:cubicBezTo>
                        <a:pt x="22" y="6"/>
                        <a:pt x="15" y="6"/>
                        <a:pt x="11" y="11"/>
                      </a:cubicBezTo>
                      <a:cubicBezTo>
                        <a:pt x="6" y="15"/>
                        <a:pt x="6" y="22"/>
                        <a:pt x="11" y="26"/>
                      </a:cubicBezTo>
                      <a:cubicBezTo>
                        <a:pt x="15" y="31"/>
                        <a:pt x="22" y="31"/>
                        <a:pt x="27" y="26"/>
                      </a:cubicBezTo>
                      <a:cubicBezTo>
                        <a:pt x="31" y="22"/>
                        <a:pt x="31" y="15"/>
                        <a:pt x="2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MH_Other_9"/>
                <p:cNvSpPr>
                  <a:spLocks noChangeArrowheads="1"/>
                </p:cNvSpPr>
                <p:nvPr>
                  <p:custDataLst>
                    <p:tags r:id="rId8"/>
                  </p:custDataLst>
                </p:nvPr>
              </p:nvSpPr>
              <p:spPr bwMode="auto">
                <a:xfrm>
                  <a:off x="8792766" y="3387329"/>
                  <a:ext cx="8334" cy="8334"/>
                </a:xfrm>
                <a:prstGeom prst="rect">
                  <a:avLst/>
                </a:prstGeom>
                <a:solidFill>
                  <a:srgbClr val="7271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350">
                    <a:latin typeface="Arial" panose="020B0604020202020204" pitchFamily="34" charset="0"/>
                  </a:endParaRPr>
                </a:p>
              </p:txBody>
            </p:sp>
            <p:sp>
              <p:nvSpPr>
                <p:cNvPr id="19" name="MH_Other_10"/>
                <p:cNvSpPr>
                  <a:spLocks/>
                </p:cNvSpPr>
                <p:nvPr>
                  <p:custDataLst>
                    <p:tags r:id="rId9"/>
                  </p:custDataLst>
                </p:nvPr>
              </p:nvSpPr>
              <p:spPr bwMode="auto">
                <a:xfrm>
                  <a:off x="5678779" y="3486000"/>
                  <a:ext cx="310754" cy="317897"/>
                </a:xfrm>
                <a:custGeom>
                  <a:avLst/>
                  <a:gdLst>
                    <a:gd name="T0" fmla="*/ 712020959 w 10000"/>
                    <a:gd name="T1" fmla="*/ 228037586 h 10000"/>
                    <a:gd name="T2" fmla="*/ 499412281 w 10000"/>
                    <a:gd name="T3" fmla="*/ 0 h 10000"/>
                    <a:gd name="T4" fmla="*/ 31899095 w 10000"/>
                    <a:gd name="T5" fmla="*/ 501591763 h 10000"/>
                    <a:gd name="T6" fmla="*/ 31899095 w 10000"/>
                    <a:gd name="T7" fmla="*/ 729553860 h 10000"/>
                    <a:gd name="T8" fmla="*/ 244365324 w 10000"/>
                    <a:gd name="T9" fmla="*/ 729553860 h 10000"/>
                    <a:gd name="T10" fmla="*/ 712020959 w 10000"/>
                    <a:gd name="T11" fmla="*/ 228037586 h 10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0" h="10000">
                      <a:moveTo>
                        <a:pt x="10000" y="2986"/>
                      </a:moveTo>
                      <a:cubicBezTo>
                        <a:pt x="8185" y="2065"/>
                        <a:pt x="8262" y="2037"/>
                        <a:pt x="7014" y="0"/>
                      </a:cubicBezTo>
                      <a:lnTo>
                        <a:pt x="448" y="6568"/>
                      </a:lnTo>
                      <a:cubicBezTo>
                        <a:pt x="-150" y="7165"/>
                        <a:pt x="-150" y="8957"/>
                        <a:pt x="448" y="9553"/>
                      </a:cubicBezTo>
                      <a:cubicBezTo>
                        <a:pt x="1642" y="10150"/>
                        <a:pt x="2836" y="10150"/>
                        <a:pt x="3432" y="9553"/>
                      </a:cubicBezTo>
                      <a:lnTo>
                        <a:pt x="10000" y="29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3" name="Freeform 208"/>
              <p:cNvSpPr>
                <a:spLocks noEditPoints="1"/>
              </p:cNvSpPr>
              <p:nvPr/>
            </p:nvSpPr>
            <p:spPr bwMode="auto">
              <a:xfrm>
                <a:off x="10692280" y="3832674"/>
                <a:ext cx="644640" cy="713825"/>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tx2"/>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p>
            </p:txBody>
          </p:sp>
        </p:grpSp>
        <p:grpSp>
          <p:nvGrpSpPr>
            <p:cNvPr id="55" name="组合 54"/>
            <p:cNvGrpSpPr/>
            <p:nvPr/>
          </p:nvGrpSpPr>
          <p:grpSpPr>
            <a:xfrm>
              <a:off x="5353456" y="3664710"/>
              <a:ext cx="1230015" cy="1059935"/>
              <a:chOff x="5353456" y="3664710"/>
              <a:chExt cx="1230015" cy="1059935"/>
            </a:xfrm>
          </p:grpSpPr>
          <p:grpSp>
            <p:nvGrpSpPr>
              <p:cNvPr id="40" name="组合 39"/>
              <p:cNvGrpSpPr/>
              <p:nvPr/>
            </p:nvGrpSpPr>
            <p:grpSpPr>
              <a:xfrm>
                <a:off x="5353456" y="3664710"/>
                <a:ext cx="1230015" cy="1059935"/>
                <a:chOff x="7360698" y="1225150"/>
                <a:chExt cx="630398" cy="663577"/>
              </a:xfrm>
            </p:grpSpPr>
            <p:sp>
              <p:nvSpPr>
                <p:cNvPr id="41" name="Rectangle 599"/>
                <p:cNvSpPr>
                  <a:spLocks noChangeArrowheads="1"/>
                </p:cNvSpPr>
                <p:nvPr/>
              </p:nvSpPr>
              <p:spPr bwMode="auto">
                <a:xfrm>
                  <a:off x="7442203" y="1716342"/>
                  <a:ext cx="427719" cy="23802"/>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3" name="Rectangle 601"/>
                <p:cNvSpPr>
                  <a:spLocks noChangeArrowheads="1"/>
                </p:cNvSpPr>
                <p:nvPr/>
              </p:nvSpPr>
              <p:spPr bwMode="auto">
                <a:xfrm>
                  <a:off x="7442203" y="1655033"/>
                  <a:ext cx="383721" cy="2524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Rectangle 603"/>
                <p:cNvSpPr>
                  <a:spLocks noChangeArrowheads="1"/>
                </p:cNvSpPr>
                <p:nvPr/>
              </p:nvSpPr>
              <p:spPr bwMode="auto">
                <a:xfrm>
                  <a:off x="7442203" y="1591560"/>
                  <a:ext cx="295004" cy="32458"/>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Rectangle 605"/>
                <p:cNvSpPr>
                  <a:spLocks noChangeArrowheads="1"/>
                </p:cNvSpPr>
                <p:nvPr/>
              </p:nvSpPr>
              <p:spPr bwMode="auto">
                <a:xfrm>
                  <a:off x="7442203" y="1533858"/>
                  <a:ext cx="233695" cy="27409"/>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0" name="Rectangle 609"/>
                <p:cNvSpPr>
                  <a:spLocks noChangeArrowheads="1"/>
                </p:cNvSpPr>
                <p:nvPr/>
              </p:nvSpPr>
              <p:spPr bwMode="auto">
                <a:xfrm>
                  <a:off x="7442203" y="1468943"/>
                  <a:ext cx="139928" cy="27409"/>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Freeform 612"/>
                <p:cNvSpPr>
                  <a:spLocks noEditPoints="1"/>
                </p:cNvSpPr>
                <p:nvPr/>
              </p:nvSpPr>
              <p:spPr bwMode="auto">
                <a:xfrm>
                  <a:off x="7360698" y="1225150"/>
                  <a:ext cx="630398" cy="663577"/>
                </a:xfrm>
                <a:custGeom>
                  <a:avLst/>
                  <a:gdLst>
                    <a:gd name="T0" fmla="*/ 328 w 370"/>
                    <a:gd name="T1" fmla="*/ 389 h 389"/>
                    <a:gd name="T2" fmla="*/ 42 w 370"/>
                    <a:gd name="T3" fmla="*/ 389 h 389"/>
                    <a:gd name="T4" fmla="*/ 0 w 370"/>
                    <a:gd name="T5" fmla="*/ 347 h 389"/>
                    <a:gd name="T6" fmla="*/ 0 w 370"/>
                    <a:gd name="T7" fmla="*/ 42 h 389"/>
                    <a:gd name="T8" fmla="*/ 42 w 370"/>
                    <a:gd name="T9" fmla="*/ 0 h 389"/>
                    <a:gd name="T10" fmla="*/ 328 w 370"/>
                    <a:gd name="T11" fmla="*/ 0 h 389"/>
                    <a:gd name="T12" fmla="*/ 370 w 370"/>
                    <a:gd name="T13" fmla="*/ 42 h 389"/>
                    <a:gd name="T14" fmla="*/ 370 w 370"/>
                    <a:gd name="T15" fmla="*/ 347 h 389"/>
                    <a:gd name="T16" fmla="*/ 328 w 370"/>
                    <a:gd name="T17" fmla="*/ 389 h 389"/>
                    <a:gd name="T18" fmla="*/ 56 w 370"/>
                    <a:gd name="T19" fmla="*/ 371 h 389"/>
                    <a:gd name="T20" fmla="*/ 315 w 370"/>
                    <a:gd name="T21" fmla="*/ 371 h 389"/>
                    <a:gd name="T22" fmla="*/ 353 w 370"/>
                    <a:gd name="T23" fmla="*/ 333 h 389"/>
                    <a:gd name="T24" fmla="*/ 353 w 370"/>
                    <a:gd name="T25" fmla="*/ 56 h 389"/>
                    <a:gd name="T26" fmla="*/ 315 w 370"/>
                    <a:gd name="T27" fmla="*/ 18 h 389"/>
                    <a:gd name="T28" fmla="*/ 56 w 370"/>
                    <a:gd name="T29" fmla="*/ 18 h 389"/>
                    <a:gd name="T30" fmla="*/ 18 w 370"/>
                    <a:gd name="T31" fmla="*/ 56 h 389"/>
                    <a:gd name="T32" fmla="*/ 18 w 370"/>
                    <a:gd name="T33" fmla="*/ 333 h 389"/>
                    <a:gd name="T34" fmla="*/ 56 w 370"/>
                    <a:gd name="T35" fmla="*/ 37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0" h="389">
                      <a:moveTo>
                        <a:pt x="328" y="389"/>
                      </a:moveTo>
                      <a:cubicBezTo>
                        <a:pt x="42" y="389"/>
                        <a:pt x="42" y="389"/>
                        <a:pt x="42" y="389"/>
                      </a:cubicBezTo>
                      <a:cubicBezTo>
                        <a:pt x="19" y="389"/>
                        <a:pt x="0" y="370"/>
                        <a:pt x="0" y="347"/>
                      </a:cubicBezTo>
                      <a:cubicBezTo>
                        <a:pt x="0" y="42"/>
                        <a:pt x="0" y="42"/>
                        <a:pt x="0" y="42"/>
                      </a:cubicBezTo>
                      <a:cubicBezTo>
                        <a:pt x="0" y="19"/>
                        <a:pt x="19" y="0"/>
                        <a:pt x="42" y="0"/>
                      </a:cubicBezTo>
                      <a:cubicBezTo>
                        <a:pt x="328" y="0"/>
                        <a:pt x="328" y="0"/>
                        <a:pt x="328" y="0"/>
                      </a:cubicBezTo>
                      <a:cubicBezTo>
                        <a:pt x="351" y="0"/>
                        <a:pt x="370" y="19"/>
                        <a:pt x="370" y="42"/>
                      </a:cubicBezTo>
                      <a:cubicBezTo>
                        <a:pt x="370" y="347"/>
                        <a:pt x="370" y="347"/>
                        <a:pt x="370" y="347"/>
                      </a:cubicBezTo>
                      <a:cubicBezTo>
                        <a:pt x="370" y="370"/>
                        <a:pt x="351" y="389"/>
                        <a:pt x="328" y="389"/>
                      </a:cubicBezTo>
                      <a:close/>
                      <a:moveTo>
                        <a:pt x="56" y="371"/>
                      </a:moveTo>
                      <a:cubicBezTo>
                        <a:pt x="315" y="371"/>
                        <a:pt x="315" y="371"/>
                        <a:pt x="315" y="371"/>
                      </a:cubicBezTo>
                      <a:cubicBezTo>
                        <a:pt x="336" y="371"/>
                        <a:pt x="353" y="354"/>
                        <a:pt x="353" y="333"/>
                      </a:cubicBezTo>
                      <a:cubicBezTo>
                        <a:pt x="353" y="56"/>
                        <a:pt x="353" y="56"/>
                        <a:pt x="353" y="56"/>
                      </a:cubicBezTo>
                      <a:cubicBezTo>
                        <a:pt x="353" y="35"/>
                        <a:pt x="336" y="18"/>
                        <a:pt x="315" y="18"/>
                      </a:cubicBezTo>
                      <a:cubicBezTo>
                        <a:pt x="56" y="18"/>
                        <a:pt x="56" y="18"/>
                        <a:pt x="56" y="18"/>
                      </a:cubicBezTo>
                      <a:cubicBezTo>
                        <a:pt x="35" y="18"/>
                        <a:pt x="18" y="35"/>
                        <a:pt x="18" y="56"/>
                      </a:cubicBezTo>
                      <a:cubicBezTo>
                        <a:pt x="18" y="333"/>
                        <a:pt x="18" y="333"/>
                        <a:pt x="18" y="333"/>
                      </a:cubicBezTo>
                      <a:cubicBezTo>
                        <a:pt x="18" y="354"/>
                        <a:pt x="35" y="371"/>
                        <a:pt x="56" y="37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4" name="文本框 53"/>
              <p:cNvSpPr txBox="1"/>
              <p:nvPr/>
            </p:nvSpPr>
            <p:spPr>
              <a:xfrm>
                <a:off x="5448300" y="3664710"/>
                <a:ext cx="1135171" cy="307777"/>
              </a:xfrm>
              <a:prstGeom prst="rect">
                <a:avLst/>
              </a:prstGeom>
              <a:noFill/>
            </p:spPr>
            <p:txBody>
              <a:bodyPr wrap="square" rtlCol="0">
                <a:spAutoFit/>
              </a:bodyPr>
              <a:lstStyle/>
              <a:p>
                <a:pPr algn="ctr"/>
                <a:r>
                  <a:rPr lang="en-US" altLang="zh-CN" sz="1400" b="1" dirty="0" smtClean="0"/>
                  <a:t>Instructions</a:t>
                </a:r>
                <a:endParaRPr lang="zh-CN" altLang="en-US" sz="1400" b="1" dirty="0"/>
              </a:p>
            </p:txBody>
          </p:sp>
        </p:grpSp>
      </p:grpSp>
      <p:pic>
        <p:nvPicPr>
          <p:cNvPr id="58" name="图片 57"/>
          <p:cNvPicPr>
            <a:picLocks noChangeAspect="1"/>
          </p:cNvPicPr>
          <p:nvPr/>
        </p:nvPicPr>
        <p:blipFill>
          <a:blip r:embed="rId12"/>
          <a:stretch>
            <a:fillRect/>
          </a:stretch>
        </p:blipFill>
        <p:spPr>
          <a:xfrm>
            <a:off x="331864" y="2647787"/>
            <a:ext cx="3101369" cy="3610348"/>
          </a:xfrm>
          <a:prstGeom prst="ellipse">
            <a:avLst/>
          </a:prstGeom>
          <a:noFill/>
          <a:ln>
            <a:noFill/>
          </a:ln>
          <a:effectLst>
            <a:softEdge rad="112500"/>
          </a:effectLst>
        </p:spPr>
      </p:pic>
      <p:pic>
        <p:nvPicPr>
          <p:cNvPr id="61" name="图片 60"/>
          <p:cNvPicPr>
            <a:picLocks noChangeAspect="1"/>
          </p:cNvPicPr>
          <p:nvPr/>
        </p:nvPicPr>
        <p:blipFill>
          <a:blip r:embed="rId13"/>
          <a:stretch>
            <a:fillRect/>
          </a:stretch>
        </p:blipFill>
        <p:spPr>
          <a:xfrm>
            <a:off x="6081714" y="3414714"/>
            <a:ext cx="28571" cy="28571"/>
          </a:xfrm>
          <a:prstGeom prst="rect">
            <a:avLst/>
          </a:prstGeom>
        </p:spPr>
      </p:pic>
      <p:pic>
        <p:nvPicPr>
          <p:cNvPr id="3" name="图片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3934"/>
            <a:ext cx="4353531" cy="493856"/>
          </a:xfrm>
          <a:prstGeom prst="rect">
            <a:avLst/>
          </a:prstGeom>
        </p:spPr>
      </p:pic>
      <p:sp>
        <p:nvSpPr>
          <p:cNvPr id="2" name="矩形 1"/>
          <p:cNvSpPr/>
          <p:nvPr/>
        </p:nvSpPr>
        <p:spPr>
          <a:xfrm>
            <a:off x="4781189" y="2474906"/>
            <a:ext cx="5995833" cy="1738938"/>
          </a:xfrm>
          <a:prstGeom prst="rect">
            <a:avLst/>
          </a:prstGeom>
        </p:spPr>
        <p:txBody>
          <a:bodyPr wrap="square">
            <a:spAutoFit/>
          </a:bodyPr>
          <a:lstStyle/>
          <a:p>
            <a:pPr algn="ctr">
              <a:lnSpc>
                <a:spcPts val="4500"/>
              </a:lnSpc>
            </a:pPr>
            <a:r>
              <a:rPr lang="zh-CN" altLang="en-US" sz="3200" b="1" kern="0" dirty="0" smtClean="0">
                <a:solidFill>
                  <a:srgbClr val="0000FF"/>
                </a:solidFill>
                <a:latin typeface="华文宋体" panose="02010600040101010101" pitchFamily="2" charset="-122"/>
                <a:ea typeface="华文宋体" panose="02010600040101010101" pitchFamily="2" charset="-122"/>
              </a:rPr>
              <a:t>欢迎进入</a:t>
            </a:r>
            <a:endParaRPr lang="en-US" altLang="zh-CN" sz="3200" b="1" kern="0" dirty="0" smtClean="0">
              <a:solidFill>
                <a:srgbClr val="0000FF"/>
              </a:solidFill>
              <a:latin typeface="华文宋体" panose="02010600040101010101" pitchFamily="2" charset="-122"/>
              <a:ea typeface="华文宋体" panose="02010600040101010101" pitchFamily="2" charset="-122"/>
            </a:endParaRPr>
          </a:p>
          <a:p>
            <a:pPr algn="ctr">
              <a:lnSpc>
                <a:spcPts val="4500"/>
              </a:lnSpc>
            </a:pPr>
            <a:r>
              <a:rPr lang="zh-CN" altLang="en-US" sz="3200" b="1" kern="0" dirty="0" smtClean="0">
                <a:solidFill>
                  <a:srgbClr val="0000FF"/>
                </a:solidFill>
                <a:latin typeface="华文宋体" panose="02010600040101010101" pitchFamily="2" charset="-122"/>
                <a:ea typeface="华文宋体" panose="02010600040101010101" pitchFamily="2" charset="-122"/>
              </a:rPr>
              <a:t>烟</a:t>
            </a:r>
            <a:r>
              <a:rPr lang="zh-CN" altLang="en-US" sz="3200" b="1" kern="0" dirty="0" smtClean="0">
                <a:solidFill>
                  <a:srgbClr val="0000FF"/>
                </a:solidFill>
                <a:latin typeface="华文宋体" panose="02010600040101010101" pitchFamily="2" charset="-122"/>
                <a:ea typeface="华文宋体" panose="02010600040101010101" pitchFamily="2" charset="-122"/>
              </a:rPr>
              <a:t>用天然香原料查询</a:t>
            </a:r>
            <a:r>
              <a:rPr lang="zh-CN" altLang="en-US" sz="3200" b="1" kern="0" dirty="0">
                <a:solidFill>
                  <a:srgbClr val="0000FF"/>
                </a:solidFill>
                <a:latin typeface="华文宋体" panose="02010600040101010101" pitchFamily="2" charset="-122"/>
                <a:ea typeface="华文宋体" panose="02010600040101010101" pitchFamily="2" charset="-122"/>
              </a:rPr>
              <a:t>系统</a:t>
            </a:r>
          </a:p>
          <a:p>
            <a:endParaRPr lang="zh-CN" altLang="en-US" sz="3200" b="1"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520520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2232328"/>
            <a:ext cx="8209478" cy="4625671"/>
          </a:xfrm>
          <a:prstGeom prst="rect">
            <a:avLst/>
          </a:prstGeom>
          <a:ln>
            <a:solidFill>
              <a:srgbClr val="3399FF"/>
            </a:solidFill>
          </a:ln>
        </p:spPr>
      </p:pic>
      <p:sp>
        <p:nvSpPr>
          <p:cNvPr id="4" name="文本框 3"/>
          <p:cNvSpPr txBox="1"/>
          <p:nvPr/>
        </p:nvSpPr>
        <p:spPr>
          <a:xfrm>
            <a:off x="5249290" y="3321643"/>
            <a:ext cx="5088988" cy="1246495"/>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清而辛香的大茴香香气，味甜。</a:t>
            </a:r>
            <a:endParaRPr lang="zh-CN" altLang="en-US" sz="2000" dirty="0"/>
          </a:p>
          <a:p>
            <a:pPr>
              <a:lnSpc>
                <a:spcPct val="150000"/>
              </a:lnSpc>
            </a:pPr>
            <a:endParaRPr lang="zh-CN"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52" name="文本框 51"/>
          <p:cNvSpPr txBox="1"/>
          <p:nvPr/>
        </p:nvSpPr>
        <p:spPr>
          <a:xfrm>
            <a:off x="4453182"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中英名称</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5391485"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管理状况</a:t>
            </a:r>
            <a:endParaRPr lang="zh-CN" altLang="en-US" sz="1500" dirty="0">
              <a:latin typeface="黑体" panose="02010609060101010101" pitchFamily="49" charset="-122"/>
              <a:ea typeface="黑体" panose="02010609060101010101" pitchFamily="49" charset="-122"/>
            </a:endParaRPr>
          </a:p>
        </p:txBody>
      </p:sp>
      <p:sp>
        <p:nvSpPr>
          <p:cNvPr id="54" name="文本框 53"/>
          <p:cNvSpPr txBox="1"/>
          <p:nvPr/>
        </p:nvSpPr>
        <p:spPr>
          <a:xfrm>
            <a:off x="10931094"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作用描述</a:t>
            </a:r>
            <a:endParaRPr lang="zh-CN" altLang="en-US" sz="1500" dirty="0">
              <a:latin typeface="黑体" panose="02010609060101010101" pitchFamily="49" charset="-122"/>
              <a:ea typeface="黑体" panose="02010609060101010101" pitchFamily="49" charset="-122"/>
            </a:endParaRPr>
          </a:p>
        </p:txBody>
      </p:sp>
      <p:sp>
        <p:nvSpPr>
          <p:cNvPr id="55" name="文本框 54"/>
          <p:cNvSpPr txBox="1"/>
          <p:nvPr/>
        </p:nvSpPr>
        <p:spPr>
          <a:xfrm>
            <a:off x="10069576" y="1899434"/>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主要产地</a:t>
            </a:r>
            <a:endParaRPr lang="zh-CN" altLang="en-US" sz="1500" dirty="0">
              <a:latin typeface="黑体" panose="02010609060101010101" pitchFamily="49" charset="-122"/>
              <a:ea typeface="黑体" panose="02010609060101010101" pitchFamily="49" charset="-122"/>
            </a:endParaRPr>
          </a:p>
        </p:txBody>
      </p:sp>
      <p:sp>
        <p:nvSpPr>
          <p:cNvPr id="56" name="文本框 55"/>
          <p:cNvSpPr txBox="1"/>
          <p:nvPr/>
        </p:nvSpPr>
        <p:spPr>
          <a:xfrm>
            <a:off x="9121167" y="189111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制备提取</a:t>
            </a:r>
            <a:endParaRPr lang="zh-CN" altLang="en-US" sz="1500" dirty="0">
              <a:latin typeface="黑体" panose="02010609060101010101" pitchFamily="49" charset="-122"/>
              <a:ea typeface="黑体" panose="02010609060101010101" pitchFamily="49" charset="-122"/>
            </a:endParaRPr>
          </a:p>
        </p:txBody>
      </p:sp>
      <p:sp>
        <p:nvSpPr>
          <p:cNvPr id="57" name="文本框 56"/>
          <p:cNvSpPr txBox="1"/>
          <p:nvPr/>
        </p:nvSpPr>
        <p:spPr>
          <a:xfrm>
            <a:off x="8223632" y="1894089"/>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物理性质</a:t>
            </a:r>
            <a:endParaRPr lang="zh-CN" altLang="en-US" sz="1500" dirty="0">
              <a:latin typeface="黑体" panose="02010609060101010101" pitchFamily="49" charset="-122"/>
              <a:ea typeface="黑体" panose="02010609060101010101" pitchFamily="49" charset="-122"/>
            </a:endParaRPr>
          </a:p>
        </p:txBody>
      </p:sp>
      <p:sp>
        <p:nvSpPr>
          <p:cNvPr id="58" name="文本框 57"/>
          <p:cNvSpPr txBox="1"/>
          <p:nvPr/>
        </p:nvSpPr>
        <p:spPr>
          <a:xfrm>
            <a:off x="7282442" y="1896187"/>
            <a:ext cx="946151" cy="323165"/>
          </a:xfrm>
          <a:prstGeom prst="rect">
            <a:avLst/>
          </a:prstGeom>
          <a:solidFill>
            <a:srgbClr val="FFC000"/>
          </a:solidFill>
        </p:spPr>
        <p:txBody>
          <a:bodyPr wrap="square" rtlCol="0">
            <a:spAutoFit/>
          </a:bodyPr>
          <a:lstStyle/>
          <a:p>
            <a:r>
              <a:rPr lang="zh-CN" altLang="en-US" sz="1500" dirty="0">
                <a:latin typeface="黑体" panose="02010609060101010101" pitchFamily="49" charset="-122"/>
                <a:ea typeface="黑体" panose="02010609060101010101" pitchFamily="49" charset="-122"/>
              </a:rPr>
              <a:t>感官特征</a:t>
            </a:r>
            <a:endParaRPr lang="zh-CN" altLang="en-US" sz="1500" dirty="0">
              <a:latin typeface="黑体" panose="02010609060101010101" pitchFamily="49" charset="-122"/>
              <a:ea typeface="黑体" panose="02010609060101010101" pitchFamily="49" charset="-122"/>
            </a:endParaRPr>
          </a:p>
        </p:txBody>
      </p:sp>
      <p:sp>
        <p:nvSpPr>
          <p:cNvPr id="59" name="文本框 58"/>
          <p:cNvSpPr txBox="1"/>
          <p:nvPr/>
        </p:nvSpPr>
        <p:spPr>
          <a:xfrm>
            <a:off x="6337636"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性状描述</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Tree>
    <p:extLst>
      <p:ext uri="{BB962C8B-B14F-4D97-AF65-F5344CB8AC3E}">
        <p14:creationId xmlns:p14="http://schemas.microsoft.com/office/powerpoint/2010/main" val="294825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2232328"/>
            <a:ext cx="8209478" cy="4625671"/>
          </a:xfrm>
          <a:prstGeom prst="rect">
            <a:avLst/>
          </a:prstGeom>
          <a:ln>
            <a:solidFill>
              <a:srgbClr val="3399FF"/>
            </a:solidFill>
          </a:ln>
        </p:spPr>
      </p:pic>
      <p:sp>
        <p:nvSpPr>
          <p:cNvPr id="4" name="文本框 3"/>
          <p:cNvSpPr txBox="1"/>
          <p:nvPr/>
        </p:nvSpPr>
        <p:spPr>
          <a:xfrm>
            <a:off x="5249290" y="3321643"/>
            <a:ext cx="5526740" cy="1754326"/>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相对密度：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0.978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0.988       </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折光率：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1.553</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1.560  </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溶解性：微溶于水，易溶于乙醇、乙醚和氯仿</a:t>
            </a:r>
          </a:p>
          <a:p>
            <a:endParaRPr lang="zh-CN" altLang="en-US" dirty="0"/>
          </a:p>
        </p:txBody>
      </p:sp>
      <p:sp>
        <p:nvSpPr>
          <p:cNvPr id="52" name="文本框 51"/>
          <p:cNvSpPr txBox="1"/>
          <p:nvPr/>
        </p:nvSpPr>
        <p:spPr>
          <a:xfrm>
            <a:off x="4453182"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中英名称</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5391485"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管理状况</a:t>
            </a:r>
            <a:endParaRPr lang="zh-CN" altLang="en-US" sz="1500" dirty="0">
              <a:latin typeface="黑体" panose="02010609060101010101" pitchFamily="49" charset="-122"/>
              <a:ea typeface="黑体" panose="02010609060101010101" pitchFamily="49" charset="-122"/>
            </a:endParaRPr>
          </a:p>
        </p:txBody>
      </p:sp>
      <p:sp>
        <p:nvSpPr>
          <p:cNvPr id="54" name="文本框 53"/>
          <p:cNvSpPr txBox="1"/>
          <p:nvPr/>
        </p:nvSpPr>
        <p:spPr>
          <a:xfrm>
            <a:off x="10931094"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作用描述</a:t>
            </a:r>
            <a:endParaRPr lang="zh-CN" altLang="en-US" sz="1500" dirty="0">
              <a:latin typeface="黑体" panose="02010609060101010101" pitchFamily="49" charset="-122"/>
              <a:ea typeface="黑体" panose="02010609060101010101" pitchFamily="49" charset="-122"/>
            </a:endParaRPr>
          </a:p>
        </p:txBody>
      </p:sp>
      <p:sp>
        <p:nvSpPr>
          <p:cNvPr id="55" name="文本框 54"/>
          <p:cNvSpPr txBox="1"/>
          <p:nvPr/>
        </p:nvSpPr>
        <p:spPr>
          <a:xfrm>
            <a:off x="10069576" y="1899434"/>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主要产地</a:t>
            </a:r>
            <a:endParaRPr lang="zh-CN" altLang="en-US" sz="1500" dirty="0">
              <a:latin typeface="黑体" panose="02010609060101010101" pitchFamily="49" charset="-122"/>
              <a:ea typeface="黑体" panose="02010609060101010101" pitchFamily="49" charset="-122"/>
            </a:endParaRPr>
          </a:p>
        </p:txBody>
      </p:sp>
      <p:sp>
        <p:nvSpPr>
          <p:cNvPr id="56" name="文本框 55"/>
          <p:cNvSpPr txBox="1"/>
          <p:nvPr/>
        </p:nvSpPr>
        <p:spPr>
          <a:xfrm>
            <a:off x="9121167" y="189111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制备提取</a:t>
            </a:r>
            <a:endParaRPr lang="zh-CN" altLang="en-US" sz="1500" dirty="0">
              <a:latin typeface="黑体" panose="02010609060101010101" pitchFamily="49" charset="-122"/>
              <a:ea typeface="黑体" panose="02010609060101010101" pitchFamily="49" charset="-122"/>
            </a:endParaRPr>
          </a:p>
        </p:txBody>
      </p:sp>
      <p:sp>
        <p:nvSpPr>
          <p:cNvPr id="57" name="文本框 56"/>
          <p:cNvSpPr txBox="1"/>
          <p:nvPr/>
        </p:nvSpPr>
        <p:spPr>
          <a:xfrm>
            <a:off x="8223632" y="1894089"/>
            <a:ext cx="946151" cy="323165"/>
          </a:xfrm>
          <a:prstGeom prst="rect">
            <a:avLst/>
          </a:prstGeom>
          <a:solidFill>
            <a:srgbClr val="FFC000"/>
          </a:solidFill>
        </p:spPr>
        <p:txBody>
          <a:bodyPr wrap="square" rtlCol="0">
            <a:spAutoFit/>
          </a:bodyPr>
          <a:lstStyle/>
          <a:p>
            <a:r>
              <a:rPr lang="zh-CN" altLang="en-US" sz="1500" dirty="0">
                <a:latin typeface="黑体" panose="02010609060101010101" pitchFamily="49" charset="-122"/>
                <a:ea typeface="黑体" panose="02010609060101010101" pitchFamily="49" charset="-122"/>
              </a:rPr>
              <a:t>物理性质</a:t>
            </a:r>
            <a:endParaRPr lang="zh-CN" altLang="en-US" sz="1500" dirty="0">
              <a:latin typeface="黑体" panose="02010609060101010101" pitchFamily="49" charset="-122"/>
              <a:ea typeface="黑体" panose="02010609060101010101" pitchFamily="49" charset="-122"/>
            </a:endParaRPr>
          </a:p>
        </p:txBody>
      </p:sp>
      <p:sp>
        <p:nvSpPr>
          <p:cNvPr id="58" name="文本框 57"/>
          <p:cNvSpPr txBox="1"/>
          <p:nvPr/>
        </p:nvSpPr>
        <p:spPr>
          <a:xfrm>
            <a:off x="7282442" y="189618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感官特征</a:t>
            </a:r>
            <a:endParaRPr lang="zh-CN" altLang="en-US" sz="1500" dirty="0">
              <a:latin typeface="黑体" panose="02010609060101010101" pitchFamily="49" charset="-122"/>
              <a:ea typeface="黑体" panose="02010609060101010101" pitchFamily="49" charset="-122"/>
            </a:endParaRPr>
          </a:p>
        </p:txBody>
      </p:sp>
      <p:sp>
        <p:nvSpPr>
          <p:cNvPr id="59" name="文本框 58"/>
          <p:cNvSpPr txBox="1"/>
          <p:nvPr/>
        </p:nvSpPr>
        <p:spPr>
          <a:xfrm>
            <a:off x="6337636"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性状描述</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Tree>
    <p:extLst>
      <p:ext uri="{BB962C8B-B14F-4D97-AF65-F5344CB8AC3E}">
        <p14:creationId xmlns:p14="http://schemas.microsoft.com/office/powerpoint/2010/main" val="34142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2232328"/>
            <a:ext cx="8209478" cy="4625671"/>
          </a:xfrm>
          <a:prstGeom prst="rect">
            <a:avLst/>
          </a:prstGeom>
          <a:ln>
            <a:solidFill>
              <a:srgbClr val="3399FF"/>
            </a:solidFill>
          </a:ln>
        </p:spPr>
      </p:pic>
      <p:sp>
        <p:nvSpPr>
          <p:cNvPr id="4" name="文本框 3"/>
          <p:cNvSpPr txBox="1"/>
          <p:nvPr/>
        </p:nvSpPr>
        <p:spPr>
          <a:xfrm>
            <a:off x="5247882" y="3050628"/>
            <a:ext cx="5921688" cy="1938992"/>
          </a:xfrm>
          <a:prstGeom prst="rect">
            <a:avLst/>
          </a:prstGeom>
          <a:noFill/>
        </p:spPr>
        <p:txBody>
          <a:bodyPr wrap="square" rtlCol="0">
            <a:spAutoFit/>
          </a:bodyPr>
          <a:lstStyle/>
          <a:p>
            <a:pPr indent="457200">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由木兰科植物八角茴香的新鲜枝叶或成熟果实粉碎后经水蒸气蒸馏而得。收率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8.5%~9%</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（干品）或</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1.8%~5%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（鲜品）。一般采用乙醇回流法或索氏提取法从八角茴香粉末中提取精油。</a:t>
            </a:r>
            <a:endParaRPr lang="zh-CN" altLang="en-US" dirty="0"/>
          </a:p>
        </p:txBody>
      </p:sp>
      <p:sp>
        <p:nvSpPr>
          <p:cNvPr id="52" name="文本框 51"/>
          <p:cNvSpPr txBox="1"/>
          <p:nvPr/>
        </p:nvSpPr>
        <p:spPr>
          <a:xfrm>
            <a:off x="4453182"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中英名称</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5391485"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管理状况</a:t>
            </a:r>
            <a:endParaRPr lang="zh-CN" altLang="en-US" sz="1500" dirty="0">
              <a:latin typeface="黑体" panose="02010609060101010101" pitchFamily="49" charset="-122"/>
              <a:ea typeface="黑体" panose="02010609060101010101" pitchFamily="49" charset="-122"/>
            </a:endParaRPr>
          </a:p>
        </p:txBody>
      </p:sp>
      <p:sp>
        <p:nvSpPr>
          <p:cNvPr id="54" name="文本框 53"/>
          <p:cNvSpPr txBox="1"/>
          <p:nvPr/>
        </p:nvSpPr>
        <p:spPr>
          <a:xfrm>
            <a:off x="10931094"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作用描述</a:t>
            </a:r>
            <a:endParaRPr lang="zh-CN" altLang="en-US" sz="1500" dirty="0">
              <a:latin typeface="黑体" panose="02010609060101010101" pitchFamily="49" charset="-122"/>
              <a:ea typeface="黑体" panose="02010609060101010101" pitchFamily="49" charset="-122"/>
            </a:endParaRPr>
          </a:p>
        </p:txBody>
      </p:sp>
      <p:sp>
        <p:nvSpPr>
          <p:cNvPr id="55" name="文本框 54"/>
          <p:cNvSpPr txBox="1"/>
          <p:nvPr/>
        </p:nvSpPr>
        <p:spPr>
          <a:xfrm>
            <a:off x="10069576" y="1899434"/>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主要产地</a:t>
            </a:r>
            <a:endParaRPr lang="zh-CN" altLang="en-US" sz="1500" dirty="0">
              <a:latin typeface="黑体" panose="02010609060101010101" pitchFamily="49" charset="-122"/>
              <a:ea typeface="黑体" panose="02010609060101010101" pitchFamily="49" charset="-122"/>
            </a:endParaRPr>
          </a:p>
        </p:txBody>
      </p:sp>
      <p:sp>
        <p:nvSpPr>
          <p:cNvPr id="56" name="文本框 55"/>
          <p:cNvSpPr txBox="1"/>
          <p:nvPr/>
        </p:nvSpPr>
        <p:spPr>
          <a:xfrm>
            <a:off x="9121167" y="1891117"/>
            <a:ext cx="946151" cy="323165"/>
          </a:xfrm>
          <a:prstGeom prst="rect">
            <a:avLst/>
          </a:prstGeom>
          <a:solidFill>
            <a:srgbClr val="FFC000"/>
          </a:solidFill>
        </p:spPr>
        <p:txBody>
          <a:bodyPr wrap="square" rtlCol="0">
            <a:spAutoFit/>
          </a:bodyPr>
          <a:lstStyle/>
          <a:p>
            <a:r>
              <a:rPr lang="zh-CN" altLang="en-US" sz="1500" dirty="0">
                <a:latin typeface="黑体" panose="02010609060101010101" pitchFamily="49" charset="-122"/>
                <a:ea typeface="黑体" panose="02010609060101010101" pitchFamily="49" charset="-122"/>
              </a:rPr>
              <a:t>制备提取</a:t>
            </a:r>
            <a:endParaRPr lang="zh-CN" altLang="en-US" sz="1500" dirty="0">
              <a:latin typeface="黑体" panose="02010609060101010101" pitchFamily="49" charset="-122"/>
              <a:ea typeface="黑体" panose="02010609060101010101" pitchFamily="49" charset="-122"/>
            </a:endParaRPr>
          </a:p>
        </p:txBody>
      </p:sp>
      <p:sp>
        <p:nvSpPr>
          <p:cNvPr id="57" name="文本框 56"/>
          <p:cNvSpPr txBox="1"/>
          <p:nvPr/>
        </p:nvSpPr>
        <p:spPr>
          <a:xfrm>
            <a:off x="8223632" y="1894089"/>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物理性质</a:t>
            </a:r>
            <a:endParaRPr lang="zh-CN" altLang="en-US" sz="1500" dirty="0">
              <a:latin typeface="黑体" panose="02010609060101010101" pitchFamily="49" charset="-122"/>
              <a:ea typeface="黑体" panose="02010609060101010101" pitchFamily="49" charset="-122"/>
            </a:endParaRPr>
          </a:p>
        </p:txBody>
      </p:sp>
      <p:sp>
        <p:nvSpPr>
          <p:cNvPr id="58" name="文本框 57"/>
          <p:cNvSpPr txBox="1"/>
          <p:nvPr/>
        </p:nvSpPr>
        <p:spPr>
          <a:xfrm>
            <a:off x="7282442" y="189618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感官特征</a:t>
            </a:r>
            <a:endParaRPr lang="zh-CN" altLang="en-US" sz="1500" dirty="0">
              <a:latin typeface="黑体" panose="02010609060101010101" pitchFamily="49" charset="-122"/>
              <a:ea typeface="黑体" panose="02010609060101010101" pitchFamily="49" charset="-122"/>
            </a:endParaRPr>
          </a:p>
        </p:txBody>
      </p:sp>
      <p:sp>
        <p:nvSpPr>
          <p:cNvPr id="59" name="文本框 58"/>
          <p:cNvSpPr txBox="1"/>
          <p:nvPr/>
        </p:nvSpPr>
        <p:spPr>
          <a:xfrm>
            <a:off x="6337636"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性状描述</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Tree>
    <p:extLst>
      <p:ext uri="{BB962C8B-B14F-4D97-AF65-F5344CB8AC3E}">
        <p14:creationId xmlns:p14="http://schemas.microsoft.com/office/powerpoint/2010/main" val="98643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2232328"/>
            <a:ext cx="8209478" cy="4625671"/>
          </a:xfrm>
          <a:prstGeom prst="rect">
            <a:avLst/>
          </a:prstGeom>
          <a:ln>
            <a:solidFill>
              <a:srgbClr val="3399FF"/>
            </a:solidFill>
          </a:ln>
        </p:spPr>
      </p:pic>
      <p:sp>
        <p:nvSpPr>
          <p:cNvPr id="4" name="文本框 3"/>
          <p:cNvSpPr txBox="1"/>
          <p:nvPr/>
        </p:nvSpPr>
        <p:spPr>
          <a:xfrm>
            <a:off x="5247882" y="3050628"/>
            <a:ext cx="5921688" cy="962956"/>
          </a:xfrm>
          <a:prstGeom prst="rect">
            <a:avLst/>
          </a:prstGeom>
          <a:noFill/>
        </p:spPr>
        <p:txBody>
          <a:bodyPr wrap="square" rtlCol="0">
            <a:spAutoFit/>
          </a:bodyPr>
          <a:lstStyle/>
          <a:p>
            <a:pPr indent="457200">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主要产于我国广西、广东、云南、贵州等地，越南地区也有种植。</a:t>
            </a:r>
            <a:endParaRPr lang="zh-CN" altLang="en-US" sz="2000" dirty="0"/>
          </a:p>
        </p:txBody>
      </p:sp>
      <p:sp>
        <p:nvSpPr>
          <p:cNvPr id="52" name="文本框 51"/>
          <p:cNvSpPr txBox="1"/>
          <p:nvPr/>
        </p:nvSpPr>
        <p:spPr>
          <a:xfrm>
            <a:off x="4453182"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中英名称</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5391485"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管理状况</a:t>
            </a:r>
            <a:endParaRPr lang="zh-CN" altLang="en-US" sz="1500" dirty="0">
              <a:latin typeface="黑体" panose="02010609060101010101" pitchFamily="49" charset="-122"/>
              <a:ea typeface="黑体" panose="02010609060101010101" pitchFamily="49" charset="-122"/>
            </a:endParaRPr>
          </a:p>
        </p:txBody>
      </p:sp>
      <p:sp>
        <p:nvSpPr>
          <p:cNvPr id="54" name="文本框 53"/>
          <p:cNvSpPr txBox="1"/>
          <p:nvPr/>
        </p:nvSpPr>
        <p:spPr>
          <a:xfrm>
            <a:off x="10931094"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作用描述</a:t>
            </a:r>
            <a:endParaRPr lang="zh-CN" altLang="en-US" sz="1500" dirty="0">
              <a:latin typeface="黑体" panose="02010609060101010101" pitchFamily="49" charset="-122"/>
              <a:ea typeface="黑体" panose="02010609060101010101" pitchFamily="49" charset="-122"/>
            </a:endParaRPr>
          </a:p>
        </p:txBody>
      </p:sp>
      <p:sp>
        <p:nvSpPr>
          <p:cNvPr id="55" name="文本框 54"/>
          <p:cNvSpPr txBox="1"/>
          <p:nvPr/>
        </p:nvSpPr>
        <p:spPr>
          <a:xfrm>
            <a:off x="10069576" y="1899434"/>
            <a:ext cx="946151" cy="323165"/>
          </a:xfrm>
          <a:prstGeom prst="rect">
            <a:avLst/>
          </a:prstGeom>
          <a:solidFill>
            <a:srgbClr val="FFC000"/>
          </a:solidFill>
        </p:spPr>
        <p:txBody>
          <a:bodyPr wrap="square" rtlCol="0">
            <a:spAutoFit/>
          </a:bodyPr>
          <a:lstStyle/>
          <a:p>
            <a:r>
              <a:rPr lang="zh-CN" altLang="en-US" sz="1500" dirty="0">
                <a:latin typeface="黑体" panose="02010609060101010101" pitchFamily="49" charset="-122"/>
                <a:ea typeface="黑体" panose="02010609060101010101" pitchFamily="49" charset="-122"/>
              </a:rPr>
              <a:t>主要产地</a:t>
            </a:r>
            <a:endParaRPr lang="zh-CN" altLang="en-US" sz="1500" dirty="0">
              <a:latin typeface="黑体" panose="02010609060101010101" pitchFamily="49" charset="-122"/>
              <a:ea typeface="黑体" panose="02010609060101010101" pitchFamily="49" charset="-122"/>
            </a:endParaRPr>
          </a:p>
        </p:txBody>
      </p:sp>
      <p:sp>
        <p:nvSpPr>
          <p:cNvPr id="56" name="文本框 55"/>
          <p:cNvSpPr txBox="1"/>
          <p:nvPr/>
        </p:nvSpPr>
        <p:spPr>
          <a:xfrm>
            <a:off x="9121167" y="189111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制备提取</a:t>
            </a:r>
            <a:endParaRPr lang="zh-CN" altLang="en-US" sz="1500" dirty="0">
              <a:latin typeface="黑体" panose="02010609060101010101" pitchFamily="49" charset="-122"/>
              <a:ea typeface="黑体" panose="02010609060101010101" pitchFamily="49" charset="-122"/>
            </a:endParaRPr>
          </a:p>
        </p:txBody>
      </p:sp>
      <p:sp>
        <p:nvSpPr>
          <p:cNvPr id="57" name="文本框 56"/>
          <p:cNvSpPr txBox="1"/>
          <p:nvPr/>
        </p:nvSpPr>
        <p:spPr>
          <a:xfrm>
            <a:off x="8223632" y="1894089"/>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物理性质</a:t>
            </a:r>
            <a:endParaRPr lang="zh-CN" altLang="en-US" sz="1500" dirty="0">
              <a:latin typeface="黑体" panose="02010609060101010101" pitchFamily="49" charset="-122"/>
              <a:ea typeface="黑体" panose="02010609060101010101" pitchFamily="49" charset="-122"/>
            </a:endParaRPr>
          </a:p>
        </p:txBody>
      </p:sp>
      <p:sp>
        <p:nvSpPr>
          <p:cNvPr id="58" name="文本框 57"/>
          <p:cNvSpPr txBox="1"/>
          <p:nvPr/>
        </p:nvSpPr>
        <p:spPr>
          <a:xfrm>
            <a:off x="7282442" y="189618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感官特征</a:t>
            </a:r>
            <a:endParaRPr lang="zh-CN" altLang="en-US" sz="1500" dirty="0">
              <a:latin typeface="黑体" panose="02010609060101010101" pitchFamily="49" charset="-122"/>
              <a:ea typeface="黑体" panose="02010609060101010101" pitchFamily="49" charset="-122"/>
            </a:endParaRPr>
          </a:p>
        </p:txBody>
      </p:sp>
      <p:sp>
        <p:nvSpPr>
          <p:cNvPr id="59" name="文本框 58"/>
          <p:cNvSpPr txBox="1"/>
          <p:nvPr/>
        </p:nvSpPr>
        <p:spPr>
          <a:xfrm>
            <a:off x="6337636"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性状描述</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Tree>
    <p:extLst>
      <p:ext uri="{BB962C8B-B14F-4D97-AF65-F5344CB8AC3E}">
        <p14:creationId xmlns:p14="http://schemas.microsoft.com/office/powerpoint/2010/main" val="397695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2232328"/>
            <a:ext cx="8209478" cy="4625671"/>
          </a:xfrm>
          <a:prstGeom prst="rect">
            <a:avLst/>
          </a:prstGeom>
          <a:ln>
            <a:solidFill>
              <a:srgbClr val="3399FF"/>
            </a:solidFill>
          </a:ln>
        </p:spPr>
      </p:pic>
      <p:sp>
        <p:nvSpPr>
          <p:cNvPr id="4" name="文本框 3"/>
          <p:cNvSpPr txBox="1"/>
          <p:nvPr/>
        </p:nvSpPr>
        <p:spPr>
          <a:xfrm>
            <a:off x="5247882" y="3050628"/>
            <a:ext cx="5921688" cy="1880579"/>
          </a:xfrm>
          <a:prstGeom prst="rect">
            <a:avLst/>
          </a:prstGeom>
          <a:noFill/>
        </p:spPr>
        <p:txBody>
          <a:bodyPr wrap="square" rtlCol="0">
            <a:spAutoFit/>
          </a:bodyPr>
          <a:lstStyle/>
          <a:p>
            <a:pPr indent="457200">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较多应用于焙烤食品、糖果、酒类、碳酸饮料及烟草等。</a:t>
            </a:r>
          </a:p>
          <a:p>
            <a:pPr indent="457200">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用于烟草制品中能起到改进吃味、掩盖烟草的粗杂辛辣的刺激性、改善口腔余味等作用。</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2" name="文本框 51"/>
          <p:cNvSpPr txBox="1"/>
          <p:nvPr/>
        </p:nvSpPr>
        <p:spPr>
          <a:xfrm>
            <a:off x="4453182"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中英名称</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5391485"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管理状况</a:t>
            </a:r>
            <a:endParaRPr lang="zh-CN" altLang="en-US" sz="1500" dirty="0">
              <a:latin typeface="黑体" panose="02010609060101010101" pitchFamily="49" charset="-122"/>
              <a:ea typeface="黑体" panose="02010609060101010101" pitchFamily="49" charset="-122"/>
            </a:endParaRPr>
          </a:p>
        </p:txBody>
      </p:sp>
      <p:sp>
        <p:nvSpPr>
          <p:cNvPr id="54" name="文本框 53"/>
          <p:cNvSpPr txBox="1"/>
          <p:nvPr/>
        </p:nvSpPr>
        <p:spPr>
          <a:xfrm>
            <a:off x="10931094" y="1898285"/>
            <a:ext cx="946151" cy="323165"/>
          </a:xfrm>
          <a:prstGeom prst="rect">
            <a:avLst/>
          </a:prstGeom>
          <a:solidFill>
            <a:srgbClr val="FFC000"/>
          </a:solidFill>
        </p:spPr>
        <p:txBody>
          <a:bodyPr wrap="square" rtlCol="0">
            <a:spAutoFit/>
          </a:bodyPr>
          <a:lstStyle/>
          <a:p>
            <a:r>
              <a:rPr lang="zh-CN" altLang="en-US" sz="1500" dirty="0">
                <a:latin typeface="黑体" panose="02010609060101010101" pitchFamily="49" charset="-122"/>
                <a:ea typeface="黑体" panose="02010609060101010101" pitchFamily="49" charset="-122"/>
              </a:rPr>
              <a:t>作用描述</a:t>
            </a:r>
            <a:endParaRPr lang="zh-CN" altLang="en-US" sz="1500" dirty="0">
              <a:latin typeface="黑体" panose="02010609060101010101" pitchFamily="49" charset="-122"/>
              <a:ea typeface="黑体" panose="02010609060101010101" pitchFamily="49" charset="-122"/>
            </a:endParaRPr>
          </a:p>
        </p:txBody>
      </p:sp>
      <p:sp>
        <p:nvSpPr>
          <p:cNvPr id="55" name="文本框 54"/>
          <p:cNvSpPr txBox="1"/>
          <p:nvPr/>
        </p:nvSpPr>
        <p:spPr>
          <a:xfrm>
            <a:off x="10069576" y="1899434"/>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主要产地</a:t>
            </a:r>
            <a:endParaRPr lang="zh-CN" altLang="en-US" sz="1500" dirty="0">
              <a:latin typeface="黑体" panose="02010609060101010101" pitchFamily="49" charset="-122"/>
              <a:ea typeface="黑体" panose="02010609060101010101" pitchFamily="49" charset="-122"/>
            </a:endParaRPr>
          </a:p>
        </p:txBody>
      </p:sp>
      <p:sp>
        <p:nvSpPr>
          <p:cNvPr id="56" name="文本框 55"/>
          <p:cNvSpPr txBox="1"/>
          <p:nvPr/>
        </p:nvSpPr>
        <p:spPr>
          <a:xfrm>
            <a:off x="9121167" y="189111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制备提取</a:t>
            </a:r>
            <a:endParaRPr lang="zh-CN" altLang="en-US" sz="1500" dirty="0">
              <a:latin typeface="黑体" panose="02010609060101010101" pitchFamily="49" charset="-122"/>
              <a:ea typeface="黑体" panose="02010609060101010101" pitchFamily="49" charset="-122"/>
            </a:endParaRPr>
          </a:p>
        </p:txBody>
      </p:sp>
      <p:sp>
        <p:nvSpPr>
          <p:cNvPr id="57" name="文本框 56"/>
          <p:cNvSpPr txBox="1"/>
          <p:nvPr/>
        </p:nvSpPr>
        <p:spPr>
          <a:xfrm>
            <a:off x="8223632" y="1894089"/>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物理性质</a:t>
            </a:r>
            <a:endParaRPr lang="zh-CN" altLang="en-US" sz="1500" dirty="0">
              <a:latin typeface="黑体" panose="02010609060101010101" pitchFamily="49" charset="-122"/>
              <a:ea typeface="黑体" panose="02010609060101010101" pitchFamily="49" charset="-122"/>
            </a:endParaRPr>
          </a:p>
        </p:txBody>
      </p:sp>
      <p:sp>
        <p:nvSpPr>
          <p:cNvPr id="58" name="文本框 57"/>
          <p:cNvSpPr txBox="1"/>
          <p:nvPr/>
        </p:nvSpPr>
        <p:spPr>
          <a:xfrm>
            <a:off x="7282442" y="189618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感官特征</a:t>
            </a:r>
            <a:endParaRPr lang="zh-CN" altLang="en-US" sz="1500" dirty="0">
              <a:latin typeface="黑体" panose="02010609060101010101" pitchFamily="49" charset="-122"/>
              <a:ea typeface="黑体" panose="02010609060101010101" pitchFamily="49" charset="-122"/>
            </a:endParaRPr>
          </a:p>
        </p:txBody>
      </p:sp>
      <p:sp>
        <p:nvSpPr>
          <p:cNvPr id="59" name="文本框 58"/>
          <p:cNvSpPr txBox="1"/>
          <p:nvPr/>
        </p:nvSpPr>
        <p:spPr>
          <a:xfrm>
            <a:off x="6337636"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性状描述</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Tree>
    <p:extLst>
      <p:ext uri="{BB962C8B-B14F-4D97-AF65-F5344CB8AC3E}">
        <p14:creationId xmlns:p14="http://schemas.microsoft.com/office/powerpoint/2010/main" val="1680608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5" name="图片 44"/>
          <p:cNvPicPr>
            <a:picLocks noChangeAspect="1"/>
          </p:cNvPicPr>
          <p:nvPr/>
        </p:nvPicPr>
        <p:blipFill>
          <a:blip r:embed="rId15"/>
          <a:stretch>
            <a:fillRect/>
          </a:stretch>
        </p:blipFill>
        <p:spPr>
          <a:xfrm>
            <a:off x="3827240" y="704332"/>
            <a:ext cx="8364759" cy="6153667"/>
          </a:xfrm>
          <a:prstGeom prst="rect">
            <a:avLst/>
          </a:prstGeom>
        </p:spPr>
      </p:pic>
      <p:sp>
        <p:nvSpPr>
          <p:cNvPr id="46" name="文本框 45"/>
          <p:cNvSpPr txBox="1"/>
          <p:nvPr/>
        </p:nvSpPr>
        <p:spPr>
          <a:xfrm>
            <a:off x="5903354" y="3087506"/>
            <a:ext cx="2499866" cy="369332"/>
          </a:xfrm>
          <a:prstGeom prst="rect">
            <a:avLst/>
          </a:prstGeom>
          <a:noFill/>
          <a:ln>
            <a:solidFill>
              <a:schemeClr val="tx1"/>
            </a:solidFill>
          </a:ln>
        </p:spPr>
        <p:txBody>
          <a:bodyPr wrap="square" rtlCol="0">
            <a:spAutoFit/>
          </a:bodyPr>
          <a:lstStyle/>
          <a:p>
            <a:r>
              <a:rPr lang="zh-CN" altLang="en-US" dirty="0" smtClean="0">
                <a:effectLst>
                  <a:outerShdw blurRad="38100" dist="38100" dir="2700000" algn="tl">
                    <a:srgbClr val="000000">
                      <a:alpha val="43137"/>
                    </a:srgbClr>
                  </a:outerShdw>
                </a:effectLst>
              </a:rPr>
              <a:t>请输入香原料名称</a:t>
            </a:r>
            <a:endParaRPr lang="en-US" altLang="zh-CN" dirty="0" smtClean="0">
              <a:effectLst>
                <a:outerShdw blurRad="38100" dist="38100" dir="2700000" algn="tl">
                  <a:srgbClr val="000000">
                    <a:alpha val="43137"/>
                  </a:srgbClr>
                </a:outerShdw>
              </a:effectLst>
            </a:endParaRPr>
          </a:p>
        </p:txBody>
      </p:sp>
      <p:sp>
        <p:nvSpPr>
          <p:cNvPr id="47" name="文本框 46"/>
          <p:cNvSpPr txBox="1"/>
          <p:nvPr/>
        </p:nvSpPr>
        <p:spPr>
          <a:xfrm>
            <a:off x="8603490" y="3075932"/>
            <a:ext cx="761244" cy="369332"/>
          </a:xfrm>
          <a:prstGeom prst="rect">
            <a:avLst/>
          </a:prstGeom>
          <a:noFill/>
          <a:ln>
            <a:solidFill>
              <a:schemeClr val="tx1"/>
            </a:solidFill>
          </a:ln>
        </p:spPr>
        <p:txBody>
          <a:bodyPr wrap="square" rtlCol="0">
            <a:spAutoFit/>
          </a:bodyPr>
          <a:lstStyle/>
          <a:p>
            <a:r>
              <a:rPr lang="zh-CN" altLang="en-US" dirty="0" smtClean="0"/>
              <a:t>查询</a:t>
            </a:r>
            <a:endParaRPr lang="en-US" altLang="zh-CN" dirty="0" smtClean="0"/>
          </a:p>
        </p:txBody>
      </p:sp>
      <p:pic>
        <p:nvPicPr>
          <p:cNvPr id="48" name="图片 47"/>
          <p:cNvPicPr>
            <a:picLocks noChangeAspect="1"/>
          </p:cNvPicPr>
          <p:nvPr/>
        </p:nvPicPr>
        <p:blipFill>
          <a:blip r:embed="rId16"/>
          <a:stretch>
            <a:fillRect/>
          </a:stretch>
        </p:blipFill>
        <p:spPr>
          <a:xfrm>
            <a:off x="10919566" y="6230222"/>
            <a:ext cx="1272433" cy="627777"/>
          </a:xfrm>
          <a:prstGeom prst="rect">
            <a:avLst/>
          </a:prstGeom>
        </p:spPr>
      </p:pic>
      <p:sp>
        <p:nvSpPr>
          <p:cNvPr id="49" name="文本框 48"/>
          <p:cNvSpPr txBox="1"/>
          <p:nvPr/>
        </p:nvSpPr>
        <p:spPr>
          <a:xfrm>
            <a:off x="5903354" y="4222966"/>
            <a:ext cx="2499866" cy="369332"/>
          </a:xfrm>
          <a:prstGeom prst="rect">
            <a:avLst/>
          </a:prstGeom>
          <a:noFill/>
          <a:ln>
            <a:noFill/>
          </a:ln>
        </p:spPr>
        <p:txBody>
          <a:bodyPr wrap="square" rtlCol="0">
            <a:spAutoFit/>
          </a:bodyPr>
          <a:lstStyle/>
          <a:p>
            <a:r>
              <a:rPr lang="zh-CN" altLang="en-US" dirty="0" smtClean="0">
                <a:effectLst>
                  <a:outerShdw blurRad="38100" dist="38100" dir="2700000" algn="tl">
                    <a:srgbClr val="000000">
                      <a:alpha val="43137"/>
                    </a:srgbClr>
                  </a:outerShdw>
                </a:effectLst>
              </a:rPr>
              <a:t>如输入：大茴香油</a:t>
            </a:r>
            <a:endParaRPr lang="en-US" altLang="zh-CN"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450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1889156"/>
            <a:ext cx="8209478" cy="4968843"/>
          </a:xfrm>
          <a:prstGeom prst="rect">
            <a:avLst/>
          </a:prstGeom>
          <a:ln>
            <a:solidFill>
              <a:srgbClr val="3399FF"/>
            </a:solidFill>
          </a:ln>
        </p:spPr>
      </p:pic>
      <p:sp>
        <p:nvSpPr>
          <p:cNvPr id="52" name="文本框 51"/>
          <p:cNvSpPr txBox="1"/>
          <p:nvPr/>
        </p:nvSpPr>
        <p:spPr>
          <a:xfrm>
            <a:off x="5414581" y="1535799"/>
            <a:ext cx="946151" cy="323165"/>
          </a:xfrm>
          <a:prstGeom prst="rect">
            <a:avLst/>
          </a:prstGeom>
          <a:solidFill>
            <a:srgbClr val="FFC000"/>
          </a:solid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气质图谱</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9251341" y="1541170"/>
            <a:ext cx="1668224"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化学成分明细表</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
        <p:nvSpPr>
          <p:cNvPr id="49" name="文本框 48"/>
          <p:cNvSpPr txBox="1"/>
          <p:nvPr/>
        </p:nvSpPr>
        <p:spPr>
          <a:xfrm>
            <a:off x="7481977" y="1531941"/>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主要成分</a:t>
            </a:r>
            <a:endParaRPr lang="zh-CN" altLang="en-US" sz="1500" dirty="0">
              <a:latin typeface="黑体" panose="02010609060101010101" pitchFamily="49" charset="-122"/>
              <a:ea typeface="黑体" panose="02010609060101010101" pitchFamily="49" charset="-122"/>
            </a:endParaRPr>
          </a:p>
        </p:txBody>
      </p:sp>
      <p:pic>
        <p:nvPicPr>
          <p:cNvPr id="50" name="图片 49"/>
          <p:cNvPicPr/>
          <p:nvPr/>
        </p:nvPicPr>
        <p:blipFill>
          <a:blip r:embed="rId17">
            <a:extLst>
              <a:ext uri="{28A0092B-C50C-407E-A947-70E740481C1C}">
                <a14:useLocalDpi xmlns:a14="http://schemas.microsoft.com/office/drawing/2010/main" val="0"/>
              </a:ext>
            </a:extLst>
          </a:blip>
          <a:srcRect/>
          <a:stretch>
            <a:fillRect/>
          </a:stretch>
        </p:blipFill>
        <p:spPr bwMode="auto">
          <a:xfrm>
            <a:off x="4931381" y="3084626"/>
            <a:ext cx="6073834" cy="2710453"/>
          </a:xfrm>
          <a:prstGeom prst="rect">
            <a:avLst/>
          </a:prstGeom>
          <a:noFill/>
          <a:ln>
            <a:noFill/>
          </a:ln>
        </p:spPr>
      </p:pic>
    </p:spTree>
    <p:extLst>
      <p:ext uri="{BB962C8B-B14F-4D97-AF65-F5344CB8AC3E}">
        <p14:creationId xmlns:p14="http://schemas.microsoft.com/office/powerpoint/2010/main" val="378930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1732548"/>
            <a:ext cx="8209478" cy="5125452"/>
          </a:xfrm>
          <a:prstGeom prst="rect">
            <a:avLst/>
          </a:prstGeom>
          <a:ln>
            <a:solidFill>
              <a:srgbClr val="3399FF"/>
            </a:solidFill>
          </a:ln>
        </p:spPr>
      </p:pic>
      <p:sp>
        <p:nvSpPr>
          <p:cNvPr id="52" name="文本框 51"/>
          <p:cNvSpPr txBox="1"/>
          <p:nvPr/>
        </p:nvSpPr>
        <p:spPr>
          <a:xfrm>
            <a:off x="5414581" y="1395479"/>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气质图谱</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9251341" y="1400850"/>
            <a:ext cx="1668224"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化学成分明细表</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
        <p:nvSpPr>
          <p:cNvPr id="49" name="文本框 48"/>
          <p:cNvSpPr txBox="1"/>
          <p:nvPr/>
        </p:nvSpPr>
        <p:spPr>
          <a:xfrm>
            <a:off x="7481977" y="1391621"/>
            <a:ext cx="946151" cy="323165"/>
          </a:xfrm>
          <a:prstGeom prst="rect">
            <a:avLst/>
          </a:prstGeom>
          <a:solidFill>
            <a:srgbClr val="FFC000"/>
          </a:solid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主要成分</a:t>
            </a:r>
            <a:endParaRPr lang="zh-CN" altLang="en-US" sz="1500" dirty="0">
              <a:latin typeface="黑体" panose="02010609060101010101" pitchFamily="49" charset="-122"/>
              <a:ea typeface="黑体" panose="02010609060101010101" pitchFamily="49" charset="-122"/>
            </a:endParaRPr>
          </a:p>
        </p:txBody>
      </p:sp>
      <p:sp>
        <p:nvSpPr>
          <p:cNvPr id="3" name="矩形 2"/>
          <p:cNvSpPr/>
          <p:nvPr/>
        </p:nvSpPr>
        <p:spPr>
          <a:xfrm>
            <a:off x="4821490" y="3251664"/>
            <a:ext cx="6560383" cy="1477328"/>
          </a:xfrm>
          <a:prstGeom prst="rect">
            <a:avLst/>
          </a:prstGeom>
        </p:spPr>
        <p:txBody>
          <a:bodyPr wrap="square">
            <a:spAutoFit/>
          </a:bodyPr>
          <a:lstStyle/>
          <a:p>
            <a:pPr indent="457200">
              <a:lnSpc>
                <a:spcPct val="150000"/>
              </a:lnSpc>
              <a:spcAft>
                <a:spcPts val="0"/>
              </a:spcAft>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丙二醇（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4.17%</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）、柠檬烯（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1.51%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）、苄醇（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8.00%</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）、芳樟醇（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1.93%</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）、草蒿脑（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1.43%</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）、大茴香醛（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1.54%</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）、茴香脑（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52.33%</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）、三醋精（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22.73%</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54819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1552074"/>
            <a:ext cx="8209478" cy="5305925"/>
          </a:xfrm>
          <a:prstGeom prst="rect">
            <a:avLst/>
          </a:prstGeom>
          <a:ln>
            <a:solidFill>
              <a:srgbClr val="3399FF"/>
            </a:solidFill>
          </a:ln>
        </p:spPr>
      </p:pic>
      <p:sp>
        <p:nvSpPr>
          <p:cNvPr id="52" name="文本框 51"/>
          <p:cNvSpPr txBox="1"/>
          <p:nvPr/>
        </p:nvSpPr>
        <p:spPr>
          <a:xfrm>
            <a:off x="5334769" y="1145260"/>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气质图谱</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9171529" y="1150631"/>
            <a:ext cx="1668224" cy="323165"/>
          </a:xfrm>
          <a:prstGeom prst="rect">
            <a:avLst/>
          </a:prstGeom>
          <a:solidFill>
            <a:srgbClr val="FFC000"/>
          </a:solid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化学成分明细表</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
        <p:nvSpPr>
          <p:cNvPr id="49" name="文本框 48"/>
          <p:cNvSpPr txBox="1"/>
          <p:nvPr/>
        </p:nvSpPr>
        <p:spPr>
          <a:xfrm>
            <a:off x="7402165" y="1141402"/>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主要成分</a:t>
            </a:r>
            <a:endParaRPr lang="zh-CN" altLang="en-US" sz="15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7"/>
          <a:stretch>
            <a:fillRect/>
          </a:stretch>
        </p:blipFill>
        <p:spPr>
          <a:xfrm>
            <a:off x="4899618" y="1928627"/>
            <a:ext cx="6361940" cy="4722565"/>
          </a:xfrm>
          <a:prstGeom prst="rect">
            <a:avLst/>
          </a:prstGeom>
        </p:spPr>
      </p:pic>
    </p:spTree>
    <p:extLst>
      <p:ext uri="{BB962C8B-B14F-4D97-AF65-F5344CB8AC3E}">
        <p14:creationId xmlns:p14="http://schemas.microsoft.com/office/powerpoint/2010/main" val="2367467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5" name="图片 44"/>
          <p:cNvPicPr>
            <a:picLocks noChangeAspect="1"/>
          </p:cNvPicPr>
          <p:nvPr/>
        </p:nvPicPr>
        <p:blipFill>
          <a:blip r:embed="rId15"/>
          <a:stretch>
            <a:fillRect/>
          </a:stretch>
        </p:blipFill>
        <p:spPr>
          <a:xfrm>
            <a:off x="3827240" y="704332"/>
            <a:ext cx="8364759" cy="6153667"/>
          </a:xfrm>
          <a:prstGeom prst="rect">
            <a:avLst/>
          </a:prstGeom>
        </p:spPr>
      </p:pic>
      <p:sp>
        <p:nvSpPr>
          <p:cNvPr id="46" name="文本框 45"/>
          <p:cNvSpPr txBox="1"/>
          <p:nvPr/>
        </p:nvSpPr>
        <p:spPr>
          <a:xfrm>
            <a:off x="5903354" y="3087506"/>
            <a:ext cx="2499866" cy="369332"/>
          </a:xfrm>
          <a:prstGeom prst="rect">
            <a:avLst/>
          </a:prstGeom>
          <a:noFill/>
          <a:ln>
            <a:solidFill>
              <a:schemeClr val="tx1"/>
            </a:solidFill>
          </a:ln>
        </p:spPr>
        <p:txBody>
          <a:bodyPr wrap="square" rtlCol="0">
            <a:spAutoFit/>
          </a:bodyPr>
          <a:lstStyle/>
          <a:p>
            <a:r>
              <a:rPr lang="zh-CN" altLang="en-US" dirty="0" smtClean="0">
                <a:effectLst>
                  <a:outerShdw blurRad="38100" dist="38100" dir="2700000" algn="tl">
                    <a:srgbClr val="000000">
                      <a:alpha val="43137"/>
                    </a:srgbClr>
                  </a:outerShdw>
                </a:effectLst>
              </a:rPr>
              <a:t>请</a:t>
            </a:r>
            <a:r>
              <a:rPr lang="zh-CN" altLang="en-US" dirty="0" smtClean="0">
                <a:effectLst>
                  <a:outerShdw blurRad="38100" dist="38100" dir="2700000" algn="tl">
                    <a:srgbClr val="000000">
                      <a:alpha val="43137"/>
                    </a:srgbClr>
                  </a:outerShdw>
                </a:effectLst>
              </a:rPr>
              <a:t>输入成分名称</a:t>
            </a:r>
            <a:endParaRPr lang="en-US" altLang="zh-CN" dirty="0" smtClean="0">
              <a:effectLst>
                <a:outerShdw blurRad="38100" dist="38100" dir="2700000" algn="tl">
                  <a:srgbClr val="000000">
                    <a:alpha val="43137"/>
                  </a:srgbClr>
                </a:outerShdw>
              </a:effectLst>
            </a:endParaRPr>
          </a:p>
        </p:txBody>
      </p:sp>
      <p:sp>
        <p:nvSpPr>
          <p:cNvPr id="47" name="文本框 46"/>
          <p:cNvSpPr txBox="1"/>
          <p:nvPr/>
        </p:nvSpPr>
        <p:spPr>
          <a:xfrm>
            <a:off x="8603490" y="3075932"/>
            <a:ext cx="761244" cy="369332"/>
          </a:xfrm>
          <a:prstGeom prst="rect">
            <a:avLst/>
          </a:prstGeom>
          <a:noFill/>
          <a:ln>
            <a:solidFill>
              <a:schemeClr val="tx1"/>
            </a:solidFill>
          </a:ln>
        </p:spPr>
        <p:txBody>
          <a:bodyPr wrap="square" rtlCol="0">
            <a:spAutoFit/>
          </a:bodyPr>
          <a:lstStyle/>
          <a:p>
            <a:r>
              <a:rPr lang="zh-CN" altLang="en-US" dirty="0" smtClean="0"/>
              <a:t>查询</a:t>
            </a:r>
            <a:endParaRPr lang="en-US" altLang="zh-CN" dirty="0" smtClean="0"/>
          </a:p>
        </p:txBody>
      </p:sp>
      <p:pic>
        <p:nvPicPr>
          <p:cNvPr id="48" name="图片 47"/>
          <p:cNvPicPr>
            <a:picLocks noChangeAspect="1"/>
          </p:cNvPicPr>
          <p:nvPr/>
        </p:nvPicPr>
        <p:blipFill>
          <a:blip r:embed="rId16"/>
          <a:stretch>
            <a:fillRect/>
          </a:stretch>
        </p:blipFill>
        <p:spPr>
          <a:xfrm>
            <a:off x="10919565" y="6238753"/>
            <a:ext cx="1272433" cy="627777"/>
          </a:xfrm>
          <a:prstGeom prst="rect">
            <a:avLst/>
          </a:prstGeom>
        </p:spPr>
      </p:pic>
      <p:sp>
        <p:nvSpPr>
          <p:cNvPr id="49" name="文本框 48"/>
          <p:cNvSpPr txBox="1"/>
          <p:nvPr/>
        </p:nvSpPr>
        <p:spPr>
          <a:xfrm>
            <a:off x="5903354" y="4222966"/>
            <a:ext cx="2499866" cy="369332"/>
          </a:xfrm>
          <a:prstGeom prst="rect">
            <a:avLst/>
          </a:prstGeom>
          <a:noFill/>
          <a:ln>
            <a:noFill/>
          </a:ln>
        </p:spPr>
        <p:txBody>
          <a:bodyPr wrap="square" rtlCol="0">
            <a:spAutoFit/>
          </a:bodyPr>
          <a:lstStyle/>
          <a:p>
            <a:r>
              <a:rPr lang="zh-CN" altLang="en-US" dirty="0" smtClean="0">
                <a:effectLst>
                  <a:outerShdw blurRad="38100" dist="38100" dir="2700000" algn="tl">
                    <a:srgbClr val="000000">
                      <a:alpha val="43137"/>
                    </a:srgbClr>
                  </a:outerShdw>
                </a:effectLst>
              </a:rPr>
              <a:t>如输入：芳樟醇</a:t>
            </a:r>
            <a:endParaRPr lang="en-US" altLang="zh-CN"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458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842675"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693049" y="3076162"/>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2" name="图片 31"/>
          <p:cNvPicPr>
            <a:picLocks noChangeAspect="1"/>
          </p:cNvPicPr>
          <p:nvPr/>
        </p:nvPicPr>
        <p:blipFill>
          <a:blip r:embed="rId15"/>
          <a:stretch>
            <a:fillRect/>
          </a:stretch>
        </p:blipFill>
        <p:spPr>
          <a:xfrm>
            <a:off x="3827240" y="704332"/>
            <a:ext cx="8364759" cy="6153667"/>
          </a:xfrm>
          <a:prstGeom prst="rect">
            <a:avLst/>
          </a:prstGeom>
        </p:spPr>
      </p:pic>
      <p:pic>
        <p:nvPicPr>
          <p:cNvPr id="48" name="图片 47"/>
          <p:cNvPicPr>
            <a:picLocks noChangeAspect="1"/>
          </p:cNvPicPr>
          <p:nvPr/>
        </p:nvPicPr>
        <p:blipFill>
          <a:blip r:embed="rId16"/>
          <a:stretch>
            <a:fillRect/>
          </a:stretch>
        </p:blipFill>
        <p:spPr>
          <a:xfrm>
            <a:off x="10919566" y="6230222"/>
            <a:ext cx="1272433" cy="627777"/>
          </a:xfrm>
          <a:prstGeom prst="rect">
            <a:avLst/>
          </a:prstGeom>
        </p:spPr>
      </p:pic>
    </p:spTree>
    <p:extLst>
      <p:ext uri="{BB962C8B-B14F-4D97-AF65-F5344CB8AC3E}">
        <p14:creationId xmlns:p14="http://schemas.microsoft.com/office/powerpoint/2010/main" val="2622241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5" name="图片 44"/>
          <p:cNvPicPr>
            <a:picLocks noChangeAspect="1"/>
          </p:cNvPicPr>
          <p:nvPr/>
        </p:nvPicPr>
        <p:blipFill>
          <a:blip r:embed="rId15"/>
          <a:stretch>
            <a:fillRect/>
          </a:stretch>
        </p:blipFill>
        <p:spPr>
          <a:xfrm>
            <a:off x="3827240" y="704332"/>
            <a:ext cx="8364759" cy="6153667"/>
          </a:xfrm>
          <a:prstGeom prst="rect">
            <a:avLst/>
          </a:prstGeom>
        </p:spPr>
      </p:pic>
      <p:pic>
        <p:nvPicPr>
          <p:cNvPr id="48" name="图片 47"/>
          <p:cNvPicPr>
            <a:picLocks noChangeAspect="1"/>
          </p:cNvPicPr>
          <p:nvPr/>
        </p:nvPicPr>
        <p:blipFill>
          <a:blip r:embed="rId16"/>
          <a:stretch>
            <a:fillRect/>
          </a:stretch>
        </p:blipFill>
        <p:spPr>
          <a:xfrm>
            <a:off x="10919565" y="6238753"/>
            <a:ext cx="1272433" cy="627777"/>
          </a:xfrm>
          <a:prstGeom prst="rect">
            <a:avLst/>
          </a:prstGeom>
        </p:spPr>
      </p:pic>
      <p:pic>
        <p:nvPicPr>
          <p:cNvPr id="3" name="图片 2"/>
          <p:cNvPicPr>
            <a:picLocks noChangeAspect="1"/>
          </p:cNvPicPr>
          <p:nvPr/>
        </p:nvPicPr>
        <p:blipFill>
          <a:blip r:embed="rId17"/>
          <a:stretch>
            <a:fillRect/>
          </a:stretch>
        </p:blipFill>
        <p:spPr>
          <a:xfrm>
            <a:off x="4537222" y="1020217"/>
            <a:ext cx="7202059" cy="4963724"/>
          </a:xfrm>
          <a:prstGeom prst="rect">
            <a:avLst/>
          </a:prstGeom>
        </p:spPr>
      </p:pic>
    </p:spTree>
    <p:extLst>
      <p:ext uri="{BB962C8B-B14F-4D97-AF65-F5344CB8AC3E}">
        <p14:creationId xmlns:p14="http://schemas.microsoft.com/office/powerpoint/2010/main" val="329963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solidFill>
            <a:srgbClr val="FFC000"/>
          </a:solid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5" name="图片 44"/>
          <p:cNvPicPr>
            <a:picLocks noChangeAspect="1"/>
          </p:cNvPicPr>
          <p:nvPr/>
        </p:nvPicPr>
        <p:blipFill>
          <a:blip r:embed="rId15"/>
          <a:stretch>
            <a:fillRect/>
          </a:stretch>
        </p:blipFill>
        <p:spPr>
          <a:xfrm>
            <a:off x="3786701" y="695800"/>
            <a:ext cx="8364759" cy="6153667"/>
          </a:xfrm>
          <a:prstGeom prst="rect">
            <a:avLst/>
          </a:prstGeom>
        </p:spPr>
      </p:pic>
      <p:pic>
        <p:nvPicPr>
          <p:cNvPr id="48" name="图片 47"/>
          <p:cNvPicPr>
            <a:picLocks noChangeAspect="1"/>
          </p:cNvPicPr>
          <p:nvPr/>
        </p:nvPicPr>
        <p:blipFill>
          <a:blip r:embed="rId16"/>
          <a:stretch>
            <a:fillRect/>
          </a:stretch>
        </p:blipFill>
        <p:spPr>
          <a:xfrm>
            <a:off x="10919565" y="6238753"/>
            <a:ext cx="1272433" cy="627777"/>
          </a:xfrm>
          <a:prstGeom prst="rect">
            <a:avLst/>
          </a:prstGeom>
        </p:spPr>
      </p:pic>
      <p:grpSp>
        <p:nvGrpSpPr>
          <p:cNvPr id="6" name="组合 5"/>
          <p:cNvGrpSpPr/>
          <p:nvPr/>
        </p:nvGrpSpPr>
        <p:grpSpPr>
          <a:xfrm>
            <a:off x="238848" y="756321"/>
            <a:ext cx="1511232" cy="3639312"/>
            <a:chOff x="7178300" y="1744721"/>
            <a:chExt cx="1511232" cy="3639312"/>
          </a:xfrm>
        </p:grpSpPr>
        <p:pic>
          <p:nvPicPr>
            <p:cNvPr id="3" name="图片 2"/>
            <p:cNvPicPr>
              <a:picLocks noChangeAspect="1"/>
            </p:cNvPicPr>
            <p:nvPr/>
          </p:nvPicPr>
          <p:blipFill>
            <a:blip r:embed="rId17"/>
            <a:stretch>
              <a:fillRect/>
            </a:stretch>
          </p:blipFill>
          <p:spPr>
            <a:xfrm>
              <a:off x="7784657" y="1751816"/>
              <a:ext cx="904875" cy="3632217"/>
            </a:xfrm>
            <a:prstGeom prst="rect">
              <a:avLst/>
            </a:prstGeom>
          </p:spPr>
        </p:pic>
        <p:pic>
          <p:nvPicPr>
            <p:cNvPr id="5" name="图片 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78300" y="1744721"/>
              <a:ext cx="1335024" cy="3639312"/>
            </a:xfrm>
            <a:prstGeom prst="rect">
              <a:avLst/>
            </a:prstGeom>
          </p:spPr>
        </p:pic>
      </p:grpSp>
    </p:spTree>
    <p:extLst>
      <p:ext uri="{BB962C8B-B14F-4D97-AF65-F5344CB8AC3E}">
        <p14:creationId xmlns:p14="http://schemas.microsoft.com/office/powerpoint/2010/main" val="285555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solidFill>
            <a:srgbClr val="FFC000"/>
          </a:solid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5" name="图片 44"/>
          <p:cNvPicPr>
            <a:picLocks noChangeAspect="1"/>
          </p:cNvPicPr>
          <p:nvPr/>
        </p:nvPicPr>
        <p:blipFill>
          <a:blip r:embed="rId15"/>
          <a:stretch>
            <a:fillRect/>
          </a:stretch>
        </p:blipFill>
        <p:spPr>
          <a:xfrm>
            <a:off x="3786701" y="695800"/>
            <a:ext cx="8364759" cy="6153667"/>
          </a:xfrm>
          <a:prstGeom prst="rect">
            <a:avLst/>
          </a:prstGeom>
        </p:spPr>
      </p:pic>
      <p:pic>
        <p:nvPicPr>
          <p:cNvPr id="48" name="图片 47"/>
          <p:cNvPicPr>
            <a:picLocks noChangeAspect="1"/>
          </p:cNvPicPr>
          <p:nvPr/>
        </p:nvPicPr>
        <p:blipFill>
          <a:blip r:embed="rId16"/>
          <a:stretch>
            <a:fillRect/>
          </a:stretch>
        </p:blipFill>
        <p:spPr>
          <a:xfrm>
            <a:off x="10919565" y="6238753"/>
            <a:ext cx="1272433" cy="627777"/>
          </a:xfrm>
          <a:prstGeom prst="rect">
            <a:avLst/>
          </a:prstGeom>
        </p:spPr>
      </p:pic>
      <p:grpSp>
        <p:nvGrpSpPr>
          <p:cNvPr id="4" name="组合 3"/>
          <p:cNvGrpSpPr/>
          <p:nvPr/>
        </p:nvGrpSpPr>
        <p:grpSpPr>
          <a:xfrm>
            <a:off x="1299327" y="721599"/>
            <a:ext cx="1529520" cy="3640750"/>
            <a:chOff x="8135090" y="1951539"/>
            <a:chExt cx="1529520" cy="3640750"/>
          </a:xfrm>
        </p:grpSpPr>
        <p:grpSp>
          <p:nvGrpSpPr>
            <p:cNvPr id="6" name="组合 5"/>
            <p:cNvGrpSpPr/>
            <p:nvPr/>
          </p:nvGrpSpPr>
          <p:grpSpPr>
            <a:xfrm>
              <a:off x="8153378" y="1952977"/>
              <a:ext cx="1511232" cy="3639312"/>
              <a:chOff x="7178300" y="1744721"/>
              <a:chExt cx="1511232" cy="3639312"/>
            </a:xfrm>
          </p:grpSpPr>
          <p:pic>
            <p:nvPicPr>
              <p:cNvPr id="3" name="图片 2"/>
              <p:cNvPicPr>
                <a:picLocks noChangeAspect="1"/>
              </p:cNvPicPr>
              <p:nvPr/>
            </p:nvPicPr>
            <p:blipFill>
              <a:blip r:embed="rId17"/>
              <a:stretch>
                <a:fillRect/>
              </a:stretch>
            </p:blipFill>
            <p:spPr>
              <a:xfrm>
                <a:off x="7784657" y="1751816"/>
                <a:ext cx="904875" cy="3632217"/>
              </a:xfrm>
              <a:prstGeom prst="rect">
                <a:avLst/>
              </a:prstGeom>
            </p:spPr>
          </p:pic>
          <p:pic>
            <p:nvPicPr>
              <p:cNvPr id="5" name="图片 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78300" y="1744721"/>
                <a:ext cx="1335024" cy="3639312"/>
              </a:xfrm>
              <a:prstGeom prst="rect">
                <a:avLst/>
              </a:prstGeom>
            </p:spPr>
          </p:pic>
        </p:grpSp>
        <p:pic>
          <p:nvPicPr>
            <p:cNvPr id="2" name="图片 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135090" y="1951539"/>
              <a:ext cx="1371600" cy="3640750"/>
            </a:xfrm>
            <a:prstGeom prst="rect">
              <a:avLst/>
            </a:prstGeom>
          </p:spPr>
        </p:pic>
      </p:grpSp>
    </p:spTree>
    <p:extLst>
      <p:ext uri="{BB962C8B-B14F-4D97-AF65-F5344CB8AC3E}">
        <p14:creationId xmlns:p14="http://schemas.microsoft.com/office/powerpoint/2010/main" val="98644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solidFill>
            <a:srgbClr val="FFC000"/>
          </a:solid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45" name="图片 44"/>
          <p:cNvPicPr>
            <a:picLocks noChangeAspect="1"/>
          </p:cNvPicPr>
          <p:nvPr/>
        </p:nvPicPr>
        <p:blipFill>
          <a:blip r:embed="rId15"/>
          <a:stretch>
            <a:fillRect/>
          </a:stretch>
        </p:blipFill>
        <p:spPr>
          <a:xfrm>
            <a:off x="3786701" y="695800"/>
            <a:ext cx="8364759" cy="6153667"/>
          </a:xfrm>
          <a:prstGeom prst="rect">
            <a:avLst/>
          </a:prstGeom>
        </p:spPr>
      </p:pic>
      <p:pic>
        <p:nvPicPr>
          <p:cNvPr id="48" name="图片 47"/>
          <p:cNvPicPr>
            <a:picLocks noChangeAspect="1"/>
          </p:cNvPicPr>
          <p:nvPr/>
        </p:nvPicPr>
        <p:blipFill>
          <a:blip r:embed="rId16"/>
          <a:stretch>
            <a:fillRect/>
          </a:stretch>
        </p:blipFill>
        <p:spPr>
          <a:xfrm>
            <a:off x="10919565" y="6238753"/>
            <a:ext cx="1272433" cy="627777"/>
          </a:xfrm>
          <a:prstGeom prst="rect">
            <a:avLst/>
          </a:prstGeom>
        </p:spPr>
      </p:pic>
      <p:grpSp>
        <p:nvGrpSpPr>
          <p:cNvPr id="49" name="组合 48"/>
          <p:cNvGrpSpPr/>
          <p:nvPr/>
        </p:nvGrpSpPr>
        <p:grpSpPr>
          <a:xfrm>
            <a:off x="2467290" y="670375"/>
            <a:ext cx="1319411" cy="3123590"/>
            <a:chOff x="5492496" y="1862938"/>
            <a:chExt cx="1319411" cy="3123590"/>
          </a:xfrm>
        </p:grpSpPr>
        <p:pic>
          <p:nvPicPr>
            <p:cNvPr id="50" name="图片 49"/>
            <p:cNvPicPr>
              <a:picLocks noChangeAspect="1"/>
            </p:cNvPicPr>
            <p:nvPr/>
          </p:nvPicPr>
          <p:blipFill>
            <a:blip r:embed="rId17"/>
            <a:stretch>
              <a:fillRect/>
            </a:stretch>
          </p:blipFill>
          <p:spPr>
            <a:xfrm>
              <a:off x="6145157" y="1862938"/>
              <a:ext cx="666750" cy="3123589"/>
            </a:xfrm>
            <a:prstGeom prst="rect">
              <a:avLst/>
            </a:prstGeom>
          </p:spPr>
        </p:pic>
        <p:pic>
          <p:nvPicPr>
            <p:cNvPr id="51" name="图片 5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492496" y="1871472"/>
              <a:ext cx="1207008" cy="3115056"/>
            </a:xfrm>
            <a:prstGeom prst="rect">
              <a:avLst/>
            </a:prstGeom>
          </p:spPr>
        </p:pic>
      </p:grpSp>
    </p:spTree>
    <p:extLst>
      <p:ext uri="{BB962C8B-B14F-4D97-AF65-F5344CB8AC3E}">
        <p14:creationId xmlns:p14="http://schemas.microsoft.com/office/powerpoint/2010/main" val="385823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842675"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693049" y="3076162"/>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a:t>
            </a:r>
            <a:r>
              <a:rPr lang="zh-CN" altLang="en-US" sz="2000" dirty="0" smtClean="0">
                <a:latin typeface="黑体" panose="02010609060101010101" pitchFamily="49" charset="-122"/>
                <a:ea typeface="黑体" panose="02010609060101010101" pitchFamily="49" charset="-122"/>
              </a:rPr>
              <a:t>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32" name="图片 31"/>
          <p:cNvPicPr>
            <a:picLocks noChangeAspect="1"/>
          </p:cNvPicPr>
          <p:nvPr/>
        </p:nvPicPr>
        <p:blipFill>
          <a:blip r:embed="rId15"/>
          <a:stretch>
            <a:fillRect/>
          </a:stretch>
        </p:blipFill>
        <p:spPr>
          <a:xfrm>
            <a:off x="3827240" y="704332"/>
            <a:ext cx="8364759" cy="6153667"/>
          </a:xfrm>
          <a:prstGeom prst="rect">
            <a:avLst/>
          </a:prstGeom>
        </p:spPr>
      </p:pic>
      <p:sp>
        <p:nvSpPr>
          <p:cNvPr id="30" name="文本框 29"/>
          <p:cNvSpPr txBox="1"/>
          <p:nvPr/>
        </p:nvSpPr>
        <p:spPr>
          <a:xfrm>
            <a:off x="5903354" y="3087506"/>
            <a:ext cx="2499866" cy="369332"/>
          </a:xfrm>
          <a:prstGeom prst="rect">
            <a:avLst/>
          </a:prstGeom>
          <a:noFill/>
          <a:ln>
            <a:solidFill>
              <a:schemeClr val="tx1"/>
            </a:solidFill>
          </a:ln>
        </p:spPr>
        <p:txBody>
          <a:bodyPr wrap="square" rtlCol="0">
            <a:spAutoFit/>
          </a:bodyPr>
          <a:lstStyle/>
          <a:p>
            <a:r>
              <a:rPr lang="zh-CN" altLang="en-US" dirty="0" smtClean="0">
                <a:effectLst>
                  <a:outerShdw blurRad="38100" dist="38100" dir="2700000" algn="tl">
                    <a:srgbClr val="000000">
                      <a:alpha val="43137"/>
                    </a:srgbClr>
                  </a:outerShdw>
                </a:effectLst>
              </a:rPr>
              <a:t>请输入香原料名称</a:t>
            </a:r>
            <a:endParaRPr lang="en-US" altLang="zh-CN" dirty="0" smtClean="0">
              <a:effectLst>
                <a:outerShdw blurRad="38100" dist="38100" dir="2700000" algn="tl">
                  <a:srgbClr val="000000">
                    <a:alpha val="43137"/>
                  </a:srgbClr>
                </a:outerShdw>
              </a:effectLst>
            </a:endParaRPr>
          </a:p>
        </p:txBody>
      </p:sp>
      <p:sp>
        <p:nvSpPr>
          <p:cNvPr id="31" name="文本框 30"/>
          <p:cNvSpPr txBox="1"/>
          <p:nvPr/>
        </p:nvSpPr>
        <p:spPr>
          <a:xfrm>
            <a:off x="8603490" y="3075932"/>
            <a:ext cx="761244" cy="369332"/>
          </a:xfrm>
          <a:prstGeom prst="rect">
            <a:avLst/>
          </a:prstGeom>
          <a:noFill/>
          <a:ln>
            <a:solidFill>
              <a:schemeClr val="tx1"/>
            </a:solidFill>
          </a:ln>
        </p:spPr>
        <p:txBody>
          <a:bodyPr wrap="square" rtlCol="0">
            <a:spAutoFit/>
          </a:bodyPr>
          <a:lstStyle/>
          <a:p>
            <a:r>
              <a:rPr lang="zh-CN" altLang="en-US" dirty="0" smtClean="0"/>
              <a:t>查询</a:t>
            </a:r>
            <a:endParaRPr lang="en-US" altLang="zh-CN" dirty="0" smtClean="0"/>
          </a:p>
        </p:txBody>
      </p:sp>
      <p:sp>
        <p:nvSpPr>
          <p:cNvPr id="47" name="文本框 46"/>
          <p:cNvSpPr txBox="1"/>
          <p:nvPr/>
        </p:nvSpPr>
        <p:spPr>
          <a:xfrm>
            <a:off x="5986306" y="4135342"/>
            <a:ext cx="2499866" cy="369332"/>
          </a:xfrm>
          <a:prstGeom prst="rect">
            <a:avLst/>
          </a:prstGeom>
          <a:noFill/>
          <a:ln>
            <a:noFill/>
          </a:ln>
        </p:spPr>
        <p:txBody>
          <a:bodyPr wrap="square" rtlCol="0">
            <a:spAutoFit/>
          </a:bodyPr>
          <a:lstStyle/>
          <a:p>
            <a:r>
              <a:rPr lang="zh-CN" altLang="en-US" dirty="0" smtClean="0">
                <a:effectLst>
                  <a:outerShdw blurRad="38100" dist="38100" dir="2700000" algn="tl">
                    <a:srgbClr val="000000">
                      <a:alpha val="43137"/>
                    </a:srgbClr>
                  </a:outerShdw>
                </a:effectLst>
              </a:rPr>
              <a:t>如输入：大茴香油</a:t>
            </a:r>
            <a:endParaRPr lang="en-US" altLang="zh-CN" dirty="0" smtClean="0">
              <a:effectLst>
                <a:outerShdw blurRad="38100" dist="38100" dir="2700000" algn="tl">
                  <a:srgbClr val="000000">
                    <a:alpha val="43137"/>
                  </a:srgbClr>
                </a:outerShdw>
              </a:effectLst>
            </a:endParaRPr>
          </a:p>
        </p:txBody>
      </p:sp>
      <p:pic>
        <p:nvPicPr>
          <p:cNvPr id="48" name="图片 47"/>
          <p:cNvPicPr>
            <a:picLocks noChangeAspect="1"/>
          </p:cNvPicPr>
          <p:nvPr/>
        </p:nvPicPr>
        <p:blipFill>
          <a:blip r:embed="rId16"/>
          <a:stretch>
            <a:fillRect/>
          </a:stretch>
        </p:blipFill>
        <p:spPr>
          <a:xfrm>
            <a:off x="10919566" y="6230222"/>
            <a:ext cx="1272433" cy="627777"/>
          </a:xfrm>
          <a:prstGeom prst="rect">
            <a:avLst/>
          </a:prstGeom>
        </p:spPr>
      </p:pic>
    </p:spTree>
    <p:extLst>
      <p:ext uri="{BB962C8B-B14F-4D97-AF65-F5344CB8AC3E}">
        <p14:creationId xmlns:p14="http://schemas.microsoft.com/office/powerpoint/2010/main" val="87096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sp>
        <p:nvSpPr>
          <p:cNvPr id="32" name="文本框 31"/>
          <p:cNvSpPr txBox="1"/>
          <p:nvPr/>
        </p:nvSpPr>
        <p:spPr>
          <a:xfrm>
            <a:off x="4375229" y="1900522"/>
            <a:ext cx="946151" cy="323165"/>
          </a:xfrm>
          <a:prstGeom prst="rect">
            <a:avLst/>
          </a:prstGeom>
          <a:solidFill>
            <a:srgbClr val="FFC000"/>
          </a:solid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中英名称</a:t>
            </a:r>
            <a:endParaRPr lang="zh-CN" altLang="en-US" sz="1500" dirty="0">
              <a:latin typeface="黑体" panose="02010609060101010101" pitchFamily="49" charset="-122"/>
              <a:ea typeface="黑体" panose="02010609060101010101" pitchFamily="49" charset="-122"/>
            </a:endParaRPr>
          </a:p>
        </p:txBody>
      </p:sp>
      <p:pic>
        <p:nvPicPr>
          <p:cNvPr id="51" name="图片 50"/>
          <p:cNvPicPr>
            <a:picLocks noChangeAspect="1"/>
          </p:cNvPicPr>
          <p:nvPr/>
        </p:nvPicPr>
        <p:blipFill>
          <a:blip r:embed="rId15"/>
          <a:stretch>
            <a:fillRect/>
          </a:stretch>
        </p:blipFill>
        <p:spPr>
          <a:xfrm>
            <a:off x="3995470" y="2232328"/>
            <a:ext cx="8209478" cy="4625671"/>
          </a:xfrm>
          <a:prstGeom prst="rect">
            <a:avLst/>
          </a:prstGeom>
          <a:ln>
            <a:solidFill>
              <a:srgbClr val="3399FF"/>
            </a:solidFill>
          </a:ln>
        </p:spPr>
      </p:pic>
      <p:sp>
        <p:nvSpPr>
          <p:cNvPr id="4" name="文本框 3"/>
          <p:cNvSpPr txBox="1"/>
          <p:nvPr/>
        </p:nvSpPr>
        <p:spPr>
          <a:xfrm>
            <a:off x="5249290" y="3321643"/>
            <a:ext cx="5088988" cy="1292662"/>
          </a:xfrm>
          <a:prstGeom prst="rect">
            <a:avLst/>
          </a:prstGeom>
          <a:noFill/>
        </p:spPr>
        <p:txBody>
          <a:bodyPr wrap="square" rtlCol="0">
            <a:spAutoFit/>
          </a:bodyPr>
          <a:lstStyle/>
          <a:p>
            <a:pPr>
              <a:lnSpc>
                <a:spcPct val="150000"/>
              </a:lnSpc>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中文名称：大茴香油、八角茴香油、茴香油</a:t>
            </a:r>
          </a:p>
          <a:p>
            <a:pPr>
              <a:lnSpc>
                <a:spcPct val="150000"/>
              </a:lnSpc>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英文名称：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Anise star oil</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Aniseed star</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Anis</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53" name="文本框 52"/>
          <p:cNvSpPr txBox="1"/>
          <p:nvPr/>
        </p:nvSpPr>
        <p:spPr>
          <a:xfrm>
            <a:off x="5313532" y="1900522"/>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管理状况</a:t>
            </a:r>
            <a:endParaRPr lang="zh-CN" altLang="en-US" sz="1500" dirty="0">
              <a:latin typeface="黑体" panose="02010609060101010101" pitchFamily="49" charset="-122"/>
              <a:ea typeface="黑体" panose="02010609060101010101" pitchFamily="49" charset="-122"/>
            </a:endParaRPr>
          </a:p>
        </p:txBody>
      </p:sp>
      <p:sp>
        <p:nvSpPr>
          <p:cNvPr id="55" name="文本框 54"/>
          <p:cNvSpPr txBox="1"/>
          <p:nvPr/>
        </p:nvSpPr>
        <p:spPr>
          <a:xfrm>
            <a:off x="10853141" y="1900630"/>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作用描述</a:t>
            </a:r>
            <a:endParaRPr lang="zh-CN" altLang="en-US" sz="1500" dirty="0">
              <a:latin typeface="黑体" panose="02010609060101010101" pitchFamily="49" charset="-122"/>
              <a:ea typeface="黑体" panose="02010609060101010101" pitchFamily="49" charset="-122"/>
            </a:endParaRPr>
          </a:p>
        </p:txBody>
      </p:sp>
      <p:sp>
        <p:nvSpPr>
          <p:cNvPr id="56" name="文本框 55"/>
          <p:cNvSpPr txBox="1"/>
          <p:nvPr/>
        </p:nvSpPr>
        <p:spPr>
          <a:xfrm>
            <a:off x="9991623" y="1901779"/>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主要产地</a:t>
            </a:r>
            <a:endParaRPr lang="zh-CN" altLang="en-US" sz="1500" dirty="0">
              <a:latin typeface="黑体" panose="02010609060101010101" pitchFamily="49" charset="-122"/>
              <a:ea typeface="黑体" panose="02010609060101010101" pitchFamily="49" charset="-122"/>
            </a:endParaRPr>
          </a:p>
        </p:txBody>
      </p:sp>
      <p:sp>
        <p:nvSpPr>
          <p:cNvPr id="57" name="文本框 56"/>
          <p:cNvSpPr txBox="1"/>
          <p:nvPr/>
        </p:nvSpPr>
        <p:spPr>
          <a:xfrm>
            <a:off x="9043214" y="1893462"/>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制备提取</a:t>
            </a:r>
            <a:endParaRPr lang="zh-CN" altLang="en-US" sz="1500" dirty="0">
              <a:latin typeface="黑体" panose="02010609060101010101" pitchFamily="49" charset="-122"/>
              <a:ea typeface="黑体" panose="02010609060101010101" pitchFamily="49" charset="-122"/>
            </a:endParaRPr>
          </a:p>
        </p:txBody>
      </p:sp>
      <p:sp>
        <p:nvSpPr>
          <p:cNvPr id="58" name="文本框 57"/>
          <p:cNvSpPr txBox="1"/>
          <p:nvPr/>
        </p:nvSpPr>
        <p:spPr>
          <a:xfrm>
            <a:off x="8145679" y="1896434"/>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物理性质</a:t>
            </a:r>
            <a:endParaRPr lang="zh-CN" altLang="en-US" sz="1500" dirty="0">
              <a:latin typeface="黑体" panose="02010609060101010101" pitchFamily="49" charset="-122"/>
              <a:ea typeface="黑体" panose="02010609060101010101" pitchFamily="49" charset="-122"/>
            </a:endParaRPr>
          </a:p>
        </p:txBody>
      </p:sp>
      <p:sp>
        <p:nvSpPr>
          <p:cNvPr id="59" name="文本框 58"/>
          <p:cNvSpPr txBox="1"/>
          <p:nvPr/>
        </p:nvSpPr>
        <p:spPr>
          <a:xfrm>
            <a:off x="7204489" y="1898532"/>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感官特征</a:t>
            </a:r>
            <a:endParaRPr lang="zh-CN" altLang="en-US" sz="1500" dirty="0">
              <a:latin typeface="黑体" panose="02010609060101010101" pitchFamily="49" charset="-122"/>
              <a:ea typeface="黑体" panose="02010609060101010101" pitchFamily="49" charset="-122"/>
            </a:endParaRPr>
          </a:p>
        </p:txBody>
      </p:sp>
      <p:sp>
        <p:nvSpPr>
          <p:cNvPr id="60" name="文本框 59"/>
          <p:cNvSpPr txBox="1"/>
          <p:nvPr/>
        </p:nvSpPr>
        <p:spPr>
          <a:xfrm>
            <a:off x="6259683" y="1900630"/>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性状描述</a:t>
            </a:r>
            <a:endParaRPr lang="zh-CN" altLang="en-US" sz="1500" dirty="0">
              <a:latin typeface="黑体" panose="02010609060101010101" pitchFamily="49" charset="-122"/>
              <a:ea typeface="黑体" panose="02010609060101010101" pitchFamily="49" charset="-122"/>
            </a:endParaRPr>
          </a:p>
        </p:txBody>
      </p:sp>
      <p:pic>
        <p:nvPicPr>
          <p:cNvPr id="61" name="图片 60"/>
          <p:cNvPicPr>
            <a:picLocks noChangeAspect="1"/>
          </p:cNvPicPr>
          <p:nvPr/>
        </p:nvPicPr>
        <p:blipFill>
          <a:blip r:embed="rId16"/>
          <a:stretch>
            <a:fillRect/>
          </a:stretch>
        </p:blipFill>
        <p:spPr>
          <a:xfrm>
            <a:off x="10919567" y="6230222"/>
            <a:ext cx="1272433" cy="627777"/>
          </a:xfrm>
          <a:prstGeom prst="rect">
            <a:avLst/>
          </a:prstGeom>
        </p:spPr>
      </p:pic>
    </p:spTree>
    <p:extLst>
      <p:ext uri="{BB962C8B-B14F-4D97-AF65-F5344CB8AC3E}">
        <p14:creationId xmlns:p14="http://schemas.microsoft.com/office/powerpoint/2010/main" val="340110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2232328"/>
            <a:ext cx="8209478" cy="4625671"/>
          </a:xfrm>
          <a:prstGeom prst="rect">
            <a:avLst/>
          </a:prstGeom>
          <a:ln>
            <a:solidFill>
              <a:srgbClr val="3399FF"/>
            </a:solidFill>
          </a:ln>
        </p:spPr>
      </p:pic>
      <p:sp>
        <p:nvSpPr>
          <p:cNvPr id="4" name="文本框 3"/>
          <p:cNvSpPr txBox="1"/>
          <p:nvPr/>
        </p:nvSpPr>
        <p:spPr>
          <a:xfrm>
            <a:off x="5249290" y="3321643"/>
            <a:ext cx="5088988" cy="2631490"/>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FEMA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2095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2096</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FDA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182.10</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编号：</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238</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2760-2007 N323</a:t>
            </a:r>
          </a:p>
          <a:p>
            <a:pPr>
              <a:lnSpc>
                <a:spcPct val="150000"/>
              </a:lnSpc>
            </a:pPr>
            <a:endParaRPr lang="zh-CN"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52" name="文本框 51"/>
          <p:cNvSpPr txBox="1"/>
          <p:nvPr/>
        </p:nvSpPr>
        <p:spPr>
          <a:xfrm>
            <a:off x="4453182"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中英名称</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5391485" y="1898177"/>
            <a:ext cx="946151" cy="323165"/>
          </a:xfrm>
          <a:prstGeom prst="rect">
            <a:avLst/>
          </a:prstGeom>
          <a:solidFill>
            <a:srgbClr val="FFC000"/>
          </a:solid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管理状况</a:t>
            </a:r>
            <a:endParaRPr lang="zh-CN" altLang="en-US" sz="1500" dirty="0">
              <a:latin typeface="黑体" panose="02010609060101010101" pitchFamily="49" charset="-122"/>
              <a:ea typeface="黑体" panose="02010609060101010101" pitchFamily="49" charset="-122"/>
            </a:endParaRPr>
          </a:p>
        </p:txBody>
      </p:sp>
      <p:sp>
        <p:nvSpPr>
          <p:cNvPr id="54" name="文本框 53"/>
          <p:cNvSpPr txBox="1"/>
          <p:nvPr/>
        </p:nvSpPr>
        <p:spPr>
          <a:xfrm>
            <a:off x="10931094"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作用描述</a:t>
            </a:r>
            <a:endParaRPr lang="zh-CN" altLang="en-US" sz="1500" dirty="0">
              <a:latin typeface="黑体" panose="02010609060101010101" pitchFamily="49" charset="-122"/>
              <a:ea typeface="黑体" panose="02010609060101010101" pitchFamily="49" charset="-122"/>
            </a:endParaRPr>
          </a:p>
        </p:txBody>
      </p:sp>
      <p:sp>
        <p:nvSpPr>
          <p:cNvPr id="55" name="文本框 54"/>
          <p:cNvSpPr txBox="1"/>
          <p:nvPr/>
        </p:nvSpPr>
        <p:spPr>
          <a:xfrm>
            <a:off x="10069576" y="1899434"/>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主要产地</a:t>
            </a:r>
            <a:endParaRPr lang="zh-CN" altLang="en-US" sz="1500" dirty="0">
              <a:latin typeface="黑体" panose="02010609060101010101" pitchFamily="49" charset="-122"/>
              <a:ea typeface="黑体" panose="02010609060101010101" pitchFamily="49" charset="-122"/>
            </a:endParaRPr>
          </a:p>
        </p:txBody>
      </p:sp>
      <p:sp>
        <p:nvSpPr>
          <p:cNvPr id="56" name="文本框 55"/>
          <p:cNvSpPr txBox="1"/>
          <p:nvPr/>
        </p:nvSpPr>
        <p:spPr>
          <a:xfrm>
            <a:off x="9121167" y="189111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制备提取</a:t>
            </a:r>
            <a:endParaRPr lang="zh-CN" altLang="en-US" sz="1500" dirty="0">
              <a:latin typeface="黑体" panose="02010609060101010101" pitchFamily="49" charset="-122"/>
              <a:ea typeface="黑体" panose="02010609060101010101" pitchFamily="49" charset="-122"/>
            </a:endParaRPr>
          </a:p>
        </p:txBody>
      </p:sp>
      <p:sp>
        <p:nvSpPr>
          <p:cNvPr id="57" name="文本框 56"/>
          <p:cNvSpPr txBox="1"/>
          <p:nvPr/>
        </p:nvSpPr>
        <p:spPr>
          <a:xfrm>
            <a:off x="8223632" y="1894089"/>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物理性质</a:t>
            </a:r>
            <a:endParaRPr lang="zh-CN" altLang="en-US" sz="1500" dirty="0">
              <a:latin typeface="黑体" panose="02010609060101010101" pitchFamily="49" charset="-122"/>
              <a:ea typeface="黑体" panose="02010609060101010101" pitchFamily="49" charset="-122"/>
            </a:endParaRPr>
          </a:p>
        </p:txBody>
      </p:sp>
      <p:sp>
        <p:nvSpPr>
          <p:cNvPr id="58" name="文本框 57"/>
          <p:cNvSpPr txBox="1"/>
          <p:nvPr/>
        </p:nvSpPr>
        <p:spPr>
          <a:xfrm>
            <a:off x="7282442" y="189618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感官特征</a:t>
            </a:r>
            <a:endParaRPr lang="zh-CN" altLang="en-US" sz="1500" dirty="0">
              <a:latin typeface="黑体" panose="02010609060101010101" pitchFamily="49" charset="-122"/>
              <a:ea typeface="黑体" panose="02010609060101010101" pitchFamily="49" charset="-122"/>
            </a:endParaRPr>
          </a:p>
        </p:txBody>
      </p:sp>
      <p:sp>
        <p:nvSpPr>
          <p:cNvPr id="59" name="文本框 58"/>
          <p:cNvSpPr txBox="1"/>
          <p:nvPr/>
        </p:nvSpPr>
        <p:spPr>
          <a:xfrm>
            <a:off x="6337636"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性状描述</a:t>
            </a:r>
            <a:endParaRPr lang="zh-CN" altLang="en-US" sz="1500" dirty="0">
              <a:latin typeface="黑体" panose="02010609060101010101" pitchFamily="49" charset="-122"/>
              <a:ea typeface="黑体" panose="02010609060101010101" pitchFamily="49" charset="-122"/>
            </a:endParaRPr>
          </a:p>
        </p:txBody>
      </p:sp>
      <p:pic>
        <p:nvPicPr>
          <p:cNvPr id="60" name="图片 59"/>
          <p:cNvPicPr>
            <a:picLocks noChangeAspect="1"/>
          </p:cNvPicPr>
          <p:nvPr/>
        </p:nvPicPr>
        <p:blipFill>
          <a:blip r:embed="rId16"/>
          <a:stretch>
            <a:fillRect/>
          </a:stretch>
        </p:blipFill>
        <p:spPr>
          <a:xfrm>
            <a:off x="10931094" y="6230222"/>
            <a:ext cx="1272433" cy="627777"/>
          </a:xfrm>
          <a:prstGeom prst="rect">
            <a:avLst/>
          </a:prstGeom>
        </p:spPr>
      </p:pic>
    </p:spTree>
    <p:extLst>
      <p:ext uri="{BB962C8B-B14F-4D97-AF65-F5344CB8AC3E}">
        <p14:creationId xmlns:p14="http://schemas.microsoft.com/office/powerpoint/2010/main" val="311154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1"/>
          <a:stretch>
            <a:fillRect/>
          </a:stretch>
        </p:blipFill>
        <p:spPr>
          <a:xfrm>
            <a:off x="-15434" y="695800"/>
            <a:ext cx="3997956" cy="6162200"/>
          </a:xfrm>
          <a:prstGeom prst="rect">
            <a:avLst/>
          </a:prstGeom>
        </p:spPr>
      </p:pic>
      <p:pic>
        <p:nvPicPr>
          <p:cNvPr id="18" name="图片 17"/>
          <p:cNvPicPr>
            <a:picLocks noChangeAspect="1"/>
          </p:cNvPicPr>
          <p:nvPr/>
        </p:nvPicPr>
        <p:blipFill>
          <a:blip r:embed="rId12"/>
          <a:stretch>
            <a:fillRect/>
          </a:stretch>
        </p:blipFill>
        <p:spPr>
          <a:xfrm>
            <a:off x="0" y="0"/>
            <a:ext cx="12192000" cy="695800"/>
          </a:xfrm>
          <a:prstGeom prst="rect">
            <a:avLst/>
          </a:prstGeom>
        </p:spPr>
      </p:pic>
      <p:pic>
        <p:nvPicPr>
          <p:cNvPr id="19" name="图片 18"/>
          <p:cNvPicPr>
            <a:picLocks noChangeAspect="1"/>
          </p:cNvPicPr>
          <p:nvPr/>
        </p:nvPicPr>
        <p:blipFill>
          <a:blip r:embed="rId13"/>
          <a:stretch>
            <a:fillRect/>
          </a:stretch>
        </p:blipFill>
        <p:spPr>
          <a:xfrm>
            <a:off x="99470" y="416689"/>
            <a:ext cx="3219450" cy="279111"/>
          </a:xfrm>
          <a:prstGeom prst="rect">
            <a:avLst/>
          </a:prstGeom>
        </p:spPr>
      </p:pic>
      <p:sp>
        <p:nvSpPr>
          <p:cNvPr id="20" name="文本框 19"/>
          <p:cNvSpPr txBox="1"/>
          <p:nvPr/>
        </p:nvSpPr>
        <p:spPr>
          <a:xfrm>
            <a:off x="589344" y="391376"/>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油类</a:t>
            </a:r>
            <a:endParaRPr lang="zh-CN" altLang="en-US" sz="1600" dirty="0">
              <a:latin typeface="黑体" panose="02010609060101010101" pitchFamily="49" charset="-122"/>
              <a:ea typeface="黑体" panose="02010609060101010101" pitchFamily="49" charset="-122"/>
            </a:endParaRPr>
          </a:p>
        </p:txBody>
      </p:sp>
      <p:pic>
        <p:nvPicPr>
          <p:cNvPr id="21" name="图片 20"/>
          <p:cNvPicPr>
            <a:picLocks noChangeAspect="1"/>
          </p:cNvPicPr>
          <p:nvPr/>
        </p:nvPicPr>
        <p:blipFill>
          <a:blip r:embed="rId14"/>
          <a:stretch>
            <a:fillRect/>
          </a:stretch>
        </p:blipFill>
        <p:spPr>
          <a:xfrm>
            <a:off x="238848" y="90724"/>
            <a:ext cx="2228850" cy="257705"/>
          </a:xfrm>
          <a:prstGeom prst="rect">
            <a:avLst/>
          </a:prstGeom>
        </p:spPr>
      </p:pic>
      <p:sp>
        <p:nvSpPr>
          <p:cNvPr id="22" name="文本框 21"/>
          <p:cNvSpPr txBox="1"/>
          <p:nvPr/>
        </p:nvSpPr>
        <p:spPr>
          <a:xfrm>
            <a:off x="508321" y="0"/>
            <a:ext cx="2810599"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烟用天然香料查询系统</a:t>
            </a:r>
            <a:endParaRPr lang="zh-CN" altLang="en-US" sz="2000" dirty="0">
              <a:latin typeface="黑体" panose="02010609060101010101" pitchFamily="49" charset="-122"/>
              <a:ea typeface="黑体" panose="02010609060101010101" pitchFamily="49" charset="-122"/>
            </a:endParaRPr>
          </a:p>
        </p:txBody>
      </p:sp>
      <p:sp>
        <p:nvSpPr>
          <p:cNvPr id="23" name="文本框 22"/>
          <p:cNvSpPr txBox="1"/>
          <p:nvPr/>
        </p:nvSpPr>
        <p:spPr>
          <a:xfrm>
            <a:off x="1491144" y="393604"/>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酊剂类</a:t>
            </a:r>
            <a:endParaRPr lang="zh-CN" altLang="en-US" sz="1600" dirty="0">
              <a:latin typeface="黑体" panose="02010609060101010101" pitchFamily="49" charset="-122"/>
              <a:ea typeface="黑体" panose="02010609060101010101" pitchFamily="49" charset="-122"/>
            </a:endParaRPr>
          </a:p>
        </p:txBody>
      </p:sp>
      <p:sp>
        <p:nvSpPr>
          <p:cNvPr id="24" name="文本框 23"/>
          <p:cNvSpPr txBox="1"/>
          <p:nvPr/>
        </p:nvSpPr>
        <p:spPr>
          <a:xfrm>
            <a:off x="2666910" y="374311"/>
            <a:ext cx="84495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浸膏类</a:t>
            </a:r>
            <a:endParaRPr lang="zh-CN" altLang="en-US" sz="1600" dirty="0">
              <a:latin typeface="黑体" panose="02010609060101010101" pitchFamily="49" charset="-122"/>
              <a:ea typeface="黑体" panose="02010609060101010101" pitchFamily="49" charset="-122"/>
            </a:endParaRPr>
          </a:p>
        </p:txBody>
      </p:sp>
      <p:sp>
        <p:nvSpPr>
          <p:cNvPr id="25" name="文本框 24"/>
          <p:cNvSpPr txBox="1"/>
          <p:nvPr/>
        </p:nvSpPr>
        <p:spPr>
          <a:xfrm>
            <a:off x="3827241" y="365779"/>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其他香料</a:t>
            </a:r>
            <a:endParaRPr lang="zh-CN" altLang="en-US" sz="1600" dirty="0">
              <a:latin typeface="黑体" panose="02010609060101010101" pitchFamily="49" charset="-122"/>
              <a:ea typeface="黑体" panose="02010609060101010101" pitchFamily="49" charset="-122"/>
            </a:endParaRPr>
          </a:p>
        </p:txBody>
      </p:sp>
      <p:sp>
        <p:nvSpPr>
          <p:cNvPr id="26" name="文本框 25"/>
          <p:cNvSpPr txBox="1"/>
          <p:nvPr/>
        </p:nvSpPr>
        <p:spPr>
          <a:xfrm>
            <a:off x="5247882" y="357246"/>
            <a:ext cx="1196172" cy="338554"/>
          </a:xfrm>
          <a:prstGeom prst="rect">
            <a:avLst/>
          </a:prstGeom>
          <a:noFill/>
        </p:spPr>
        <p:txBody>
          <a:bodyPr wrap="square" rtlCol="0">
            <a:spAutoFit/>
          </a:bodyPr>
          <a:lstStyle/>
          <a:p>
            <a:r>
              <a:rPr lang="zh-CN" altLang="en-US" sz="1600" dirty="0" smtClean="0">
                <a:latin typeface="黑体" panose="02010609060101010101" pitchFamily="49" charset="-122"/>
                <a:ea typeface="黑体" panose="02010609060101010101" pitchFamily="49" charset="-122"/>
              </a:rPr>
              <a:t>帮助</a:t>
            </a:r>
            <a:endParaRPr lang="zh-CN" altLang="en-US" sz="1600" dirty="0">
              <a:latin typeface="黑体" panose="02010609060101010101" pitchFamily="49" charset="-122"/>
              <a:ea typeface="黑体" panose="02010609060101010101" pitchFamily="49" charset="-122"/>
            </a:endParaRPr>
          </a:p>
        </p:txBody>
      </p:sp>
      <p:sp>
        <p:nvSpPr>
          <p:cNvPr id="27" name="文本框 26"/>
          <p:cNvSpPr txBox="1"/>
          <p:nvPr/>
        </p:nvSpPr>
        <p:spPr>
          <a:xfrm>
            <a:off x="703072" y="3084626"/>
            <a:ext cx="2641288"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a:latin typeface="黑体" panose="02010609060101010101" pitchFamily="49" charset="-122"/>
                <a:ea typeface="黑体" panose="02010609060101010101" pitchFamily="49" charset="-122"/>
              </a:rPr>
              <a:t>原料</a:t>
            </a:r>
            <a:r>
              <a:rPr lang="zh-CN" altLang="en-US" sz="2000" dirty="0">
                <a:latin typeface="黑体" panose="02010609060101010101" pitchFamily="49" charset="-122"/>
                <a:ea typeface="黑体" panose="02010609060101010101" pitchFamily="49" charset="-122"/>
              </a:rPr>
              <a:t>主要</a:t>
            </a:r>
            <a:r>
              <a:rPr lang="zh-CN" altLang="en-US" sz="2000" dirty="0">
                <a:latin typeface="黑体" panose="02010609060101010101" pitchFamily="49" charset="-122"/>
                <a:ea typeface="黑体" panose="02010609060101010101" pitchFamily="49" charset="-122"/>
              </a:rPr>
              <a:t>成分查询</a:t>
            </a:r>
            <a:endParaRPr lang="zh-CN" altLang="en-US" sz="2000" dirty="0">
              <a:latin typeface="黑体" panose="02010609060101010101" pitchFamily="49" charset="-122"/>
              <a:ea typeface="黑体" panose="02010609060101010101" pitchFamily="49" charset="-122"/>
            </a:endParaRPr>
          </a:p>
        </p:txBody>
      </p:sp>
      <p:sp>
        <p:nvSpPr>
          <p:cNvPr id="28" name="文本框 27"/>
          <p:cNvSpPr txBox="1"/>
          <p:nvPr/>
        </p:nvSpPr>
        <p:spPr>
          <a:xfrm>
            <a:off x="693049" y="3806293"/>
            <a:ext cx="3289473" cy="400110"/>
          </a:xfrm>
          <a:prstGeom prst="rect">
            <a:avLst/>
          </a:prstGeom>
          <a:no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化学成分的</a:t>
            </a:r>
            <a:r>
              <a:rPr lang="zh-CN" altLang="en-US" sz="2000" dirty="0" smtClean="0">
                <a:latin typeface="黑体" panose="02010609060101010101" pitchFamily="49" charset="-122"/>
                <a:ea typeface="黑体" panose="02010609060101010101" pitchFamily="49" charset="-122"/>
              </a:rPr>
              <a:t>香原料</a:t>
            </a:r>
            <a:r>
              <a:rPr lang="zh-CN" altLang="en-US" sz="2000" dirty="0">
                <a:latin typeface="黑体" panose="02010609060101010101" pitchFamily="49" charset="-122"/>
                <a:ea typeface="黑体" panose="02010609060101010101" pitchFamily="49" charset="-122"/>
              </a:rPr>
              <a:t>来源</a:t>
            </a:r>
            <a:r>
              <a:rPr lang="zh-CN" altLang="en-US" sz="2000" dirty="0">
                <a:latin typeface="黑体" panose="02010609060101010101" pitchFamily="49" charset="-122"/>
                <a:ea typeface="黑体" panose="02010609060101010101" pitchFamily="49" charset="-122"/>
              </a:rPr>
              <a:t>查询</a:t>
            </a:r>
            <a:endParaRPr lang="zh-CN" altLang="en-US" sz="2000" dirty="0">
              <a:latin typeface="黑体" panose="02010609060101010101" pitchFamily="49" charset="-122"/>
              <a:ea typeface="黑体" panose="02010609060101010101" pitchFamily="49" charset="-122"/>
            </a:endParaRPr>
          </a:p>
        </p:txBody>
      </p:sp>
      <p:sp>
        <p:nvSpPr>
          <p:cNvPr id="29" name="文本框 28"/>
          <p:cNvSpPr txBox="1"/>
          <p:nvPr/>
        </p:nvSpPr>
        <p:spPr>
          <a:xfrm>
            <a:off x="693049" y="2354563"/>
            <a:ext cx="2597614" cy="400110"/>
          </a:xfrm>
          <a:prstGeom prst="rect">
            <a:avLst/>
          </a:prstGeom>
          <a:solidFill>
            <a:srgbClr val="FFC000"/>
          </a:solidFill>
          <a:ln>
            <a:noFill/>
          </a:ln>
        </p:spPr>
        <p:txBody>
          <a:bodyPr wrap="square" rtlCol="0">
            <a:spAutoFit/>
          </a:bodyPr>
          <a:lstStyle/>
          <a:p>
            <a:r>
              <a:rPr lang="zh-CN" altLang="en-US" sz="2000" dirty="0">
                <a:latin typeface="黑体" panose="02010609060101010101" pitchFamily="49" charset="-122"/>
                <a:ea typeface="黑体" panose="02010609060101010101" pitchFamily="49" charset="-122"/>
              </a:rPr>
              <a:t>香</a:t>
            </a:r>
            <a:r>
              <a:rPr lang="zh-CN" altLang="en-US" sz="2000" dirty="0" smtClean="0">
                <a:latin typeface="黑体" panose="02010609060101010101" pitchFamily="49" charset="-122"/>
                <a:ea typeface="黑体" panose="02010609060101010101" pitchFamily="49" charset="-122"/>
              </a:rPr>
              <a:t>原料基本信息查询</a:t>
            </a:r>
            <a:endParaRPr lang="zh-CN" altLang="en-US" sz="2000" dirty="0">
              <a:latin typeface="黑体" panose="02010609060101010101" pitchFamily="49" charset="-122"/>
              <a:ea typeface="黑体" panose="02010609060101010101" pitchFamily="49" charset="-122"/>
            </a:endParaRPr>
          </a:p>
        </p:txBody>
      </p:sp>
      <p:grpSp>
        <p:nvGrpSpPr>
          <p:cNvPr id="36" name="组合 35"/>
          <p:cNvGrpSpPr/>
          <p:nvPr/>
        </p:nvGrpSpPr>
        <p:grpSpPr>
          <a:xfrm>
            <a:off x="214767" y="2354563"/>
            <a:ext cx="469281" cy="433238"/>
            <a:chOff x="6268752" y="3468375"/>
            <a:chExt cx="469281" cy="433238"/>
          </a:xfrm>
        </p:grpSpPr>
        <p:sp>
          <p:nvSpPr>
            <p:cNvPr id="33" name="MH_Other_1"/>
            <p:cNvSpPr>
              <a:spLocks/>
            </p:cNvSpPr>
            <p:nvPr>
              <p:custDataLst>
                <p:tags r:id="rId7"/>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4" name="MH_Other_4"/>
            <p:cNvSpPr>
              <a:spLocks/>
            </p:cNvSpPr>
            <p:nvPr>
              <p:custDataLst>
                <p:tags r:id="rId8"/>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35" name="MH_Other_5"/>
            <p:cNvSpPr>
              <a:spLocks/>
            </p:cNvSpPr>
            <p:nvPr>
              <p:custDataLst>
                <p:tags r:id="rId9"/>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7" name="组合 36"/>
          <p:cNvGrpSpPr/>
          <p:nvPr/>
        </p:nvGrpSpPr>
        <p:grpSpPr>
          <a:xfrm>
            <a:off x="214767" y="3051499"/>
            <a:ext cx="469281" cy="433238"/>
            <a:chOff x="6268752" y="3468375"/>
            <a:chExt cx="469281" cy="433238"/>
          </a:xfrm>
        </p:grpSpPr>
        <p:sp>
          <p:nvSpPr>
            <p:cNvPr id="38" name="MH_Other_1"/>
            <p:cNvSpPr>
              <a:spLocks/>
            </p:cNvSpPr>
            <p:nvPr>
              <p:custDataLst>
                <p:tags r:id="rId4"/>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39" name="MH_Other_4"/>
            <p:cNvSpPr>
              <a:spLocks/>
            </p:cNvSpPr>
            <p:nvPr>
              <p:custDataLst>
                <p:tags r:id="rId5"/>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0" name="MH_Other_5"/>
            <p:cNvSpPr>
              <a:spLocks/>
            </p:cNvSpPr>
            <p:nvPr>
              <p:custDataLst>
                <p:tags r:id="rId6"/>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 name="组合 40"/>
          <p:cNvGrpSpPr/>
          <p:nvPr/>
        </p:nvGrpSpPr>
        <p:grpSpPr>
          <a:xfrm>
            <a:off x="225268" y="3789729"/>
            <a:ext cx="469281" cy="433238"/>
            <a:chOff x="6268752" y="3468375"/>
            <a:chExt cx="469281" cy="433238"/>
          </a:xfrm>
        </p:grpSpPr>
        <p:sp>
          <p:nvSpPr>
            <p:cNvPr id="42" name="MH_Other_1"/>
            <p:cNvSpPr>
              <a:spLocks/>
            </p:cNvSpPr>
            <p:nvPr>
              <p:custDataLst>
                <p:tags r:id="rId1"/>
              </p:custDataLst>
            </p:nvPr>
          </p:nvSpPr>
          <p:spPr bwMode="auto">
            <a:xfrm>
              <a:off x="6268752" y="3468375"/>
              <a:ext cx="469281" cy="433237"/>
            </a:xfrm>
            <a:custGeom>
              <a:avLst/>
              <a:gdLst>
                <a:gd name="T0" fmla="*/ 2147483646 w 77"/>
                <a:gd name="T1" fmla="*/ 2147483646 h 77"/>
                <a:gd name="T2" fmla="*/ 2147483646 w 77"/>
                <a:gd name="T3" fmla="*/ 2147483646 h 77"/>
                <a:gd name="T4" fmla="*/ 2147483646 w 77"/>
                <a:gd name="T5" fmla="*/ 2147483646 h 77"/>
                <a:gd name="T6" fmla="*/ 0 w 77"/>
                <a:gd name="T7" fmla="*/ 2147483646 h 77"/>
                <a:gd name="T8" fmla="*/ 0 w 77"/>
                <a:gd name="T9" fmla="*/ 2147483646 h 77"/>
                <a:gd name="T10" fmla="*/ 2147483646 w 77"/>
                <a:gd name="T11" fmla="*/ 0 h 77"/>
                <a:gd name="T12" fmla="*/ 2147483646 w 77"/>
                <a:gd name="T13" fmla="*/ 0 h 77"/>
                <a:gd name="T14" fmla="*/ 2147483646 w 77"/>
                <a:gd name="T15" fmla="*/ 2147483646 h 77"/>
                <a:gd name="T16" fmla="*/ 2147483646 w 77"/>
                <a:gd name="T17" fmla="*/ 2147483646 h 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7" h="77">
                  <a:moveTo>
                    <a:pt x="77" y="68"/>
                  </a:moveTo>
                  <a:cubicBezTo>
                    <a:pt x="77" y="73"/>
                    <a:pt x="73" y="77"/>
                    <a:pt x="69" y="77"/>
                  </a:cubicBezTo>
                  <a:cubicBezTo>
                    <a:pt x="9" y="77"/>
                    <a:pt x="9" y="77"/>
                    <a:pt x="9" y="77"/>
                  </a:cubicBezTo>
                  <a:cubicBezTo>
                    <a:pt x="4" y="77"/>
                    <a:pt x="0" y="73"/>
                    <a:pt x="0" y="68"/>
                  </a:cubicBezTo>
                  <a:cubicBezTo>
                    <a:pt x="0" y="8"/>
                    <a:pt x="0" y="8"/>
                    <a:pt x="0" y="8"/>
                  </a:cubicBezTo>
                  <a:cubicBezTo>
                    <a:pt x="0" y="4"/>
                    <a:pt x="4" y="0"/>
                    <a:pt x="9" y="0"/>
                  </a:cubicBezTo>
                  <a:cubicBezTo>
                    <a:pt x="69" y="0"/>
                    <a:pt x="69" y="0"/>
                    <a:pt x="69" y="0"/>
                  </a:cubicBezTo>
                  <a:cubicBezTo>
                    <a:pt x="73" y="0"/>
                    <a:pt x="77" y="4"/>
                    <a:pt x="77" y="8"/>
                  </a:cubicBezTo>
                  <a:cubicBezTo>
                    <a:pt x="77" y="68"/>
                    <a:pt x="77" y="68"/>
                    <a:pt x="77" y="68"/>
                  </a:cubicBezTo>
                </a:path>
              </a:pathLst>
            </a:custGeom>
            <a:solidFill>
              <a:schemeClr val="accent1"/>
            </a:solidFill>
            <a:ln>
              <a:noFill/>
            </a:ln>
          </p:spPr>
          <p:txBody>
            <a:bodyPr anchor="ctr"/>
            <a:lstStyle/>
            <a:p>
              <a:endParaRPr lang="zh-CN" altLang="en-US"/>
            </a:p>
          </p:txBody>
        </p:sp>
        <p:sp>
          <p:nvSpPr>
            <p:cNvPr id="43" name="MH_Other_4"/>
            <p:cNvSpPr>
              <a:spLocks/>
            </p:cNvSpPr>
            <p:nvPr>
              <p:custDataLst>
                <p:tags r:id="rId2"/>
              </p:custDataLst>
            </p:nvPr>
          </p:nvSpPr>
          <p:spPr bwMode="auto">
            <a:xfrm>
              <a:off x="6545914" y="3726364"/>
              <a:ext cx="192119" cy="175249"/>
            </a:xfrm>
            <a:custGeom>
              <a:avLst/>
              <a:gdLst>
                <a:gd name="T0" fmla="*/ 2147483646 w 9817"/>
                <a:gd name="T1" fmla="*/ 676491680 h 10218"/>
                <a:gd name="T2" fmla="*/ 0 w 9817"/>
                <a:gd name="T3" fmla="*/ 2147483646 h 10218"/>
                <a:gd name="T4" fmla="*/ 2147483646 w 9817"/>
                <a:gd name="T5" fmla="*/ 2147483646 h 10218"/>
                <a:gd name="T6" fmla="*/ 2147483646 w 9817"/>
                <a:gd name="T7" fmla="*/ 2147483646 h 10218"/>
                <a:gd name="T8" fmla="*/ 2147483646 w 9817"/>
                <a:gd name="T9" fmla="*/ 2147483646 h 10218"/>
                <a:gd name="T10" fmla="*/ 2147483646 w 9817"/>
                <a:gd name="T11" fmla="*/ 2147483646 h 10218"/>
                <a:gd name="T12" fmla="*/ 2147483646 w 9817"/>
                <a:gd name="T13" fmla="*/ 0 h 102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17" h="10218">
                  <a:moveTo>
                    <a:pt x="6007" y="218"/>
                  </a:moveTo>
                  <a:lnTo>
                    <a:pt x="0" y="7119"/>
                  </a:lnTo>
                  <a:lnTo>
                    <a:pt x="3627" y="10218"/>
                  </a:lnTo>
                  <a:lnTo>
                    <a:pt x="7912" y="10218"/>
                  </a:lnTo>
                  <a:cubicBezTo>
                    <a:pt x="8865" y="10218"/>
                    <a:pt x="9817" y="9540"/>
                    <a:pt x="9817" y="8693"/>
                  </a:cubicBezTo>
                  <a:lnTo>
                    <a:pt x="9817" y="3099"/>
                  </a:lnTo>
                  <a:cubicBezTo>
                    <a:pt x="6007" y="218"/>
                    <a:pt x="6068" y="0"/>
                    <a:pt x="6068" y="0"/>
                  </a:cubicBezTo>
                </a:path>
              </a:pathLst>
            </a:custGeom>
            <a:solidFill>
              <a:schemeClr val="accent1">
                <a:lumMod val="50000"/>
              </a:schemeClr>
            </a:solidFill>
            <a:ln>
              <a:noFill/>
            </a:ln>
          </p:spPr>
          <p:txBody>
            <a:bodyPr/>
            <a:lstStyle/>
            <a:p>
              <a:endParaRPr lang="zh-CN" altLang="en-US"/>
            </a:p>
          </p:txBody>
        </p:sp>
        <p:sp>
          <p:nvSpPr>
            <p:cNvPr id="44" name="MH_Other_5"/>
            <p:cNvSpPr>
              <a:spLocks/>
            </p:cNvSpPr>
            <p:nvPr>
              <p:custDataLst>
                <p:tags r:id="rId3"/>
              </p:custDataLst>
            </p:nvPr>
          </p:nvSpPr>
          <p:spPr bwMode="auto">
            <a:xfrm>
              <a:off x="6373813" y="3518661"/>
              <a:ext cx="268160" cy="255301"/>
            </a:xfrm>
            <a:custGeom>
              <a:avLst/>
              <a:gdLst>
                <a:gd name="T0" fmla="*/ 2147483646 w 10000"/>
                <a:gd name="T1" fmla="*/ 2147483646 h 10000"/>
                <a:gd name="T2" fmla="*/ 2147483646 w 10000"/>
                <a:gd name="T3" fmla="*/ 2147483646 h 10000"/>
                <a:gd name="T4" fmla="*/ 42495231 w 10000"/>
                <a:gd name="T5" fmla="*/ 2147483646 h 10000"/>
                <a:gd name="T6" fmla="*/ 2147483646 w 10000"/>
                <a:gd name="T7" fmla="*/ 2147483646 h 10000"/>
                <a:gd name="T8" fmla="*/ 2147483646 w 10000"/>
                <a:gd name="T9" fmla="*/ 2147483646 h 10000"/>
                <a:gd name="T10" fmla="*/ 2147483646 w 10000"/>
                <a:gd name="T11" fmla="*/ 2147483646 h 10000"/>
                <a:gd name="T12" fmla="*/ 2147483646 w 10000"/>
                <a:gd name="T13" fmla="*/ 423315830 h 10000"/>
                <a:gd name="T14" fmla="*/ 2147483646 w 10000"/>
                <a:gd name="T15" fmla="*/ 123801940 h 10000"/>
                <a:gd name="T16" fmla="*/ 2147483646 w 10000"/>
                <a:gd name="T17" fmla="*/ 2147483646 h 10000"/>
                <a:gd name="T18" fmla="*/ 2147483646 w 10000"/>
                <a:gd name="T19" fmla="*/ 2147483646 h 10000"/>
                <a:gd name="T20" fmla="*/ 2147483646 w 10000"/>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4661" y="10000"/>
                  </a:moveTo>
                  <a:cubicBezTo>
                    <a:pt x="4429" y="10000"/>
                    <a:pt x="4198" y="9775"/>
                    <a:pt x="3966" y="9550"/>
                  </a:cubicBezTo>
                  <a:cubicBezTo>
                    <a:pt x="3966" y="9550"/>
                    <a:pt x="-428" y="5497"/>
                    <a:pt x="35" y="5047"/>
                  </a:cubicBezTo>
                  <a:cubicBezTo>
                    <a:pt x="266" y="4822"/>
                    <a:pt x="1885" y="4597"/>
                    <a:pt x="2116" y="5047"/>
                  </a:cubicBezTo>
                  <a:lnTo>
                    <a:pt x="4429" y="7524"/>
                  </a:lnTo>
                  <a:cubicBezTo>
                    <a:pt x="4661" y="6848"/>
                    <a:pt x="4431" y="7109"/>
                    <a:pt x="5355" y="5047"/>
                  </a:cubicBezTo>
                  <a:cubicBezTo>
                    <a:pt x="6279" y="2985"/>
                    <a:pt x="7205" y="994"/>
                    <a:pt x="8592" y="318"/>
                  </a:cubicBezTo>
                  <a:cubicBezTo>
                    <a:pt x="8824" y="93"/>
                    <a:pt x="9749" y="-132"/>
                    <a:pt x="9981" y="93"/>
                  </a:cubicBezTo>
                  <a:cubicBezTo>
                    <a:pt x="10212" y="544"/>
                    <a:pt x="8362" y="2570"/>
                    <a:pt x="6974" y="5722"/>
                  </a:cubicBezTo>
                  <a:cubicBezTo>
                    <a:pt x="6279" y="7524"/>
                    <a:pt x="5586" y="9099"/>
                    <a:pt x="5586" y="9099"/>
                  </a:cubicBezTo>
                  <a:cubicBezTo>
                    <a:pt x="5201" y="9813"/>
                    <a:pt x="4931" y="9925"/>
                    <a:pt x="4661" y="100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2" name="图片 1"/>
          <p:cNvPicPr>
            <a:picLocks noChangeAspect="1"/>
          </p:cNvPicPr>
          <p:nvPr/>
        </p:nvPicPr>
        <p:blipFill>
          <a:blip r:embed="rId15"/>
          <a:stretch>
            <a:fillRect/>
          </a:stretch>
        </p:blipFill>
        <p:spPr>
          <a:xfrm>
            <a:off x="3982522" y="691552"/>
            <a:ext cx="8209478" cy="1555228"/>
          </a:xfrm>
          <a:prstGeom prst="rect">
            <a:avLst/>
          </a:prstGeom>
        </p:spPr>
      </p:pic>
      <p:pic>
        <p:nvPicPr>
          <p:cNvPr id="51" name="图片 50"/>
          <p:cNvPicPr>
            <a:picLocks noChangeAspect="1"/>
          </p:cNvPicPr>
          <p:nvPr/>
        </p:nvPicPr>
        <p:blipFill>
          <a:blip r:embed="rId15"/>
          <a:stretch>
            <a:fillRect/>
          </a:stretch>
        </p:blipFill>
        <p:spPr>
          <a:xfrm>
            <a:off x="3995470" y="2232328"/>
            <a:ext cx="8209478" cy="4625671"/>
          </a:xfrm>
          <a:prstGeom prst="rect">
            <a:avLst/>
          </a:prstGeom>
          <a:ln>
            <a:solidFill>
              <a:srgbClr val="3399FF"/>
            </a:solidFill>
          </a:ln>
        </p:spPr>
      </p:pic>
      <p:sp>
        <p:nvSpPr>
          <p:cNvPr id="4" name="文本框 3"/>
          <p:cNvSpPr txBox="1"/>
          <p:nvPr/>
        </p:nvSpPr>
        <p:spPr>
          <a:xfrm>
            <a:off x="5249290" y="3321643"/>
            <a:ext cx="5088988" cy="1246495"/>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淡黄色或琥珀色液体，低温时为白色结晶。</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zh-CN" altLang="zh-CN"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52" name="文本框 51"/>
          <p:cNvSpPr txBox="1"/>
          <p:nvPr/>
        </p:nvSpPr>
        <p:spPr>
          <a:xfrm>
            <a:off x="4453182"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中英名称</a:t>
            </a:r>
            <a:endParaRPr lang="zh-CN" altLang="en-US" sz="1500" dirty="0">
              <a:latin typeface="黑体" panose="02010609060101010101" pitchFamily="49" charset="-122"/>
              <a:ea typeface="黑体" panose="02010609060101010101" pitchFamily="49" charset="-122"/>
            </a:endParaRPr>
          </a:p>
        </p:txBody>
      </p:sp>
      <p:sp>
        <p:nvSpPr>
          <p:cNvPr id="53" name="文本框 52"/>
          <p:cNvSpPr txBox="1"/>
          <p:nvPr/>
        </p:nvSpPr>
        <p:spPr>
          <a:xfrm>
            <a:off x="5391485" y="1898177"/>
            <a:ext cx="946151" cy="323165"/>
          </a:xfrm>
          <a:prstGeom prst="rect">
            <a:avLst/>
          </a:prstGeom>
          <a:noFill/>
        </p:spPr>
        <p:txBody>
          <a:bodyPr wrap="square" rtlCol="0">
            <a:spAutoFit/>
          </a:bodyPr>
          <a:lstStyle/>
          <a:p>
            <a:r>
              <a:rPr lang="zh-CN" altLang="en-US" sz="1500" dirty="0" smtClean="0">
                <a:latin typeface="黑体" panose="02010609060101010101" pitchFamily="49" charset="-122"/>
                <a:ea typeface="黑体" panose="02010609060101010101" pitchFamily="49" charset="-122"/>
              </a:rPr>
              <a:t>管理状况</a:t>
            </a:r>
            <a:endParaRPr lang="zh-CN" altLang="en-US" sz="1500" dirty="0">
              <a:latin typeface="黑体" panose="02010609060101010101" pitchFamily="49" charset="-122"/>
              <a:ea typeface="黑体" panose="02010609060101010101" pitchFamily="49" charset="-122"/>
            </a:endParaRPr>
          </a:p>
        </p:txBody>
      </p:sp>
      <p:sp>
        <p:nvSpPr>
          <p:cNvPr id="54" name="文本框 53"/>
          <p:cNvSpPr txBox="1"/>
          <p:nvPr/>
        </p:nvSpPr>
        <p:spPr>
          <a:xfrm>
            <a:off x="10931094" y="1898285"/>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作用描述</a:t>
            </a:r>
            <a:endParaRPr lang="zh-CN" altLang="en-US" sz="1500" dirty="0">
              <a:latin typeface="黑体" panose="02010609060101010101" pitchFamily="49" charset="-122"/>
              <a:ea typeface="黑体" panose="02010609060101010101" pitchFamily="49" charset="-122"/>
            </a:endParaRPr>
          </a:p>
        </p:txBody>
      </p:sp>
      <p:sp>
        <p:nvSpPr>
          <p:cNvPr id="55" name="文本框 54"/>
          <p:cNvSpPr txBox="1"/>
          <p:nvPr/>
        </p:nvSpPr>
        <p:spPr>
          <a:xfrm>
            <a:off x="10069576" y="1899434"/>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主要产地</a:t>
            </a:r>
            <a:endParaRPr lang="zh-CN" altLang="en-US" sz="1500" dirty="0">
              <a:latin typeface="黑体" panose="02010609060101010101" pitchFamily="49" charset="-122"/>
              <a:ea typeface="黑体" panose="02010609060101010101" pitchFamily="49" charset="-122"/>
            </a:endParaRPr>
          </a:p>
        </p:txBody>
      </p:sp>
      <p:sp>
        <p:nvSpPr>
          <p:cNvPr id="56" name="文本框 55"/>
          <p:cNvSpPr txBox="1"/>
          <p:nvPr/>
        </p:nvSpPr>
        <p:spPr>
          <a:xfrm>
            <a:off x="9121167" y="189111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制备提取</a:t>
            </a:r>
            <a:endParaRPr lang="zh-CN" altLang="en-US" sz="1500" dirty="0">
              <a:latin typeface="黑体" panose="02010609060101010101" pitchFamily="49" charset="-122"/>
              <a:ea typeface="黑体" panose="02010609060101010101" pitchFamily="49" charset="-122"/>
            </a:endParaRPr>
          </a:p>
        </p:txBody>
      </p:sp>
      <p:sp>
        <p:nvSpPr>
          <p:cNvPr id="57" name="文本框 56"/>
          <p:cNvSpPr txBox="1"/>
          <p:nvPr/>
        </p:nvSpPr>
        <p:spPr>
          <a:xfrm>
            <a:off x="8223632" y="1894089"/>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物理性质</a:t>
            </a:r>
            <a:endParaRPr lang="zh-CN" altLang="en-US" sz="1500" dirty="0">
              <a:latin typeface="黑体" panose="02010609060101010101" pitchFamily="49" charset="-122"/>
              <a:ea typeface="黑体" panose="02010609060101010101" pitchFamily="49" charset="-122"/>
            </a:endParaRPr>
          </a:p>
        </p:txBody>
      </p:sp>
      <p:sp>
        <p:nvSpPr>
          <p:cNvPr id="58" name="文本框 57"/>
          <p:cNvSpPr txBox="1"/>
          <p:nvPr/>
        </p:nvSpPr>
        <p:spPr>
          <a:xfrm>
            <a:off x="7282442" y="1896187"/>
            <a:ext cx="946151" cy="323165"/>
          </a:xfrm>
          <a:prstGeom prst="rect">
            <a:avLst/>
          </a:prstGeom>
          <a:noFill/>
        </p:spPr>
        <p:txBody>
          <a:bodyPr wrap="square" rtlCol="0">
            <a:spAutoFit/>
          </a:bodyPr>
          <a:lstStyle/>
          <a:p>
            <a:r>
              <a:rPr lang="zh-CN" altLang="en-US" sz="1500" dirty="0">
                <a:latin typeface="黑体" panose="02010609060101010101" pitchFamily="49" charset="-122"/>
                <a:ea typeface="黑体" panose="02010609060101010101" pitchFamily="49" charset="-122"/>
              </a:rPr>
              <a:t>感官特征</a:t>
            </a:r>
            <a:endParaRPr lang="zh-CN" altLang="en-US" sz="1500" dirty="0">
              <a:latin typeface="黑体" panose="02010609060101010101" pitchFamily="49" charset="-122"/>
              <a:ea typeface="黑体" panose="02010609060101010101" pitchFamily="49" charset="-122"/>
            </a:endParaRPr>
          </a:p>
        </p:txBody>
      </p:sp>
      <p:sp>
        <p:nvSpPr>
          <p:cNvPr id="59" name="文本框 58"/>
          <p:cNvSpPr txBox="1"/>
          <p:nvPr/>
        </p:nvSpPr>
        <p:spPr>
          <a:xfrm>
            <a:off x="6337636" y="1898285"/>
            <a:ext cx="946151" cy="323165"/>
          </a:xfrm>
          <a:prstGeom prst="rect">
            <a:avLst/>
          </a:prstGeom>
          <a:solidFill>
            <a:srgbClr val="FFC000"/>
          </a:solidFill>
        </p:spPr>
        <p:txBody>
          <a:bodyPr wrap="square" rtlCol="0">
            <a:spAutoFit/>
          </a:bodyPr>
          <a:lstStyle/>
          <a:p>
            <a:r>
              <a:rPr lang="zh-CN" altLang="en-US" sz="1500" dirty="0">
                <a:latin typeface="黑体" panose="02010609060101010101" pitchFamily="49" charset="-122"/>
                <a:ea typeface="黑体" panose="02010609060101010101" pitchFamily="49" charset="-122"/>
              </a:rPr>
              <a:t>性状描述</a:t>
            </a:r>
            <a:endParaRPr lang="zh-CN" altLang="en-US" sz="1500" dirty="0">
              <a:latin typeface="黑体" panose="02010609060101010101" pitchFamily="49" charset="-122"/>
              <a:ea typeface="黑体" panose="02010609060101010101" pitchFamily="49" charset="-122"/>
            </a:endParaRPr>
          </a:p>
        </p:txBody>
      </p:sp>
      <p:pic>
        <p:nvPicPr>
          <p:cNvPr id="45" name="图片 44"/>
          <p:cNvPicPr>
            <a:picLocks noChangeAspect="1"/>
          </p:cNvPicPr>
          <p:nvPr/>
        </p:nvPicPr>
        <p:blipFill>
          <a:blip r:embed="rId16"/>
          <a:stretch>
            <a:fillRect/>
          </a:stretch>
        </p:blipFill>
        <p:spPr>
          <a:xfrm>
            <a:off x="10919565" y="6238753"/>
            <a:ext cx="1272433" cy="627777"/>
          </a:xfrm>
          <a:prstGeom prst="rect">
            <a:avLst/>
          </a:prstGeom>
        </p:spPr>
      </p:pic>
    </p:spTree>
    <p:extLst>
      <p:ext uri="{BB962C8B-B14F-4D97-AF65-F5344CB8AC3E}">
        <p14:creationId xmlns:p14="http://schemas.microsoft.com/office/powerpoint/2010/main" val="828626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0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0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0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0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0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0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1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1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1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1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1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1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2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2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2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2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2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2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3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3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3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3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3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4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4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4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4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4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4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4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4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5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5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5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5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5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5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5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6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6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6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6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6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6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7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7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7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7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7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7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7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7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7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8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SubTitle"/>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SubTitle"/>
  <p:tag name="MH_ORDER" val="3"/>
</p:tagLst>
</file>

<file path=ppt/tags/tag3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3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4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4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4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2"/>
</p:tagLst>
</file>

<file path=ppt/tags/tag5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5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5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5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5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5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5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3"/>
</p:tagLst>
</file>

<file path=ppt/tags/tag6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6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6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6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6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8"/>
</p:tagLst>
</file>

<file path=ppt/tags/tag7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7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7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7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7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7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7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9"/>
</p:tagLst>
</file>

<file path=ppt/tags/tag8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8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8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8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8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8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8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0"/>
</p:tagLst>
</file>

<file path=ppt/tags/tag90.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91.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94.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96.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ags/tag97.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4"/>
</p:tagLst>
</file>

<file path=ppt/tags/tag99.xml><?xml version="1.0" encoding="utf-8"?>
<p:tagLst xmlns:a="http://schemas.openxmlformats.org/drawingml/2006/main" xmlns:r="http://schemas.openxmlformats.org/officeDocument/2006/relationships" xmlns:p="http://schemas.openxmlformats.org/presentationml/2006/main">
  <p:tag name="MH" val="20160507095459"/>
  <p:tag name="MH_LIBRARY" val="GRAPHIC"/>
  <p:tag name="MH_TYPE" val="Other"/>
  <p:tag name="MH_ORDER"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TotalTime>
  <Words>1023</Words>
  <Application>Microsoft Office PowerPoint</Application>
  <PresentationFormat>宽屏</PresentationFormat>
  <Paragraphs>276</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黑体</vt:lpstr>
      <vt:lpstr>华文宋体</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茗记</dc:creator>
  <cp:lastModifiedBy>Administrator</cp:lastModifiedBy>
  <cp:revision>44</cp:revision>
  <dcterms:created xsi:type="dcterms:W3CDTF">2016-05-07T01:35:03Z</dcterms:created>
  <dcterms:modified xsi:type="dcterms:W3CDTF">2016-07-25T08:12:14Z</dcterms:modified>
</cp:coreProperties>
</file>