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9" r:id="rId4"/>
    <p:sldId id="291" r:id="rId5"/>
    <p:sldId id="260" r:id="rId6"/>
    <p:sldId id="261" r:id="rId7"/>
    <p:sldId id="263" r:id="rId8"/>
    <p:sldId id="293" r:id="rId9"/>
    <p:sldId id="294" r:id="rId10"/>
    <p:sldId id="292" r:id="rId11"/>
    <p:sldId id="29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C81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B55D13-E7A0-4C21-A865-475B1C6F6171}">
  <a:tblStyle styleId="{A9B55D13-E7A0-4C21-A865-475B1C6F61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B3CF49-5960-4D86-912A-769A8AAFC4B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2884" autoAdjust="0"/>
  </p:normalViewPr>
  <p:slideViewPr>
    <p:cSldViewPr snapToGrid="0">
      <p:cViewPr varScale="1">
        <p:scale>
          <a:sx n="106" d="100"/>
          <a:sy n="106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dc1581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dc1581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3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5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8b86e5f63_0_8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8b86e5f63_0_8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38958c0c9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38958c0c9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8b86e5f63_0_8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8b86e5f63_0_8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8b86e5f6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8b86e5f6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8b86e5f63_0_8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8b86e5f63_0_8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5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225" y="3523025"/>
            <a:ext cx="4583100" cy="40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78200"/>
            <a:ext cx="4583100" cy="23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2" name="Google Shape;12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17" name="Google Shape;17;p2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108850" y="1581606"/>
            <a:ext cx="4926300" cy="12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108850" y="2865600"/>
            <a:ext cx="49263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86" name="Google Shape;86;p11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922650" y="2533730"/>
            <a:ext cx="28008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922650" y="3511100"/>
            <a:ext cx="2800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nton"/>
              <a:buNone/>
              <a:defRPr sz="28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922650" y="1332850"/>
            <a:ext cx="1088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800"/>
              <a:buNone/>
              <a:defRPr sz="6800" i="1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26" name="Google Shape;26;p3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386475" y="1588900"/>
            <a:ext cx="63711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100"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34" name="Google Shape;34;p4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2"/>
          </p:nvPr>
        </p:nvSpPr>
        <p:spPr>
          <a:xfrm>
            <a:off x="1483427" y="1933032"/>
            <a:ext cx="30147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3"/>
          </p:nvPr>
        </p:nvSpPr>
        <p:spPr>
          <a:xfrm>
            <a:off x="4645863" y="1924250"/>
            <a:ext cx="30147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43" name="Google Shape;43;p5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1483427" y="2968725"/>
            <a:ext cx="30147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645875" y="2946275"/>
            <a:ext cx="3014700" cy="6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100"/>
            </a:lvl9pPr>
          </a:lstStyle>
          <a:p>
            <a:endParaRPr/>
          </a:p>
        </p:txBody>
      </p:sp>
      <p:grpSp>
        <p:nvGrpSpPr>
          <p:cNvPr id="51" name="Google Shape;51;p6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52" name="Google Shape;52;p6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865975" y="954625"/>
            <a:ext cx="3486300" cy="1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59" name="Google Shape;59;p7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subTitle" idx="1"/>
          </p:nvPr>
        </p:nvSpPr>
        <p:spPr>
          <a:xfrm>
            <a:off x="865975" y="3359525"/>
            <a:ext cx="3486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13225" y="1530750"/>
            <a:ext cx="4664400" cy="20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67" name="Google Shape;67;p8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1651800" y="1696775"/>
            <a:ext cx="5840400" cy="8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 idx="2"/>
          </p:nvPr>
        </p:nvSpPr>
        <p:spPr>
          <a:xfrm>
            <a:off x="1651800" y="3163125"/>
            <a:ext cx="58404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grpSp>
        <p:nvGrpSpPr>
          <p:cNvPr id="74" name="Google Shape;74;p9"/>
          <p:cNvGrpSpPr/>
          <p:nvPr/>
        </p:nvGrpSpPr>
        <p:grpSpPr>
          <a:xfrm>
            <a:off x="76200" y="76200"/>
            <a:ext cx="8991600" cy="4991100"/>
            <a:chOff x="76200" y="76200"/>
            <a:chExt cx="8991600" cy="4991100"/>
          </a:xfrm>
        </p:grpSpPr>
        <p:sp>
          <p:nvSpPr>
            <p:cNvPr id="75" name="Google Shape;75;p9"/>
            <p:cNvSpPr/>
            <p:nvPr/>
          </p:nvSpPr>
          <p:spPr>
            <a:xfrm>
              <a:off x="76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8797200" y="762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76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8797200" y="4796700"/>
              <a:ext cx="270600" cy="270600"/>
            </a:xfrm>
            <a:prstGeom prst="mathPlus">
              <a:avLst>
                <a:gd name="adj1" fmla="val 65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ton"/>
                <a:ea typeface="Anton"/>
                <a:cs typeface="Anton"/>
                <a:sym typeface="Anto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0" y="-88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713225" y="3823300"/>
            <a:ext cx="7717500" cy="79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nton"/>
              <a:buNone/>
              <a:defRPr sz="4000">
                <a:latin typeface="Anton"/>
                <a:ea typeface="Anton"/>
                <a:cs typeface="Anton"/>
                <a:sym typeface="Anto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dlccorp.com/post/how-to-use-pytesseract-opencv-and-tesseract-for-ocr-in-python/" TargetMode="External"/><Relationship Id="rId3" Type="http://schemas.openxmlformats.org/officeDocument/2006/relationships/hyperlink" Target="https://www.ijsr.net/archive/v10i6/SR21529233126.pdf" TargetMode="External"/><Relationship Id="rId7" Type="http://schemas.openxmlformats.org/officeDocument/2006/relationships/hyperlink" Target="https://www.affinda.com/finance-ai/tesseract-ocr-opencv-and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uiltin.com/articles/python-tesseract" TargetMode="External"/><Relationship Id="rId5" Type="http://schemas.openxmlformats.org/officeDocument/2006/relationships/hyperlink" Target="https://viblo.asia/p/elasticsearch-va-query-dsl-p1-OeVKBdY0lkW#_match-query-5" TargetMode="External"/><Relationship Id="rId4" Type="http://schemas.openxmlformats.org/officeDocument/2006/relationships/hyperlink" Target="https://viblo.asia/p/gioi-thieu-ve-elastic-phan-1-gioi-thieu-co-ban-ve-elastic-search-va-huong-dan-cai-dat-co-ban-step-by-step-1VgZvVNmZAw" TargetMode="External"/><Relationship Id="rId9" Type="http://schemas.openxmlformats.org/officeDocument/2006/relationships/hyperlink" Target="https://viblo.asia/p/xay-dung-webapp-doc-bien-so-xe-su-dung-yolov6-tesseract-ocr-streamlit-vlZL9bx8VQ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713225" y="1078200"/>
            <a:ext cx="8051172" cy="23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BÁO CÁO ĐỢT 1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dk2"/>
                </a:solidFill>
              </a:rPr>
              <a:t>DỰ ÁN CNTT 2</a:t>
            </a:r>
            <a:br>
              <a:rPr lang="en">
                <a:solidFill>
                  <a:schemeClr val="dk2"/>
                </a:solidFill>
              </a:rPr>
            </a:br>
            <a:r>
              <a:rPr lang="en" sz="3000"/>
              <a:t>Đề tài: Xây dựng hệ thống tìm kiếm thông minh thông qua Elastic Search và </a:t>
            </a:r>
            <a:r>
              <a:rPr lang="en-US" sz="3000"/>
              <a:t>Tesseract OCR</a:t>
            </a:r>
            <a:r>
              <a:rPr lang="en" sz="3000"/>
              <a:t> 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713225" y="3523024"/>
            <a:ext cx="4583100" cy="65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/>
              <a:t>Tăng</a:t>
            </a:r>
            <a:r>
              <a:rPr lang="en-US" b="1"/>
              <a:t> Minh </a:t>
            </a:r>
            <a:r>
              <a:rPr lang="en-US" b="1" err="1"/>
              <a:t>Phúc</a:t>
            </a:r>
            <a:r>
              <a:rPr lang="en-US" b="1"/>
              <a:t> – </a:t>
            </a:r>
            <a:r>
              <a:rPr lang="en-US" b="1" err="1"/>
              <a:t>518H0552</a:t>
            </a:r>
            <a:endParaRPr lang="en-US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/>
              <a:t>Nguyễn</a:t>
            </a:r>
            <a:r>
              <a:rPr lang="en-US" b="1"/>
              <a:t> </a:t>
            </a:r>
            <a:r>
              <a:rPr lang="en-US" b="1" err="1"/>
              <a:t>Phúc</a:t>
            </a:r>
            <a:r>
              <a:rPr lang="en-US" b="1"/>
              <a:t> </a:t>
            </a:r>
            <a:r>
              <a:rPr lang="en-US" b="1" err="1"/>
              <a:t>Luân</a:t>
            </a:r>
            <a:r>
              <a:rPr lang="en-US" b="1"/>
              <a:t> – </a:t>
            </a:r>
            <a:r>
              <a:rPr lang="en-US" b="1" err="1"/>
              <a:t>518H0536</a:t>
            </a:r>
            <a:endParaRPr b="1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6713613" y="617700"/>
            <a:ext cx="850900" cy="198000"/>
            <a:chOff x="6248438" y="617700"/>
            <a:chExt cx="850900" cy="198000"/>
          </a:xfrm>
        </p:grpSpPr>
        <p:sp>
          <p:nvSpPr>
            <p:cNvPr id="103" name="Google Shape;103;p15"/>
            <p:cNvSpPr/>
            <p:nvPr/>
          </p:nvSpPr>
          <p:spPr>
            <a:xfrm>
              <a:off x="6248438" y="617700"/>
              <a:ext cx="198000" cy="19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6574888" y="617700"/>
              <a:ext cx="198000" cy="19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6901338" y="617700"/>
              <a:ext cx="198000" cy="19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l="42779" t="6693" r="44094" b="81710"/>
          <a:stretch/>
        </p:blipFill>
        <p:spPr>
          <a:xfrm rot="10800000" flipH="1">
            <a:off x="5620488" y="1026151"/>
            <a:ext cx="574401" cy="50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l="50634" t="9752" r="43731" b="81493"/>
          <a:stretch/>
        </p:blipFill>
        <p:spPr>
          <a:xfrm rot="10800000" flipH="1">
            <a:off x="8764400" y="3527300"/>
            <a:ext cx="254775" cy="3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l="46576" t="6693" r="44095" b="81710"/>
          <a:stretch/>
        </p:blipFill>
        <p:spPr>
          <a:xfrm rot="10800000" flipH="1">
            <a:off x="8356172" y="815701"/>
            <a:ext cx="408225" cy="50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40664" y="446638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TESSERACT OCR </a:t>
            </a:r>
            <a:r>
              <a:rPr lang="en"/>
              <a:t>PROCESS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B0F003-2DA1-4E72-9848-99E88291B3B4}"/>
              </a:ext>
            </a:extLst>
          </p:cNvPr>
          <p:cNvSpPr/>
          <p:nvPr/>
        </p:nvSpPr>
        <p:spPr>
          <a:xfrm>
            <a:off x="139773" y="2316001"/>
            <a:ext cx="1563057" cy="63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API Request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94DF7-78C8-4C12-8DD1-5922813DCBAC}"/>
              </a:ext>
            </a:extLst>
          </p:cNvPr>
          <p:cNvCxnSpPr>
            <a:cxnSpLocks/>
          </p:cNvCxnSpPr>
          <p:nvPr/>
        </p:nvCxnSpPr>
        <p:spPr>
          <a:xfrm>
            <a:off x="1702830" y="2633561"/>
            <a:ext cx="35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60EA1-88C1-4FDC-B013-CD7D4F5EEA3E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flipH="1">
            <a:off x="2818679" y="2990107"/>
            <a:ext cx="1" cy="48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F02E386-4788-410A-AD06-154354C80CBA}"/>
              </a:ext>
            </a:extLst>
          </p:cNvPr>
          <p:cNvSpPr/>
          <p:nvPr/>
        </p:nvSpPr>
        <p:spPr>
          <a:xfrm>
            <a:off x="5883333" y="2249513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Trained Data Set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933421-8F42-42F3-AE46-F7459D8DC884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4691676" y="2987128"/>
            <a:ext cx="518" cy="357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8373F9-0C15-4F86-86BF-8BD9E84B0105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3575827" y="2621368"/>
            <a:ext cx="358701" cy="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ABE6C7-AE69-45FF-9EA7-C374B65953CA}"/>
              </a:ext>
            </a:extLst>
          </p:cNvPr>
          <p:cNvSpPr/>
          <p:nvPr/>
        </p:nvSpPr>
        <p:spPr>
          <a:xfrm>
            <a:off x="5883333" y="3466111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Text Conversion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32D2FB-4DAD-46BD-8CB5-B4287C0F212F}"/>
              </a:ext>
            </a:extLst>
          </p:cNvPr>
          <p:cNvCxnSpPr>
            <a:cxnSpLocks/>
          </p:cNvCxnSpPr>
          <p:nvPr/>
        </p:nvCxnSpPr>
        <p:spPr>
          <a:xfrm flipH="1">
            <a:off x="6640481" y="2991915"/>
            <a:ext cx="2" cy="46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2441549E-F7AB-46EF-AB2D-F5BDC5D7C7F1}"/>
              </a:ext>
            </a:extLst>
          </p:cNvPr>
          <p:cNvSpPr/>
          <p:nvPr/>
        </p:nvSpPr>
        <p:spPr>
          <a:xfrm>
            <a:off x="4020053" y="3342086"/>
            <a:ext cx="1343247" cy="992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OpenCV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2906AB-D3EA-4BFC-9070-7F99C3CDCC44}"/>
              </a:ext>
            </a:extLst>
          </p:cNvPr>
          <p:cNvSpPr/>
          <p:nvPr/>
        </p:nvSpPr>
        <p:spPr>
          <a:xfrm>
            <a:off x="2061531" y="3475947"/>
            <a:ext cx="1514296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Image Pre-processing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FD50D2-920C-49BD-8A12-0E03EE446CD7}"/>
              </a:ext>
            </a:extLst>
          </p:cNvPr>
          <p:cNvSpPr/>
          <p:nvPr/>
        </p:nvSpPr>
        <p:spPr>
          <a:xfrm>
            <a:off x="2061532" y="2258587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Input Image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E3552A-E76E-43AA-9D80-189102851554}"/>
              </a:ext>
            </a:extLst>
          </p:cNvPr>
          <p:cNvCxnSpPr>
            <a:cxnSpLocks/>
            <a:stCxn id="22" idx="3"/>
            <a:endCxn id="93" idx="1"/>
          </p:cNvCxnSpPr>
          <p:nvPr/>
        </p:nvCxnSpPr>
        <p:spPr>
          <a:xfrm flipV="1">
            <a:off x="3575827" y="3838272"/>
            <a:ext cx="444226" cy="3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7329E-3EF6-4973-A29A-376B6FC519AD}"/>
              </a:ext>
            </a:extLst>
          </p:cNvPr>
          <p:cNvSpPr/>
          <p:nvPr/>
        </p:nvSpPr>
        <p:spPr>
          <a:xfrm>
            <a:off x="3934528" y="2255608"/>
            <a:ext cx="1514295" cy="7315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OCR Engine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9A4231-7636-4958-AD83-EC9A42FFE07C}"/>
              </a:ext>
            </a:extLst>
          </p:cNvPr>
          <p:cNvSpPr/>
          <p:nvPr/>
        </p:nvSpPr>
        <p:spPr>
          <a:xfrm>
            <a:off x="3934528" y="1140102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Trained Data Set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96C6F4-3363-4B1E-93D1-57CBCD1D10BD}"/>
              </a:ext>
            </a:extLst>
          </p:cNvPr>
          <p:cNvCxnSpPr>
            <a:stCxn id="45" idx="2"/>
            <a:endCxn id="33" idx="0"/>
          </p:cNvCxnSpPr>
          <p:nvPr/>
        </p:nvCxnSpPr>
        <p:spPr>
          <a:xfrm>
            <a:off x="4691676" y="1871622"/>
            <a:ext cx="0" cy="38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BD0D07-ABFD-4C76-8DF3-81B425E61C97}"/>
              </a:ext>
            </a:extLst>
          </p:cNvPr>
          <p:cNvCxnSpPr>
            <a:stCxn id="33" idx="3"/>
            <a:endCxn id="49" idx="1"/>
          </p:cNvCxnSpPr>
          <p:nvPr/>
        </p:nvCxnSpPr>
        <p:spPr>
          <a:xfrm flipV="1">
            <a:off x="5448823" y="2615273"/>
            <a:ext cx="434510" cy="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B02C2CF-11D2-4DC3-8458-659DA1113418}"/>
              </a:ext>
            </a:extLst>
          </p:cNvPr>
          <p:cNvSpPr/>
          <p:nvPr/>
        </p:nvSpPr>
        <p:spPr>
          <a:xfrm>
            <a:off x="5856342" y="4485521"/>
            <a:ext cx="1563057" cy="63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API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CE944E-FA73-4805-9D38-8AD454289B6E}"/>
              </a:ext>
            </a:extLst>
          </p:cNvPr>
          <p:cNvCxnSpPr>
            <a:stCxn id="77" idx="2"/>
            <a:endCxn id="50" idx="0"/>
          </p:cNvCxnSpPr>
          <p:nvPr/>
        </p:nvCxnSpPr>
        <p:spPr>
          <a:xfrm flipH="1">
            <a:off x="6637871" y="4197631"/>
            <a:ext cx="2610" cy="287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309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C823-57F1-4C23-A627-BFD4CAC3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NGUỒN LIỆU THAM KHẢO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62792-BA01-40E1-A153-BC1FBD9FC9FC}"/>
              </a:ext>
            </a:extLst>
          </p:cNvPr>
          <p:cNvSpPr txBox="1"/>
          <p:nvPr/>
        </p:nvSpPr>
        <p:spPr>
          <a:xfrm>
            <a:off x="740664" y="1182915"/>
            <a:ext cx="78663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[1]. Kathare, Reddy, Prabhu. “A Comprehensive Study of Elasticsearch”, </a:t>
            </a:r>
            <a:r>
              <a:rPr lang="en-US">
                <a:hlinkClick r:id="rId3"/>
              </a:rPr>
              <a:t>https://www.ijsr.net/archive/v10i6/SR21529233126.pdf</a:t>
            </a:r>
            <a:endParaRPr lang="en-US"/>
          </a:p>
          <a:p>
            <a:r>
              <a:rPr lang="en-US"/>
              <a:t>[2]. ttdat. </a:t>
            </a:r>
            <a:r>
              <a:rPr lang="vi-VN"/>
              <a:t>Giới thiệu về Elastic - PHẦN 1</a:t>
            </a:r>
            <a:r>
              <a:rPr lang="en-US"/>
              <a:t>, 2</a:t>
            </a:r>
            <a:r>
              <a:rPr lang="vi-VN"/>
              <a:t>: Giới Thiệu cơ bản về Elastic Search Và Hướng dẫn cài đặt cơ bản (STEP-BY-STEP)</a:t>
            </a:r>
            <a:r>
              <a:rPr lang="en-US"/>
              <a:t>, </a:t>
            </a:r>
          </a:p>
          <a:p>
            <a:r>
              <a:rPr lang="vi-VN">
                <a:hlinkClick r:id="rId4"/>
              </a:rPr>
              <a:t>https://viblo.asia/p/gioi-thieu-ve-elastic-phan-1-gioi-thieu-co-ban-ve-elastic-search-va-huong-dan-cai-dat-co-ban-step-by-step-1VgZvVNmZAw</a:t>
            </a:r>
            <a:endParaRPr lang="en-US"/>
          </a:p>
          <a:p>
            <a:r>
              <a:rPr lang="en-US"/>
              <a:t>[3]. Huyenht. Elasticsearch và Query DSL, p 1-2,</a:t>
            </a:r>
          </a:p>
          <a:p>
            <a:r>
              <a:rPr lang="en-US">
                <a:hlinkClick r:id="rId5"/>
              </a:rPr>
              <a:t>https://viblo.asia/p/elasticsearch-va-query-dsl-p1-OeVKBdY0lkW#_match-query-5</a:t>
            </a:r>
            <a:endParaRPr lang="en-US"/>
          </a:p>
          <a:p>
            <a:r>
              <a:rPr lang="en-US"/>
              <a:t>[4]. Jan Schäfer. Tesseract Guide </a:t>
            </a:r>
          </a:p>
          <a:p>
            <a:r>
              <a:rPr lang="vi-VN"/>
              <a:t>Konfuzio.com</a:t>
            </a:r>
            <a:endParaRPr lang="en-US"/>
          </a:p>
          <a:p>
            <a:r>
              <a:rPr lang="en-US"/>
              <a:t>[5]. Chinmay Bhalerao. A Guide to Python Tesseract</a:t>
            </a:r>
          </a:p>
          <a:p>
            <a:r>
              <a:rPr lang="vi-VN">
                <a:hlinkClick r:id="rId6"/>
              </a:rPr>
              <a:t>https://builtin.com/articles/python-tesseract</a:t>
            </a:r>
            <a:endParaRPr lang="en-US"/>
          </a:p>
          <a:p>
            <a:r>
              <a:rPr lang="en-US"/>
              <a:t>[6] Affinda. How Data Extraction Works with Tesseract OCR, OpenCV, and Python for Invoices,</a:t>
            </a:r>
          </a:p>
          <a:p>
            <a:r>
              <a:rPr lang="vi-VN">
                <a:hlinkClick r:id="rId7"/>
              </a:rPr>
              <a:t>https://www.affinda.com/finance-ai/tesseract-ocr-opencv-and-python</a:t>
            </a:r>
            <a:endParaRPr lang="en-US"/>
          </a:p>
          <a:p>
            <a:r>
              <a:rPr lang="en-US"/>
              <a:t>[7]. Kiran. How to use Pytesseract, openCV, and Tesseract for OCR in Python?</a:t>
            </a:r>
            <a:br>
              <a:rPr lang="en-US"/>
            </a:br>
            <a:r>
              <a:rPr lang="en-US">
                <a:hlinkClick r:id="rId8"/>
              </a:rPr>
              <a:t>https://sdlccorp.com/post/how-to-use-pytesseract-opencv-and-tesseract-for-ocr-in-python/</a:t>
            </a:r>
            <a:endParaRPr lang="en-US"/>
          </a:p>
          <a:p>
            <a:r>
              <a:rPr lang="en-US"/>
              <a:t>[8]. Do Manh Quang. Xây Dựng WebApp Đọc Biển Số Xe Sử Dụng YOLOv6 + Tesseract OCR + Streamlit</a:t>
            </a:r>
          </a:p>
          <a:p>
            <a:endParaRPr lang="en-US"/>
          </a:p>
          <a:p>
            <a:r>
              <a:rPr lang="en-US">
                <a:hlinkClick r:id="rId9"/>
              </a:rPr>
              <a:t>https://viblo.asia/p/xay-dung-webapp-doc-bien-so-xe-su-dung-yolov6-tesseract-ocr-streamlit-vlZL9bx8VQK</a:t>
            </a:r>
            <a:endParaRPr lang="en-US"/>
          </a:p>
          <a:p>
            <a:endParaRPr lang="en-US"/>
          </a:p>
          <a:p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584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1386475" y="1588900"/>
            <a:ext cx="6371100" cy="23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b="1">
                <a:solidFill>
                  <a:srgbClr val="0F4C81"/>
                </a:solidFill>
              </a:rPr>
              <a:t>Introduce</a:t>
            </a:r>
            <a:r>
              <a:rPr lang="en-US" sz="2000" b="1"/>
              <a:t> concept, structure diagram of the 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b="1">
                <a:solidFill>
                  <a:srgbClr val="0F4C81"/>
                </a:solidFill>
              </a:rPr>
              <a:t>Introduce</a:t>
            </a:r>
            <a:r>
              <a:rPr lang="en-US" sz="2000" b="1"/>
              <a:t> Elastic Search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b="1">
                <a:solidFill>
                  <a:srgbClr val="0F4C81"/>
                </a:solidFill>
              </a:rPr>
              <a:t>Introduce</a:t>
            </a:r>
            <a:r>
              <a:rPr lang="en-US" sz="2000" b="1"/>
              <a:t> Tesseract OCR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-US" sz="2000" b="1">
                <a:solidFill>
                  <a:srgbClr val="0F4C81"/>
                </a:solidFill>
              </a:rPr>
              <a:t>Outline </a:t>
            </a:r>
            <a:r>
              <a:rPr lang="en-US" sz="2000" b="1"/>
              <a:t>methods can be used in 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endParaRPr lang="en-US" sz="20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endParaRPr lang="en-US" sz="2000"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40664" y="446638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SYSTEM DIGAGRAM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B0F003-2DA1-4E72-9848-99E88291B3B4}"/>
              </a:ext>
            </a:extLst>
          </p:cNvPr>
          <p:cNvSpPr/>
          <p:nvPr/>
        </p:nvSpPr>
        <p:spPr>
          <a:xfrm>
            <a:off x="161544" y="1623468"/>
            <a:ext cx="1563057" cy="6351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Client Application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F431BFA-F094-4B15-BBC6-F3EAFE7C4AB6}"/>
              </a:ext>
            </a:extLst>
          </p:cNvPr>
          <p:cNvSpPr/>
          <p:nvPr/>
        </p:nvSpPr>
        <p:spPr>
          <a:xfrm>
            <a:off x="2084336" y="1467524"/>
            <a:ext cx="1343246" cy="94700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Web Server</a:t>
            </a: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4FA3BE62-D963-4568-932D-3E99AA65E959}"/>
              </a:ext>
            </a:extLst>
          </p:cNvPr>
          <p:cNvSpPr/>
          <p:nvPr/>
        </p:nvSpPr>
        <p:spPr>
          <a:xfrm>
            <a:off x="3787317" y="1439170"/>
            <a:ext cx="1343247" cy="992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Elastic Search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594DF7-78C8-4C12-8DD1-5922813DCBAC}"/>
              </a:ext>
            </a:extLst>
          </p:cNvPr>
          <p:cNvCxnSpPr>
            <a:stCxn id="2" idx="6"/>
            <a:endCxn id="4" idx="1"/>
          </p:cNvCxnSpPr>
          <p:nvPr/>
        </p:nvCxnSpPr>
        <p:spPr>
          <a:xfrm>
            <a:off x="1724601" y="1941028"/>
            <a:ext cx="3597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760EA1-88C1-4FDC-B013-CD7D4F5EEA3E}"/>
              </a:ext>
            </a:extLst>
          </p:cNvPr>
          <p:cNvCxnSpPr>
            <a:stCxn id="4" idx="3"/>
            <a:endCxn id="36" idx="1"/>
          </p:cNvCxnSpPr>
          <p:nvPr/>
        </p:nvCxnSpPr>
        <p:spPr>
          <a:xfrm flipV="1">
            <a:off x="3427582" y="1935356"/>
            <a:ext cx="359735" cy="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F02E386-4788-410A-AD06-154354C80CBA}"/>
              </a:ext>
            </a:extLst>
          </p:cNvPr>
          <p:cNvSpPr/>
          <p:nvPr/>
        </p:nvSpPr>
        <p:spPr>
          <a:xfrm>
            <a:off x="5490299" y="1566054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Stores and manages datas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BBC27-7206-4052-BFEB-69B52A6E98A3}"/>
              </a:ext>
            </a:extLst>
          </p:cNvPr>
          <p:cNvSpPr txBox="1"/>
          <p:nvPr/>
        </p:nvSpPr>
        <p:spPr>
          <a:xfrm>
            <a:off x="2590975" y="4225112"/>
            <a:ext cx="134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(Extracts Text from Images/PDFs)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16CDFC-2702-43BF-8C44-22FBF6941815}"/>
              </a:ext>
            </a:extLst>
          </p:cNvPr>
          <p:cNvCxnSpPr>
            <a:cxnSpLocks/>
          </p:cNvCxnSpPr>
          <p:nvPr/>
        </p:nvCxnSpPr>
        <p:spPr>
          <a:xfrm flipH="1" flipV="1">
            <a:off x="4458425" y="3656494"/>
            <a:ext cx="4" cy="2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933421-8F42-42F3-AE46-F7459D8DC884}"/>
              </a:ext>
            </a:extLst>
          </p:cNvPr>
          <p:cNvCxnSpPr>
            <a:cxnSpLocks/>
          </p:cNvCxnSpPr>
          <p:nvPr/>
        </p:nvCxnSpPr>
        <p:spPr>
          <a:xfrm flipV="1">
            <a:off x="4458941" y="2431542"/>
            <a:ext cx="0" cy="21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8373F9-0C15-4F86-86BF-8BD9E84B0105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 flipV="1">
            <a:off x="5130564" y="1931814"/>
            <a:ext cx="359735" cy="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EABE6C7-AE69-45FF-9EA7-C374B65953CA}"/>
              </a:ext>
            </a:extLst>
          </p:cNvPr>
          <p:cNvSpPr/>
          <p:nvPr/>
        </p:nvSpPr>
        <p:spPr>
          <a:xfrm>
            <a:off x="5490296" y="2783172"/>
            <a:ext cx="15142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Bulk Indexing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32D2FB-4DAD-46BD-8CB5-B4287C0F212F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6247444" y="2316596"/>
            <a:ext cx="2" cy="46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00C8AC-912D-4BB2-9723-C5D5B70D3F95}"/>
              </a:ext>
            </a:extLst>
          </p:cNvPr>
          <p:cNvCxnSpPr>
            <a:cxnSpLocks/>
            <a:stCxn id="77" idx="2"/>
            <a:endCxn id="92" idx="0"/>
          </p:cNvCxnSpPr>
          <p:nvPr/>
        </p:nvCxnSpPr>
        <p:spPr>
          <a:xfrm>
            <a:off x="6247444" y="3514692"/>
            <a:ext cx="1" cy="362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9FDE80-D834-4EE3-9CF6-57BB5B082329}"/>
              </a:ext>
            </a:extLst>
          </p:cNvPr>
          <p:cNvSpPr txBox="1"/>
          <p:nvPr/>
        </p:nvSpPr>
        <p:spPr>
          <a:xfrm>
            <a:off x="3787315" y="1228262"/>
            <a:ext cx="1343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(Searching)</a:t>
            </a: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A9076457-E962-4E03-BD9E-B01F2BDBE6A5}"/>
              </a:ext>
            </a:extLst>
          </p:cNvPr>
          <p:cNvSpPr/>
          <p:nvPr/>
        </p:nvSpPr>
        <p:spPr>
          <a:xfrm>
            <a:off x="5575821" y="3876910"/>
            <a:ext cx="1343247" cy="992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Shards</a:t>
            </a: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2441549E-F7AB-46EF-AB2D-F5BDC5D7C7F1}"/>
              </a:ext>
            </a:extLst>
          </p:cNvPr>
          <p:cNvSpPr/>
          <p:nvPr/>
        </p:nvSpPr>
        <p:spPr>
          <a:xfrm>
            <a:off x="3786802" y="2652988"/>
            <a:ext cx="1343247" cy="992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Indexer</a:t>
            </a: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F2170DCD-BD5E-4396-B2D4-802D84DB9B79}"/>
              </a:ext>
            </a:extLst>
          </p:cNvPr>
          <p:cNvSpPr/>
          <p:nvPr/>
        </p:nvSpPr>
        <p:spPr>
          <a:xfrm>
            <a:off x="3786801" y="3876910"/>
            <a:ext cx="1343247" cy="9923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rgbClr val="0F4C81"/>
                </a:solidFill>
              </a:rPr>
              <a:t>Tesseract OCR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ELASTIC SEARCH?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66E4B-EB32-479E-A992-B3028FEA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993" y="1236402"/>
            <a:ext cx="3251941" cy="3251941"/>
          </a:xfrm>
          <a:prstGeom prst="rect">
            <a:avLst/>
          </a:prstGeom>
        </p:spPr>
      </p:pic>
      <p:sp>
        <p:nvSpPr>
          <p:cNvPr id="52" name="Google Shape;114;p16">
            <a:extLst>
              <a:ext uri="{FF2B5EF4-FFF2-40B4-BE49-F238E27FC236}">
                <a16:creationId xmlns:a16="http://schemas.microsoft.com/office/drawing/2014/main" id="{C1B1208B-3A8B-4309-9532-A7C4B3DED3FB}"/>
              </a:ext>
            </a:extLst>
          </p:cNvPr>
          <p:cNvSpPr txBox="1">
            <a:spLocks/>
          </p:cNvSpPr>
          <p:nvPr/>
        </p:nvSpPr>
        <p:spPr>
          <a:xfrm>
            <a:off x="2603669" y="1820295"/>
            <a:ext cx="4505967" cy="242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lvl="1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Full-Text-Search, Data Analysis</a:t>
            </a:r>
          </a:p>
          <a:p>
            <a:pPr marL="482600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Open-Source developed by Java</a:t>
            </a:r>
          </a:p>
          <a:p>
            <a:pPr marL="482600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Search-Engine</a:t>
            </a:r>
          </a:p>
          <a:p>
            <a:pPr marL="482600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Restful API</a:t>
            </a:r>
            <a:endParaRPr lang="vi-VN" sz="2000" b="1">
              <a:solidFill>
                <a:srgbClr val="434343"/>
              </a:solidFill>
              <a:latin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3110867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ELASTIC SEARCH?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62" name="Google Shape;262;p19"/>
          <p:cNvGrpSpPr/>
          <p:nvPr/>
        </p:nvGrpSpPr>
        <p:grpSpPr>
          <a:xfrm>
            <a:off x="740664" y="2571750"/>
            <a:ext cx="2171712" cy="836150"/>
            <a:chOff x="740664" y="2495550"/>
            <a:chExt cx="2171712" cy="836150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740676" y="277640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740664" y="249555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REAL-TIME SEARCH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65" name="Google Shape;265;p19"/>
          <p:cNvGrpSpPr/>
          <p:nvPr/>
        </p:nvGrpSpPr>
        <p:grpSpPr>
          <a:xfrm>
            <a:off x="6231712" y="1456900"/>
            <a:ext cx="2171429" cy="848750"/>
            <a:chOff x="6231712" y="1380700"/>
            <a:chExt cx="2171429" cy="848750"/>
          </a:xfrm>
        </p:grpSpPr>
        <p:sp>
          <p:nvSpPr>
            <p:cNvPr id="266" name="Google Shape;266;p19"/>
            <p:cNvSpPr txBox="1"/>
            <p:nvPr/>
          </p:nvSpPr>
          <p:spPr>
            <a:xfrm>
              <a:off x="6231742" y="167415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" name="Google Shape;267;p19"/>
            <p:cNvSpPr txBox="1"/>
            <p:nvPr/>
          </p:nvSpPr>
          <p:spPr>
            <a:xfrm>
              <a:off x="6231712" y="138070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FLEXIBLE DATA SCHEMA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6231577" y="2559150"/>
            <a:ext cx="2171488" cy="848750"/>
            <a:chOff x="6231577" y="2482950"/>
            <a:chExt cx="2171488" cy="848750"/>
          </a:xfrm>
        </p:grpSpPr>
        <p:sp>
          <p:nvSpPr>
            <p:cNvPr id="269" name="Google Shape;269;p19"/>
            <p:cNvSpPr txBox="1"/>
            <p:nvPr/>
          </p:nvSpPr>
          <p:spPr>
            <a:xfrm>
              <a:off x="6231577" y="277640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6231665" y="248295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DISTRIBUTED ARCHITECTURE AND FAULT TOLERANCE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740676" y="1456900"/>
            <a:ext cx="2171700" cy="848750"/>
            <a:chOff x="740676" y="1380700"/>
            <a:chExt cx="2171700" cy="848750"/>
          </a:xfrm>
        </p:grpSpPr>
        <p:sp>
          <p:nvSpPr>
            <p:cNvPr id="272" name="Google Shape;272;p19"/>
            <p:cNvSpPr txBox="1"/>
            <p:nvPr/>
          </p:nvSpPr>
          <p:spPr>
            <a:xfrm>
              <a:off x="740676" y="167415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740676" y="138070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SCALABILITY AND </a:t>
              </a:r>
              <a:r>
                <a:rPr lang="en-US" sz="1800" err="1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PEFORMANCE</a:t>
              </a:r>
              <a:endParaRPr lang="en-US"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740676" y="3661400"/>
            <a:ext cx="2171700" cy="848750"/>
            <a:chOff x="740676" y="3585200"/>
            <a:chExt cx="2171700" cy="848750"/>
          </a:xfrm>
        </p:grpSpPr>
        <p:sp>
          <p:nvSpPr>
            <p:cNvPr id="275" name="Google Shape;275;p19"/>
            <p:cNvSpPr txBox="1"/>
            <p:nvPr/>
          </p:nvSpPr>
          <p:spPr>
            <a:xfrm>
              <a:off x="740676" y="387865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740676" y="358520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POWERFUL SEARCH CAPABILITIES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231621" y="3661400"/>
            <a:ext cx="2171488" cy="848750"/>
            <a:chOff x="6231621" y="3585200"/>
            <a:chExt cx="2171488" cy="848750"/>
          </a:xfrm>
        </p:grpSpPr>
        <p:sp>
          <p:nvSpPr>
            <p:cNvPr id="278" name="Google Shape;278;p19"/>
            <p:cNvSpPr txBox="1"/>
            <p:nvPr/>
          </p:nvSpPr>
          <p:spPr>
            <a:xfrm>
              <a:off x="6231621" y="387865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6231710" y="358520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OPEN-SOURCE AND COST-EFFECTIVE</a:t>
              </a:r>
            </a:p>
          </p:txBody>
        </p:sp>
      </p:grpSp>
      <p:cxnSp>
        <p:nvCxnSpPr>
          <p:cNvPr id="280" name="Google Shape;280;p19"/>
          <p:cNvCxnSpPr>
            <a:cxnSpLocks/>
            <a:stCxn id="281" idx="3"/>
            <a:endCxn id="267" idx="1"/>
          </p:cNvCxnSpPr>
          <p:nvPr/>
        </p:nvCxnSpPr>
        <p:spPr>
          <a:xfrm flipV="1">
            <a:off x="5511233" y="1658050"/>
            <a:ext cx="720479" cy="11022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2" name="Google Shape;282;p19"/>
          <p:cNvCxnSpPr>
            <a:stCxn id="281" idx="3"/>
            <a:endCxn id="270" idx="1"/>
          </p:cNvCxnSpPr>
          <p:nvPr/>
        </p:nvCxnSpPr>
        <p:spPr>
          <a:xfrm>
            <a:off x="5511233" y="2760299"/>
            <a:ext cx="720432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3" name="Google Shape;283;p19"/>
          <p:cNvCxnSpPr>
            <a:stCxn id="281" idx="3"/>
            <a:endCxn id="279" idx="1"/>
          </p:cNvCxnSpPr>
          <p:nvPr/>
        </p:nvCxnSpPr>
        <p:spPr>
          <a:xfrm>
            <a:off x="5511233" y="2760299"/>
            <a:ext cx="720477" cy="11022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4" name="Google Shape;284;p19"/>
          <p:cNvCxnSpPr>
            <a:stCxn id="281" idx="1"/>
            <a:endCxn id="276" idx="3"/>
          </p:cNvCxnSpPr>
          <p:nvPr/>
        </p:nvCxnSpPr>
        <p:spPr>
          <a:xfrm rot="10800000" flipV="1">
            <a:off x="2912377" y="2760298"/>
            <a:ext cx="720257" cy="11022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5" name="Google Shape;285;p19"/>
          <p:cNvCxnSpPr>
            <a:stCxn id="281" idx="1"/>
            <a:endCxn id="273" idx="3"/>
          </p:cNvCxnSpPr>
          <p:nvPr/>
        </p:nvCxnSpPr>
        <p:spPr>
          <a:xfrm rot="10800000">
            <a:off x="2912377" y="1658051"/>
            <a:ext cx="720257" cy="11022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6" name="Google Shape;286;p19"/>
          <p:cNvCxnSpPr>
            <a:cxnSpLocks/>
            <a:stCxn id="281" idx="1"/>
            <a:endCxn id="264" idx="3"/>
          </p:cNvCxnSpPr>
          <p:nvPr/>
        </p:nvCxnSpPr>
        <p:spPr>
          <a:xfrm rot="10800000" flipV="1">
            <a:off x="2912365" y="2760298"/>
            <a:ext cx="720269" cy="12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1" name="Google Shape;281;p19"/>
          <p:cNvSpPr txBox="1"/>
          <p:nvPr/>
        </p:nvSpPr>
        <p:spPr>
          <a:xfrm>
            <a:off x="3632633" y="2559149"/>
            <a:ext cx="187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BENEFITS</a:t>
            </a:r>
            <a:endParaRPr sz="18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ELASTIC SEARCH?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3263637" y="1349500"/>
            <a:ext cx="27414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 MAIN COMPONENTS</a:t>
            </a:r>
            <a:endParaRPr sz="18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2704936" y="2478625"/>
            <a:ext cx="1804800" cy="1904596"/>
            <a:chOff x="2704960" y="2478625"/>
            <a:chExt cx="1804800" cy="1904596"/>
          </a:xfrm>
        </p:grpSpPr>
        <p:sp>
          <p:nvSpPr>
            <p:cNvPr id="294" name="Google Shape;294;p20"/>
            <p:cNvSpPr txBox="1"/>
            <p:nvPr/>
          </p:nvSpPr>
          <p:spPr>
            <a:xfrm>
              <a:off x="2704980" y="3020921"/>
              <a:ext cx="1804500" cy="13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naheim"/>
                <a:buChar char="●"/>
              </a:pPr>
              <a:r>
                <a:rPr lang="en-US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 Individual units of information stored within an index</a:t>
              </a: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2704960" y="2478625"/>
              <a:ext cx="18048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DOCUMENTS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96" name="Google Shape;296;p20"/>
          <p:cNvGrpSpPr/>
          <p:nvPr/>
        </p:nvGrpSpPr>
        <p:grpSpPr>
          <a:xfrm>
            <a:off x="775550" y="2478625"/>
            <a:ext cx="1804800" cy="1904596"/>
            <a:chOff x="775550" y="2478625"/>
            <a:chExt cx="1804800" cy="1904596"/>
          </a:xfrm>
        </p:grpSpPr>
        <p:sp>
          <p:nvSpPr>
            <p:cNvPr id="297" name="Google Shape;297;p20"/>
            <p:cNvSpPr txBox="1"/>
            <p:nvPr/>
          </p:nvSpPr>
          <p:spPr>
            <a:xfrm>
              <a:off x="775597" y="3020921"/>
              <a:ext cx="1804500" cy="13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naheim"/>
                <a:buChar char="●"/>
              </a:pPr>
              <a:r>
                <a:rPr lang="en-US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Logical collections of documents with similar characteristics</a:t>
              </a: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775550" y="2478625"/>
              <a:ext cx="18048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INDICES(INDEX)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99" name="Google Shape;299;p20"/>
          <p:cNvGrpSpPr/>
          <p:nvPr/>
        </p:nvGrpSpPr>
        <p:grpSpPr>
          <a:xfrm>
            <a:off x="4634323" y="2478625"/>
            <a:ext cx="1929428" cy="1904596"/>
            <a:chOff x="4634346" y="2478625"/>
            <a:chExt cx="1929428" cy="1904596"/>
          </a:xfrm>
        </p:grpSpPr>
        <p:sp>
          <p:nvSpPr>
            <p:cNvPr id="300" name="Google Shape;300;p20"/>
            <p:cNvSpPr txBox="1"/>
            <p:nvPr/>
          </p:nvSpPr>
          <p:spPr>
            <a:xfrm>
              <a:off x="4634346" y="3020921"/>
              <a:ext cx="1929428" cy="13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naheim"/>
                <a:buChar char="●"/>
              </a:pPr>
              <a:r>
                <a:rPr lang="en-US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Define the structure of documents in an index, specifying field names and data types</a:t>
              </a: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634388" y="2478625"/>
              <a:ext cx="18048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MAPPINGS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cxnSp>
        <p:nvCxnSpPr>
          <p:cNvPr id="302" name="Google Shape;302;p20"/>
          <p:cNvCxnSpPr>
            <a:cxnSpLocks/>
            <a:stCxn id="292" idx="2"/>
            <a:endCxn id="298" idx="0"/>
          </p:cNvCxnSpPr>
          <p:nvPr/>
        </p:nvCxnSpPr>
        <p:spPr>
          <a:xfrm rot="5400000">
            <a:off x="2797587" y="641950"/>
            <a:ext cx="717000" cy="29565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3" name="Google Shape;303;p20"/>
          <p:cNvCxnSpPr>
            <a:cxnSpLocks/>
            <a:stCxn id="292" idx="2"/>
            <a:endCxn id="301" idx="0"/>
          </p:cNvCxnSpPr>
          <p:nvPr/>
        </p:nvCxnSpPr>
        <p:spPr>
          <a:xfrm rot="-5400000" flipH="1">
            <a:off x="4727037" y="1669000"/>
            <a:ext cx="717000" cy="9024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04" name="Google Shape;304;p20"/>
          <p:cNvCxnSpPr>
            <a:cxnSpLocks/>
            <a:stCxn id="292" idx="2"/>
            <a:endCxn id="295" idx="0"/>
          </p:cNvCxnSpPr>
          <p:nvPr/>
        </p:nvCxnSpPr>
        <p:spPr>
          <a:xfrm rot="5400000">
            <a:off x="3762387" y="1606750"/>
            <a:ext cx="717000" cy="10269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305" name="Google Shape;305;p20"/>
          <p:cNvGrpSpPr/>
          <p:nvPr/>
        </p:nvGrpSpPr>
        <p:grpSpPr>
          <a:xfrm>
            <a:off x="6563750" y="2478625"/>
            <a:ext cx="1929428" cy="1904596"/>
            <a:chOff x="6563750" y="2478625"/>
            <a:chExt cx="1929428" cy="1904596"/>
          </a:xfrm>
        </p:grpSpPr>
        <p:sp>
          <p:nvSpPr>
            <p:cNvPr id="306" name="Google Shape;306;p20"/>
            <p:cNvSpPr txBox="1"/>
            <p:nvPr/>
          </p:nvSpPr>
          <p:spPr>
            <a:xfrm>
              <a:off x="6563750" y="3020921"/>
              <a:ext cx="1929428" cy="13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175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naheim"/>
                <a:buChar char="●"/>
              </a:pPr>
              <a:r>
                <a:rPr lang="en-US">
                  <a:solidFill>
                    <a:schemeClr val="dk1"/>
                  </a:solidFill>
                  <a:latin typeface="Anaheim"/>
                  <a:ea typeface="Anaheim"/>
                  <a:cs typeface="Anaheim"/>
                  <a:sym typeface="Anaheim"/>
                </a:rPr>
                <a:t>Partitions of an index distributed across multiple nodes for scalability</a:t>
              </a: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6563798" y="2478625"/>
              <a:ext cx="18048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SHARDS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cxnSp>
        <p:nvCxnSpPr>
          <p:cNvPr id="308" name="Google Shape;308;p20"/>
          <p:cNvCxnSpPr>
            <a:cxnSpLocks/>
            <a:stCxn id="292" idx="2"/>
            <a:endCxn id="307" idx="0"/>
          </p:cNvCxnSpPr>
          <p:nvPr/>
        </p:nvCxnSpPr>
        <p:spPr>
          <a:xfrm rot="-5400000" flipH="1">
            <a:off x="5691837" y="704200"/>
            <a:ext cx="717000" cy="2832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ELASTIC SEARCH?</a:t>
            </a:r>
            <a:endParaRPr sz="3600">
              <a:solidFill>
                <a:schemeClr val="dk2"/>
              </a:solidFill>
            </a:endParaRPr>
          </a:p>
        </p:txBody>
      </p:sp>
      <p:graphicFrame>
        <p:nvGraphicFramePr>
          <p:cNvPr id="399" name="Google Shape;399;p22"/>
          <p:cNvGraphicFramePr/>
          <p:nvPr>
            <p:extLst>
              <p:ext uri="{D42A27DB-BD31-4B8C-83A1-F6EECF244321}">
                <p14:modId xmlns:p14="http://schemas.microsoft.com/office/powerpoint/2010/main" val="146735174"/>
              </p:ext>
            </p:extLst>
          </p:nvPr>
        </p:nvGraphicFramePr>
        <p:xfrm>
          <a:off x="803860" y="1486786"/>
          <a:ext cx="7237054" cy="2905500"/>
        </p:xfrm>
        <a:graphic>
          <a:graphicData uri="http://schemas.openxmlformats.org/drawingml/2006/table">
            <a:tbl>
              <a:tblPr>
                <a:noFill/>
                <a:tableStyleId>{A9B55D13-E7A0-4C21-A865-475B1C6F6171}</a:tableStyleId>
              </a:tblPr>
              <a:tblGrid>
                <a:gridCol w="23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8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Query DSL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DESCRIPTION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MATCH QUERRY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uery, match, field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MULTI-MATCH QUERRY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uery, multi_match, fields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MATCH PHRASE QUERRY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uery, match_phrase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RANGE QUERRY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uery, range, params(gte, gt, lte, lt, boost)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BOOL QUERRY,…</a:t>
                      </a:r>
                      <a:endParaRPr sz="1800">
                        <a:solidFill>
                          <a:schemeClr val="dk2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Q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uery, must/must not/should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TESSERACT OCR?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" name="Google Shape;114;p16">
            <a:extLst>
              <a:ext uri="{FF2B5EF4-FFF2-40B4-BE49-F238E27FC236}">
                <a16:creationId xmlns:a16="http://schemas.microsoft.com/office/drawing/2014/main" id="{C1B1208B-3A8B-4309-9532-A7C4B3DED3FB}"/>
              </a:ext>
            </a:extLst>
          </p:cNvPr>
          <p:cNvSpPr txBox="1">
            <a:spLocks/>
          </p:cNvSpPr>
          <p:nvPr/>
        </p:nvSpPr>
        <p:spPr>
          <a:xfrm>
            <a:off x="2596412" y="1033344"/>
            <a:ext cx="4505967" cy="24256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lvl="1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Developed by Google</a:t>
            </a:r>
          </a:p>
          <a:p>
            <a:pPr marL="482600" lvl="1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Free, Open-Source</a:t>
            </a:r>
          </a:p>
          <a:p>
            <a:pPr marL="482600" lvl="1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Supports a wide range of languages and character set</a:t>
            </a:r>
          </a:p>
          <a:p>
            <a:pPr marL="482600" lvl="1" indent="-342900">
              <a:lnSpc>
                <a:spcPct val="150000"/>
              </a:lnSpc>
              <a:buClr>
                <a:srgbClr val="434343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rgbClr val="434343"/>
                </a:solidFill>
                <a:latin typeface="Anaheim"/>
              </a:rPr>
              <a:t>Highly customizable and can be integrated with various applications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2E318-0C35-44C1-9F00-DA1070589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39" y="1538287"/>
            <a:ext cx="46672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32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740664" y="466344"/>
            <a:ext cx="7662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solidFill>
                  <a:schemeClr val="dk2"/>
                </a:solidFill>
              </a:rPr>
              <a:t>TESSERACT OCR?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62" name="Google Shape;262;p19"/>
          <p:cNvGrpSpPr/>
          <p:nvPr/>
        </p:nvGrpSpPr>
        <p:grpSpPr>
          <a:xfrm>
            <a:off x="740664" y="2571750"/>
            <a:ext cx="2171712" cy="836150"/>
            <a:chOff x="740664" y="2495550"/>
            <a:chExt cx="2171712" cy="836150"/>
          </a:xfrm>
        </p:grpSpPr>
        <p:sp>
          <p:nvSpPr>
            <p:cNvPr id="263" name="Google Shape;263;p19"/>
            <p:cNvSpPr txBox="1"/>
            <p:nvPr/>
          </p:nvSpPr>
          <p:spPr>
            <a:xfrm>
              <a:off x="740676" y="277640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4" name="Google Shape;264;p19"/>
            <p:cNvSpPr txBox="1"/>
            <p:nvPr/>
          </p:nvSpPr>
          <p:spPr>
            <a:xfrm>
              <a:off x="740664" y="249555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SAVING TIME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65" name="Google Shape;265;p19"/>
          <p:cNvGrpSpPr/>
          <p:nvPr/>
        </p:nvGrpSpPr>
        <p:grpSpPr>
          <a:xfrm>
            <a:off x="6231712" y="1456900"/>
            <a:ext cx="2171429" cy="848750"/>
            <a:chOff x="6231712" y="1380700"/>
            <a:chExt cx="2171429" cy="848750"/>
          </a:xfrm>
        </p:grpSpPr>
        <p:sp>
          <p:nvSpPr>
            <p:cNvPr id="266" name="Google Shape;266;p19"/>
            <p:cNvSpPr txBox="1"/>
            <p:nvPr/>
          </p:nvSpPr>
          <p:spPr>
            <a:xfrm>
              <a:off x="6231742" y="167415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67" name="Google Shape;267;p19"/>
            <p:cNvSpPr txBox="1"/>
            <p:nvPr/>
          </p:nvSpPr>
          <p:spPr>
            <a:xfrm>
              <a:off x="6231712" y="138070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LIMITED LANGUAGES RECOGNTION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6231577" y="2559150"/>
            <a:ext cx="2171488" cy="848750"/>
            <a:chOff x="6231577" y="2482950"/>
            <a:chExt cx="2171488" cy="848750"/>
          </a:xfrm>
        </p:grpSpPr>
        <p:sp>
          <p:nvSpPr>
            <p:cNvPr id="269" name="Google Shape;269;p19"/>
            <p:cNvSpPr txBox="1"/>
            <p:nvPr/>
          </p:nvSpPr>
          <p:spPr>
            <a:xfrm>
              <a:off x="6231577" y="277640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6231665" y="248295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REQUIRED TO MAKE TRAINER DATA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740676" y="1456900"/>
            <a:ext cx="2171700" cy="848750"/>
            <a:chOff x="740676" y="1380700"/>
            <a:chExt cx="2171700" cy="848750"/>
          </a:xfrm>
        </p:grpSpPr>
        <p:sp>
          <p:nvSpPr>
            <p:cNvPr id="272" name="Google Shape;272;p19"/>
            <p:cNvSpPr txBox="1"/>
            <p:nvPr/>
          </p:nvSpPr>
          <p:spPr>
            <a:xfrm>
              <a:off x="740676" y="167415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740676" y="138070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EFFICIENT WORK</a:t>
              </a: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740676" y="3661400"/>
            <a:ext cx="2171700" cy="848750"/>
            <a:chOff x="740676" y="3585200"/>
            <a:chExt cx="2171700" cy="848750"/>
          </a:xfrm>
        </p:grpSpPr>
        <p:sp>
          <p:nvSpPr>
            <p:cNvPr id="275" name="Google Shape;275;p19"/>
            <p:cNvSpPr txBox="1"/>
            <p:nvPr/>
          </p:nvSpPr>
          <p:spPr>
            <a:xfrm>
              <a:off x="740676" y="3878650"/>
              <a:ext cx="21717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6" name="Google Shape;276;p19"/>
            <p:cNvSpPr txBox="1"/>
            <p:nvPr/>
          </p:nvSpPr>
          <p:spPr>
            <a:xfrm>
              <a:off x="740676" y="3585200"/>
              <a:ext cx="21717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QUICK ENSURING DOCUMENTS</a:t>
              </a:r>
              <a:endParaRPr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</p:grpSp>
      <p:grpSp>
        <p:nvGrpSpPr>
          <p:cNvPr id="277" name="Google Shape;277;p19"/>
          <p:cNvGrpSpPr/>
          <p:nvPr/>
        </p:nvGrpSpPr>
        <p:grpSpPr>
          <a:xfrm>
            <a:off x="6231621" y="3661400"/>
            <a:ext cx="2171488" cy="848750"/>
            <a:chOff x="6231621" y="3585200"/>
            <a:chExt cx="2171488" cy="848750"/>
          </a:xfrm>
        </p:grpSpPr>
        <p:sp>
          <p:nvSpPr>
            <p:cNvPr id="278" name="Google Shape;278;p19"/>
            <p:cNvSpPr txBox="1"/>
            <p:nvPr/>
          </p:nvSpPr>
          <p:spPr>
            <a:xfrm>
              <a:off x="6231621" y="3878650"/>
              <a:ext cx="2171400" cy="55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6231710" y="3585200"/>
              <a:ext cx="2171400" cy="4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Anton"/>
                  <a:ea typeface="Anton"/>
                  <a:cs typeface="Anton"/>
                  <a:sym typeface="Anton"/>
                </a:rPr>
                <a:t>IMAGE PROCESSIG</a:t>
              </a:r>
            </a:p>
          </p:txBody>
        </p:sp>
      </p:grpSp>
      <p:cxnSp>
        <p:nvCxnSpPr>
          <p:cNvPr id="280" name="Google Shape;280;p19"/>
          <p:cNvCxnSpPr>
            <a:cxnSpLocks/>
            <a:stCxn id="281" idx="3"/>
            <a:endCxn id="267" idx="1"/>
          </p:cNvCxnSpPr>
          <p:nvPr/>
        </p:nvCxnSpPr>
        <p:spPr>
          <a:xfrm flipV="1">
            <a:off x="5511233" y="1658050"/>
            <a:ext cx="720479" cy="11022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2" name="Google Shape;282;p19"/>
          <p:cNvCxnSpPr>
            <a:stCxn id="281" idx="3"/>
            <a:endCxn id="270" idx="1"/>
          </p:cNvCxnSpPr>
          <p:nvPr/>
        </p:nvCxnSpPr>
        <p:spPr>
          <a:xfrm>
            <a:off x="5511233" y="2760299"/>
            <a:ext cx="720432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3" name="Google Shape;283;p19"/>
          <p:cNvCxnSpPr>
            <a:stCxn id="281" idx="3"/>
            <a:endCxn id="279" idx="1"/>
          </p:cNvCxnSpPr>
          <p:nvPr/>
        </p:nvCxnSpPr>
        <p:spPr>
          <a:xfrm>
            <a:off x="5511233" y="2760299"/>
            <a:ext cx="720477" cy="11022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4" name="Google Shape;284;p19"/>
          <p:cNvCxnSpPr>
            <a:stCxn id="281" idx="1"/>
            <a:endCxn id="276" idx="3"/>
          </p:cNvCxnSpPr>
          <p:nvPr/>
        </p:nvCxnSpPr>
        <p:spPr>
          <a:xfrm rot="10800000" flipV="1">
            <a:off x="2912377" y="2760298"/>
            <a:ext cx="720257" cy="11022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5" name="Google Shape;285;p19"/>
          <p:cNvCxnSpPr>
            <a:stCxn id="281" idx="1"/>
            <a:endCxn id="273" idx="3"/>
          </p:cNvCxnSpPr>
          <p:nvPr/>
        </p:nvCxnSpPr>
        <p:spPr>
          <a:xfrm rot="10800000">
            <a:off x="2912377" y="1658051"/>
            <a:ext cx="720257" cy="11022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86" name="Google Shape;286;p19"/>
          <p:cNvCxnSpPr>
            <a:cxnSpLocks/>
            <a:stCxn id="281" idx="1"/>
            <a:endCxn id="264" idx="3"/>
          </p:cNvCxnSpPr>
          <p:nvPr/>
        </p:nvCxnSpPr>
        <p:spPr>
          <a:xfrm rot="10800000" flipV="1">
            <a:off x="2912365" y="2760298"/>
            <a:ext cx="720269" cy="126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81" name="Google Shape;281;p19"/>
          <p:cNvSpPr txBox="1"/>
          <p:nvPr/>
        </p:nvSpPr>
        <p:spPr>
          <a:xfrm>
            <a:off x="3632633" y="2559149"/>
            <a:ext cx="18786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rPr>
              <a:t>BENEFITS/COSTS</a:t>
            </a:r>
            <a:endParaRPr sz="1800">
              <a:solidFill>
                <a:schemeClr val="dk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41923249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raphic Design Project Proposal Infographics by Slidesgo">
  <a:themeElements>
    <a:clrScheme name="Simple Light">
      <a:dk1>
        <a:srgbClr val="434343"/>
      </a:dk1>
      <a:lt1>
        <a:srgbClr val="F3F3F3"/>
      </a:lt1>
      <a:dk2>
        <a:srgbClr val="0F4C81"/>
      </a:dk2>
      <a:lt2>
        <a:srgbClr val="98BEE0"/>
      </a:lt2>
      <a:accent1>
        <a:srgbClr val="C5D8E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552</Words>
  <Application>Microsoft Office PowerPoint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Anaheim</vt:lpstr>
      <vt:lpstr>Anton</vt:lpstr>
      <vt:lpstr>Arial</vt:lpstr>
      <vt:lpstr>Open Sans</vt:lpstr>
      <vt:lpstr>Wingdings</vt:lpstr>
      <vt:lpstr>Graphic Design Project Proposal Infographics by Slidesgo</vt:lpstr>
      <vt:lpstr>BÁO CÁO ĐỢT 1 DỰ ÁN CNTT 2 Đề tài: Xây dựng hệ thống tìm kiếm thông minh thông qua Elastic Search và Tesseract OCR </vt:lpstr>
      <vt:lpstr>INTRODUCTION</vt:lpstr>
      <vt:lpstr>SYSTEM DIGAGRAM</vt:lpstr>
      <vt:lpstr>WHAT IS ELASTIC SEARCH?</vt:lpstr>
      <vt:lpstr>WHAT IS ELASTIC SEARCH?</vt:lpstr>
      <vt:lpstr>WHAT IS ELASTIC SEARCH?</vt:lpstr>
      <vt:lpstr>WHAT IS ELASTIC SEARCH?</vt:lpstr>
      <vt:lpstr>WHAT IS TESSERACT OCR?</vt:lpstr>
      <vt:lpstr>WHAT IS TESSERACT OCR?</vt:lpstr>
      <vt:lpstr>TESSERACT OCR PROCESS </vt:lpstr>
      <vt:lpstr>NGUỒN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ĐỢT 1 DỰ ÁN CNTT 2 Nhóm</dc:title>
  <dc:creator>Nhat Tung Dinh Nguyen</dc:creator>
  <cp:lastModifiedBy>Nhat Tung Dinh Nguyen</cp:lastModifiedBy>
  <cp:revision>74</cp:revision>
  <dcterms:modified xsi:type="dcterms:W3CDTF">2024-05-24T15:36:01Z</dcterms:modified>
</cp:coreProperties>
</file>