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62" r:id="rId3"/>
    <p:sldId id="263" r:id="rId4"/>
    <p:sldId id="264" r:id="rId5"/>
    <p:sldId id="267" r:id="rId6"/>
    <p:sldId id="269" r:id="rId7"/>
    <p:sldId id="268" r:id="rId8"/>
    <p:sldId id="270" r:id="rId9"/>
    <p:sldId id="273" r:id="rId10"/>
    <p:sldId id="265" r:id="rId11"/>
    <p:sldId id="271" r:id="rId12"/>
    <p:sldId id="266" r:id="rId13"/>
    <p:sldId id="272" r:id="rId14"/>
    <p:sldId id="279" r:id="rId15"/>
    <p:sldId id="276" r:id="rId16"/>
    <p:sldId id="277" r:id="rId17"/>
    <p:sldId id="280" r:id="rId18"/>
    <p:sldId id="278"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DF69997C-888B-4B81-909A-BF959212A8F1}">
          <p14:sldIdLst>
            <p14:sldId id="256"/>
            <p14:sldId id="262"/>
            <p14:sldId id="263"/>
            <p14:sldId id="264"/>
            <p14:sldId id="267"/>
            <p14:sldId id="269"/>
            <p14:sldId id="268"/>
          </p14:sldIdLst>
        </p14:section>
        <p14:section name="未命名的章節" id="{CC2A6D7F-A91D-4058-B06A-9300704AEF10}">
          <p14:sldIdLst>
            <p14:sldId id="270"/>
            <p14:sldId id="273"/>
            <p14:sldId id="265"/>
            <p14:sldId id="271"/>
            <p14:sldId id="266"/>
            <p14:sldId id="272"/>
            <p14:sldId id="279"/>
            <p14:sldId id="276"/>
            <p14:sldId id="277"/>
            <p14:sldId id="280"/>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4682" autoAdjust="0"/>
  </p:normalViewPr>
  <p:slideViewPr>
    <p:cSldViewPr>
      <p:cViewPr varScale="1">
        <p:scale>
          <a:sx n="107" d="100"/>
          <a:sy n="107" d="100"/>
        </p:scale>
        <p:origin x="-1042"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DFCFC5-52DA-4CA9-B0EC-1A42FF08AC0E}" type="datetimeFigureOut">
              <a:rPr lang="zh-TW" altLang="en-US" smtClean="0"/>
              <a:t>2019/5/14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6B37E1-97C9-436D-803F-DB1E6227192F}" type="slidenum">
              <a:rPr lang="zh-TW" altLang="en-US" smtClean="0"/>
              <a:t>‹#›</a:t>
            </a:fld>
            <a:endParaRPr lang="zh-TW" altLang="en-US"/>
          </a:p>
        </p:txBody>
      </p:sp>
    </p:spTree>
    <p:extLst>
      <p:ext uri="{BB962C8B-B14F-4D97-AF65-F5344CB8AC3E}">
        <p14:creationId xmlns:p14="http://schemas.microsoft.com/office/powerpoint/2010/main" val="312218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E734CE9-3CB8-466C-87DC-E248ABF319D5}" type="datetime1">
              <a:rPr lang="zh-TW" altLang="en-US" smtClean="0"/>
              <a:t>2019/5/14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E5E2F87-D06F-4A18-879D-B4614F82AFB0}" type="slidenum">
              <a:rPr lang="zh-TW" altLang="en-US" smtClean="0"/>
              <a:t>‹#›</a:t>
            </a:fld>
            <a:endParaRPr lang="zh-TW" altLang="en-US"/>
          </a:p>
        </p:txBody>
      </p:sp>
      <p:pic>
        <p:nvPicPr>
          <p:cNvPr id="7" name="圖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188640"/>
            <a:ext cx="990600" cy="609600"/>
          </a:xfrm>
          <a:prstGeom prst="rect">
            <a:avLst/>
          </a:prstGeom>
        </p:spPr>
      </p:pic>
    </p:spTree>
    <p:extLst>
      <p:ext uri="{BB962C8B-B14F-4D97-AF65-F5344CB8AC3E}">
        <p14:creationId xmlns:p14="http://schemas.microsoft.com/office/powerpoint/2010/main" val="27055188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1B97DE6-9CB0-4FA5-8708-97C2C3FB80C5}" type="datetime1">
              <a:rPr lang="zh-TW" altLang="en-US" smtClean="0"/>
              <a:t>2019/5/14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408514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9215771-1768-4445-A6CD-0C193F2E6328}" type="datetime1">
              <a:rPr lang="zh-TW" altLang="en-US" smtClean="0"/>
              <a:t>2019/5/14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146495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D6A2298-849D-4A03-808F-CF812FF94598}" type="datetime1">
              <a:rPr lang="zh-TW" altLang="en-US" smtClean="0"/>
              <a:t>2019/5/14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9597562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13D374D-7B85-43F2-8804-8F8D09EAEA42}" type="datetime1">
              <a:rPr lang="zh-TW" altLang="en-US" smtClean="0"/>
              <a:t>2019/5/14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398810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4289590-3EB4-4147-9273-F5DE51863FC7}" type="datetime1">
              <a:rPr lang="zh-TW" altLang="en-US" smtClean="0"/>
              <a:t>2019/5/14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37637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64A0477-6BFD-4163-B04C-6D365D35E917}" type="datetime1">
              <a:rPr lang="zh-TW" altLang="en-US" smtClean="0"/>
              <a:t>2019/5/14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54631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635C2F7E-CD3E-4DCE-9DB0-40C21FE76CDF}" type="datetime1">
              <a:rPr lang="zh-TW" altLang="en-US" smtClean="0"/>
              <a:t>2019/5/14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65114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C817B2C-0428-490B-B223-419B7291CA16}" type="datetime1">
              <a:rPr lang="zh-TW" altLang="en-US" smtClean="0"/>
              <a:t>2019/5/14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3490864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72AF217-D3B0-402C-9E46-AC8DB8C42C6F}" type="datetime1">
              <a:rPr lang="zh-TW" altLang="en-US" smtClean="0"/>
              <a:t>2019/5/14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144903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C151275-CB91-420E-B860-36AB77B57012}" type="datetime1">
              <a:rPr lang="zh-TW" altLang="en-US" smtClean="0"/>
              <a:t>2019/5/14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135134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6D1A0-90DE-466D-94FD-AF3ABF9E54E4}" type="datetime1">
              <a:rPr lang="zh-TW" altLang="en-US" smtClean="0"/>
              <a:t>2019/5/14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E2F87-D06F-4A18-879D-B4614F82AFB0}" type="slidenum">
              <a:rPr lang="zh-TW" altLang="en-US" smtClean="0"/>
              <a:t>‹#›</a:t>
            </a:fld>
            <a:endParaRPr lang="zh-TW" altLang="en-US"/>
          </a:p>
        </p:txBody>
      </p:sp>
    </p:spTree>
    <p:extLst>
      <p:ext uri="{BB962C8B-B14F-4D97-AF65-F5344CB8AC3E}">
        <p14:creationId xmlns:p14="http://schemas.microsoft.com/office/powerpoint/2010/main" val="19208409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403816" y="1471632"/>
            <a:ext cx="8352928"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ctrTitle"/>
          </p:nvPr>
        </p:nvSpPr>
        <p:spPr>
          <a:xfrm>
            <a:off x="445544" y="1537392"/>
            <a:ext cx="8280920" cy="936104"/>
          </a:xfrm>
        </p:spPr>
        <p:txBody>
          <a:bodyPr>
            <a:noAutofit/>
          </a:bodyPr>
          <a:lstStyle/>
          <a:p>
            <a:r>
              <a:rPr lang="zh-TW" altLang="en-US" dirty="0" smtClean="0">
                <a:latin typeface="標楷體" panose="03000509000000000000" pitchFamily="65" charset="-120"/>
                <a:ea typeface="標楷體" panose="03000509000000000000" pitchFamily="65" charset="-120"/>
              </a:rPr>
              <a:t>實作估計總作業時間的網路服務</a:t>
            </a:r>
            <a:endParaRPr lang="zh-TW" altLang="en-US"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2029720" y="2545504"/>
            <a:ext cx="6665204" cy="550912"/>
          </a:xfrm>
        </p:spPr>
        <p:txBody>
          <a:bodyPr>
            <a:normAutofit lnSpcReduction="10000"/>
          </a:bodyPr>
          <a:lstStyle/>
          <a:p>
            <a:r>
              <a:rPr lang="zh-TW" altLang="en-US" dirty="0" smtClean="0">
                <a:solidFill>
                  <a:schemeClr val="tx1">
                    <a:lumMod val="85000"/>
                    <a:lumOff val="15000"/>
                  </a:schemeClr>
                </a:solidFill>
                <a:latin typeface="標楷體" panose="03000509000000000000" pitchFamily="65" charset="-120"/>
                <a:ea typeface="標楷體" panose="03000509000000000000" pitchFamily="65" charset="-120"/>
              </a:rPr>
              <a:t>基於郵件狀態改變及其改變的時間</a:t>
            </a:r>
            <a:endParaRPr lang="zh-TW" altLang="en-US" dirty="0">
              <a:solidFill>
                <a:schemeClr val="tx1">
                  <a:lumMod val="85000"/>
                  <a:lumOff val="15000"/>
                </a:schemeClr>
              </a:solidFill>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1</a:t>
            </a:fld>
            <a:endParaRPr lang="zh-TW" altLang="en-US"/>
          </a:p>
        </p:txBody>
      </p:sp>
      <p:sp>
        <p:nvSpPr>
          <p:cNvPr id="7" name="圓角矩形 6"/>
          <p:cNvSpPr/>
          <p:nvPr/>
        </p:nvSpPr>
        <p:spPr>
          <a:xfrm>
            <a:off x="2699792" y="4005064"/>
            <a:ext cx="3960440" cy="21602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TW" altLang="en-US" sz="2000" dirty="0" smtClean="0">
                <a:ea typeface="標楷體" panose="03000509000000000000" pitchFamily="65" charset="-120"/>
              </a:rPr>
              <a:t>團隊名稱：</a:t>
            </a:r>
            <a:r>
              <a:rPr lang="en-US" altLang="zh-TW" sz="2000" dirty="0" err="1" smtClean="0">
                <a:ea typeface="標楷體" panose="03000509000000000000" pitchFamily="65" charset="-120"/>
              </a:rPr>
              <a:t>bigdata</a:t>
            </a:r>
            <a:r>
              <a:rPr lang="zh-TW" altLang="en-US" sz="2000" dirty="0" smtClean="0">
                <a:ea typeface="標楷體" panose="03000509000000000000" pitchFamily="65" charset="-120"/>
              </a:rPr>
              <a:t>最後希望</a:t>
            </a:r>
            <a:endParaRPr lang="en-US" altLang="zh-TW" sz="2000" dirty="0" smtClean="0">
              <a:ea typeface="標楷體" panose="03000509000000000000" pitchFamily="65" charset="-120"/>
            </a:endParaRPr>
          </a:p>
          <a:p>
            <a:r>
              <a:rPr lang="zh-TW" altLang="en-US" sz="2000" dirty="0" smtClean="0">
                <a:ea typeface="標楷體" panose="03000509000000000000" pitchFamily="65" charset="-120"/>
              </a:rPr>
              <a:t>帶隊教授：趙逢毅博士</a:t>
            </a:r>
            <a:endParaRPr lang="en-US" altLang="zh-TW" sz="2000" dirty="0" smtClean="0">
              <a:ea typeface="標楷體" panose="03000509000000000000" pitchFamily="65" charset="-120"/>
            </a:endParaRPr>
          </a:p>
          <a:p>
            <a:r>
              <a:rPr lang="zh-TW" altLang="en-US" sz="2000" dirty="0" smtClean="0">
                <a:ea typeface="標楷體" panose="03000509000000000000" pitchFamily="65" charset="-120"/>
              </a:rPr>
              <a:t>成　　員：胡芯瑜</a:t>
            </a:r>
            <a:endParaRPr lang="en-US" altLang="zh-TW" sz="2000" dirty="0" smtClean="0">
              <a:ea typeface="標楷體" panose="03000509000000000000" pitchFamily="65" charset="-120"/>
            </a:endParaRPr>
          </a:p>
          <a:p>
            <a:r>
              <a:rPr lang="zh-TW" altLang="en-US" sz="2000" dirty="0">
                <a:ea typeface="標楷體" panose="03000509000000000000" pitchFamily="65" charset="-120"/>
              </a:rPr>
              <a:t>　</a:t>
            </a:r>
            <a:r>
              <a:rPr lang="zh-TW" altLang="en-US" sz="2000" dirty="0" smtClean="0">
                <a:ea typeface="標楷體" panose="03000509000000000000" pitchFamily="65" charset="-120"/>
              </a:rPr>
              <a:t>　　　　陳博文</a:t>
            </a:r>
            <a:endParaRPr lang="en-US" altLang="zh-TW" sz="2000" dirty="0" smtClean="0">
              <a:ea typeface="標楷體" panose="03000509000000000000" pitchFamily="65" charset="-120"/>
            </a:endParaRPr>
          </a:p>
          <a:p>
            <a:r>
              <a:rPr lang="zh-TW" altLang="en-US" sz="2000" dirty="0">
                <a:ea typeface="標楷體" panose="03000509000000000000" pitchFamily="65" charset="-120"/>
              </a:rPr>
              <a:t>　</a:t>
            </a:r>
            <a:r>
              <a:rPr lang="zh-TW" altLang="en-US" sz="2000" dirty="0" smtClean="0">
                <a:ea typeface="標楷體" panose="03000509000000000000" pitchFamily="65" charset="-120"/>
              </a:rPr>
              <a:t>　　　　石振琳</a:t>
            </a:r>
            <a:endParaRPr lang="en-US" altLang="zh-TW" sz="2000" dirty="0" smtClean="0">
              <a:ea typeface="標楷體" panose="03000509000000000000" pitchFamily="65" charset="-120"/>
            </a:endParaRPr>
          </a:p>
          <a:p>
            <a:r>
              <a:rPr lang="zh-TW" altLang="en-US" sz="2000" dirty="0">
                <a:ea typeface="標楷體" panose="03000509000000000000" pitchFamily="65" charset="-120"/>
              </a:rPr>
              <a:t>　</a:t>
            </a:r>
            <a:r>
              <a:rPr lang="zh-TW" altLang="en-US" sz="2000" dirty="0" smtClean="0">
                <a:ea typeface="標楷體" panose="03000509000000000000" pitchFamily="65" charset="-120"/>
              </a:rPr>
              <a:t>　　　　鄭龍森</a:t>
            </a:r>
            <a:endParaRPr lang="zh-TW" altLang="en-US" sz="2000" dirty="0">
              <a:ea typeface="標楷體" panose="03000509000000000000" pitchFamily="65" charset="-120"/>
            </a:endParaRPr>
          </a:p>
        </p:txBody>
      </p:sp>
    </p:spTree>
    <p:extLst>
      <p:ext uri="{BB962C8B-B14F-4D97-AF65-F5344CB8AC3E}">
        <p14:creationId xmlns:p14="http://schemas.microsoft.com/office/powerpoint/2010/main" val="3119953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10</a:t>
            </a:fld>
            <a:endParaRPr lang="zh-TW" altLang="en-US"/>
          </a:p>
        </p:txBody>
      </p:sp>
      <p:sp>
        <p:nvSpPr>
          <p:cNvPr id="6" name="文字方塊 5"/>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分析流程說明</a:t>
            </a:r>
            <a:endParaRPr lang="zh-TW" altLang="en-US" sz="3600" dirty="0">
              <a:latin typeface="標楷體" panose="03000509000000000000" pitchFamily="65" charset="-120"/>
              <a:ea typeface="標楷體" panose="03000509000000000000" pitchFamily="65" charset="-120"/>
            </a:endParaRPr>
          </a:p>
        </p:txBody>
      </p:sp>
      <p:sp>
        <p:nvSpPr>
          <p:cNvPr id="8" name="文字方塊 7"/>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分析流程</a:t>
            </a:r>
            <a:endParaRPr lang="zh-TW" altLang="en-US" sz="3200" dirty="0">
              <a:latin typeface="標楷體" panose="03000509000000000000" pitchFamily="65" charset="-120"/>
              <a:ea typeface="標楷體" panose="03000509000000000000" pitchFamily="65" charset="-120"/>
            </a:endParaRPr>
          </a:p>
        </p:txBody>
      </p:sp>
      <p:grpSp>
        <p:nvGrpSpPr>
          <p:cNvPr id="32" name="群組 31"/>
          <p:cNvGrpSpPr/>
          <p:nvPr/>
        </p:nvGrpSpPr>
        <p:grpSpPr>
          <a:xfrm>
            <a:off x="3491880" y="1917369"/>
            <a:ext cx="3168352" cy="4454767"/>
            <a:chOff x="3491880" y="1917369"/>
            <a:chExt cx="3168352" cy="4454767"/>
          </a:xfrm>
        </p:grpSpPr>
        <p:sp>
          <p:nvSpPr>
            <p:cNvPr id="3" name="圓角矩形 2"/>
            <p:cNvSpPr/>
            <p:nvPr/>
          </p:nvSpPr>
          <p:spPr>
            <a:xfrm>
              <a:off x="3491880" y="1917369"/>
              <a:ext cx="3168352" cy="5760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it-IT" dirty="0" smtClean="0">
                  <a:latin typeface="標楷體" panose="03000509000000000000" pitchFamily="65" charset="-120"/>
                  <a:ea typeface="標楷體" panose="03000509000000000000" pitchFamily="65" charset="-120"/>
                </a:rPr>
                <a:t>研究</a:t>
              </a:r>
              <a:r>
                <a:rPr lang="it-IT" altLang="zh-TW" dirty="0" smtClean="0">
                  <a:ea typeface="標楷體" panose="03000509000000000000" pitchFamily="65" charset="-120"/>
                </a:rPr>
                <a:t>META DATA</a:t>
              </a:r>
              <a:r>
                <a:rPr lang="zh-TW" altLang="it-IT"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討論</a:t>
              </a:r>
              <a:r>
                <a:rPr lang="zh-TW" altLang="it-IT" dirty="0" smtClean="0">
                  <a:latin typeface="標楷體" panose="03000509000000000000" pitchFamily="65" charset="-120"/>
                  <a:ea typeface="標楷體" panose="03000509000000000000" pitchFamily="65" charset="-120"/>
                </a:rPr>
                <a:t>方向</a:t>
              </a:r>
              <a:endParaRPr lang="zh-TW" altLang="en-US" dirty="0">
                <a:latin typeface="標楷體" panose="03000509000000000000" pitchFamily="65" charset="-120"/>
                <a:ea typeface="標楷體" panose="03000509000000000000" pitchFamily="65" charset="-120"/>
              </a:endParaRPr>
            </a:p>
          </p:txBody>
        </p:sp>
        <p:sp>
          <p:nvSpPr>
            <p:cNvPr id="11" name="圓角矩形 10"/>
            <p:cNvSpPr/>
            <p:nvPr/>
          </p:nvSpPr>
          <p:spPr>
            <a:xfrm>
              <a:off x="4211960" y="3842706"/>
              <a:ext cx="1728192" cy="6480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小量資料測試</a:t>
              </a:r>
              <a:endParaRPr lang="en-US" altLang="zh-TW" dirty="0" smtClean="0">
                <a:latin typeface="標楷體" panose="03000509000000000000" pitchFamily="65" charset="-120"/>
                <a:ea typeface="標楷體" panose="03000509000000000000" pitchFamily="65" charset="-120"/>
              </a:endParaRPr>
            </a:p>
          </p:txBody>
        </p:sp>
        <p:sp>
          <p:nvSpPr>
            <p:cNvPr id="12" name="圓角矩形 11"/>
            <p:cNvSpPr/>
            <p:nvPr/>
          </p:nvSpPr>
          <p:spPr>
            <a:xfrm>
              <a:off x="4409982" y="4859968"/>
              <a:ext cx="1332148" cy="5760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操作資料</a:t>
              </a:r>
              <a:endParaRPr lang="zh-TW" altLang="en-US" dirty="0">
                <a:latin typeface="標楷體" panose="03000509000000000000" pitchFamily="65" charset="-120"/>
                <a:ea typeface="標楷體" panose="03000509000000000000" pitchFamily="65" charset="-120"/>
              </a:endParaRPr>
            </a:p>
          </p:txBody>
        </p:sp>
        <p:sp>
          <p:nvSpPr>
            <p:cNvPr id="15" name="圓角矩形 14"/>
            <p:cNvSpPr/>
            <p:nvPr/>
          </p:nvSpPr>
          <p:spPr>
            <a:xfrm>
              <a:off x="4310971" y="5796072"/>
              <a:ext cx="1530170" cy="5760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評估可行性</a:t>
              </a:r>
              <a:endParaRPr lang="zh-TW" altLang="en-US" dirty="0">
                <a:latin typeface="標楷體" panose="03000509000000000000" pitchFamily="65" charset="-120"/>
                <a:ea typeface="標楷體" panose="03000509000000000000" pitchFamily="65" charset="-120"/>
              </a:endParaRPr>
            </a:p>
          </p:txBody>
        </p:sp>
        <p:cxnSp>
          <p:nvCxnSpPr>
            <p:cNvPr id="7" name="直線單箭頭接點 6"/>
            <p:cNvCxnSpPr>
              <a:stCxn id="3" idx="2"/>
              <a:endCxn id="22" idx="0"/>
            </p:cNvCxnSpPr>
            <p:nvPr/>
          </p:nvCxnSpPr>
          <p:spPr>
            <a:xfrm flipH="1">
              <a:off x="5075913" y="2493433"/>
              <a:ext cx="143" cy="32316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16" name="直線單箭頭接點 15"/>
            <p:cNvCxnSpPr>
              <a:stCxn id="11" idx="2"/>
              <a:endCxn id="12" idx="0"/>
            </p:cNvCxnSpPr>
            <p:nvPr/>
          </p:nvCxnSpPr>
          <p:spPr>
            <a:xfrm>
              <a:off x="5076056" y="4490778"/>
              <a:ext cx="0" cy="369190"/>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18" name="直線單箭頭接點 17"/>
            <p:cNvCxnSpPr>
              <a:stCxn id="12" idx="2"/>
              <a:endCxn id="15" idx="0"/>
            </p:cNvCxnSpPr>
            <p:nvPr/>
          </p:nvCxnSpPr>
          <p:spPr>
            <a:xfrm>
              <a:off x="5076056" y="5436032"/>
              <a:ext cx="0" cy="360040"/>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22" name="圓角矩形 21"/>
            <p:cNvSpPr/>
            <p:nvPr/>
          </p:nvSpPr>
          <p:spPr>
            <a:xfrm>
              <a:off x="4418840" y="2816601"/>
              <a:ext cx="1314146" cy="6480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資料清理</a:t>
              </a:r>
              <a:endParaRPr lang="en-US" altLang="zh-TW" dirty="0" smtClean="0">
                <a:latin typeface="標楷體" panose="03000509000000000000" pitchFamily="65" charset="-120"/>
                <a:ea typeface="標楷體" panose="03000509000000000000" pitchFamily="65" charset="-120"/>
              </a:endParaRPr>
            </a:p>
          </p:txBody>
        </p:sp>
        <p:cxnSp>
          <p:nvCxnSpPr>
            <p:cNvPr id="25" name="直線單箭頭接點 24"/>
            <p:cNvCxnSpPr>
              <a:stCxn id="22" idx="2"/>
              <a:endCxn id="11" idx="0"/>
            </p:cNvCxnSpPr>
            <p:nvPr/>
          </p:nvCxnSpPr>
          <p:spPr>
            <a:xfrm>
              <a:off x="5075913" y="3464673"/>
              <a:ext cx="143" cy="378033"/>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grpSp>
    </p:spTree>
    <p:extLst>
      <p:ext uri="{BB962C8B-B14F-4D97-AF65-F5344CB8AC3E}">
        <p14:creationId xmlns:p14="http://schemas.microsoft.com/office/powerpoint/2010/main" val="3654773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11</a:t>
            </a:fld>
            <a:endParaRPr lang="zh-TW" altLang="en-US"/>
          </a:p>
        </p:txBody>
      </p:sp>
      <p:sp>
        <p:nvSpPr>
          <p:cNvPr id="6" name="文字方塊 5"/>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分析流程說明</a:t>
            </a:r>
            <a:endParaRPr lang="zh-TW" altLang="en-US" sz="3600" dirty="0">
              <a:latin typeface="標楷體" panose="03000509000000000000" pitchFamily="65" charset="-120"/>
              <a:ea typeface="標楷體" panose="03000509000000000000" pitchFamily="65" charset="-120"/>
            </a:endParaRPr>
          </a:p>
        </p:txBody>
      </p:sp>
      <p:sp>
        <p:nvSpPr>
          <p:cNvPr id="8" name="文字方塊 7"/>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分析架構</a:t>
            </a:r>
            <a:endParaRPr lang="zh-TW" altLang="en-US" sz="3200" dirty="0">
              <a:latin typeface="標楷體" panose="03000509000000000000" pitchFamily="65" charset="-120"/>
              <a:ea typeface="標楷體" panose="03000509000000000000" pitchFamily="65" charset="-120"/>
            </a:endParaRPr>
          </a:p>
        </p:txBody>
      </p:sp>
      <p:sp>
        <p:nvSpPr>
          <p:cNvPr id="3" name="圓角矩形 2"/>
          <p:cNvSpPr/>
          <p:nvPr/>
        </p:nvSpPr>
        <p:spPr>
          <a:xfrm>
            <a:off x="825328" y="2530795"/>
            <a:ext cx="2160240" cy="9851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確認郵件處理狀態及狀態改變的順序</a:t>
            </a:r>
            <a:endParaRPr lang="zh-TW" altLang="en-US" dirty="0">
              <a:latin typeface="標楷體" panose="03000509000000000000" pitchFamily="65" charset="-120"/>
              <a:ea typeface="標楷體" panose="03000509000000000000" pitchFamily="65" charset="-120"/>
            </a:endParaRPr>
          </a:p>
        </p:txBody>
      </p:sp>
      <p:sp>
        <p:nvSpPr>
          <p:cNvPr id="11" name="圓角矩形 10"/>
          <p:cNvSpPr/>
          <p:nvPr/>
        </p:nvSpPr>
        <p:spPr>
          <a:xfrm>
            <a:off x="6300192" y="2530795"/>
            <a:ext cx="1728192" cy="9851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確認郵件狀態改變時的局號</a:t>
            </a:r>
            <a:endParaRPr lang="en-US" altLang="zh-TW" dirty="0" smtClean="0">
              <a:latin typeface="標楷體" panose="03000509000000000000" pitchFamily="65" charset="-120"/>
              <a:ea typeface="標楷體" panose="03000509000000000000" pitchFamily="65" charset="-120"/>
            </a:endParaRPr>
          </a:p>
        </p:txBody>
      </p:sp>
      <p:sp>
        <p:nvSpPr>
          <p:cNvPr id="12" name="圓角矩形 11"/>
          <p:cNvSpPr/>
          <p:nvPr/>
        </p:nvSpPr>
        <p:spPr>
          <a:xfrm>
            <a:off x="2743180" y="4077072"/>
            <a:ext cx="3780420" cy="10864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基於郵件狀態改變時的狀態碼及局號統計各種組合之間的時間變化量</a:t>
            </a:r>
            <a:endParaRPr lang="zh-TW" altLang="en-US" dirty="0">
              <a:latin typeface="標楷體" panose="03000509000000000000" pitchFamily="65" charset="-120"/>
              <a:ea typeface="標楷體" panose="03000509000000000000" pitchFamily="65" charset="-120"/>
            </a:endParaRPr>
          </a:p>
        </p:txBody>
      </p:sp>
      <p:sp>
        <p:nvSpPr>
          <p:cNvPr id="15" name="圓角矩形 14"/>
          <p:cNvSpPr/>
          <p:nvPr/>
        </p:nvSpPr>
        <p:spPr>
          <a:xfrm>
            <a:off x="3868305" y="5653208"/>
            <a:ext cx="1530170" cy="7281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推測郵件送達可能時間</a:t>
            </a:r>
            <a:endParaRPr lang="zh-TW" altLang="en-US" dirty="0">
              <a:latin typeface="標楷體" panose="03000509000000000000" pitchFamily="65" charset="-120"/>
              <a:ea typeface="標楷體" panose="03000509000000000000" pitchFamily="65" charset="-120"/>
            </a:endParaRPr>
          </a:p>
        </p:txBody>
      </p:sp>
      <p:sp>
        <p:nvSpPr>
          <p:cNvPr id="22" name="圓角矩形 21"/>
          <p:cNvSpPr/>
          <p:nvPr/>
        </p:nvSpPr>
        <p:spPr>
          <a:xfrm>
            <a:off x="3754132" y="2530795"/>
            <a:ext cx="1758516" cy="9851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確認郵件狀態改變的時間點</a:t>
            </a:r>
            <a:endParaRPr lang="en-US" altLang="zh-TW" dirty="0" smtClean="0">
              <a:latin typeface="標楷體" panose="03000509000000000000" pitchFamily="65" charset="-120"/>
              <a:ea typeface="標楷體" panose="03000509000000000000" pitchFamily="65" charset="-120"/>
            </a:endParaRPr>
          </a:p>
        </p:txBody>
      </p:sp>
      <p:cxnSp>
        <p:nvCxnSpPr>
          <p:cNvPr id="14" name="直線單箭頭接點 13"/>
          <p:cNvCxnSpPr>
            <a:stCxn id="22" idx="2"/>
            <a:endCxn id="12" idx="0"/>
          </p:cNvCxnSpPr>
          <p:nvPr/>
        </p:nvCxnSpPr>
        <p:spPr>
          <a:xfrm>
            <a:off x="4633390" y="3515919"/>
            <a:ext cx="0" cy="5611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肘形接點 18"/>
          <p:cNvCxnSpPr>
            <a:stCxn id="3" idx="2"/>
            <a:endCxn id="12" idx="1"/>
          </p:cNvCxnSpPr>
          <p:nvPr/>
        </p:nvCxnSpPr>
        <p:spPr>
          <a:xfrm rot="16200000" flipH="1">
            <a:off x="1772126" y="3649241"/>
            <a:ext cx="1104377" cy="837732"/>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肘形接點 20"/>
          <p:cNvCxnSpPr>
            <a:stCxn id="11" idx="2"/>
            <a:endCxn id="12" idx="3"/>
          </p:cNvCxnSpPr>
          <p:nvPr/>
        </p:nvCxnSpPr>
        <p:spPr>
          <a:xfrm rot="5400000">
            <a:off x="6291756" y="3747763"/>
            <a:ext cx="1104377" cy="640688"/>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12" idx="2"/>
            <a:endCxn id="15" idx="0"/>
          </p:cNvCxnSpPr>
          <p:nvPr/>
        </p:nvCxnSpPr>
        <p:spPr>
          <a:xfrm>
            <a:off x="4633390" y="5163520"/>
            <a:ext cx="0" cy="4896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39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12</a:t>
            </a:fld>
            <a:endParaRPr lang="zh-TW" altLang="en-US"/>
          </a:p>
        </p:txBody>
      </p:sp>
      <p:sp>
        <p:nvSpPr>
          <p:cNvPr id="8" name="文字方塊 7"/>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分析</a:t>
            </a:r>
            <a:r>
              <a:rPr lang="zh-TW" altLang="en-US" sz="3200" dirty="0">
                <a:latin typeface="標楷體" panose="03000509000000000000" pitchFamily="65" charset="-120"/>
                <a:ea typeface="標楷體" panose="03000509000000000000" pitchFamily="65" charset="-120"/>
              </a:rPr>
              <a:t>報表</a:t>
            </a:r>
            <a:r>
              <a:rPr lang="zh-TW" altLang="en-US" sz="3200" dirty="0" smtClean="0">
                <a:latin typeface="標楷體" panose="03000509000000000000" pitchFamily="65" charset="-120"/>
                <a:ea typeface="標楷體" panose="03000509000000000000" pitchFamily="65" charset="-120"/>
              </a:rPr>
              <a:t>結果</a:t>
            </a:r>
            <a:endParaRPr lang="zh-TW" altLang="en-US" sz="3200" dirty="0">
              <a:latin typeface="標楷體" panose="03000509000000000000" pitchFamily="65" charset="-120"/>
              <a:ea typeface="標楷體" panose="03000509000000000000" pitchFamily="65" charset="-120"/>
            </a:endParaRPr>
          </a:p>
        </p:txBody>
      </p:sp>
      <p:sp>
        <p:nvSpPr>
          <p:cNvPr id="3" name="橢圓形圖說文字 2"/>
          <p:cNvSpPr/>
          <p:nvPr/>
        </p:nvSpPr>
        <p:spPr>
          <a:xfrm>
            <a:off x="6228184" y="4725144"/>
            <a:ext cx="2304256" cy="1800200"/>
          </a:xfrm>
          <a:prstGeom prst="wedgeEllipseCallout">
            <a:avLst>
              <a:gd name="adj1" fmla="val -61468"/>
              <a:gd name="adj2" fmla="val 47261"/>
            </a:avLst>
          </a:prstGeom>
        </p:spPr>
        <p:style>
          <a:lnRef idx="1">
            <a:schemeClr val="accent1"/>
          </a:lnRef>
          <a:fillRef idx="2">
            <a:schemeClr val="accent1"/>
          </a:fillRef>
          <a:effectRef idx="1">
            <a:schemeClr val="accent1"/>
          </a:effectRef>
          <a:fontRef idx="minor">
            <a:schemeClr val="dk1"/>
          </a:fontRef>
        </p:style>
        <p:txBody>
          <a:bodyPr rtlCol="0" anchor="ctr"/>
          <a:lstStyle/>
          <a:p>
            <a:r>
              <a:rPr lang="zh-TW" altLang="en-US" dirty="0" smtClean="0">
                <a:ea typeface="標楷體" panose="03000509000000000000" pitchFamily="65" charset="-120"/>
              </a:rPr>
              <a:t>由於數據過多，故取累計百分比至</a:t>
            </a:r>
            <a:r>
              <a:rPr lang="en-US" altLang="zh-TW" dirty="0" smtClean="0">
                <a:ea typeface="標楷體" panose="03000509000000000000" pitchFamily="65" charset="-120"/>
              </a:rPr>
              <a:t>98%</a:t>
            </a:r>
            <a:r>
              <a:rPr lang="zh-TW" altLang="en-US" dirty="0" smtClean="0">
                <a:ea typeface="標楷體" panose="03000509000000000000" pitchFamily="65" charset="-120"/>
              </a:rPr>
              <a:t>。</a:t>
            </a:r>
            <a:endParaRPr lang="zh-TW" altLang="en-US" dirty="0">
              <a:ea typeface="標楷體" panose="03000509000000000000" pitchFamily="65" charset="-120"/>
            </a:endParaRPr>
          </a:p>
        </p:txBody>
      </p:sp>
      <p:sp>
        <p:nvSpPr>
          <p:cNvPr id="17" name="文字方塊 16"/>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分析流程說明</a:t>
            </a:r>
            <a:endParaRPr lang="zh-TW" altLang="en-US" sz="3600" dirty="0">
              <a:latin typeface="標楷體" panose="03000509000000000000" pitchFamily="65" charset="-120"/>
              <a:ea typeface="標楷體" panose="03000509000000000000" pitchFamily="65" charset="-120"/>
            </a:endParaRPr>
          </a:p>
        </p:txBody>
      </p:sp>
      <p:graphicFrame>
        <p:nvGraphicFramePr>
          <p:cNvPr id="10" name="表格 9"/>
          <p:cNvGraphicFramePr>
            <a:graphicFrameLocks noGrp="1"/>
          </p:cNvGraphicFramePr>
          <p:nvPr>
            <p:extLst>
              <p:ext uri="{D42A27DB-BD31-4B8C-83A1-F6EECF244321}">
                <p14:modId xmlns:p14="http://schemas.microsoft.com/office/powerpoint/2010/main" val="741358156"/>
              </p:ext>
            </p:extLst>
          </p:nvPr>
        </p:nvGraphicFramePr>
        <p:xfrm>
          <a:off x="1403648" y="2069559"/>
          <a:ext cx="4546930" cy="4525968"/>
        </p:xfrm>
        <a:graphic>
          <a:graphicData uri="http://schemas.openxmlformats.org/drawingml/2006/table">
            <a:tbl>
              <a:tblPr>
                <a:tableStyleId>{5C22544A-7EE6-4342-B048-85BDC9FD1C3A}</a:tableStyleId>
              </a:tblPr>
              <a:tblGrid>
                <a:gridCol w="882463"/>
                <a:gridCol w="1002120"/>
                <a:gridCol w="882463"/>
                <a:gridCol w="688022"/>
                <a:gridCol w="1091862"/>
              </a:tblGrid>
              <a:tr h="188582">
                <a:tc>
                  <a:txBody>
                    <a:bodyPr/>
                    <a:lstStyle/>
                    <a:p>
                      <a:pPr algn="ctr" fontAlgn="ctr"/>
                      <a:r>
                        <a:rPr lang="zh-TW" altLang="en-US" sz="1100" u="none" strike="noStrike" dirty="0">
                          <a:effectLst/>
                        </a:rPr>
                        <a:t>狀態變化</a:t>
                      </a:r>
                      <a:endParaRPr lang="zh-TW" altLang="en-US" sz="1100" b="1" i="0" u="none" strike="noStrike" dirty="0">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100" u="none" strike="noStrike">
                          <a:effectLst/>
                        </a:rPr>
                        <a:t>計數</a:t>
                      </a:r>
                      <a:endParaRPr lang="zh-TW" alt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100" u="none" strike="noStrike">
                          <a:effectLst/>
                        </a:rPr>
                        <a:t>平時時數</a:t>
                      </a:r>
                      <a:endParaRPr lang="zh-TW" alt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100" u="none" strike="noStrike">
                          <a:effectLst/>
                        </a:rPr>
                        <a:t>百分比</a:t>
                      </a:r>
                      <a:endParaRPr lang="zh-TW" alt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100" u="none" strike="noStrike" dirty="0">
                          <a:effectLst/>
                        </a:rPr>
                        <a:t>累計百分比</a:t>
                      </a:r>
                      <a:endParaRPr lang="zh-TW" altLang="en-US" sz="1100" b="1" i="0" u="none" strike="noStrike" dirty="0">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Z -&gt; Y</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dirty="0">
                          <a:effectLst/>
                        </a:rPr>
                        <a:t>75,647,648 </a:t>
                      </a:r>
                      <a:endParaRPr lang="en-US" altLang="zh-TW" sz="1100" b="0" i="0" u="none" strike="noStrike" dirty="0">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dirty="0">
                          <a:effectLst/>
                        </a:rPr>
                        <a:t>21.20 </a:t>
                      </a:r>
                      <a:endParaRPr lang="en-US" altLang="zh-TW" sz="1100" b="0" i="0" u="none" strike="noStrike" dirty="0">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26.00%</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dirty="0">
                          <a:effectLst/>
                        </a:rPr>
                        <a:t>26.00%</a:t>
                      </a:r>
                      <a:endParaRPr lang="en-US" altLang="zh-TW" sz="1100" b="0" i="0" u="none" strike="noStrike" dirty="0">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Y -&gt; I</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74,231,948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6.11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25.51%</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51.51%</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A -&gt; Z</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61,845,982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7.88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21.25%</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72.76%</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Y -&gt; H</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17,046,769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5.12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5.86%</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78.62%</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Z -&gt; Z</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13,297,445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12.92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4.57%</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83.19%</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H -&gt; Y</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12,348,865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25.20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4.24%</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87.44%</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Z -&gt; G</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6,987,350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15.92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2.40%</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89.84%</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G -&gt; I</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5,335,784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60.16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1.83%</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91.67%</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H -&gt; Z</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4,378,472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8.19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1.50%</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93.18%</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Y -&gt; G</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2,363,505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20.20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0.81%</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93.99%</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G -&gt; Y</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1,306,300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0.83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0.45%</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94.44%</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T -&gt; Z</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1,283,155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3.86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0.44%</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94.88%</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A -&gt; A</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1,192,365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542.03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0.41%</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95.29%</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A -&gt; Y</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1,182,150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26.91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0.41%</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95.69%</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P -&gt; Y</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1,155,135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12.34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0.40%</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96.09%</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I -&gt; Q</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1,013,289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15.41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0.35%</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96.44%</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G -&gt; T</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891,498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452.02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0.31%</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96.75%</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Z -&gt; P</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885,811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18.32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0.30%</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97.05%</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Z -&gt; I</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836,587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31.69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0.29%</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97.34%</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X -&gt; H</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731,999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4.81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0.25%</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97.59%</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I -&gt; A</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627,866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478.43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0.22%</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97.80%</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I -&gt; Z</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530,107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287.71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0.18%</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97.99%</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2">
                <a:tc>
                  <a:txBody>
                    <a:bodyPr/>
                    <a:lstStyle/>
                    <a:p>
                      <a:pPr algn="ctr" fontAlgn="ctr"/>
                      <a:r>
                        <a:rPr lang="en-US" sz="1100" u="none" strike="noStrike">
                          <a:effectLst/>
                        </a:rPr>
                        <a:t>A -&gt; V</a:t>
                      </a:r>
                      <a:endParaRPr lang="en-US" sz="1100" b="1"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463,495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20.59 </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a:effectLst/>
                        </a:rPr>
                        <a:t>0.16%</a:t>
                      </a:r>
                      <a:endParaRPr lang="en-US" altLang="zh-TW" sz="1100" b="0" i="0" u="none" strike="noStrike">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100" u="none" strike="noStrike" dirty="0">
                          <a:effectLst/>
                        </a:rPr>
                        <a:t>98.15%</a:t>
                      </a:r>
                      <a:endParaRPr lang="en-US" altLang="zh-TW" sz="1100" b="0" i="0" u="none" strike="noStrike" dirty="0">
                        <a:solidFill>
                          <a:srgbClr val="000000"/>
                        </a:solidFill>
                        <a:effectLst/>
                        <a:latin typeface="Calibri"/>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圓角矩形 10"/>
          <p:cNvSpPr/>
          <p:nvPr/>
        </p:nvSpPr>
        <p:spPr>
          <a:xfrm>
            <a:off x="6084168" y="2069559"/>
            <a:ext cx="2808312" cy="1575465"/>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zh-TW" altLang="en-US" dirty="0" smtClean="0">
                <a:ea typeface="標楷體" panose="03000509000000000000" pitchFamily="65" charset="-120"/>
              </a:rPr>
              <a:t>資料筆數：</a:t>
            </a:r>
            <a:r>
              <a:rPr lang="en-US" altLang="zh-TW" dirty="0">
                <a:ea typeface="標楷體" panose="03000509000000000000" pitchFamily="65" charset="-120"/>
              </a:rPr>
              <a:t> </a:t>
            </a:r>
            <a:r>
              <a:rPr lang="en-US" altLang="zh-TW" dirty="0" smtClean="0">
                <a:ea typeface="標楷體" panose="03000509000000000000" pitchFamily="65" charset="-120"/>
              </a:rPr>
              <a:t>381,043,734</a:t>
            </a:r>
          </a:p>
          <a:p>
            <a:r>
              <a:rPr lang="zh-TW" altLang="en-US" dirty="0">
                <a:ea typeface="標楷體" panose="03000509000000000000" pitchFamily="65" charset="-120"/>
              </a:rPr>
              <a:t>有效筆數： </a:t>
            </a:r>
            <a:r>
              <a:rPr lang="en-US" altLang="zh-TW" dirty="0">
                <a:ea typeface="標楷體" panose="03000509000000000000" pitchFamily="65" charset="-120"/>
              </a:rPr>
              <a:t>290,977,795</a:t>
            </a:r>
          </a:p>
          <a:p>
            <a:r>
              <a:rPr lang="zh-TW" altLang="en-US" dirty="0" smtClean="0">
                <a:ea typeface="標楷體" panose="03000509000000000000" pitchFamily="65" charset="-120"/>
              </a:rPr>
              <a:t>郵件筆數：</a:t>
            </a:r>
            <a:r>
              <a:rPr lang="en-US" altLang="zh-TW" dirty="0">
                <a:ea typeface="標楷體" panose="03000509000000000000" pitchFamily="65" charset="-120"/>
              </a:rPr>
              <a:t> </a:t>
            </a:r>
            <a:r>
              <a:rPr lang="en-US" altLang="zh-TW" dirty="0" smtClean="0">
                <a:ea typeface="標楷體" panose="03000509000000000000" pitchFamily="65" charset="-120"/>
              </a:rPr>
              <a:t>89,227,622</a:t>
            </a:r>
          </a:p>
          <a:p>
            <a:r>
              <a:rPr lang="zh-TW" altLang="en-US" dirty="0" smtClean="0">
                <a:ea typeface="標楷體" panose="03000509000000000000" pitchFamily="65" charset="-120"/>
              </a:rPr>
              <a:t>平均狀態變化：</a:t>
            </a:r>
            <a:r>
              <a:rPr lang="en-US" altLang="zh-TW" dirty="0" smtClean="0">
                <a:ea typeface="標楷體" panose="03000509000000000000" pitchFamily="65" charset="-120"/>
              </a:rPr>
              <a:t>4.27</a:t>
            </a:r>
          </a:p>
        </p:txBody>
      </p:sp>
    </p:spTree>
    <p:extLst>
      <p:ext uri="{BB962C8B-B14F-4D97-AF65-F5344CB8AC3E}">
        <p14:creationId xmlns:p14="http://schemas.microsoft.com/office/powerpoint/2010/main" val="3654773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13</a:t>
            </a:fld>
            <a:endParaRPr lang="zh-TW" altLang="en-US"/>
          </a:p>
        </p:txBody>
      </p:sp>
      <p:sp>
        <p:nvSpPr>
          <p:cNvPr id="8" name="文字方塊 7"/>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狀態分析圖</a:t>
            </a:r>
            <a:endParaRPr lang="zh-TW" altLang="en-US" sz="3200" dirty="0">
              <a:latin typeface="標楷體" panose="03000509000000000000" pitchFamily="65" charset="-120"/>
              <a:ea typeface="標楷體" panose="03000509000000000000" pitchFamily="65" charset="-120"/>
            </a:endParaRPr>
          </a:p>
        </p:txBody>
      </p:sp>
      <p:sp>
        <p:nvSpPr>
          <p:cNvPr id="2" name="圓角矩形 1"/>
          <p:cNvSpPr/>
          <p:nvPr/>
        </p:nvSpPr>
        <p:spPr>
          <a:xfrm>
            <a:off x="1439652" y="5229200"/>
            <a:ext cx="6732748" cy="126080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TW" altLang="en-US" dirty="0" smtClean="0">
                <a:ea typeface="標楷體" panose="03000509000000000000" pitchFamily="65" charset="-120"/>
              </a:rPr>
              <a:t>藍色線為狀態變化取累計統計至</a:t>
            </a:r>
            <a:r>
              <a:rPr lang="en-US" altLang="zh-TW" dirty="0" smtClean="0">
                <a:ea typeface="標楷體" panose="03000509000000000000" pitchFamily="65" charset="-120"/>
              </a:rPr>
              <a:t>2</a:t>
            </a:r>
            <a:r>
              <a:rPr lang="el-GR" altLang="zh-TW" dirty="0" smtClean="0">
                <a:ea typeface="標楷體" panose="03000509000000000000" pitchFamily="65" charset="-120"/>
              </a:rPr>
              <a:t>σ</a:t>
            </a:r>
            <a:r>
              <a:rPr lang="zh-TW" altLang="en-US" dirty="0" smtClean="0">
                <a:ea typeface="標楷體" panose="03000509000000000000" pitchFamily="65" charset="-120"/>
              </a:rPr>
              <a:t>，橙色線為</a:t>
            </a:r>
            <a:r>
              <a:rPr lang="en-US" altLang="zh-TW" dirty="0" smtClean="0">
                <a:ea typeface="標楷體" panose="03000509000000000000" pitchFamily="65" charset="-120"/>
              </a:rPr>
              <a:t>2</a:t>
            </a:r>
            <a:r>
              <a:rPr lang="el-GR" altLang="zh-TW" dirty="0" smtClean="0">
                <a:ea typeface="標楷體" panose="03000509000000000000" pitchFamily="65" charset="-120"/>
              </a:rPr>
              <a:t>σ</a:t>
            </a:r>
            <a:r>
              <a:rPr lang="zh-TW" altLang="en-US" dirty="0" smtClean="0">
                <a:ea typeface="標楷體" panose="03000509000000000000" pitchFamily="65" charset="-120"/>
              </a:rPr>
              <a:t>至接近</a:t>
            </a:r>
            <a:r>
              <a:rPr lang="en-US" altLang="zh-TW" dirty="0" smtClean="0">
                <a:ea typeface="標楷體" panose="03000509000000000000" pitchFamily="65" charset="-120"/>
              </a:rPr>
              <a:t>3</a:t>
            </a:r>
            <a:r>
              <a:rPr lang="el-GR" altLang="zh-TW" dirty="0" smtClean="0">
                <a:ea typeface="標楷體" panose="03000509000000000000" pitchFamily="65" charset="-120"/>
              </a:rPr>
              <a:t>σ</a:t>
            </a:r>
            <a:r>
              <a:rPr lang="zh-TW" altLang="en-US" dirty="0" smtClean="0">
                <a:ea typeface="標楷體" panose="03000509000000000000" pitchFamily="65" charset="-120"/>
              </a:rPr>
              <a:t>之間的狀態，由圖可知，在</a:t>
            </a:r>
            <a:r>
              <a:rPr lang="en-US" altLang="zh-TW" dirty="0">
                <a:ea typeface="標楷體" panose="03000509000000000000" pitchFamily="65" charset="-120"/>
              </a:rPr>
              <a:t>2</a:t>
            </a:r>
            <a:r>
              <a:rPr lang="el-GR" altLang="zh-TW" dirty="0" smtClean="0">
                <a:ea typeface="標楷體" panose="03000509000000000000" pitchFamily="65" charset="-120"/>
              </a:rPr>
              <a:t>σ</a:t>
            </a:r>
            <a:r>
              <a:rPr lang="zh-TW" altLang="en-US" dirty="0" smtClean="0">
                <a:ea typeface="標楷體" panose="03000509000000000000" pitchFamily="65" charset="-120"/>
              </a:rPr>
              <a:t>之前的狀態較為穩定</a:t>
            </a:r>
            <a:r>
              <a:rPr lang="en-US" altLang="zh-TW" dirty="0" smtClean="0">
                <a:ea typeface="標楷體" panose="03000509000000000000" pitchFamily="65" charset="-120"/>
              </a:rPr>
              <a:t>(</a:t>
            </a:r>
            <a:r>
              <a:rPr lang="zh-TW" altLang="en-US" dirty="0" smtClean="0">
                <a:ea typeface="標楷體" panose="03000509000000000000" pitchFamily="65" charset="-120"/>
              </a:rPr>
              <a:t>藍色線</a:t>
            </a:r>
            <a:r>
              <a:rPr lang="en-US" altLang="zh-TW" dirty="0" smtClean="0">
                <a:ea typeface="標楷體" panose="03000509000000000000" pitchFamily="65" charset="-120"/>
              </a:rPr>
              <a:t>13</a:t>
            </a:r>
            <a:r>
              <a:rPr lang="zh-TW" altLang="en-US" dirty="0" smtClean="0">
                <a:ea typeface="標楷體" panose="03000509000000000000" pitchFamily="65" charset="-120"/>
              </a:rPr>
              <a:t>條</a:t>
            </a:r>
            <a:r>
              <a:rPr lang="en-US" altLang="zh-TW" dirty="0" smtClean="0">
                <a:ea typeface="標楷體" panose="03000509000000000000" pitchFamily="65" charset="-120"/>
              </a:rPr>
              <a:t>)</a:t>
            </a:r>
            <a:r>
              <a:rPr lang="zh-TW" altLang="en-US" dirty="0" smtClean="0">
                <a:ea typeface="標楷體" panose="03000509000000000000" pitchFamily="65" charset="-120"/>
              </a:rPr>
              <a:t>，而在</a:t>
            </a:r>
            <a:r>
              <a:rPr lang="en-US" altLang="zh-TW" dirty="0">
                <a:ea typeface="標楷體" panose="03000509000000000000" pitchFamily="65" charset="-120"/>
              </a:rPr>
              <a:t>2</a:t>
            </a:r>
            <a:r>
              <a:rPr lang="el-GR" altLang="zh-TW" dirty="0" smtClean="0">
                <a:ea typeface="標楷體" panose="03000509000000000000" pitchFamily="65" charset="-120"/>
              </a:rPr>
              <a:t>σ</a:t>
            </a:r>
            <a:r>
              <a:rPr lang="zh-TW" altLang="en-US" dirty="0" smtClean="0">
                <a:ea typeface="標楷體" panose="03000509000000000000" pitchFamily="65" charset="-120"/>
              </a:rPr>
              <a:t>之後狀態變化大增</a:t>
            </a:r>
            <a:r>
              <a:rPr lang="en-US" altLang="zh-TW" dirty="0" smtClean="0">
                <a:ea typeface="標楷體" panose="03000509000000000000" pitchFamily="65" charset="-120"/>
              </a:rPr>
              <a:t>(</a:t>
            </a:r>
            <a:r>
              <a:rPr lang="zh-TW" altLang="en-US" dirty="0" smtClean="0">
                <a:ea typeface="標楷體" panose="03000509000000000000" pitchFamily="65" charset="-120"/>
              </a:rPr>
              <a:t>橙色線</a:t>
            </a:r>
            <a:r>
              <a:rPr lang="en-US" altLang="zh-TW" dirty="0" smtClean="0">
                <a:ea typeface="標楷體" panose="03000509000000000000" pitchFamily="65" charset="-120"/>
              </a:rPr>
              <a:t>19</a:t>
            </a:r>
            <a:r>
              <a:rPr lang="zh-TW" altLang="en-US" dirty="0" smtClean="0">
                <a:ea typeface="標楷體" panose="03000509000000000000" pitchFamily="65" charset="-120"/>
              </a:rPr>
              <a:t>條</a:t>
            </a:r>
            <a:r>
              <a:rPr lang="en-US" altLang="zh-TW" dirty="0" smtClean="0">
                <a:ea typeface="標楷體" panose="03000509000000000000" pitchFamily="65" charset="-120"/>
              </a:rPr>
              <a:t>)</a:t>
            </a:r>
            <a:r>
              <a:rPr lang="zh-TW" altLang="en-US" dirty="0">
                <a:ea typeface="標楷體" panose="03000509000000000000" pitchFamily="65" charset="-120"/>
              </a:rPr>
              <a:t>。</a:t>
            </a:r>
          </a:p>
        </p:txBody>
      </p:sp>
      <p:sp>
        <p:nvSpPr>
          <p:cNvPr id="11" name="文字方塊 10"/>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分析流程說明</a:t>
            </a:r>
            <a:endParaRPr lang="zh-TW" altLang="en-US" sz="3600" dirty="0">
              <a:latin typeface="標楷體" panose="03000509000000000000" pitchFamily="65" charset="-120"/>
              <a:ea typeface="標楷體" panose="03000509000000000000" pitchFamily="65" charset="-120"/>
            </a:endParaRPr>
          </a:p>
        </p:txBody>
      </p:sp>
      <p:pic>
        <p:nvPicPr>
          <p:cNvPr id="99" name="圖片 98"/>
          <p:cNvPicPr>
            <a:picLocks noChangeAspect="1"/>
          </p:cNvPicPr>
          <p:nvPr/>
        </p:nvPicPr>
        <p:blipFill>
          <a:blip r:embed="rId2"/>
          <a:stretch>
            <a:fillRect/>
          </a:stretch>
        </p:blipFill>
        <p:spPr>
          <a:xfrm>
            <a:off x="2555776" y="1372524"/>
            <a:ext cx="5240136" cy="3729923"/>
          </a:xfrm>
          <a:prstGeom prst="rect">
            <a:avLst/>
          </a:prstGeom>
        </p:spPr>
      </p:pic>
    </p:spTree>
    <p:extLst>
      <p:ext uri="{BB962C8B-B14F-4D97-AF65-F5344CB8AC3E}">
        <p14:creationId xmlns:p14="http://schemas.microsoft.com/office/powerpoint/2010/main" val="2512449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14</a:t>
            </a:fld>
            <a:endParaRPr lang="zh-TW" altLang="en-US"/>
          </a:p>
        </p:txBody>
      </p:sp>
      <p:sp>
        <p:nvSpPr>
          <p:cNvPr id="8" name="文字方塊 7"/>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分析結果</a:t>
            </a:r>
            <a:endParaRPr lang="zh-TW" altLang="en-US" sz="3200" dirty="0">
              <a:latin typeface="標楷體" panose="03000509000000000000" pitchFamily="65" charset="-120"/>
              <a:ea typeface="標楷體" panose="03000509000000000000" pitchFamily="65" charset="-120"/>
            </a:endParaRPr>
          </a:p>
        </p:txBody>
      </p:sp>
      <p:sp>
        <p:nvSpPr>
          <p:cNvPr id="2" name="圓角矩形 1"/>
          <p:cNvSpPr/>
          <p:nvPr/>
        </p:nvSpPr>
        <p:spPr>
          <a:xfrm>
            <a:off x="503548" y="2420888"/>
            <a:ext cx="8100900" cy="126080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TW" altLang="en-US" dirty="0" smtClean="0">
                <a:ea typeface="標楷體" panose="03000509000000000000" pitchFamily="65" charset="-120"/>
              </a:rPr>
              <a:t>以目前一季的資料量</a:t>
            </a:r>
            <a:r>
              <a:rPr lang="en-US" altLang="zh-TW" dirty="0" smtClean="0">
                <a:ea typeface="標楷體" panose="03000509000000000000" pitchFamily="65" charset="-120"/>
              </a:rPr>
              <a:t>(381,043,734)</a:t>
            </a:r>
            <a:r>
              <a:rPr lang="zh-TW" altLang="en-US" dirty="0">
                <a:ea typeface="標楷體" panose="03000509000000000000" pitchFamily="65" charset="-120"/>
              </a:rPr>
              <a:t>、</a:t>
            </a:r>
            <a:r>
              <a:rPr lang="zh-TW" altLang="en-US" dirty="0" smtClean="0">
                <a:ea typeface="標楷體" panose="03000509000000000000" pitchFamily="65" charset="-120"/>
              </a:rPr>
              <a:t>郵件數量</a:t>
            </a:r>
            <a:r>
              <a:rPr lang="en-US" altLang="zh-TW" dirty="0" smtClean="0">
                <a:ea typeface="標楷體" panose="03000509000000000000" pitchFamily="65" charset="-120"/>
              </a:rPr>
              <a:t>(89,227,622)</a:t>
            </a:r>
            <a:r>
              <a:rPr lang="zh-TW" altLang="en-US" dirty="0">
                <a:ea typeface="標楷體" panose="03000509000000000000" pitchFamily="65" charset="-120"/>
              </a:rPr>
              <a:t>、</a:t>
            </a:r>
            <a:r>
              <a:rPr lang="zh-TW" altLang="en-US" dirty="0" smtClean="0">
                <a:ea typeface="標楷體" panose="03000509000000000000" pitchFamily="65" charset="-120"/>
              </a:rPr>
              <a:t>平均狀態變化量</a:t>
            </a:r>
            <a:r>
              <a:rPr lang="en-US" altLang="zh-TW" dirty="0" smtClean="0">
                <a:ea typeface="標楷體" panose="03000509000000000000" pitchFamily="65" charset="-120"/>
              </a:rPr>
              <a:t>(4.27)</a:t>
            </a:r>
            <a:r>
              <a:rPr lang="zh-TW" altLang="en-US" dirty="0" smtClean="0">
                <a:ea typeface="標楷體" panose="03000509000000000000" pitchFamily="65" charset="-120"/>
              </a:rPr>
              <a:t>的資料來看，平均每秒需處理</a:t>
            </a:r>
            <a:r>
              <a:rPr lang="en-US" altLang="zh-TW" dirty="0" smtClean="0">
                <a:ea typeface="標楷體" panose="03000509000000000000" pitchFamily="65" charset="-120"/>
              </a:rPr>
              <a:t>49</a:t>
            </a:r>
            <a:r>
              <a:rPr lang="zh-TW" altLang="en-US" dirty="0" smtClean="0">
                <a:ea typeface="標楷體" panose="03000509000000000000" pitchFamily="65" charset="-120"/>
              </a:rPr>
              <a:t>筆的郵件查詢量，而以某電商雙</a:t>
            </a:r>
            <a:r>
              <a:rPr lang="en-US" altLang="zh-TW" dirty="0" smtClean="0">
                <a:ea typeface="標楷體" panose="03000509000000000000" pitchFamily="65" charset="-120"/>
              </a:rPr>
              <a:t>11</a:t>
            </a:r>
            <a:r>
              <a:rPr lang="zh-TW" altLang="en-US" dirty="0" smtClean="0">
                <a:ea typeface="標楷體" panose="03000509000000000000" pitchFamily="65" charset="-120"/>
              </a:rPr>
              <a:t>時以七台伺服器處理每秒約</a:t>
            </a:r>
            <a:r>
              <a:rPr lang="en-US" altLang="zh-TW" dirty="0" smtClean="0">
                <a:ea typeface="標楷體" panose="03000509000000000000" pitchFamily="65" charset="-120"/>
              </a:rPr>
              <a:t>300</a:t>
            </a:r>
            <a:r>
              <a:rPr lang="zh-TW" altLang="en-US" dirty="0" smtClean="0">
                <a:ea typeface="標楷體" panose="03000509000000000000" pitchFamily="65" charset="-120"/>
              </a:rPr>
              <a:t>筆客戶查詢需求推估，服務上線之後約需一台伺服器即可處理每日郵務查詢的需求。</a:t>
            </a:r>
            <a:endParaRPr lang="zh-TW" altLang="en-US" dirty="0">
              <a:ea typeface="標楷體" panose="03000509000000000000" pitchFamily="65" charset="-120"/>
            </a:endParaRPr>
          </a:p>
        </p:txBody>
      </p:sp>
      <p:sp>
        <p:nvSpPr>
          <p:cNvPr id="11" name="文字方塊 10"/>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分析流程說明</a:t>
            </a:r>
            <a:endParaRPr lang="zh-TW" altLang="en-US" sz="3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4615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15</a:t>
            </a:fld>
            <a:endParaRPr lang="zh-TW" altLang="en-US"/>
          </a:p>
        </p:txBody>
      </p:sp>
      <p:sp>
        <p:nvSpPr>
          <p:cNvPr id="11" name="文字方塊 10"/>
          <p:cNvSpPr txBox="1"/>
          <p:nvPr/>
        </p:nvSpPr>
        <p:spPr>
          <a:xfrm>
            <a:off x="323528" y="269122"/>
            <a:ext cx="3960440" cy="646331"/>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rPr>
              <a:t>面臨問題</a:t>
            </a:r>
          </a:p>
        </p:txBody>
      </p:sp>
      <p:sp>
        <p:nvSpPr>
          <p:cNvPr id="9" name="文字方塊 8"/>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資訊不足</a:t>
            </a:r>
            <a:endParaRPr lang="zh-TW" altLang="en-US" sz="3200" dirty="0">
              <a:latin typeface="標楷體" panose="03000509000000000000" pitchFamily="65" charset="-120"/>
              <a:ea typeface="標楷體" panose="03000509000000000000" pitchFamily="65" charset="-120"/>
            </a:endParaRPr>
          </a:p>
        </p:txBody>
      </p:sp>
      <p:sp>
        <p:nvSpPr>
          <p:cNvPr id="12" name="矩形 11"/>
          <p:cNvSpPr/>
          <p:nvPr/>
        </p:nvSpPr>
        <p:spPr>
          <a:xfrm>
            <a:off x="683568" y="2420888"/>
            <a:ext cx="4608512" cy="1938992"/>
          </a:xfrm>
          <a:prstGeom prst="rect">
            <a:avLst/>
          </a:prstGeom>
        </p:spPr>
        <p:txBody>
          <a:bodyPr wrap="square">
            <a:spAutoFit/>
          </a:bodyPr>
          <a:lstStyle/>
          <a:p>
            <a:r>
              <a:rPr lang="zh-TW" altLang="en-US" sz="2400" dirty="0" smtClean="0">
                <a:ea typeface="標楷體" panose="03000509000000000000" pitchFamily="65" charset="-120"/>
              </a:rPr>
              <a:t>由於無法取得完整郵務處理局號及其地址，原本計劃配合圖資系統進行流程可視化的作業告停，</a:t>
            </a:r>
            <a:endParaRPr lang="en-US" altLang="zh-TW" sz="2400" dirty="0" smtClean="0">
              <a:ea typeface="標楷體" panose="03000509000000000000" pitchFamily="65" charset="-120"/>
            </a:endParaRPr>
          </a:p>
          <a:p>
            <a:r>
              <a:rPr lang="zh-TW" altLang="en-US" sz="2400" dirty="0" smtClean="0">
                <a:ea typeface="標楷體" panose="03000509000000000000" pitchFamily="65" charset="-120"/>
              </a:rPr>
              <a:t>待取得完整資料之後，可考慮重啟可視化作業。</a:t>
            </a:r>
            <a:endParaRPr lang="en-US" altLang="zh-TW" sz="2400" dirty="0">
              <a:ea typeface="標楷體" panose="03000509000000000000" pitchFamily="65" charset="-120"/>
            </a:endParaRPr>
          </a:p>
        </p:txBody>
      </p:sp>
      <p:pic>
        <p:nvPicPr>
          <p:cNvPr id="13"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255" t="1081" r="15722" b="4205"/>
          <a:stretch/>
        </p:blipFill>
        <p:spPr bwMode="auto">
          <a:xfrm>
            <a:off x="5370968" y="2069558"/>
            <a:ext cx="3278452" cy="387972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250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16</a:t>
            </a:fld>
            <a:endParaRPr lang="zh-TW" altLang="en-US"/>
          </a:p>
        </p:txBody>
      </p:sp>
      <p:sp>
        <p:nvSpPr>
          <p:cNvPr id="8" name="文字方塊 7"/>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後續計劃</a:t>
            </a:r>
            <a:endParaRPr lang="zh-TW" altLang="en-US" sz="3600" dirty="0">
              <a:latin typeface="標楷體" panose="03000509000000000000" pitchFamily="65" charset="-120"/>
              <a:ea typeface="標楷體" panose="03000509000000000000" pitchFamily="65" charset="-120"/>
            </a:endParaRPr>
          </a:p>
        </p:txBody>
      </p:sp>
      <p:sp>
        <p:nvSpPr>
          <p:cNvPr id="10" name="文字方塊 9"/>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處理環境</a:t>
            </a:r>
            <a:endParaRPr lang="zh-TW" altLang="en-US" sz="3200" dirty="0">
              <a:latin typeface="標楷體" panose="03000509000000000000" pitchFamily="65" charset="-120"/>
              <a:ea typeface="標楷體" panose="03000509000000000000" pitchFamily="65" charset="-120"/>
            </a:endParaRPr>
          </a:p>
        </p:txBody>
      </p:sp>
      <p:sp>
        <p:nvSpPr>
          <p:cNvPr id="14" name="矩形 13"/>
          <p:cNvSpPr/>
          <p:nvPr/>
        </p:nvSpPr>
        <p:spPr>
          <a:xfrm>
            <a:off x="755576" y="2420888"/>
            <a:ext cx="5184576" cy="1938992"/>
          </a:xfrm>
          <a:prstGeom prst="rect">
            <a:avLst/>
          </a:prstGeom>
        </p:spPr>
        <p:txBody>
          <a:bodyPr wrap="square">
            <a:spAutoFit/>
          </a:bodyPr>
          <a:lstStyle/>
          <a:p>
            <a:r>
              <a:rPr lang="zh-TW" altLang="en-US" sz="2400" dirty="0" smtClean="0">
                <a:ea typeface="標楷體" panose="03000509000000000000" pitchFamily="65" charset="-120"/>
              </a:rPr>
              <a:t>目前處理環境：</a:t>
            </a:r>
            <a:endParaRPr lang="en-US" altLang="zh-TW" sz="2400" dirty="0" smtClean="0">
              <a:ea typeface="標楷體" panose="03000509000000000000" pitchFamily="65" charset="-120"/>
            </a:endParaRPr>
          </a:p>
          <a:p>
            <a:r>
              <a:rPr lang="zh-TW" altLang="en-US" sz="2400" dirty="0" smtClean="0">
                <a:ea typeface="標楷體" panose="03000509000000000000" pitchFamily="65" charset="-120"/>
              </a:rPr>
              <a:t>硬體：個人</a:t>
            </a:r>
            <a:r>
              <a:rPr lang="en-US" altLang="zh-TW" sz="2400" dirty="0" smtClean="0">
                <a:ea typeface="標楷體" panose="03000509000000000000" pitchFamily="65" charset="-120"/>
              </a:rPr>
              <a:t>PC</a:t>
            </a:r>
          </a:p>
          <a:p>
            <a:r>
              <a:rPr lang="zh-TW" altLang="en-US" sz="2400" dirty="0" smtClean="0">
                <a:ea typeface="標楷體" panose="03000509000000000000" pitchFamily="65" charset="-120"/>
              </a:rPr>
              <a:t>作業系統：</a:t>
            </a:r>
            <a:r>
              <a:rPr lang="en-US" altLang="zh-TW" sz="2400" dirty="0" smtClean="0">
                <a:ea typeface="標楷體" panose="03000509000000000000" pitchFamily="65" charset="-120"/>
              </a:rPr>
              <a:t>LINUX +</a:t>
            </a:r>
            <a:r>
              <a:rPr lang="en-US" altLang="zh-TW" sz="2400" dirty="0">
                <a:ea typeface="標楷體" panose="03000509000000000000" pitchFamily="65" charset="-120"/>
              </a:rPr>
              <a:t> Hadoop cluster </a:t>
            </a:r>
            <a:endParaRPr lang="en-US" altLang="zh-TW" sz="2400" dirty="0" smtClean="0">
              <a:ea typeface="標楷體" panose="03000509000000000000" pitchFamily="65" charset="-120"/>
            </a:endParaRPr>
          </a:p>
          <a:p>
            <a:r>
              <a:rPr lang="zh-TW" altLang="en-US" sz="2400" dirty="0" smtClean="0">
                <a:ea typeface="標楷體" panose="03000509000000000000" pitchFamily="65" charset="-120"/>
              </a:rPr>
              <a:t>軟體：</a:t>
            </a:r>
            <a:r>
              <a:rPr lang="en-US" altLang="zh-TW" sz="2400" dirty="0" smtClean="0">
                <a:ea typeface="標楷體" panose="03000509000000000000" pitchFamily="65" charset="-120"/>
              </a:rPr>
              <a:t>Anaconda3(64-bit)</a:t>
            </a:r>
          </a:p>
          <a:p>
            <a:r>
              <a:rPr lang="zh-TW" altLang="en-US" sz="2400" dirty="0" smtClean="0">
                <a:ea typeface="標楷體" panose="03000509000000000000" pitchFamily="65" charset="-120"/>
              </a:rPr>
              <a:t> 程式語言：</a:t>
            </a:r>
            <a:r>
              <a:rPr lang="en-US" altLang="zh-TW" sz="2400" dirty="0" smtClean="0">
                <a:ea typeface="標楷體" panose="03000509000000000000" pitchFamily="65" charset="-120"/>
              </a:rPr>
              <a:t>PYTHON 3</a:t>
            </a:r>
            <a:endParaRPr lang="en-US" altLang="zh-TW" sz="2400" dirty="0">
              <a:ea typeface="標楷體" panose="03000509000000000000" pitchFamily="65" charset="-120"/>
            </a:endParaRPr>
          </a:p>
        </p:txBody>
      </p:sp>
    </p:spTree>
    <p:extLst>
      <p:ext uri="{BB962C8B-B14F-4D97-AF65-F5344CB8AC3E}">
        <p14:creationId xmlns:p14="http://schemas.microsoft.com/office/powerpoint/2010/main" val="3515364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17</a:t>
            </a:fld>
            <a:endParaRPr lang="zh-TW" altLang="en-US"/>
          </a:p>
        </p:txBody>
      </p:sp>
      <p:sp>
        <p:nvSpPr>
          <p:cNvPr id="8" name="文字方塊 7"/>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後續計劃</a:t>
            </a:r>
            <a:endParaRPr lang="zh-TW" altLang="en-US" sz="3600" dirty="0">
              <a:latin typeface="標楷體" panose="03000509000000000000" pitchFamily="65" charset="-120"/>
              <a:ea typeface="標楷體" panose="03000509000000000000" pitchFamily="65" charset="-120"/>
            </a:endParaRPr>
          </a:p>
        </p:txBody>
      </p:sp>
      <p:sp>
        <p:nvSpPr>
          <p:cNvPr id="10" name="文字方塊 9"/>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處理方式</a:t>
            </a:r>
            <a:endParaRPr lang="zh-TW" altLang="en-US" sz="3200" dirty="0">
              <a:latin typeface="標楷體" panose="03000509000000000000" pitchFamily="65" charset="-120"/>
              <a:ea typeface="標楷體" panose="03000509000000000000" pitchFamily="65" charset="-120"/>
            </a:endParaRPr>
          </a:p>
        </p:txBody>
      </p:sp>
      <p:sp>
        <p:nvSpPr>
          <p:cNvPr id="14" name="矩形 13"/>
          <p:cNvSpPr/>
          <p:nvPr/>
        </p:nvSpPr>
        <p:spPr>
          <a:xfrm>
            <a:off x="755576" y="2420888"/>
            <a:ext cx="7488832" cy="3539430"/>
          </a:xfrm>
          <a:prstGeom prst="rect">
            <a:avLst/>
          </a:prstGeom>
        </p:spPr>
        <p:txBody>
          <a:bodyPr wrap="square">
            <a:spAutoFit/>
          </a:bodyPr>
          <a:lstStyle/>
          <a:p>
            <a:r>
              <a:rPr lang="zh-TW" altLang="en-US" sz="2800" dirty="0" smtClean="0">
                <a:ea typeface="標楷體" panose="03000509000000000000" pitchFamily="65" charset="-120"/>
              </a:rPr>
              <a:t>　　重新</a:t>
            </a:r>
            <a:r>
              <a:rPr lang="zh-TW" altLang="en-US" sz="2800" dirty="0">
                <a:ea typeface="標楷體" panose="03000509000000000000" pitchFamily="65" charset="-120"/>
              </a:rPr>
              <a:t>規劃處理環境，以</a:t>
            </a:r>
            <a:r>
              <a:rPr lang="zh-TW" altLang="en-US" sz="2800" dirty="0" smtClean="0">
                <a:ea typeface="標楷體" panose="03000509000000000000" pitchFamily="65" charset="-120"/>
              </a:rPr>
              <a:t>叢集方式處理</a:t>
            </a:r>
            <a:r>
              <a:rPr lang="zh-TW" altLang="en-US" sz="2800" dirty="0">
                <a:ea typeface="標楷體" panose="03000509000000000000" pitchFamily="65" charset="-120"/>
              </a:rPr>
              <a:t>整個年度的資料量</a:t>
            </a:r>
            <a:r>
              <a:rPr lang="zh-TW" altLang="en-US" sz="2800" dirty="0" smtClean="0">
                <a:ea typeface="標楷體" panose="03000509000000000000" pitchFamily="65" charset="-120"/>
              </a:rPr>
              <a:t>，甚至經由新資料的加入，重新計算推估時間，以符合環境的變化。</a:t>
            </a:r>
            <a:endParaRPr lang="en-US" altLang="zh-TW" sz="2800" dirty="0" smtClean="0">
              <a:ea typeface="標楷體" panose="03000509000000000000" pitchFamily="65" charset="-120"/>
            </a:endParaRPr>
          </a:p>
          <a:p>
            <a:endParaRPr lang="en-US" altLang="zh-TW" sz="2800" dirty="0">
              <a:ea typeface="標楷體" panose="03000509000000000000" pitchFamily="65" charset="-120"/>
            </a:endParaRPr>
          </a:p>
          <a:p>
            <a:r>
              <a:rPr lang="zh-TW" altLang="en-US" sz="2800" dirty="0" smtClean="0">
                <a:ea typeface="標楷體" panose="03000509000000000000" pitchFamily="65" charset="-120"/>
              </a:rPr>
              <a:t>　　而在最終結果，希望能在郵局窗口完成資料登錄之後能立即知道信件</a:t>
            </a:r>
            <a:r>
              <a:rPr lang="en-US" altLang="zh-TW" sz="2800" dirty="0" smtClean="0">
                <a:ea typeface="標楷體" panose="03000509000000000000" pitchFamily="65" charset="-120"/>
              </a:rPr>
              <a:t>(</a:t>
            </a:r>
            <a:r>
              <a:rPr lang="zh-TW" altLang="en-US" sz="2800" dirty="0" smtClean="0">
                <a:ea typeface="標楷體" panose="03000509000000000000" pitchFamily="65" charset="-120"/>
              </a:rPr>
              <a:t>包裏</a:t>
            </a:r>
            <a:r>
              <a:rPr lang="en-US" altLang="zh-TW" sz="2800" dirty="0" smtClean="0">
                <a:ea typeface="標楷體" panose="03000509000000000000" pitchFamily="65" charset="-120"/>
              </a:rPr>
              <a:t>)</a:t>
            </a:r>
            <a:r>
              <a:rPr lang="zh-TW" altLang="en-US" sz="2800" dirty="0" smtClean="0">
                <a:ea typeface="標楷體" panose="03000509000000000000" pitchFamily="65" charset="-120"/>
              </a:rPr>
              <a:t>送達的時間，並經由界面的運用，讓郵務中心及送</a:t>
            </a:r>
            <a:r>
              <a:rPr lang="en-US" altLang="zh-TW" sz="2800" dirty="0" smtClean="0">
                <a:ea typeface="標楷體" panose="03000509000000000000" pitchFamily="65" charset="-120"/>
              </a:rPr>
              <a:t>(</a:t>
            </a:r>
            <a:r>
              <a:rPr lang="zh-TW" altLang="en-US" sz="2800" dirty="0" smtClean="0">
                <a:ea typeface="標楷體" panose="03000509000000000000" pitchFamily="65" charset="-120"/>
              </a:rPr>
              <a:t>收</a:t>
            </a:r>
            <a:r>
              <a:rPr lang="en-US" altLang="zh-TW" sz="2800" dirty="0" smtClean="0">
                <a:ea typeface="標楷體" panose="03000509000000000000" pitchFamily="65" charset="-120"/>
              </a:rPr>
              <a:t>)</a:t>
            </a:r>
            <a:r>
              <a:rPr lang="zh-TW" altLang="en-US" sz="2800" dirty="0" smtClean="0">
                <a:ea typeface="標楷體" panose="03000509000000000000" pitchFamily="65" charset="-120"/>
              </a:rPr>
              <a:t>件人能查詢所需相關訊息。</a:t>
            </a:r>
            <a:endParaRPr lang="en-US" altLang="zh-TW" sz="2800" dirty="0">
              <a:ea typeface="標楷體" panose="03000509000000000000" pitchFamily="65" charset="-120"/>
            </a:endParaRPr>
          </a:p>
        </p:txBody>
      </p:sp>
    </p:spTree>
    <p:extLst>
      <p:ext uri="{BB962C8B-B14F-4D97-AF65-F5344CB8AC3E}">
        <p14:creationId xmlns:p14="http://schemas.microsoft.com/office/powerpoint/2010/main" val="3704186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18</a:t>
            </a:fld>
            <a:endParaRPr lang="zh-TW" altLang="en-US"/>
          </a:p>
        </p:txBody>
      </p:sp>
      <p:sp>
        <p:nvSpPr>
          <p:cNvPr id="8" name="文字方塊 7"/>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後續計劃</a:t>
            </a:r>
            <a:endParaRPr lang="zh-TW" altLang="en-US" sz="3600" dirty="0">
              <a:latin typeface="標楷體" panose="03000509000000000000" pitchFamily="65" charset="-120"/>
              <a:ea typeface="標楷體" panose="03000509000000000000" pitchFamily="65" charset="-120"/>
            </a:endParaRPr>
          </a:p>
        </p:txBody>
      </p:sp>
      <p:sp>
        <p:nvSpPr>
          <p:cNvPr id="7" name="矩形 6"/>
          <p:cNvSpPr/>
          <p:nvPr/>
        </p:nvSpPr>
        <p:spPr bwMode="auto">
          <a:xfrm>
            <a:off x="1330777" y="1683759"/>
            <a:ext cx="6431433" cy="3085032"/>
          </a:xfrm>
          <a:prstGeom prst="rect">
            <a:avLst/>
          </a:prstGeom>
          <a:solidFill>
            <a:schemeClr val="tx2">
              <a:lumMod val="20000"/>
              <a:lumOff val="80000"/>
            </a:schemeClr>
          </a:solidFill>
          <a:ln>
            <a:solidFill>
              <a:schemeClr val="tx2">
                <a:lumMod val="75000"/>
              </a:schemeClr>
            </a:solidFill>
          </a:ln>
          <a:effectLst/>
          <a:extLst/>
        </p:spPr>
        <p:txBody>
          <a:bodyPr vert="horz" wrap="squar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zh-TW" altLang="en-US" sz="2400" b="0" i="0" u="none" strike="noStrike" cap="none" normalizeH="0" baseline="0">
              <a:ln>
                <a:noFill/>
              </a:ln>
              <a:solidFill>
                <a:schemeClr val="tx1"/>
              </a:solidFill>
              <a:effectLst/>
              <a:ea typeface="標楷體" panose="03000509000000000000" pitchFamily="65" charset="-120"/>
            </a:endParaRPr>
          </a:p>
        </p:txBody>
      </p:sp>
      <p:sp>
        <p:nvSpPr>
          <p:cNvPr id="9" name="文字方塊 8"/>
          <p:cNvSpPr txBox="1"/>
          <p:nvPr/>
        </p:nvSpPr>
        <p:spPr>
          <a:xfrm>
            <a:off x="1490912" y="1812880"/>
            <a:ext cx="2437524" cy="369332"/>
          </a:xfrm>
          <a:prstGeom prst="rect">
            <a:avLst/>
          </a:prstGeom>
          <a:noFill/>
        </p:spPr>
        <p:txBody>
          <a:bodyPr wrap="square" rtlCol="0">
            <a:spAutoFit/>
          </a:bodyPr>
          <a:lstStyle/>
          <a:p>
            <a:pPr algn="ctr"/>
            <a:r>
              <a:rPr lang="zh-TW" altLang="en-US" dirty="0">
                <a:ea typeface="標楷體" panose="03000509000000000000" pitchFamily="65" charset="-120"/>
                <a:cs typeface="Arial" panose="020B0604020202020204" pitchFamily="34" charset="0"/>
              </a:rPr>
              <a:t>寄件者鄰近郵局</a:t>
            </a:r>
          </a:p>
        </p:txBody>
      </p:sp>
      <p:sp>
        <p:nvSpPr>
          <p:cNvPr id="11" name="文字方塊 10"/>
          <p:cNvSpPr txBox="1"/>
          <p:nvPr/>
        </p:nvSpPr>
        <p:spPr>
          <a:xfrm>
            <a:off x="1501561" y="2739771"/>
            <a:ext cx="2437524" cy="369332"/>
          </a:xfrm>
          <a:prstGeom prst="rect">
            <a:avLst/>
          </a:prstGeom>
          <a:noFill/>
        </p:spPr>
        <p:txBody>
          <a:bodyPr wrap="square" rtlCol="0">
            <a:spAutoFit/>
          </a:bodyPr>
          <a:lstStyle/>
          <a:p>
            <a:pPr algn="ctr"/>
            <a:r>
              <a:rPr lang="zh-TW" altLang="en-US" dirty="0">
                <a:ea typeface="標楷體" panose="03000509000000000000" pitchFamily="65" charset="-120"/>
              </a:rPr>
              <a:t>收件者鄰近郵局</a:t>
            </a:r>
          </a:p>
        </p:txBody>
      </p:sp>
      <p:sp>
        <p:nvSpPr>
          <p:cNvPr id="12" name="文字方塊 11"/>
          <p:cNvSpPr txBox="1"/>
          <p:nvPr/>
        </p:nvSpPr>
        <p:spPr>
          <a:xfrm>
            <a:off x="1501562" y="4050050"/>
            <a:ext cx="2437524" cy="369332"/>
          </a:xfrm>
          <a:prstGeom prst="rect">
            <a:avLst/>
          </a:prstGeom>
          <a:noFill/>
        </p:spPr>
        <p:txBody>
          <a:bodyPr wrap="square" rtlCol="0">
            <a:spAutoFit/>
          </a:bodyPr>
          <a:lstStyle/>
          <a:p>
            <a:pPr algn="ctr"/>
            <a:r>
              <a:rPr lang="zh-TW" altLang="en-US" dirty="0">
                <a:ea typeface="標楷體" panose="03000509000000000000" pitchFamily="65" charset="-120"/>
                <a:cs typeface="Arial" panose="020B0604020202020204" pitchFamily="34" charset="0"/>
              </a:rPr>
              <a:t>預估到達時間</a:t>
            </a:r>
            <a:endParaRPr lang="en-US" altLang="zh-TW" dirty="0">
              <a:ea typeface="標楷體" panose="03000509000000000000" pitchFamily="65" charset="-120"/>
              <a:cs typeface="Arial" panose="020B0604020202020204" pitchFamily="34" charset="0"/>
            </a:endParaRPr>
          </a:p>
        </p:txBody>
      </p:sp>
      <p:sp>
        <p:nvSpPr>
          <p:cNvPr id="13" name="文字方塊 12"/>
          <p:cNvSpPr txBox="1"/>
          <p:nvPr/>
        </p:nvSpPr>
        <p:spPr>
          <a:xfrm>
            <a:off x="1238483" y="1094197"/>
            <a:ext cx="6523727" cy="523220"/>
          </a:xfrm>
          <a:prstGeom prst="rect">
            <a:avLst/>
          </a:prstGeom>
          <a:noFill/>
        </p:spPr>
        <p:txBody>
          <a:bodyPr wrap="square" rtlCol="0">
            <a:spAutoFit/>
          </a:bodyPr>
          <a:lstStyle/>
          <a:p>
            <a:r>
              <a:rPr lang="zh-TW" altLang="en-US" sz="2800" b="1" dirty="0">
                <a:solidFill>
                  <a:srgbClr val="0000FF"/>
                </a:solidFill>
                <a:ea typeface="標楷體" panose="03000509000000000000" pitchFamily="65" charset="-120"/>
                <a:cs typeface="Arial" panose="020B0604020202020204" pitchFamily="34" charset="0"/>
              </a:rPr>
              <a:t>用網頁呈現</a:t>
            </a:r>
            <a:r>
              <a:rPr lang="en-US" altLang="zh-TW" sz="2000" b="1" dirty="0">
                <a:solidFill>
                  <a:srgbClr val="009900"/>
                </a:solidFill>
                <a:ea typeface="標楷體" panose="03000509000000000000" pitchFamily="65" charset="-120"/>
                <a:cs typeface="Arial" panose="020B0604020202020204" pitchFamily="34" charset="0"/>
              </a:rPr>
              <a:t>(</a:t>
            </a:r>
            <a:r>
              <a:rPr lang="zh-TW" altLang="en-US" sz="2000" b="1" dirty="0">
                <a:solidFill>
                  <a:srgbClr val="009900"/>
                </a:solidFill>
                <a:ea typeface="標楷體" panose="03000509000000000000" pitchFamily="65" charset="-120"/>
                <a:cs typeface="Arial" panose="020B0604020202020204" pitchFamily="34" charset="0"/>
              </a:rPr>
              <a:t>預估郵件送達時間的網路服務</a:t>
            </a:r>
            <a:r>
              <a:rPr lang="en-US" altLang="zh-TW" sz="2000" b="1" dirty="0" smtClean="0">
                <a:solidFill>
                  <a:srgbClr val="009900"/>
                </a:solidFill>
                <a:ea typeface="標楷體" panose="03000509000000000000" pitchFamily="65" charset="-120"/>
                <a:cs typeface="Arial" panose="020B0604020202020204" pitchFamily="34" charset="0"/>
              </a:rPr>
              <a:t>)</a:t>
            </a:r>
            <a:endParaRPr lang="zh-TW" altLang="en-US" sz="2800" b="1" dirty="0">
              <a:solidFill>
                <a:srgbClr val="FF0000"/>
              </a:solidFill>
              <a:ea typeface="標楷體" panose="03000509000000000000" pitchFamily="65" charset="-120"/>
              <a:cs typeface="Arial" panose="020B0604020202020204" pitchFamily="34" charset="0"/>
            </a:endParaRPr>
          </a:p>
        </p:txBody>
      </p:sp>
      <p:sp>
        <p:nvSpPr>
          <p:cNvPr id="15" name="矩形 14"/>
          <p:cNvSpPr/>
          <p:nvPr/>
        </p:nvSpPr>
        <p:spPr bwMode="auto">
          <a:xfrm>
            <a:off x="4038873" y="1825184"/>
            <a:ext cx="3123817" cy="602155"/>
          </a:xfrm>
          <a:prstGeom prst="rect">
            <a:avLst/>
          </a:prstGeom>
          <a:solidFill>
            <a:srgbClr val="FFFFFF"/>
          </a:solidFill>
          <a:ln>
            <a:solidFill>
              <a:schemeClr val="accent5">
                <a:lumMod val="75000"/>
              </a:schemeClr>
            </a:solidFill>
          </a:ln>
          <a:effectLst/>
          <a:extLst/>
        </p:spPr>
        <p:txBody>
          <a:bodyPr vert="horz" wrap="squar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zh-TW" altLang="en-US" sz="2400" b="0" i="0" u="none" strike="noStrike" cap="none" normalizeH="0" baseline="0">
              <a:ln>
                <a:noFill/>
              </a:ln>
              <a:solidFill>
                <a:schemeClr val="tx1"/>
              </a:solidFill>
              <a:effectLst/>
              <a:ea typeface="標楷體" panose="03000509000000000000" pitchFamily="65" charset="-120"/>
            </a:endParaRPr>
          </a:p>
        </p:txBody>
      </p:sp>
      <p:sp>
        <p:nvSpPr>
          <p:cNvPr id="16" name="矩形 15"/>
          <p:cNvSpPr/>
          <p:nvPr/>
        </p:nvSpPr>
        <p:spPr bwMode="auto">
          <a:xfrm>
            <a:off x="4031379" y="2669525"/>
            <a:ext cx="3131310" cy="602155"/>
          </a:xfrm>
          <a:prstGeom prst="rect">
            <a:avLst/>
          </a:prstGeom>
          <a:solidFill>
            <a:srgbClr val="FFFFFF"/>
          </a:solidFill>
          <a:ln>
            <a:solidFill>
              <a:schemeClr val="accent5">
                <a:lumMod val="75000"/>
              </a:schemeClr>
            </a:solidFill>
          </a:ln>
          <a:effectLst/>
          <a:extLst/>
        </p:spPr>
        <p:txBody>
          <a:bodyPr vert="horz" wrap="squar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zh-TW" altLang="en-US" sz="2400" b="0" i="0" u="none" strike="noStrike" cap="none" normalizeH="0" baseline="0">
              <a:ln>
                <a:noFill/>
              </a:ln>
              <a:solidFill>
                <a:schemeClr val="tx1"/>
              </a:solidFill>
              <a:effectLst/>
              <a:ea typeface="標楷體" panose="03000509000000000000" pitchFamily="65" charset="-120"/>
            </a:endParaRPr>
          </a:p>
        </p:txBody>
      </p:sp>
      <p:sp>
        <p:nvSpPr>
          <p:cNvPr id="17" name="矩形 16"/>
          <p:cNvSpPr/>
          <p:nvPr/>
        </p:nvSpPr>
        <p:spPr bwMode="auto">
          <a:xfrm>
            <a:off x="4038874" y="3979804"/>
            <a:ext cx="3123815" cy="602155"/>
          </a:xfrm>
          <a:prstGeom prst="rect">
            <a:avLst/>
          </a:prstGeom>
          <a:solidFill>
            <a:schemeClr val="accent5">
              <a:lumMod val="20000"/>
              <a:lumOff val="80000"/>
            </a:schemeClr>
          </a:solidFill>
          <a:ln>
            <a:solidFill>
              <a:schemeClr val="accent5">
                <a:lumMod val="75000"/>
              </a:schemeClr>
            </a:solidFill>
          </a:ln>
          <a:effectLst/>
          <a:extLst/>
        </p:spPr>
        <p:txBody>
          <a:bodyPr vert="horz" wrap="squar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zh-TW" altLang="en-US" sz="2400" b="0" i="0" u="none" strike="noStrike" cap="none" normalizeH="0" baseline="0">
              <a:ln>
                <a:noFill/>
              </a:ln>
              <a:solidFill>
                <a:schemeClr val="tx1"/>
              </a:solidFill>
              <a:effectLst/>
              <a:ea typeface="標楷體" panose="03000509000000000000" pitchFamily="65" charset="-120"/>
            </a:endParaRPr>
          </a:p>
        </p:txBody>
      </p:sp>
      <p:sp>
        <p:nvSpPr>
          <p:cNvPr id="18" name="等腰三角形 17"/>
          <p:cNvSpPr/>
          <p:nvPr/>
        </p:nvSpPr>
        <p:spPr bwMode="auto">
          <a:xfrm rot="10800000">
            <a:off x="6636531" y="1916840"/>
            <a:ext cx="449641" cy="418840"/>
          </a:xfrm>
          <a:prstGeom prst="triangl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zh-TW" altLang="en-US" sz="2400" b="0" i="0" u="none" strike="noStrike" cap="none" normalizeH="0" baseline="0">
              <a:ln>
                <a:noFill/>
              </a:ln>
              <a:solidFill>
                <a:schemeClr val="tx1"/>
              </a:solidFill>
              <a:effectLst/>
              <a:ea typeface="標楷體" panose="03000509000000000000" pitchFamily="65" charset="-120"/>
            </a:endParaRPr>
          </a:p>
        </p:txBody>
      </p:sp>
      <p:sp>
        <p:nvSpPr>
          <p:cNvPr id="19" name="等腰三角形 18"/>
          <p:cNvSpPr/>
          <p:nvPr/>
        </p:nvSpPr>
        <p:spPr bwMode="auto">
          <a:xfrm rot="10800000">
            <a:off x="6636530" y="2803677"/>
            <a:ext cx="449641" cy="418840"/>
          </a:xfrm>
          <a:prstGeom prst="triangl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zh-TW" altLang="en-US" sz="2400" b="0" i="0" u="none" strike="noStrike" cap="none" normalizeH="0" baseline="0">
              <a:ln>
                <a:noFill/>
              </a:ln>
              <a:solidFill>
                <a:schemeClr val="tx1"/>
              </a:solidFill>
              <a:effectLst/>
              <a:ea typeface="標楷體" panose="03000509000000000000" pitchFamily="65" charset="-120"/>
            </a:endParaRPr>
          </a:p>
        </p:txBody>
      </p:sp>
      <p:sp>
        <p:nvSpPr>
          <p:cNvPr id="20" name="文字方塊 19"/>
          <p:cNvSpPr txBox="1"/>
          <p:nvPr/>
        </p:nvSpPr>
        <p:spPr>
          <a:xfrm>
            <a:off x="1501561" y="4953942"/>
            <a:ext cx="6260649" cy="923330"/>
          </a:xfrm>
          <a:prstGeom prst="rect">
            <a:avLst/>
          </a:prstGeom>
          <a:noFill/>
        </p:spPr>
        <p:txBody>
          <a:bodyPr wrap="square" rtlCol="0">
            <a:spAutoFit/>
          </a:bodyPr>
          <a:lstStyle/>
          <a:p>
            <a:r>
              <a:rPr lang="zh-TW" altLang="en-US" b="1" dirty="0">
                <a:solidFill>
                  <a:srgbClr val="009900"/>
                </a:solidFill>
                <a:ea typeface="標楷體" panose="03000509000000000000" pitchFamily="65" charset="-120"/>
                <a:cs typeface="Arial" panose="020B0604020202020204" pitchFamily="34" charset="0"/>
              </a:rPr>
              <a:t>研究限制：</a:t>
            </a:r>
            <a:endParaRPr lang="en-US" altLang="zh-TW" b="1" dirty="0">
              <a:solidFill>
                <a:srgbClr val="009900"/>
              </a:solidFill>
              <a:ea typeface="標楷體" panose="03000509000000000000" pitchFamily="65" charset="-120"/>
              <a:cs typeface="Arial" panose="020B0604020202020204" pitchFamily="34" charset="0"/>
            </a:endParaRPr>
          </a:p>
          <a:p>
            <a:r>
              <a:rPr lang="zh-TW" altLang="en-US" dirty="0">
                <a:ea typeface="標楷體" panose="03000509000000000000" pitchFamily="65" charset="-120"/>
                <a:cs typeface="Arial" panose="020B0604020202020204" pitchFamily="34" charset="0"/>
              </a:rPr>
              <a:t>無法以 </a:t>
            </a:r>
            <a:r>
              <a:rPr lang="zh-TW" altLang="en-US" b="1" dirty="0">
                <a:solidFill>
                  <a:srgbClr val="FF0000"/>
                </a:solidFill>
                <a:ea typeface="標楷體" panose="03000509000000000000" pitchFamily="65" charset="-120"/>
                <a:cs typeface="Arial" panose="020B0604020202020204" pitchFamily="34" charset="0"/>
              </a:rPr>
              <a:t>寄件者地址 </a:t>
            </a:r>
            <a:r>
              <a:rPr lang="zh-TW" altLang="en-US" dirty="0">
                <a:ea typeface="標楷體" panose="03000509000000000000" pitchFamily="65" charset="-120"/>
                <a:cs typeface="Arial" panose="020B0604020202020204" pitchFamily="34" charset="0"/>
              </a:rPr>
              <a:t>或 </a:t>
            </a:r>
            <a:r>
              <a:rPr lang="zh-TW" altLang="en-US" b="1" dirty="0">
                <a:solidFill>
                  <a:srgbClr val="FF0000"/>
                </a:solidFill>
                <a:ea typeface="標楷體" panose="03000509000000000000" pitchFamily="65" charset="-120"/>
                <a:cs typeface="Arial" panose="020B0604020202020204" pitchFamily="34" charset="0"/>
              </a:rPr>
              <a:t>收件者地址 </a:t>
            </a:r>
            <a:r>
              <a:rPr lang="zh-TW" altLang="en-US" dirty="0">
                <a:ea typeface="標楷體" panose="03000509000000000000" pitchFamily="65" charset="-120"/>
                <a:cs typeface="Arial" panose="020B0604020202020204" pitchFamily="34" charset="0"/>
              </a:rPr>
              <a:t>為輸入欄位，是因為</a:t>
            </a:r>
            <a:r>
              <a:rPr lang="zh-TW" altLang="en-US" u="sng" dirty="0">
                <a:ea typeface="標楷體" panose="03000509000000000000" pitchFamily="65" charset="-120"/>
                <a:cs typeface="Arial" panose="020B0604020202020204" pitchFamily="34" charset="0"/>
              </a:rPr>
              <a:t>資料無法取得</a:t>
            </a:r>
            <a:r>
              <a:rPr lang="zh-TW" altLang="en-US" dirty="0">
                <a:ea typeface="標楷體" panose="03000509000000000000" pitchFamily="65" charset="-120"/>
                <a:cs typeface="Arial" panose="020B0604020202020204" pitchFamily="34" charset="0"/>
              </a:rPr>
              <a:t>，故為 </a:t>
            </a:r>
            <a:r>
              <a:rPr lang="zh-TW" altLang="en-US" b="1" u="sng" dirty="0">
                <a:solidFill>
                  <a:srgbClr val="0000FF"/>
                </a:solidFill>
                <a:ea typeface="標楷體" panose="03000509000000000000" pitchFamily="65" charset="-120"/>
                <a:cs typeface="Arial" panose="020B0604020202020204" pitchFamily="34" charset="0"/>
              </a:rPr>
              <a:t>研究限制</a:t>
            </a:r>
          </a:p>
        </p:txBody>
      </p:sp>
    </p:spTree>
    <p:extLst>
      <p:ext uri="{BB962C8B-B14F-4D97-AF65-F5344CB8AC3E}">
        <p14:creationId xmlns:p14="http://schemas.microsoft.com/office/powerpoint/2010/main" val="1172279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2</a:t>
            </a:fld>
            <a:endParaRPr lang="zh-TW" altLang="en-US"/>
          </a:p>
        </p:txBody>
      </p:sp>
      <p:sp>
        <p:nvSpPr>
          <p:cNvPr id="11" name="文字方塊 10"/>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摘要</a:t>
            </a:r>
            <a:endParaRPr lang="zh-TW" altLang="en-US" sz="3600" dirty="0">
              <a:latin typeface="標楷體" panose="03000509000000000000" pitchFamily="65" charset="-120"/>
              <a:ea typeface="標楷體" panose="03000509000000000000" pitchFamily="65" charset="-120"/>
            </a:endParaRPr>
          </a:p>
        </p:txBody>
      </p:sp>
      <p:sp>
        <p:nvSpPr>
          <p:cNvPr id="7" name="內容版面配置區 2">
            <a:extLst>
              <a:ext uri="{FF2B5EF4-FFF2-40B4-BE49-F238E27FC236}">
                <a16:creationId xmlns:a16="http://schemas.microsoft.com/office/drawing/2014/main" xmlns="" id="{4268345D-A4AB-489C-9B68-5E5C4FC6E664}"/>
              </a:ext>
            </a:extLst>
          </p:cNvPr>
          <p:cNvSpPr txBox="1">
            <a:spLocks/>
          </p:cNvSpPr>
          <p:nvPr/>
        </p:nvSpPr>
        <p:spPr>
          <a:xfrm>
            <a:off x="755576" y="1340768"/>
            <a:ext cx="7848872" cy="504056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zh-TW" altLang="en-US" sz="2800" dirty="0">
                <a:solidFill>
                  <a:schemeClr val="tx1"/>
                </a:solidFill>
                <a:ea typeface="標楷體" panose="03000509000000000000" pitchFamily="65" charset="-120"/>
              </a:rPr>
              <a:t>　</a:t>
            </a:r>
            <a:r>
              <a:rPr lang="zh-TW" altLang="en-US" sz="2800" dirty="0" smtClean="0">
                <a:solidFill>
                  <a:schemeClr val="tx1"/>
                </a:solidFill>
                <a:ea typeface="標楷體" panose="03000509000000000000" pitchFamily="65" charset="-120"/>
              </a:rPr>
              <a:t>　信件</a:t>
            </a:r>
            <a:r>
              <a:rPr lang="en-US" altLang="zh-TW" sz="2800" dirty="0" smtClean="0">
                <a:solidFill>
                  <a:schemeClr val="tx1"/>
                </a:solidFill>
                <a:ea typeface="標楷體" panose="03000509000000000000" pitchFamily="65" charset="-120"/>
              </a:rPr>
              <a:t>(</a:t>
            </a:r>
            <a:r>
              <a:rPr lang="zh-TW" altLang="en-US" sz="2800" dirty="0" smtClean="0">
                <a:solidFill>
                  <a:schemeClr val="tx1"/>
                </a:solidFill>
                <a:ea typeface="標楷體" panose="03000509000000000000" pitchFamily="65" charset="-120"/>
              </a:rPr>
              <a:t>包裏</a:t>
            </a:r>
            <a:r>
              <a:rPr lang="en-US" altLang="zh-TW" sz="2800" dirty="0" smtClean="0">
                <a:solidFill>
                  <a:schemeClr val="tx1"/>
                </a:solidFill>
                <a:ea typeface="標楷體" panose="03000509000000000000" pitchFamily="65" charset="-120"/>
              </a:rPr>
              <a:t>)</a:t>
            </a:r>
            <a:r>
              <a:rPr lang="zh-TW" altLang="en-US" sz="2800" dirty="0">
                <a:solidFill>
                  <a:schemeClr val="tx1"/>
                </a:solidFill>
                <a:ea typeface="標楷體" panose="03000509000000000000" pitchFamily="65" charset="-120"/>
              </a:rPr>
              <a:t>從</a:t>
            </a:r>
            <a:r>
              <a:rPr lang="zh-TW" altLang="en-US" sz="2800" dirty="0" smtClean="0">
                <a:solidFill>
                  <a:schemeClr val="tx1"/>
                </a:solidFill>
                <a:ea typeface="標楷體" panose="03000509000000000000" pitchFamily="65" charset="-120"/>
              </a:rPr>
              <a:t>離開寄件人手中開始，到達收件人手上結束，在這過程當中存在許多</a:t>
            </a:r>
            <a:r>
              <a:rPr lang="zh-TW" altLang="en-US" sz="2800" dirty="0">
                <a:solidFill>
                  <a:schemeClr val="tx1"/>
                </a:solidFill>
                <a:ea typeface="標楷體" panose="03000509000000000000" pitchFamily="65" charset="-120"/>
              </a:rPr>
              <a:t>變數，例如氣候、路況、送件量</a:t>
            </a:r>
            <a:r>
              <a:rPr lang="zh-TW" altLang="en-US" sz="2800" dirty="0" smtClean="0">
                <a:solidFill>
                  <a:schemeClr val="tx1"/>
                </a:solidFill>
                <a:ea typeface="標楷體" panose="03000509000000000000" pitchFamily="65" charset="-120"/>
              </a:rPr>
              <a:t>、路途遠近、路線規劃方式等；但基於</a:t>
            </a:r>
            <a:r>
              <a:rPr lang="zh-TW" altLang="en-US" sz="2800" dirty="0">
                <a:solidFill>
                  <a:schemeClr val="tx1"/>
                </a:solidFill>
                <a:ea typeface="標楷體" panose="03000509000000000000" pitchFamily="65" charset="-120"/>
              </a:rPr>
              <a:t>確切的郵件狀態變化加上狀態變化的時間</a:t>
            </a:r>
            <a:r>
              <a:rPr lang="zh-TW" altLang="en-US" sz="2800" dirty="0" smtClean="0">
                <a:solidFill>
                  <a:schemeClr val="tx1"/>
                </a:solidFill>
                <a:ea typeface="標楷體" panose="03000509000000000000" pitchFamily="65" charset="-120"/>
              </a:rPr>
              <a:t>差距，</a:t>
            </a:r>
            <a:r>
              <a:rPr lang="zh-TW" altLang="en-US" sz="2800" dirty="0">
                <a:solidFill>
                  <a:schemeClr val="tx1"/>
                </a:solidFill>
                <a:ea typeface="標楷體" panose="03000509000000000000" pitchFamily="65" charset="-120"/>
              </a:rPr>
              <a:t>雖然在巨觀上具有一定程序，但在細節上卻存在著不確定性</a:t>
            </a:r>
            <a:r>
              <a:rPr lang="zh-TW" altLang="en-US" sz="2800" dirty="0" smtClean="0">
                <a:solidFill>
                  <a:schemeClr val="tx1"/>
                </a:solidFill>
                <a:ea typeface="標楷體" panose="03000509000000000000" pitchFamily="65" charset="-120"/>
              </a:rPr>
              <a:t>，</a:t>
            </a:r>
            <a:r>
              <a:rPr lang="zh-TW" altLang="en-US" sz="2800" dirty="0">
                <a:solidFill>
                  <a:schemeClr val="tx1"/>
                </a:solidFill>
                <a:ea typeface="標楷體" panose="03000509000000000000" pitchFamily="65" charset="-120"/>
              </a:rPr>
              <a:t>藉</a:t>
            </a:r>
            <a:r>
              <a:rPr lang="zh-TW" altLang="en-US" sz="2800" dirty="0" smtClean="0">
                <a:solidFill>
                  <a:schemeClr val="tx1"/>
                </a:solidFill>
                <a:ea typeface="標楷體" panose="03000509000000000000" pitchFamily="65" charset="-120"/>
              </a:rPr>
              <a:t>由</a:t>
            </a:r>
            <a:r>
              <a:rPr lang="zh-TW" altLang="en-US" sz="2800" dirty="0">
                <a:solidFill>
                  <a:schemeClr val="tx1"/>
                </a:solidFill>
                <a:ea typeface="標楷體" panose="03000509000000000000" pitchFamily="65" charset="-120"/>
              </a:rPr>
              <a:t>馬可夫鏈（英語：</a:t>
            </a:r>
            <a:r>
              <a:rPr lang="en-US" altLang="zh-TW" sz="2800" dirty="0">
                <a:solidFill>
                  <a:schemeClr val="tx1"/>
                </a:solidFill>
                <a:ea typeface="標楷體" panose="03000509000000000000" pitchFamily="65" charset="-120"/>
              </a:rPr>
              <a:t>Markov chain</a:t>
            </a:r>
            <a:r>
              <a:rPr lang="zh-TW" altLang="en-US" sz="2800" dirty="0">
                <a:solidFill>
                  <a:schemeClr val="tx1"/>
                </a:solidFill>
                <a:ea typeface="標楷體" panose="03000509000000000000" pitchFamily="65" charset="-120"/>
              </a:rPr>
              <a:t>）的</a:t>
            </a:r>
            <a:r>
              <a:rPr lang="zh-TW" altLang="en-US" sz="2800" dirty="0" smtClean="0">
                <a:solidFill>
                  <a:schemeClr val="tx1"/>
                </a:solidFill>
                <a:ea typeface="標楷體" panose="03000509000000000000" pitchFamily="65" charset="-120"/>
              </a:rPr>
              <a:t>計算推</a:t>
            </a:r>
            <a:r>
              <a:rPr lang="zh-TW" altLang="en-US" sz="2800" dirty="0">
                <a:solidFill>
                  <a:schemeClr val="tx1"/>
                </a:solidFill>
                <a:ea typeface="標楷體" panose="03000509000000000000" pitchFamily="65" charset="-120"/>
              </a:rPr>
              <a:t>估郵件在離開寄件者手中完成資料登錄之後，需要多少的時間能送達收件者的手</a:t>
            </a:r>
            <a:r>
              <a:rPr lang="zh-TW" altLang="en-US" sz="2800" dirty="0" smtClean="0">
                <a:solidFill>
                  <a:schemeClr val="tx1"/>
                </a:solidFill>
                <a:ea typeface="標楷體" panose="03000509000000000000" pitchFamily="65" charset="-120"/>
              </a:rPr>
              <a:t>上；而在送件過程中，郵務中心也可以即時監控運送過程的異常狀態，以縮短異常排除時間，提高郵件運送效率。</a:t>
            </a:r>
            <a:endParaRPr lang="en-US" altLang="zh-TW" sz="2800" dirty="0" smtClean="0">
              <a:solidFill>
                <a:schemeClr val="tx1"/>
              </a:solidFill>
              <a:ea typeface="標楷體" panose="03000509000000000000" pitchFamily="65" charset="-120"/>
            </a:endParaRPr>
          </a:p>
        </p:txBody>
      </p:sp>
    </p:spTree>
    <p:extLst>
      <p:ext uri="{BB962C8B-B14F-4D97-AF65-F5344CB8AC3E}">
        <p14:creationId xmlns:p14="http://schemas.microsoft.com/office/powerpoint/2010/main" val="3236701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3</a:t>
            </a:fld>
            <a:endParaRPr lang="zh-TW" altLang="en-US"/>
          </a:p>
        </p:txBody>
      </p:sp>
      <p:sp>
        <p:nvSpPr>
          <p:cNvPr id="6" name="文字方塊 5"/>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提案動機</a:t>
            </a:r>
            <a:endParaRPr lang="zh-TW" altLang="en-US" sz="3600" dirty="0">
              <a:latin typeface="標楷體" panose="03000509000000000000" pitchFamily="65" charset="-120"/>
              <a:ea typeface="標楷體" panose="03000509000000000000" pitchFamily="65" charset="-120"/>
            </a:endParaRPr>
          </a:p>
        </p:txBody>
      </p:sp>
      <p:sp>
        <p:nvSpPr>
          <p:cNvPr id="7" name="內容版面配置區 2">
            <a:extLst>
              <a:ext uri="{FF2B5EF4-FFF2-40B4-BE49-F238E27FC236}">
                <a16:creationId xmlns:a16="http://schemas.microsoft.com/office/drawing/2014/main" xmlns="" id="{4268345D-A4AB-489C-9B68-5E5C4FC6E664}"/>
              </a:ext>
            </a:extLst>
          </p:cNvPr>
          <p:cNvSpPr txBox="1">
            <a:spLocks/>
          </p:cNvSpPr>
          <p:nvPr/>
        </p:nvSpPr>
        <p:spPr>
          <a:xfrm>
            <a:off x="755576" y="1700808"/>
            <a:ext cx="8077944" cy="42484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zh-TW" altLang="en-US" sz="2000" dirty="0" smtClean="0">
                <a:solidFill>
                  <a:schemeClr val="tx1"/>
                </a:solidFill>
                <a:ea typeface="標楷體" panose="03000509000000000000" pitchFamily="65" charset="-120"/>
              </a:rPr>
              <a:t>「</a:t>
            </a:r>
            <a:r>
              <a:rPr lang="en-US" altLang="zh-TW" sz="2000" dirty="0" smtClean="0">
                <a:solidFill>
                  <a:schemeClr val="tx1"/>
                </a:solidFill>
                <a:ea typeface="標楷體" panose="03000509000000000000" pitchFamily="65" charset="-120"/>
              </a:rPr>
              <a:t>XXX</a:t>
            </a:r>
            <a:r>
              <a:rPr lang="zh-TW" altLang="en-US" sz="2000" dirty="0" smtClean="0">
                <a:solidFill>
                  <a:schemeClr val="tx1"/>
                </a:solidFill>
                <a:ea typeface="標楷體" panose="03000509000000000000" pitchFamily="65" charset="-120"/>
              </a:rPr>
              <a:t>！</a:t>
            </a:r>
            <a:r>
              <a:rPr lang="zh-TW" altLang="en-US" sz="2000" dirty="0">
                <a:solidFill>
                  <a:schemeClr val="tx1"/>
                </a:solidFill>
                <a:ea typeface="標楷體" panose="03000509000000000000" pitchFamily="65" charset="-120"/>
              </a:rPr>
              <a:t>掛號！掛號！</a:t>
            </a:r>
            <a:r>
              <a:rPr lang="zh-TW" altLang="en-US" sz="2000" dirty="0" smtClean="0">
                <a:solidFill>
                  <a:schemeClr val="tx1"/>
                </a:solidFill>
                <a:ea typeface="標楷體" panose="03000509000000000000" pitchFamily="65" charset="-120"/>
              </a:rPr>
              <a:t>」</a:t>
            </a:r>
            <a:endParaRPr lang="en-US" altLang="zh-TW" sz="2000" dirty="0" smtClean="0">
              <a:solidFill>
                <a:schemeClr val="tx1"/>
              </a:solidFill>
              <a:ea typeface="標楷體" panose="03000509000000000000" pitchFamily="65" charset="-120"/>
            </a:endParaRPr>
          </a:p>
          <a:p>
            <a:pPr algn="l"/>
            <a:endParaRPr lang="en-US" altLang="zh-TW" sz="2000" dirty="0">
              <a:solidFill>
                <a:schemeClr val="tx1"/>
              </a:solidFill>
              <a:ea typeface="標楷體" panose="03000509000000000000" pitchFamily="65" charset="-120"/>
            </a:endParaRPr>
          </a:p>
          <a:p>
            <a:pPr algn="l"/>
            <a:r>
              <a:rPr lang="zh-TW" altLang="en-US" sz="2000" dirty="0" smtClean="0">
                <a:solidFill>
                  <a:schemeClr val="tx1"/>
                </a:solidFill>
                <a:ea typeface="標楷體" panose="03000509000000000000" pitchFamily="65" charset="-120"/>
              </a:rPr>
              <a:t>曾幾何時，</a:t>
            </a:r>
            <a:r>
              <a:rPr lang="zh-TW" altLang="en-US" sz="2000" dirty="0">
                <a:solidFill>
                  <a:schemeClr val="tx1"/>
                </a:solidFill>
                <a:ea typeface="標楷體" panose="03000509000000000000" pitchFamily="65" charset="-120"/>
              </a:rPr>
              <a:t>粗獷嘹亮的掛號唱名聲響遍大街小巷，而時光</a:t>
            </a:r>
            <a:r>
              <a:rPr lang="zh-TW" altLang="en-US" sz="2000" dirty="0" smtClean="0">
                <a:solidFill>
                  <a:schemeClr val="tx1"/>
                </a:solidFill>
                <a:ea typeface="標楷體" panose="03000509000000000000" pitchFamily="65" charset="-120"/>
              </a:rPr>
              <a:t>荏苒，曾經的掛號唱名因電鈴而不再常聽，但等待信件的心卻是不變。工業化的發展加速了人們的腳步，也壓縮了等待的心；尤以近年電商發展迅速，甚有電商喊出</a:t>
            </a:r>
            <a:r>
              <a:rPr lang="en-US" altLang="zh-TW" sz="2000" dirty="0" smtClean="0">
                <a:solidFill>
                  <a:schemeClr val="tx1"/>
                </a:solidFill>
                <a:ea typeface="標楷體" panose="03000509000000000000" pitchFamily="65" charset="-120"/>
              </a:rPr>
              <a:t>6</a:t>
            </a:r>
            <a:r>
              <a:rPr lang="zh-TW" altLang="en-US" sz="2000" dirty="0" smtClean="0">
                <a:solidFill>
                  <a:schemeClr val="tx1"/>
                </a:solidFill>
                <a:ea typeface="標楷體" panose="03000509000000000000" pitchFamily="65" charset="-120"/>
              </a:rPr>
              <a:t>小時到貨服務，而郵件呢？擁有最悠久歷史、最熟悉街頭巷尾的郵務系統，有沒有可能發展出幾點收信</a:t>
            </a:r>
            <a:r>
              <a:rPr lang="en-US" altLang="zh-TW" sz="2000" dirty="0" smtClean="0">
                <a:solidFill>
                  <a:schemeClr val="tx1"/>
                </a:solidFill>
                <a:ea typeface="標楷體" panose="03000509000000000000" pitchFamily="65" charset="-120"/>
              </a:rPr>
              <a:t>(</a:t>
            </a:r>
            <a:r>
              <a:rPr lang="zh-TW" altLang="en-US" sz="2000" dirty="0" smtClean="0">
                <a:solidFill>
                  <a:schemeClr val="tx1"/>
                </a:solidFill>
                <a:ea typeface="標楷體" panose="03000509000000000000" pitchFamily="65" charset="-120"/>
              </a:rPr>
              <a:t>包裏</a:t>
            </a:r>
            <a:r>
              <a:rPr lang="en-US" altLang="zh-TW" sz="2000" dirty="0" smtClean="0">
                <a:solidFill>
                  <a:schemeClr val="tx1"/>
                </a:solidFill>
                <a:ea typeface="標楷體" panose="03000509000000000000" pitchFamily="65" charset="-120"/>
              </a:rPr>
              <a:t>)</a:t>
            </a:r>
            <a:r>
              <a:rPr lang="zh-TW" altLang="en-US" sz="2000" dirty="0" smtClean="0">
                <a:solidFill>
                  <a:schemeClr val="tx1"/>
                </a:solidFill>
                <a:ea typeface="標楷體" panose="03000509000000000000" pitchFamily="65" charset="-120"/>
              </a:rPr>
              <a:t>的服務呢？</a:t>
            </a:r>
            <a:endParaRPr lang="en-US" altLang="zh-TW" sz="2000" dirty="0" smtClean="0">
              <a:solidFill>
                <a:schemeClr val="tx1"/>
              </a:solidFill>
              <a:ea typeface="標楷體" panose="03000509000000000000" pitchFamily="65" charset="-120"/>
            </a:endParaRPr>
          </a:p>
          <a:p>
            <a:pPr algn="l"/>
            <a:endParaRPr lang="en-US" altLang="zh-TW" sz="2000" dirty="0">
              <a:solidFill>
                <a:schemeClr val="tx1"/>
              </a:solidFill>
              <a:ea typeface="標楷體" panose="03000509000000000000" pitchFamily="65" charset="-120"/>
            </a:endParaRPr>
          </a:p>
          <a:p>
            <a:pPr algn="l"/>
            <a:r>
              <a:rPr lang="zh-TW" altLang="en-US" sz="2000" dirty="0" smtClean="0">
                <a:solidFill>
                  <a:schemeClr val="tx1"/>
                </a:solidFill>
                <a:ea typeface="標楷體" panose="03000509000000000000" pitchFamily="65" charset="-120"/>
              </a:rPr>
              <a:t>答案是可以的，大量的歷史資料、健全的作業流程，只要搭配一套完整的系統，讓寄件人在郵局收到信件</a:t>
            </a:r>
            <a:r>
              <a:rPr lang="en-US" altLang="zh-TW" sz="2000" dirty="0" smtClean="0">
                <a:solidFill>
                  <a:schemeClr val="tx1"/>
                </a:solidFill>
                <a:ea typeface="標楷體" panose="03000509000000000000" pitchFamily="65" charset="-120"/>
              </a:rPr>
              <a:t>(</a:t>
            </a:r>
            <a:r>
              <a:rPr lang="zh-TW" altLang="en-US" sz="2000" dirty="0" smtClean="0">
                <a:solidFill>
                  <a:schemeClr val="tx1"/>
                </a:solidFill>
                <a:ea typeface="標楷體" panose="03000509000000000000" pitchFamily="65" charset="-120"/>
              </a:rPr>
              <a:t>包裏</a:t>
            </a:r>
            <a:r>
              <a:rPr lang="en-US" altLang="zh-TW" sz="2000" dirty="0" smtClean="0">
                <a:solidFill>
                  <a:schemeClr val="tx1"/>
                </a:solidFill>
                <a:ea typeface="標楷體" panose="03000509000000000000" pitchFamily="65" charset="-120"/>
              </a:rPr>
              <a:t>)</a:t>
            </a:r>
            <a:r>
              <a:rPr lang="zh-TW" altLang="en-US" sz="2000" dirty="0" smtClean="0">
                <a:solidFill>
                  <a:schemeClr val="tx1"/>
                </a:solidFill>
                <a:ea typeface="標楷體" panose="03000509000000000000" pitchFamily="65" charset="-120"/>
              </a:rPr>
              <a:t>建檔開始，就能知道對方什麼時候可以收到；也許是愛情的思念，又或許是親情的掛念，因為郵務系統的精準送達，讓懸著的一顆心不再因為未知的等待而</a:t>
            </a:r>
            <a:r>
              <a:rPr lang="zh-TW" altLang="en-US" sz="2000" dirty="0">
                <a:solidFill>
                  <a:schemeClr val="tx1"/>
                </a:solidFill>
                <a:ea typeface="標楷體" panose="03000509000000000000" pitchFamily="65" charset="-120"/>
              </a:rPr>
              <a:t>焦躁</a:t>
            </a:r>
            <a:r>
              <a:rPr lang="zh-TW" altLang="en-US" sz="2000" dirty="0" smtClean="0">
                <a:solidFill>
                  <a:schemeClr val="tx1"/>
                </a:solidFill>
                <a:ea typeface="標楷體" panose="03000509000000000000" pitchFamily="65" charset="-120"/>
              </a:rPr>
              <a:t>不安。</a:t>
            </a:r>
            <a:endParaRPr lang="zh-TW" altLang="en-US" sz="2000" dirty="0">
              <a:solidFill>
                <a:schemeClr val="tx1"/>
              </a:solidFill>
              <a:ea typeface="標楷體" panose="03000509000000000000" pitchFamily="65" charset="-120"/>
            </a:endParaRPr>
          </a:p>
        </p:txBody>
      </p:sp>
    </p:spTree>
    <p:extLst>
      <p:ext uri="{BB962C8B-B14F-4D97-AF65-F5344CB8AC3E}">
        <p14:creationId xmlns:p14="http://schemas.microsoft.com/office/powerpoint/2010/main" val="180679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4</a:t>
            </a:fld>
            <a:endParaRPr lang="zh-TW" altLang="en-US"/>
          </a:p>
        </p:txBody>
      </p:sp>
      <p:sp>
        <p:nvSpPr>
          <p:cNvPr id="7" name="文字方塊 6"/>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選用理論架構模型</a:t>
            </a:r>
            <a:endParaRPr lang="zh-TW" altLang="en-US" sz="3600" dirty="0">
              <a:latin typeface="標楷體" panose="03000509000000000000" pitchFamily="65" charset="-120"/>
              <a:ea typeface="標楷體" panose="03000509000000000000" pitchFamily="65" charset="-120"/>
            </a:endParaRPr>
          </a:p>
        </p:txBody>
      </p:sp>
      <p:sp>
        <p:nvSpPr>
          <p:cNvPr id="3" name="圓角矩形 2"/>
          <p:cNvSpPr/>
          <p:nvPr/>
        </p:nvSpPr>
        <p:spPr>
          <a:xfrm>
            <a:off x="539552" y="1556792"/>
            <a:ext cx="2520280" cy="12241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TW" altLang="en-US" sz="2400" dirty="0" smtClean="0">
                <a:latin typeface="標楷體" panose="03000509000000000000" pitchFamily="65" charset="-120"/>
                <a:ea typeface="標楷體" panose="03000509000000000000" pitchFamily="65" charset="-120"/>
              </a:rPr>
              <a:t>觀察</a:t>
            </a:r>
          </a:p>
          <a:p>
            <a:pPr marL="285750" indent="-285750">
              <a:buFont typeface="Arial" panose="020B0604020202020204" pitchFamily="34" charset="0"/>
              <a:buChar char="•"/>
            </a:pPr>
            <a:r>
              <a:rPr lang="zh-TW" altLang="en-US" dirty="0" smtClean="0">
                <a:latin typeface="標楷體" panose="03000509000000000000" pitchFamily="65" charset="-120"/>
                <a:ea typeface="標楷體" panose="03000509000000000000" pitchFamily="65" charset="-120"/>
              </a:rPr>
              <a:t>郵件追蹤查詢資料</a:t>
            </a:r>
          </a:p>
          <a:p>
            <a:pPr marL="285750" indent="-285750">
              <a:buFont typeface="Arial" panose="020B0604020202020204" pitchFamily="34" charset="0"/>
              <a:buChar char="•"/>
            </a:pPr>
            <a:r>
              <a:rPr lang="zh-TW" altLang="en-US" dirty="0" smtClean="0">
                <a:latin typeface="標楷體" panose="03000509000000000000" pitchFamily="65" charset="-120"/>
                <a:ea typeface="標楷體" panose="03000509000000000000" pitchFamily="65" charset="-120"/>
              </a:rPr>
              <a:t>各欄位的關係</a:t>
            </a:r>
            <a:endParaRPr lang="zh-TW" altLang="en-US" dirty="0">
              <a:latin typeface="標楷體" panose="03000509000000000000" pitchFamily="65" charset="-120"/>
              <a:ea typeface="標楷體" panose="03000509000000000000" pitchFamily="65" charset="-120"/>
            </a:endParaRPr>
          </a:p>
        </p:txBody>
      </p:sp>
      <p:sp>
        <p:nvSpPr>
          <p:cNvPr id="9" name="圓角矩形 8"/>
          <p:cNvSpPr/>
          <p:nvPr/>
        </p:nvSpPr>
        <p:spPr>
          <a:xfrm>
            <a:off x="3203848" y="3429000"/>
            <a:ext cx="2520280" cy="12241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TW" altLang="en-US" sz="2400" dirty="0" smtClean="0">
                <a:latin typeface="標楷體" panose="03000509000000000000" pitchFamily="65" charset="-120"/>
                <a:ea typeface="標楷體" panose="03000509000000000000" pitchFamily="65" charset="-120"/>
              </a:rPr>
              <a:t>轉換</a:t>
            </a:r>
          </a:p>
          <a:p>
            <a:pPr marL="285750" indent="-285750">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網路模型</a:t>
            </a:r>
            <a:r>
              <a:rPr lang="zh-TW" altLang="en-US" dirty="0" smtClean="0">
                <a:latin typeface="標楷體" panose="03000509000000000000" pitchFamily="65" charset="-120"/>
                <a:ea typeface="標楷體" panose="03000509000000000000" pitchFamily="65" charset="-120"/>
              </a:rPr>
              <a:t>的有向路徑圖</a:t>
            </a:r>
            <a:endParaRPr lang="zh-TW" altLang="en-US" dirty="0">
              <a:latin typeface="標楷體" panose="03000509000000000000" pitchFamily="65" charset="-120"/>
              <a:ea typeface="標楷體" panose="03000509000000000000" pitchFamily="65" charset="-120"/>
            </a:endParaRPr>
          </a:p>
        </p:txBody>
      </p:sp>
      <p:sp>
        <p:nvSpPr>
          <p:cNvPr id="11" name="圓角矩形 10"/>
          <p:cNvSpPr/>
          <p:nvPr/>
        </p:nvSpPr>
        <p:spPr>
          <a:xfrm>
            <a:off x="6012160" y="4797152"/>
            <a:ext cx="2520280" cy="15121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TW" altLang="en-US" sz="2400" dirty="0" smtClean="0">
                <a:latin typeface="標楷體" panose="03000509000000000000" pitchFamily="65" charset="-120"/>
                <a:ea typeface="標楷體" panose="03000509000000000000" pitchFamily="65" charset="-120"/>
              </a:rPr>
              <a:t>發現</a:t>
            </a:r>
          </a:p>
          <a:p>
            <a:pPr marL="285750" indent="-285750">
              <a:buFont typeface="Arial" panose="020B0604020202020204" pitchFamily="34" charset="0"/>
              <a:buChar char="•"/>
            </a:pPr>
            <a:r>
              <a:rPr lang="zh-TW" altLang="en-US" dirty="0" smtClean="0">
                <a:latin typeface="標楷體" panose="03000509000000000000" pitchFamily="65" charset="-120"/>
                <a:ea typeface="標楷體" panose="03000509000000000000" pitchFamily="65" charset="-120"/>
              </a:rPr>
              <a:t>狀態和狀態之間為隨機過程</a:t>
            </a:r>
          </a:p>
          <a:p>
            <a:pPr marL="285750" indent="-285750">
              <a:buFont typeface="Arial" panose="020B0604020202020204" pitchFamily="34" charset="0"/>
              <a:buChar char="•"/>
            </a:pPr>
            <a:r>
              <a:rPr lang="zh-TW" altLang="en-US" dirty="0" smtClean="0">
                <a:latin typeface="標楷體" panose="03000509000000000000" pitchFamily="65" charset="-120"/>
                <a:ea typeface="標楷體" panose="03000509000000000000" pitchFamily="65" charset="-120"/>
              </a:rPr>
              <a:t>郵件主要的狀態改變路徑</a:t>
            </a:r>
            <a:endParaRPr lang="zh-TW" altLang="en-US" dirty="0">
              <a:latin typeface="標楷體" panose="03000509000000000000" pitchFamily="65" charset="-120"/>
              <a:ea typeface="標楷體" panose="03000509000000000000" pitchFamily="65" charset="-120"/>
            </a:endParaRPr>
          </a:p>
        </p:txBody>
      </p:sp>
      <p:sp>
        <p:nvSpPr>
          <p:cNvPr id="12" name="右彎箭號 11"/>
          <p:cNvSpPr/>
          <p:nvPr/>
        </p:nvSpPr>
        <p:spPr>
          <a:xfrm flipV="1">
            <a:off x="1676824" y="3140968"/>
            <a:ext cx="1152128" cy="1116124"/>
          </a:xfrm>
          <a:prstGeom prst="bentArrow">
            <a:avLst>
              <a:gd name="adj1" fmla="val 21693"/>
              <a:gd name="adj2" fmla="val 25000"/>
              <a:gd name="adj3" fmla="val 25000"/>
              <a:gd name="adj4" fmla="val 437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solidFill>
                <a:schemeClr val="tx1"/>
              </a:solidFill>
            </a:endParaRPr>
          </a:p>
        </p:txBody>
      </p:sp>
      <p:sp>
        <p:nvSpPr>
          <p:cNvPr id="13" name="右彎箭號 12"/>
          <p:cNvSpPr/>
          <p:nvPr/>
        </p:nvSpPr>
        <p:spPr>
          <a:xfrm flipV="1">
            <a:off x="4462276" y="4869160"/>
            <a:ext cx="1152128" cy="1116124"/>
          </a:xfrm>
          <a:prstGeom prst="bentArrow">
            <a:avLst>
              <a:gd name="adj1" fmla="val 21693"/>
              <a:gd name="adj2" fmla="val 25000"/>
              <a:gd name="adj3" fmla="val 25000"/>
              <a:gd name="adj4" fmla="val 437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65477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5</a:t>
            </a:fld>
            <a:endParaRPr lang="zh-TW" altLang="en-US"/>
          </a:p>
        </p:txBody>
      </p:sp>
      <p:sp>
        <p:nvSpPr>
          <p:cNvPr id="7" name="文字方塊 6"/>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選用理論架構模型</a:t>
            </a:r>
            <a:endParaRPr lang="zh-TW" altLang="en-US" sz="3600" dirty="0">
              <a:latin typeface="標楷體" panose="03000509000000000000" pitchFamily="65" charset="-120"/>
              <a:ea typeface="標楷體" panose="03000509000000000000" pitchFamily="65" charset="-120"/>
            </a:endParaRPr>
          </a:p>
        </p:txBody>
      </p:sp>
      <p:sp>
        <p:nvSpPr>
          <p:cNvPr id="10" name="文字方塊 9"/>
          <p:cNvSpPr txBox="1"/>
          <p:nvPr/>
        </p:nvSpPr>
        <p:spPr>
          <a:xfrm>
            <a:off x="323528" y="1484784"/>
            <a:ext cx="4680520" cy="584775"/>
          </a:xfrm>
          <a:prstGeom prst="rect">
            <a:avLst/>
          </a:prstGeom>
          <a:noFill/>
        </p:spPr>
        <p:txBody>
          <a:bodyPr wrap="square" rtlCol="0">
            <a:spAutoFit/>
          </a:bodyPr>
          <a:lstStyle/>
          <a:p>
            <a:r>
              <a:rPr lang="zh-TW" altLang="en-US" sz="3200" dirty="0" smtClean="0">
                <a:ea typeface="標楷體" panose="03000509000000000000" pitchFamily="65" charset="-120"/>
              </a:rPr>
              <a:t>網路模型</a:t>
            </a:r>
            <a:r>
              <a:rPr lang="en-US" altLang="zh-TW" sz="3200" dirty="0" smtClean="0">
                <a:ea typeface="標楷體" panose="03000509000000000000" pitchFamily="65" charset="-120"/>
              </a:rPr>
              <a:t>(network model)</a:t>
            </a:r>
            <a:endParaRPr lang="zh-TW" altLang="en-US" sz="3200" dirty="0">
              <a:ea typeface="標楷體" panose="03000509000000000000" pitchFamily="65" charset="-120"/>
            </a:endParaRPr>
          </a:p>
        </p:txBody>
      </p:sp>
      <p:sp>
        <p:nvSpPr>
          <p:cNvPr id="14" name="內容版面配置區 2">
            <a:extLst>
              <a:ext uri="{FF2B5EF4-FFF2-40B4-BE49-F238E27FC236}">
                <a16:creationId xmlns:a16="http://schemas.microsoft.com/office/drawing/2014/main" xmlns="" id="{4268345D-A4AB-489C-9B68-5E5C4FC6E664}"/>
              </a:ext>
            </a:extLst>
          </p:cNvPr>
          <p:cNvSpPr txBox="1">
            <a:spLocks/>
          </p:cNvSpPr>
          <p:nvPr/>
        </p:nvSpPr>
        <p:spPr>
          <a:xfrm>
            <a:off x="755576" y="2852937"/>
            <a:ext cx="8077944" cy="201622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zh-TW" altLang="en-US" sz="2400" dirty="0" smtClean="0">
                <a:solidFill>
                  <a:schemeClr val="tx1"/>
                </a:solidFill>
                <a:latin typeface="標楷體" panose="03000509000000000000" pitchFamily="65" charset="-120"/>
                <a:ea typeface="標楷體" panose="03000509000000000000" pitchFamily="65" charset="-120"/>
              </a:rPr>
              <a:t>定義</a:t>
            </a:r>
            <a:endParaRPr lang="en-US" altLang="zh-TW" sz="2400" dirty="0" smtClean="0">
              <a:solidFill>
                <a:schemeClr val="tx1"/>
              </a:solidFill>
              <a:latin typeface="標楷體" panose="03000509000000000000" pitchFamily="65" charset="-120"/>
              <a:ea typeface="標楷體" panose="03000509000000000000" pitchFamily="65" charset="-120"/>
            </a:endParaRPr>
          </a:p>
          <a:p>
            <a:pPr algn="l"/>
            <a:r>
              <a:rPr lang="en-US" altLang="zh-TW" sz="2400" dirty="0" smtClean="0">
                <a:solidFill>
                  <a:schemeClr val="tx1"/>
                </a:solidFill>
                <a:latin typeface="標楷體" panose="03000509000000000000" pitchFamily="65" charset="-120"/>
                <a:ea typeface="標楷體" panose="03000509000000000000" pitchFamily="65" charset="-120"/>
              </a:rPr>
              <a:t>1.</a:t>
            </a:r>
            <a:r>
              <a:rPr lang="zh-TW" altLang="en-US" sz="2400" dirty="0" smtClean="0">
                <a:solidFill>
                  <a:schemeClr val="tx1"/>
                </a:solidFill>
                <a:latin typeface="標楷體" panose="03000509000000000000" pitchFamily="65" charset="-120"/>
                <a:ea typeface="標楷體" panose="03000509000000000000" pitchFamily="65" charset="-120"/>
              </a:rPr>
              <a:t>點</a:t>
            </a:r>
            <a:r>
              <a:rPr lang="en-US" altLang="zh-TW" sz="2400" dirty="0" smtClean="0">
                <a:solidFill>
                  <a:schemeClr val="tx1"/>
                </a:solidFill>
                <a:latin typeface="標楷體" panose="03000509000000000000" pitchFamily="65" charset="-120"/>
                <a:ea typeface="標楷體" panose="03000509000000000000" pitchFamily="65" charset="-120"/>
              </a:rPr>
              <a:t>:</a:t>
            </a:r>
            <a:r>
              <a:rPr lang="zh-TW" altLang="en-US" sz="2400" dirty="0" smtClean="0">
                <a:solidFill>
                  <a:schemeClr val="tx1"/>
                </a:solidFill>
                <a:latin typeface="標楷體" panose="03000509000000000000" pitchFamily="65" charset="-120"/>
                <a:ea typeface="標楷體" panose="03000509000000000000" pitchFamily="65" charset="-120"/>
              </a:rPr>
              <a:t>郵件的狀態代碼、處理局號</a:t>
            </a:r>
            <a:endParaRPr lang="en-US" altLang="zh-TW" sz="2400" dirty="0" smtClean="0">
              <a:solidFill>
                <a:schemeClr val="tx1"/>
              </a:solidFill>
              <a:latin typeface="標楷體" panose="03000509000000000000" pitchFamily="65" charset="-120"/>
              <a:ea typeface="標楷體" panose="03000509000000000000" pitchFamily="65" charset="-120"/>
            </a:endParaRPr>
          </a:p>
          <a:p>
            <a:pPr algn="l"/>
            <a:r>
              <a:rPr lang="en-US" altLang="zh-TW" sz="2400" dirty="0" smtClean="0">
                <a:solidFill>
                  <a:schemeClr val="tx1"/>
                </a:solidFill>
                <a:latin typeface="標楷體" panose="03000509000000000000" pitchFamily="65" charset="-120"/>
                <a:ea typeface="標楷體" panose="03000509000000000000" pitchFamily="65" charset="-120"/>
              </a:rPr>
              <a:t>2.</a:t>
            </a:r>
            <a:r>
              <a:rPr lang="zh-TW" altLang="en-US" sz="2400" dirty="0" smtClean="0">
                <a:solidFill>
                  <a:schemeClr val="tx1"/>
                </a:solidFill>
                <a:latin typeface="標楷體" panose="03000509000000000000" pitchFamily="65" charset="-120"/>
                <a:ea typeface="標楷體" panose="03000509000000000000" pitchFamily="65" charset="-120"/>
              </a:rPr>
              <a:t>線</a:t>
            </a:r>
            <a:r>
              <a:rPr lang="en-US" altLang="zh-TW" sz="2400" dirty="0" smtClean="0">
                <a:solidFill>
                  <a:schemeClr val="tx1"/>
                </a:solidFill>
                <a:latin typeface="標楷體" panose="03000509000000000000" pitchFamily="65" charset="-120"/>
                <a:ea typeface="標楷體" panose="03000509000000000000" pitchFamily="65" charset="-120"/>
              </a:rPr>
              <a:t>:</a:t>
            </a:r>
            <a:r>
              <a:rPr lang="zh-TW" altLang="en-US" sz="2400" dirty="0" smtClean="0">
                <a:solidFill>
                  <a:schemeClr val="tx1"/>
                </a:solidFill>
                <a:latin typeface="標楷體" panose="03000509000000000000" pitchFamily="65" charset="-120"/>
                <a:ea typeface="標楷體" panose="03000509000000000000" pitchFamily="65" charset="-120"/>
              </a:rPr>
              <a:t>狀態的改變</a:t>
            </a:r>
            <a:endParaRPr lang="en-US" altLang="zh-TW" sz="2400" dirty="0" smtClean="0">
              <a:solidFill>
                <a:schemeClr val="tx1"/>
              </a:solidFill>
              <a:latin typeface="標楷體" panose="03000509000000000000" pitchFamily="65" charset="-120"/>
              <a:ea typeface="標楷體" panose="03000509000000000000" pitchFamily="65" charset="-120"/>
            </a:endParaRPr>
          </a:p>
          <a:p>
            <a:pPr algn="l"/>
            <a:r>
              <a:rPr lang="en-US" altLang="zh-TW" sz="2400" dirty="0" smtClean="0">
                <a:solidFill>
                  <a:schemeClr val="tx1"/>
                </a:solidFill>
                <a:latin typeface="標楷體" panose="03000509000000000000" pitchFamily="65" charset="-120"/>
                <a:ea typeface="標楷體" panose="03000509000000000000" pitchFamily="65" charset="-120"/>
              </a:rPr>
              <a:t>3.</a:t>
            </a:r>
            <a:r>
              <a:rPr lang="zh-TW" altLang="en-US" sz="2400" dirty="0" smtClean="0">
                <a:solidFill>
                  <a:schemeClr val="tx1"/>
                </a:solidFill>
                <a:latin typeface="標楷體" panose="03000509000000000000" pitchFamily="65" charset="-120"/>
                <a:ea typeface="標楷體" panose="03000509000000000000" pitchFamily="65" charset="-120"/>
              </a:rPr>
              <a:t>依據狀態、郵件號碼、時間決定線的連結</a:t>
            </a:r>
            <a:endParaRPr lang="en-US" altLang="zh-TW" sz="2400" dirty="0" smtClean="0">
              <a:solidFill>
                <a:schemeClr val="tx1"/>
              </a:solidFill>
              <a:latin typeface="標楷體" panose="03000509000000000000" pitchFamily="65" charset="-120"/>
              <a:ea typeface="標楷體" panose="03000509000000000000" pitchFamily="65" charset="-120"/>
            </a:endParaRPr>
          </a:p>
          <a:p>
            <a:pPr algn="l"/>
            <a:endParaRPr lang="zh-TW" altLang="en-US" sz="24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780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6</a:t>
            </a:fld>
            <a:endParaRPr lang="zh-TW" altLang="en-US"/>
          </a:p>
        </p:txBody>
      </p:sp>
      <p:sp>
        <p:nvSpPr>
          <p:cNvPr id="7" name="文字方塊 6"/>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選用理論架構模型</a:t>
            </a:r>
            <a:endParaRPr lang="zh-TW" altLang="en-US" sz="3600" dirty="0">
              <a:latin typeface="標楷體" panose="03000509000000000000" pitchFamily="65" charset="-120"/>
              <a:ea typeface="標楷體" panose="03000509000000000000" pitchFamily="65" charset="-120"/>
            </a:endParaRPr>
          </a:p>
        </p:txBody>
      </p:sp>
      <p:sp>
        <p:nvSpPr>
          <p:cNvPr id="10" name="文字方塊 9"/>
          <p:cNvSpPr txBox="1"/>
          <p:nvPr/>
        </p:nvSpPr>
        <p:spPr>
          <a:xfrm>
            <a:off x="323528" y="1484784"/>
            <a:ext cx="655272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狀態</a:t>
            </a:r>
            <a:r>
              <a:rPr lang="en-US" altLang="zh-TW" sz="3200" dirty="0" smtClean="0">
                <a:latin typeface="標楷體" panose="03000509000000000000" pitchFamily="65" charset="-120"/>
                <a:ea typeface="標楷體" panose="03000509000000000000" pitchFamily="65" charset="-120"/>
              </a:rPr>
              <a:t>-</a:t>
            </a:r>
            <a:r>
              <a:rPr lang="zh-TW" altLang="en-US" sz="3200" dirty="0" smtClean="0">
                <a:latin typeface="標楷體" panose="03000509000000000000" pitchFamily="65" charset="-120"/>
                <a:ea typeface="標楷體" panose="03000509000000000000" pitchFamily="65" charset="-120"/>
              </a:rPr>
              <a:t>狀態之間的關係</a:t>
            </a:r>
            <a:r>
              <a:rPr lang="en-US" altLang="zh-TW" sz="3200" dirty="0" smtClean="0">
                <a:latin typeface="標楷體" panose="03000509000000000000" pitchFamily="65" charset="-120"/>
                <a:ea typeface="標楷體" panose="03000509000000000000" pitchFamily="65" charset="-120"/>
              </a:rPr>
              <a:t>(</a:t>
            </a:r>
            <a:r>
              <a:rPr lang="en-US" altLang="zh-TW" sz="3200" dirty="0" smtClean="0">
                <a:ea typeface="標楷體" panose="03000509000000000000" pitchFamily="65" charset="-120"/>
              </a:rPr>
              <a:t>10000</a:t>
            </a:r>
            <a:r>
              <a:rPr lang="zh-TW" altLang="en-US" sz="3200" dirty="0" smtClean="0">
                <a:latin typeface="標楷體" panose="03000509000000000000" pitchFamily="65" charset="-120"/>
                <a:ea typeface="標楷體" panose="03000509000000000000" pitchFamily="65" charset="-120"/>
              </a:rPr>
              <a:t>筆資料</a:t>
            </a:r>
            <a:r>
              <a:rPr lang="en-US" altLang="zh-TW" sz="3200" dirty="0" smtClean="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pic>
        <p:nvPicPr>
          <p:cNvPr id="8" name="內容版面配置區 4">
            <a:extLst>
              <a:ext uri="{FF2B5EF4-FFF2-40B4-BE49-F238E27FC236}">
                <a16:creationId xmlns:a16="http://schemas.microsoft.com/office/drawing/2014/main" xmlns="" id="{C6849962-7B70-4A13-BF84-9D9276322083}"/>
              </a:ext>
            </a:extLst>
          </p:cNvPr>
          <p:cNvPicPr>
            <a:picLocks noChangeAspect="1"/>
          </p:cNvPicPr>
          <p:nvPr/>
        </p:nvPicPr>
        <p:blipFill rotWithShape="1">
          <a:blip r:embed="rId2">
            <a:extLst>
              <a:ext uri="{28A0092B-C50C-407E-A947-70E740481C1C}">
                <a14:useLocalDpi xmlns:a14="http://schemas.microsoft.com/office/drawing/2010/main" val="0"/>
              </a:ext>
            </a:extLst>
          </a:blip>
          <a:srcRect l="25792" t="21365" r="28264" b="24554"/>
          <a:stretch/>
        </p:blipFill>
        <p:spPr>
          <a:xfrm>
            <a:off x="2987824" y="2708920"/>
            <a:ext cx="2880320" cy="2867503"/>
          </a:xfrm>
          <a:prstGeom prst="rect">
            <a:avLst/>
          </a:prstGeom>
          <a:ln>
            <a:solidFill>
              <a:schemeClr val="tx1"/>
            </a:solidFill>
          </a:ln>
        </p:spPr>
      </p:pic>
    </p:spTree>
    <p:extLst>
      <p:ext uri="{BB962C8B-B14F-4D97-AF65-F5344CB8AC3E}">
        <p14:creationId xmlns:p14="http://schemas.microsoft.com/office/powerpoint/2010/main" val="1345242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7</a:t>
            </a:fld>
            <a:endParaRPr lang="zh-TW" altLang="en-US"/>
          </a:p>
        </p:txBody>
      </p:sp>
      <p:sp>
        <p:nvSpPr>
          <p:cNvPr id="7" name="文字方塊 6"/>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選用理論架構模型</a:t>
            </a:r>
            <a:endParaRPr lang="zh-TW" altLang="en-US" sz="3600" dirty="0">
              <a:latin typeface="標楷體" panose="03000509000000000000" pitchFamily="65" charset="-120"/>
              <a:ea typeface="標楷體" panose="03000509000000000000" pitchFamily="65" charset="-120"/>
            </a:endParaRPr>
          </a:p>
        </p:txBody>
      </p:sp>
      <p:sp>
        <p:nvSpPr>
          <p:cNvPr id="10" name="文字方塊 9"/>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局號</a:t>
            </a:r>
            <a:r>
              <a:rPr lang="en-US" altLang="zh-TW" sz="3200" dirty="0" smtClean="0">
                <a:latin typeface="標楷體" panose="03000509000000000000" pitchFamily="65" charset="-120"/>
                <a:ea typeface="標楷體" panose="03000509000000000000" pitchFamily="65" charset="-120"/>
              </a:rPr>
              <a:t>-</a:t>
            </a:r>
            <a:r>
              <a:rPr lang="zh-TW" altLang="en-US" sz="3200" dirty="0" smtClean="0">
                <a:latin typeface="標楷體" panose="03000509000000000000" pitchFamily="65" charset="-120"/>
                <a:ea typeface="標楷體" panose="03000509000000000000" pitchFamily="65" charset="-120"/>
              </a:rPr>
              <a:t>狀態之間的關係</a:t>
            </a:r>
            <a:r>
              <a:rPr lang="en-US" altLang="zh-TW" sz="3200" dirty="0" smtClean="0">
                <a:latin typeface="標楷體" panose="03000509000000000000" pitchFamily="65" charset="-120"/>
                <a:ea typeface="標楷體" panose="03000509000000000000" pitchFamily="65" charset="-120"/>
              </a:rPr>
              <a:t>(</a:t>
            </a:r>
            <a:r>
              <a:rPr lang="en-US" altLang="zh-TW" sz="3200" dirty="0" smtClean="0">
                <a:ea typeface="標楷體" panose="03000509000000000000" pitchFamily="65" charset="-120"/>
              </a:rPr>
              <a:t>10,000</a:t>
            </a:r>
            <a:r>
              <a:rPr lang="zh-TW" altLang="en-US" sz="3200" dirty="0" smtClean="0">
                <a:latin typeface="標楷體" panose="03000509000000000000" pitchFamily="65" charset="-120"/>
                <a:ea typeface="標楷體" panose="03000509000000000000" pitchFamily="65" charset="-120"/>
              </a:rPr>
              <a:t>筆資料</a:t>
            </a:r>
            <a:r>
              <a:rPr lang="en-US" altLang="zh-TW" sz="3200" dirty="0" smtClean="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pic>
        <p:nvPicPr>
          <p:cNvPr id="8" name="內容版面配置區 4">
            <a:extLst>
              <a:ext uri="{FF2B5EF4-FFF2-40B4-BE49-F238E27FC236}">
                <a16:creationId xmlns:a16="http://schemas.microsoft.com/office/drawing/2014/main" xmlns="" id="{C52A22B1-3D82-49E9-B446-0CA3B688A997}"/>
              </a:ext>
            </a:extLst>
          </p:cNvPr>
          <p:cNvPicPr>
            <a:picLocks noChangeAspect="1"/>
          </p:cNvPicPr>
          <p:nvPr/>
        </p:nvPicPr>
        <p:blipFill rotWithShape="1">
          <a:blip r:embed="rId2">
            <a:extLst>
              <a:ext uri="{28A0092B-C50C-407E-A947-70E740481C1C}">
                <a14:useLocalDpi xmlns:a14="http://schemas.microsoft.com/office/drawing/2010/main" val="0"/>
              </a:ext>
            </a:extLst>
          </a:blip>
          <a:srcRect l="5346" t="1808" r="5533"/>
          <a:stretch/>
        </p:blipFill>
        <p:spPr>
          <a:xfrm>
            <a:off x="2483768" y="2420888"/>
            <a:ext cx="4213672" cy="3948519"/>
          </a:xfrm>
          <a:prstGeom prst="rect">
            <a:avLst/>
          </a:prstGeom>
          <a:ln w="3175">
            <a:solidFill>
              <a:schemeClr val="tx1"/>
            </a:solidFill>
          </a:ln>
        </p:spPr>
      </p:pic>
    </p:spTree>
    <p:extLst>
      <p:ext uri="{BB962C8B-B14F-4D97-AF65-F5344CB8AC3E}">
        <p14:creationId xmlns:p14="http://schemas.microsoft.com/office/powerpoint/2010/main" val="1345242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8</a:t>
            </a:fld>
            <a:endParaRPr lang="zh-TW" altLang="en-US" dirty="0"/>
          </a:p>
        </p:txBody>
      </p:sp>
      <p:sp>
        <p:nvSpPr>
          <p:cNvPr id="7" name="文字方塊 6"/>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選用理論架構模型</a:t>
            </a:r>
            <a:endParaRPr lang="zh-TW" altLang="en-US" sz="3600" dirty="0">
              <a:latin typeface="標楷體" panose="03000509000000000000" pitchFamily="65" charset="-120"/>
              <a:ea typeface="標楷體" panose="03000509000000000000" pitchFamily="65" charset="-120"/>
            </a:endParaRPr>
          </a:p>
        </p:txBody>
      </p:sp>
      <p:sp>
        <p:nvSpPr>
          <p:cNvPr id="10" name="文字方塊 9"/>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馬可夫鏈模型</a:t>
            </a:r>
            <a:endParaRPr lang="zh-TW" altLang="en-US" sz="3200" dirty="0">
              <a:latin typeface="標楷體" panose="03000509000000000000" pitchFamily="65" charset="-120"/>
              <a:ea typeface="標楷體" panose="03000509000000000000" pitchFamily="65" charset="-120"/>
            </a:endParaRPr>
          </a:p>
        </p:txBody>
      </p:sp>
      <p:sp>
        <p:nvSpPr>
          <p:cNvPr id="2" name="矩形 1"/>
          <p:cNvSpPr/>
          <p:nvPr/>
        </p:nvSpPr>
        <p:spPr>
          <a:xfrm>
            <a:off x="1043608" y="2420888"/>
            <a:ext cx="7200800" cy="3908762"/>
          </a:xfrm>
          <a:prstGeom prst="rect">
            <a:avLst/>
          </a:prstGeom>
        </p:spPr>
        <p:txBody>
          <a:bodyPr wrap="square">
            <a:spAutoFit/>
          </a:bodyPr>
          <a:lstStyle/>
          <a:p>
            <a:r>
              <a:rPr lang="zh-TW" altLang="en-US" sz="2800" dirty="0" smtClean="0">
                <a:latin typeface="標楷體" panose="03000509000000000000" pitchFamily="65" charset="-120"/>
                <a:ea typeface="標楷體" panose="03000509000000000000" pitchFamily="65" charset="-120"/>
              </a:rPr>
              <a:t>馬可夫性質</a:t>
            </a:r>
            <a:r>
              <a:rPr lang="en-US" altLang="zh-TW" sz="2800" dirty="0" smtClean="0">
                <a:latin typeface="標楷體" panose="03000509000000000000" pitchFamily="65" charset="-120"/>
                <a:ea typeface="標楷體" panose="03000509000000000000" pitchFamily="65" charset="-120"/>
              </a:rPr>
              <a:t>:</a:t>
            </a:r>
          </a:p>
          <a:p>
            <a:r>
              <a:rPr lang="zh-TW" altLang="en-US" sz="2400" dirty="0" smtClean="0">
                <a:latin typeface="標楷體" panose="03000509000000000000" pitchFamily="65" charset="-120"/>
                <a:ea typeface="標楷體" panose="03000509000000000000" pitchFamily="65" charset="-120"/>
              </a:rPr>
              <a:t>　　在目前以及所有過去事件的條件下，任何未來事件發生的機率，和過去的事件是不相關的</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獨立的</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，而僅和目前的狀態相關。</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具備馬可夫性質的隨機過程則稱為馬可夫鏈。</a:t>
            </a:r>
            <a:endParaRPr lang="en-US" altLang="zh-TW" sz="2400" dirty="0" smtClean="0">
              <a:latin typeface="標楷體" panose="03000509000000000000" pitchFamily="65" charset="-120"/>
              <a:ea typeface="標楷體" panose="03000509000000000000" pitchFamily="65" charset="-120"/>
            </a:endParaRPr>
          </a:p>
          <a:p>
            <a:r>
              <a:rPr lang="zh-TW" altLang="en-US" sz="2800" dirty="0" smtClean="0">
                <a:latin typeface="標楷體" panose="03000509000000000000" pitchFamily="65" charset="-120"/>
                <a:ea typeface="標楷體" panose="03000509000000000000" pitchFamily="65" charset="-120"/>
              </a:rPr>
              <a:t>原理</a:t>
            </a:r>
            <a:r>
              <a:rPr lang="en-US" altLang="zh-TW" sz="2800" dirty="0" smtClean="0">
                <a:latin typeface="標楷體" panose="03000509000000000000" pitchFamily="65" charset="-120"/>
                <a:ea typeface="標楷體" panose="03000509000000000000" pitchFamily="65" charset="-120"/>
              </a:rPr>
              <a:t>:</a:t>
            </a:r>
          </a:p>
          <a:p>
            <a:r>
              <a:rPr lang="zh-TW" altLang="en-US" sz="2400" dirty="0" smtClean="0">
                <a:latin typeface="標楷體" panose="03000509000000000000" pitchFamily="65" charset="-120"/>
                <a:ea typeface="標楷體" panose="03000509000000000000" pitchFamily="65" charset="-120"/>
              </a:rPr>
              <a:t>　　利用歸納事件的所有狀態，統計出事件的狀態轉移的機率，表示成轉移機率矩陣來進行模擬分析，參數可隨時間具有系統性，顧客用來預測未來事件狀態的轉移或是空間擴張的趨勢。</a:t>
            </a:r>
            <a:endParaRPr lang="en-US" altLang="zh-TW"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02538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EEF41B2-C1C3-4F6E-A05F-540F245FB06A}" type="datetime1">
              <a:rPr lang="zh-TW" altLang="en-US" smtClean="0"/>
              <a:t>2019/5/14</a:t>
            </a:fld>
            <a:endParaRPr lang="zh-TW" altLang="en-US"/>
          </a:p>
        </p:txBody>
      </p:sp>
      <p:sp>
        <p:nvSpPr>
          <p:cNvPr id="5" name="投影片編號版面配置區 4"/>
          <p:cNvSpPr>
            <a:spLocks noGrp="1"/>
          </p:cNvSpPr>
          <p:nvPr>
            <p:ph type="sldNum" sz="quarter" idx="12"/>
          </p:nvPr>
        </p:nvSpPr>
        <p:spPr/>
        <p:txBody>
          <a:bodyPr/>
          <a:lstStyle/>
          <a:p>
            <a:fld id="{DE5E2F87-D06F-4A18-879D-B4614F82AFB0}" type="slidenum">
              <a:rPr lang="zh-TW" altLang="en-US" smtClean="0"/>
              <a:t>9</a:t>
            </a:fld>
            <a:endParaRPr lang="zh-TW" altLang="en-US" dirty="0"/>
          </a:p>
        </p:txBody>
      </p:sp>
      <p:sp>
        <p:nvSpPr>
          <p:cNvPr id="7" name="文字方塊 6"/>
          <p:cNvSpPr txBox="1"/>
          <p:nvPr/>
        </p:nvSpPr>
        <p:spPr>
          <a:xfrm>
            <a:off x="323528" y="269122"/>
            <a:ext cx="3960440" cy="646331"/>
          </a:xfrm>
          <a:prstGeom prst="rect">
            <a:avLst/>
          </a:prstGeom>
          <a:noFill/>
        </p:spPr>
        <p:txBody>
          <a:bodyPr wrap="square" rtlCol="0">
            <a:spAutoFit/>
          </a:bodyPr>
          <a:lstStyle/>
          <a:p>
            <a:r>
              <a:rPr lang="zh-TW" altLang="en-US" sz="3600" dirty="0" smtClean="0">
                <a:latin typeface="標楷體" panose="03000509000000000000" pitchFamily="65" charset="-120"/>
                <a:ea typeface="標楷體" panose="03000509000000000000" pitchFamily="65" charset="-120"/>
              </a:rPr>
              <a:t>選用理論架構模型</a:t>
            </a:r>
            <a:endParaRPr lang="zh-TW" altLang="en-US" sz="3600" dirty="0">
              <a:latin typeface="標楷體" panose="03000509000000000000" pitchFamily="65" charset="-120"/>
              <a:ea typeface="標楷體" panose="03000509000000000000" pitchFamily="65" charset="-120"/>
            </a:endParaRPr>
          </a:p>
        </p:txBody>
      </p:sp>
      <p:sp>
        <p:nvSpPr>
          <p:cNvPr id="10" name="文字方塊 9"/>
          <p:cNvSpPr txBox="1"/>
          <p:nvPr/>
        </p:nvSpPr>
        <p:spPr>
          <a:xfrm>
            <a:off x="323528" y="1484784"/>
            <a:ext cx="6912768"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處理環境</a:t>
            </a:r>
            <a:endParaRPr lang="zh-TW" altLang="en-US" sz="3200" dirty="0">
              <a:latin typeface="標楷體" panose="03000509000000000000" pitchFamily="65" charset="-120"/>
              <a:ea typeface="標楷體" panose="03000509000000000000" pitchFamily="65" charset="-120"/>
            </a:endParaRPr>
          </a:p>
        </p:txBody>
      </p:sp>
      <p:sp>
        <p:nvSpPr>
          <p:cNvPr id="2" name="矩形 1"/>
          <p:cNvSpPr/>
          <p:nvPr/>
        </p:nvSpPr>
        <p:spPr>
          <a:xfrm>
            <a:off x="755576" y="2420888"/>
            <a:ext cx="4608512" cy="2308324"/>
          </a:xfrm>
          <a:prstGeom prst="rect">
            <a:avLst/>
          </a:prstGeom>
        </p:spPr>
        <p:txBody>
          <a:bodyPr wrap="square">
            <a:spAutoFit/>
          </a:bodyPr>
          <a:lstStyle/>
          <a:p>
            <a:r>
              <a:rPr lang="zh-TW" altLang="en-US" sz="2400" dirty="0" smtClean="0">
                <a:ea typeface="標楷體" panose="03000509000000000000" pitchFamily="65" charset="-120"/>
              </a:rPr>
              <a:t>目前處理環境：</a:t>
            </a:r>
            <a:endParaRPr lang="en-US" altLang="zh-TW" sz="2400" dirty="0" smtClean="0">
              <a:ea typeface="標楷體" panose="03000509000000000000" pitchFamily="65" charset="-120"/>
            </a:endParaRPr>
          </a:p>
          <a:p>
            <a:r>
              <a:rPr lang="zh-TW" altLang="en-US" sz="2400" dirty="0" smtClean="0">
                <a:ea typeface="標楷體" panose="03000509000000000000" pitchFamily="65" charset="-120"/>
              </a:rPr>
              <a:t>硬體：個人</a:t>
            </a:r>
            <a:r>
              <a:rPr lang="en-US" altLang="zh-TW" sz="2400" dirty="0" smtClean="0">
                <a:ea typeface="標楷體" panose="03000509000000000000" pitchFamily="65" charset="-120"/>
              </a:rPr>
              <a:t>PC</a:t>
            </a:r>
          </a:p>
          <a:p>
            <a:r>
              <a:rPr lang="zh-TW" altLang="en-US" sz="2400" dirty="0" smtClean="0">
                <a:ea typeface="標楷體" panose="03000509000000000000" pitchFamily="65" charset="-120"/>
              </a:rPr>
              <a:t>作業系統：</a:t>
            </a:r>
            <a:r>
              <a:rPr lang="en-US" altLang="zh-TW" sz="2400" dirty="0" smtClean="0">
                <a:ea typeface="標楷體" panose="03000509000000000000" pitchFamily="65" charset="-120"/>
              </a:rPr>
              <a:t>WINDOWS 10</a:t>
            </a:r>
            <a:r>
              <a:rPr lang="zh-TW" altLang="en-US" sz="2400" dirty="0" smtClean="0">
                <a:ea typeface="標楷體" panose="03000509000000000000" pitchFamily="65" charset="-120"/>
              </a:rPr>
              <a:t>專業版</a:t>
            </a:r>
            <a:endParaRPr lang="en-US" altLang="zh-TW" sz="2400" dirty="0" smtClean="0">
              <a:ea typeface="標楷體" panose="03000509000000000000" pitchFamily="65" charset="-120"/>
            </a:endParaRPr>
          </a:p>
          <a:p>
            <a:r>
              <a:rPr lang="zh-TW" altLang="en-US" sz="2400" dirty="0" smtClean="0">
                <a:ea typeface="標楷體" panose="03000509000000000000" pitchFamily="65" charset="-120"/>
              </a:rPr>
              <a:t>軟體：</a:t>
            </a:r>
            <a:r>
              <a:rPr lang="en-US" altLang="zh-TW" sz="2400" dirty="0" smtClean="0">
                <a:ea typeface="標楷體" panose="03000509000000000000" pitchFamily="65" charset="-120"/>
              </a:rPr>
              <a:t>Anaconda3(64-bit)</a:t>
            </a:r>
            <a:r>
              <a:rPr lang="zh-TW" altLang="en-US" sz="2400" dirty="0" smtClean="0">
                <a:ea typeface="標楷體" panose="03000509000000000000" pitchFamily="65" charset="-120"/>
              </a:rPr>
              <a:t>、</a:t>
            </a:r>
            <a:r>
              <a:rPr lang="en-US" altLang="zh-TW" sz="2400" dirty="0" smtClean="0">
                <a:ea typeface="標楷體" panose="03000509000000000000" pitchFamily="65" charset="-120"/>
              </a:rPr>
              <a:t>EXCEL</a:t>
            </a:r>
          </a:p>
          <a:p>
            <a:r>
              <a:rPr lang="zh-TW" altLang="en-US" sz="2400" dirty="0" smtClean="0">
                <a:ea typeface="標楷體" panose="03000509000000000000" pitchFamily="65" charset="-120"/>
              </a:rPr>
              <a:t>程式語言：</a:t>
            </a:r>
            <a:r>
              <a:rPr lang="en-US" altLang="zh-TW" sz="2400" dirty="0" smtClean="0">
                <a:ea typeface="標楷體" panose="03000509000000000000" pitchFamily="65" charset="-120"/>
              </a:rPr>
              <a:t>PYTHON 3</a:t>
            </a:r>
          </a:p>
          <a:p>
            <a:r>
              <a:rPr lang="zh-TW" altLang="en-US" sz="2400" dirty="0" smtClean="0">
                <a:ea typeface="標楷體" panose="03000509000000000000" pitchFamily="65" charset="-120"/>
              </a:rPr>
              <a:t>資料庫：無</a:t>
            </a:r>
            <a:endParaRPr lang="en-US" altLang="zh-TW" sz="2400" dirty="0">
              <a:ea typeface="標楷體" panose="03000509000000000000" pitchFamily="65" charset="-120"/>
            </a:endParaRPr>
          </a:p>
        </p:txBody>
      </p:sp>
    </p:spTree>
    <p:extLst>
      <p:ext uri="{BB962C8B-B14F-4D97-AF65-F5344CB8AC3E}">
        <p14:creationId xmlns:p14="http://schemas.microsoft.com/office/powerpoint/2010/main" val="2956099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636</TotalTime>
  <Words>1020</Words>
  <Application>Microsoft Office PowerPoint</Application>
  <PresentationFormat>如螢幕大小 (4:3)</PresentationFormat>
  <Paragraphs>256</Paragraphs>
  <Slides>18</Slides>
  <Notes>0</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Office 佈景主題</vt:lpstr>
      <vt:lpstr>實作估計總作業時間的網路服務</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ray0814</dc:creator>
  <cp:lastModifiedBy>ray0814</cp:lastModifiedBy>
  <cp:revision>34</cp:revision>
  <dcterms:created xsi:type="dcterms:W3CDTF">2019-05-13T01:57:53Z</dcterms:created>
  <dcterms:modified xsi:type="dcterms:W3CDTF">2019-05-14T03:38:48Z</dcterms:modified>
</cp:coreProperties>
</file>