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80" r:id="rId3"/>
    <p:sldId id="276" r:id="rId4"/>
    <p:sldId id="277" r:id="rId5"/>
    <p:sldId id="259" r:id="rId6"/>
    <p:sldId id="278" r:id="rId7"/>
    <p:sldId id="281" r:id="rId8"/>
    <p:sldId id="262" r:id="rId9"/>
    <p:sldId id="269" r:id="rId10"/>
    <p:sldId id="270" r:id="rId11"/>
    <p:sldId id="272" r:id="rId12"/>
    <p:sldId id="282" r:id="rId13"/>
    <p:sldId id="273" r:id="rId14"/>
    <p:sldId id="274" r:id="rId15"/>
    <p:sldId id="283" r:id="rId16"/>
    <p:sldId id="275" r:id="rId17"/>
    <p:sldId id="279" r:id="rId18"/>
    <p:sldId id="264" r:id="rId19"/>
    <p:sldId id="271"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3A"/>
    <a:srgbClr val="BB7E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5482" autoAdjust="0"/>
  </p:normalViewPr>
  <p:slideViewPr>
    <p:cSldViewPr>
      <p:cViewPr varScale="1">
        <p:scale>
          <a:sx n="73" d="100"/>
          <a:sy n="73" d="100"/>
        </p:scale>
        <p:origin x="1181" y="43"/>
      </p:cViewPr>
      <p:guideLst>
        <p:guide orient="horz" pos="2160"/>
        <p:guide pos="2880"/>
      </p:guideLst>
    </p:cSldViewPr>
  </p:slideViewPr>
  <p:outlineViewPr>
    <p:cViewPr>
      <p:scale>
        <a:sx n="33" d="100"/>
        <a:sy n="33" d="100"/>
      </p:scale>
      <p:origin x="0" y="-5838"/>
    </p:cViewPr>
  </p:outlineViewPr>
  <p:notesTextViewPr>
    <p:cViewPr>
      <p:scale>
        <a:sx n="3" d="2"/>
        <a:sy n="3" d="2"/>
      </p:scale>
      <p:origin x="0" y="0"/>
    </p:cViewPr>
  </p:notesTextViewPr>
  <p:sorterViewPr>
    <p:cViewPr>
      <p:scale>
        <a:sx n="100" d="100"/>
        <a:sy n="100" d="100"/>
      </p:scale>
      <p:origin x="0" y="-5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EE64A0-2AA6-45CD-9A05-D15880179E27}" type="datetimeFigureOut">
              <a:rPr lang="zh-TW" altLang="en-US" smtClean="0"/>
              <a:t>2019/7/9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28689D-AA94-496C-AA5B-8CA502ACBF69}" type="slidenum">
              <a:rPr lang="zh-TW" altLang="en-US" smtClean="0"/>
              <a:t>‹#›</a:t>
            </a:fld>
            <a:endParaRPr lang="zh-TW" altLang="en-US"/>
          </a:p>
        </p:txBody>
      </p:sp>
    </p:spTree>
    <p:extLst>
      <p:ext uri="{BB962C8B-B14F-4D97-AF65-F5344CB8AC3E}">
        <p14:creationId xmlns:p14="http://schemas.microsoft.com/office/powerpoint/2010/main" val="370332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主席、各位與會者好。</a:t>
            </a:r>
            <a:endParaRPr lang="en-US" altLang="zh-TW" dirty="0"/>
          </a:p>
          <a:p>
            <a:r>
              <a:rPr lang="zh-TW" altLang="en-US" dirty="0"/>
              <a:t>我是鄭龍森，目前就讀於中原大學巨資所，其他四位作者也是巨資所的學生。</a:t>
            </a:r>
            <a:endParaRPr lang="en-US" altLang="zh-TW" dirty="0"/>
          </a:p>
          <a:p>
            <a:r>
              <a:rPr lang="zh-TW" altLang="en-US" dirty="0"/>
              <a:t>我今天要跟各位報告的題目是</a:t>
            </a:r>
            <a:r>
              <a:rPr lang="en-US" altLang="zh-TW" dirty="0"/>
              <a:t>”</a:t>
            </a:r>
            <a:r>
              <a:rPr lang="zh-TW" altLang="en-US" dirty="0"/>
              <a:t>求職選擇題</a:t>
            </a:r>
            <a:r>
              <a:rPr lang="en-US" altLang="zh-TW" dirty="0"/>
              <a:t>-</a:t>
            </a:r>
            <a:r>
              <a:rPr lang="zh-TW" altLang="en-US" dirty="0"/>
              <a:t>玩出人生新方向</a:t>
            </a:r>
            <a:r>
              <a:rPr lang="en-US" altLang="zh-TW" dirty="0"/>
              <a:t>”</a:t>
            </a:r>
            <a:endParaRPr lang="zh-TW" altLang="en-US" dirty="0"/>
          </a:p>
        </p:txBody>
      </p:sp>
      <p:sp>
        <p:nvSpPr>
          <p:cNvPr id="4" name="投影片編號版面配置區 3"/>
          <p:cNvSpPr>
            <a:spLocks noGrp="1"/>
          </p:cNvSpPr>
          <p:nvPr>
            <p:ph type="sldNum" sz="quarter" idx="5"/>
          </p:nvPr>
        </p:nvSpPr>
        <p:spPr/>
        <p:txBody>
          <a:bodyPr/>
          <a:lstStyle/>
          <a:p>
            <a:fld id="{6928689D-AA94-496C-AA5B-8CA502ACBF69}" type="slidenum">
              <a:rPr lang="zh-TW" altLang="en-US" smtClean="0"/>
              <a:t>1</a:t>
            </a:fld>
            <a:endParaRPr lang="zh-TW" altLang="en-US"/>
          </a:p>
        </p:txBody>
      </p:sp>
    </p:spTree>
    <p:extLst>
      <p:ext uri="{BB962C8B-B14F-4D97-AF65-F5344CB8AC3E}">
        <p14:creationId xmlns:p14="http://schemas.microsoft.com/office/powerpoint/2010/main" val="115460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000" baseline="0" dirty="0"/>
              <a:t>由於個資法的關係，我們無法取得求職者在 </a:t>
            </a:r>
            <a:r>
              <a:rPr lang="en-US" altLang="zh-TW" sz="1000" baseline="0" dirty="0"/>
              <a:t>UCAN </a:t>
            </a:r>
            <a:r>
              <a:rPr lang="zh-TW" altLang="en-US" sz="1000" baseline="0" dirty="0"/>
              <a:t>的資料，相當可惜。</a:t>
            </a:r>
            <a:endParaRPr lang="en-US" altLang="zh-TW" sz="1000" baseline="0" dirty="0"/>
          </a:p>
          <a:p>
            <a:r>
              <a:rPr lang="zh-TW" altLang="en-US" sz="1000" baseline="0" dirty="0"/>
              <a:t>否則，我們可以將 </a:t>
            </a:r>
            <a:r>
              <a:rPr lang="en-US" altLang="zh-TW" sz="1000" baseline="0" dirty="0"/>
              <a:t>UCAN </a:t>
            </a:r>
            <a:r>
              <a:rPr lang="zh-TW" altLang="en-US" sz="1000" baseline="0" dirty="0"/>
              <a:t>的資料結合前面取得台灣就業通的資料，進行相似度分析，如此，則可以推估出求職者在 </a:t>
            </a:r>
            <a:r>
              <a:rPr lang="en-US" altLang="zh-TW" sz="1000" baseline="0" dirty="0"/>
              <a:t>UCAN </a:t>
            </a:r>
            <a:r>
              <a:rPr lang="zh-TW" altLang="en-US" sz="1000" baseline="0" dirty="0"/>
              <a:t>上的診斷結果，可以對應到台灣就業通的哪些職務。</a:t>
            </a:r>
            <a:endParaRPr lang="en-US" altLang="zh-TW" sz="1000" baseline="0" dirty="0"/>
          </a:p>
          <a:p>
            <a:r>
              <a:rPr lang="zh-TW" altLang="en-US" sz="1000" baseline="0" dirty="0"/>
              <a:t>但是，在 </a:t>
            </a:r>
            <a:r>
              <a:rPr lang="en-US" altLang="zh-TW" sz="1000" baseline="0" dirty="0"/>
              <a:t>UCAN </a:t>
            </a:r>
            <a:r>
              <a:rPr lang="zh-TW" altLang="en-US" sz="1000" baseline="0" dirty="0"/>
              <a:t>上仍然可以收集到關於職業特性的描述資料，於是，我們將 </a:t>
            </a:r>
            <a:r>
              <a:rPr lang="en-US" altLang="zh-TW" sz="1000" baseline="0" dirty="0"/>
              <a:t>UCAN </a:t>
            </a:r>
            <a:r>
              <a:rPr lang="zh-TW" altLang="en-US" sz="1000" baseline="0" dirty="0"/>
              <a:t>的職業描述與台灣就業通資料整合，如此，當取得就求職者的 </a:t>
            </a:r>
            <a:r>
              <a:rPr lang="en-US" altLang="zh-TW" sz="1000" baseline="0" dirty="0"/>
              <a:t>UCAN </a:t>
            </a:r>
            <a:r>
              <a:rPr lang="zh-TW" altLang="en-US" sz="1000" baseline="0" dirty="0"/>
              <a:t>資料之後，亦可推估出適合求職者的職務。</a:t>
            </a:r>
          </a:p>
        </p:txBody>
      </p:sp>
      <p:sp>
        <p:nvSpPr>
          <p:cNvPr id="4" name="投影片編號版面配置區 3"/>
          <p:cNvSpPr>
            <a:spLocks noGrp="1"/>
          </p:cNvSpPr>
          <p:nvPr>
            <p:ph type="sldNum" sz="quarter" idx="5"/>
          </p:nvPr>
        </p:nvSpPr>
        <p:spPr/>
        <p:txBody>
          <a:bodyPr/>
          <a:lstStyle/>
          <a:p>
            <a:fld id="{6928689D-AA94-496C-AA5B-8CA502ACBF69}" type="slidenum">
              <a:rPr lang="zh-TW" altLang="en-US" smtClean="0"/>
              <a:t>11</a:t>
            </a:fld>
            <a:endParaRPr lang="zh-TW" altLang="en-US"/>
          </a:p>
        </p:txBody>
      </p:sp>
    </p:spTree>
    <p:extLst>
      <p:ext uri="{BB962C8B-B14F-4D97-AF65-F5344CB8AC3E}">
        <p14:creationId xmlns:p14="http://schemas.microsoft.com/office/powerpoint/2010/main" val="2647496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接著，是 </a:t>
            </a:r>
            <a:r>
              <a:rPr lang="en-US" altLang="zh-TW" dirty="0"/>
              <a:t>UI </a:t>
            </a:r>
            <a:r>
              <a:rPr lang="zh-TW" altLang="en-US" dirty="0"/>
              <a:t>的部份，在 </a:t>
            </a:r>
            <a:r>
              <a:rPr lang="en-US" altLang="zh-TW" dirty="0"/>
              <a:t>UI </a:t>
            </a:r>
            <a:r>
              <a:rPr lang="zh-TW" altLang="en-US" dirty="0"/>
              <a:t>的部份，我們首先考慮到需要提供什麼資料給求職者，接著是該如何呈現。</a:t>
            </a:r>
            <a:endParaRPr lang="en-US" altLang="zh-TW" dirty="0"/>
          </a:p>
          <a:p>
            <a:r>
              <a:rPr lang="zh-TW" altLang="en-US" dirty="0"/>
              <a:t>為了有效判斷求職的想要及不想要的部份，所以，我們以隨機組合選出幾組關鍵字，並呈現在 </a:t>
            </a:r>
            <a:r>
              <a:rPr lang="en-US" altLang="zh-TW" dirty="0"/>
              <a:t>UI </a:t>
            </a:r>
            <a:r>
              <a:rPr lang="zh-TW" altLang="en-US" dirty="0"/>
              <a:t>上讓求職者選擇，藉由關鍵字的選擇，判斷出求職者的喜惡。</a:t>
            </a:r>
          </a:p>
        </p:txBody>
      </p:sp>
      <p:sp>
        <p:nvSpPr>
          <p:cNvPr id="4" name="投影片編號版面配置區 3"/>
          <p:cNvSpPr>
            <a:spLocks noGrp="1"/>
          </p:cNvSpPr>
          <p:nvPr>
            <p:ph type="sldNum" sz="quarter" idx="5"/>
          </p:nvPr>
        </p:nvSpPr>
        <p:spPr/>
        <p:txBody>
          <a:bodyPr/>
          <a:lstStyle/>
          <a:p>
            <a:fld id="{6928689D-AA94-496C-AA5B-8CA502ACBF69}" type="slidenum">
              <a:rPr lang="zh-TW" altLang="en-US" smtClean="0"/>
              <a:t>12</a:t>
            </a:fld>
            <a:endParaRPr lang="zh-TW" altLang="en-US"/>
          </a:p>
        </p:txBody>
      </p:sp>
    </p:spTree>
    <p:extLst>
      <p:ext uri="{BB962C8B-B14F-4D97-AF65-F5344CB8AC3E}">
        <p14:creationId xmlns:p14="http://schemas.microsoft.com/office/powerpoint/2010/main" val="1484922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為了讓求職者能快速做出選擇，於是，我們參考了 </a:t>
            </a:r>
            <a:r>
              <a:rPr lang="en-US" altLang="zh-TW" dirty="0"/>
              <a:t>TINDER </a:t>
            </a:r>
            <a:r>
              <a:rPr lang="zh-TW" altLang="en-US" dirty="0"/>
              <a:t>這個約會網站的做法。</a:t>
            </a:r>
            <a:endParaRPr lang="en-US" altLang="zh-TW" dirty="0"/>
          </a:p>
          <a:p>
            <a:r>
              <a:rPr lang="en-US" altLang="zh-TW" dirty="0"/>
              <a:t>TINDER </a:t>
            </a:r>
            <a:r>
              <a:rPr lang="zh-TW" altLang="en-US" dirty="0"/>
              <a:t>是依使用者預先設定的條件篩選出可能喜歡的對象之後，隨機取出數筆資料讓使用者篩選，再依篩選結果做為條件重覆篩選，直到篩選出來的結果能大致符合使用者的需求。</a:t>
            </a:r>
            <a:endParaRPr lang="en-US" altLang="zh-TW" dirty="0"/>
          </a:p>
          <a:p>
            <a:r>
              <a:rPr lang="zh-TW" altLang="en-US" dirty="0"/>
              <a:t>於是，我們也是依求職者的特性，隨機選出幾組關鍵字讓求職者篩選，再比對篩選結果重新取得關鍵字讓求職者重新篩選，直到結果能大致符合求職者的需求。</a:t>
            </a:r>
          </a:p>
        </p:txBody>
      </p:sp>
      <p:sp>
        <p:nvSpPr>
          <p:cNvPr id="4" name="投影片編號版面配置區 3"/>
          <p:cNvSpPr>
            <a:spLocks noGrp="1"/>
          </p:cNvSpPr>
          <p:nvPr>
            <p:ph type="sldNum" sz="quarter" idx="5"/>
          </p:nvPr>
        </p:nvSpPr>
        <p:spPr/>
        <p:txBody>
          <a:bodyPr/>
          <a:lstStyle/>
          <a:p>
            <a:fld id="{6928689D-AA94-496C-AA5B-8CA502ACBF69}" type="slidenum">
              <a:rPr lang="zh-TW" altLang="en-US" smtClean="0"/>
              <a:t>13</a:t>
            </a:fld>
            <a:endParaRPr lang="zh-TW" altLang="en-US"/>
          </a:p>
        </p:txBody>
      </p:sp>
    </p:spTree>
    <p:extLst>
      <p:ext uri="{BB962C8B-B14F-4D97-AF65-F5344CB8AC3E}">
        <p14:creationId xmlns:p14="http://schemas.microsoft.com/office/powerpoint/2010/main" val="307395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在求職者受測完後，依求職者的篩選結果，比對出求職者可能喜歡及不喜歡的關鍵字，利用這些關鍵字與之前建立好的職務資料進行餘弦相似度分析，篩選出求職者可能喜歡的工作。</a:t>
            </a:r>
          </a:p>
        </p:txBody>
      </p:sp>
      <p:sp>
        <p:nvSpPr>
          <p:cNvPr id="4" name="投影片編號版面配置區 3"/>
          <p:cNvSpPr>
            <a:spLocks noGrp="1"/>
          </p:cNvSpPr>
          <p:nvPr>
            <p:ph type="sldNum" sz="quarter" idx="5"/>
          </p:nvPr>
        </p:nvSpPr>
        <p:spPr/>
        <p:txBody>
          <a:bodyPr/>
          <a:lstStyle/>
          <a:p>
            <a:fld id="{6928689D-AA94-496C-AA5B-8CA502ACBF69}" type="slidenum">
              <a:rPr lang="zh-TW" altLang="en-US" smtClean="0"/>
              <a:t>14</a:t>
            </a:fld>
            <a:endParaRPr lang="zh-TW" altLang="en-US"/>
          </a:p>
        </p:txBody>
      </p:sp>
    </p:spTree>
    <p:extLst>
      <p:ext uri="{BB962C8B-B14F-4D97-AF65-F5344CB8AC3E}">
        <p14:creationId xmlns:p14="http://schemas.microsoft.com/office/powerpoint/2010/main" val="3439626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推薦出來的工作或許不是求職者想要的工作，求職可以重新進行關鍵字的篩選，直到推薦的工作是求職者想要的工作為止。</a:t>
            </a:r>
          </a:p>
        </p:txBody>
      </p:sp>
      <p:sp>
        <p:nvSpPr>
          <p:cNvPr id="4" name="投影片編號版面配置區 3"/>
          <p:cNvSpPr>
            <a:spLocks noGrp="1"/>
          </p:cNvSpPr>
          <p:nvPr>
            <p:ph type="sldNum" sz="quarter" idx="5"/>
          </p:nvPr>
        </p:nvSpPr>
        <p:spPr/>
        <p:txBody>
          <a:bodyPr/>
          <a:lstStyle/>
          <a:p>
            <a:fld id="{6928689D-AA94-496C-AA5B-8CA502ACBF69}" type="slidenum">
              <a:rPr lang="zh-TW" altLang="en-US" smtClean="0"/>
              <a:t>16</a:t>
            </a:fld>
            <a:endParaRPr lang="zh-TW" altLang="en-US"/>
          </a:p>
        </p:txBody>
      </p:sp>
    </p:spTree>
    <p:extLst>
      <p:ext uri="{BB962C8B-B14F-4D97-AF65-F5344CB8AC3E}">
        <p14:creationId xmlns:p14="http://schemas.microsoft.com/office/powerpoint/2010/main" val="570269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由於職務資料不足、部份職務描述過於相似、資料的顆粒度過大，在系統開發初期，準確度並不是那麼的高，在將來，如能取得更多的職務資料，以及對於職務的描述能更為精確，並且能縮小資料的顆粒度，相信，求職者能夠更為快速的找到理想的工作。</a:t>
            </a:r>
          </a:p>
        </p:txBody>
      </p:sp>
      <p:sp>
        <p:nvSpPr>
          <p:cNvPr id="4" name="投影片編號版面配置區 3"/>
          <p:cNvSpPr>
            <a:spLocks noGrp="1"/>
          </p:cNvSpPr>
          <p:nvPr>
            <p:ph type="sldNum" sz="quarter" idx="5"/>
          </p:nvPr>
        </p:nvSpPr>
        <p:spPr/>
        <p:txBody>
          <a:bodyPr/>
          <a:lstStyle/>
          <a:p>
            <a:fld id="{6928689D-AA94-496C-AA5B-8CA502ACBF69}" type="slidenum">
              <a:rPr lang="zh-TW" altLang="en-US" smtClean="0"/>
              <a:t>17</a:t>
            </a:fld>
            <a:endParaRPr lang="zh-TW" altLang="en-US"/>
          </a:p>
        </p:txBody>
      </p:sp>
    </p:spTree>
    <p:extLst>
      <p:ext uri="{BB962C8B-B14F-4D97-AF65-F5344CB8AC3E}">
        <p14:creationId xmlns:p14="http://schemas.microsoft.com/office/powerpoint/2010/main" val="3565027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今天的報告分成五個段落，接下來就各段落跟各位報告。</a:t>
            </a:r>
          </a:p>
        </p:txBody>
      </p:sp>
      <p:sp>
        <p:nvSpPr>
          <p:cNvPr id="4" name="投影片編號版面配置區 3"/>
          <p:cNvSpPr>
            <a:spLocks noGrp="1"/>
          </p:cNvSpPr>
          <p:nvPr>
            <p:ph type="sldNum" sz="quarter" idx="5"/>
          </p:nvPr>
        </p:nvSpPr>
        <p:spPr/>
        <p:txBody>
          <a:bodyPr/>
          <a:lstStyle/>
          <a:p>
            <a:fld id="{6928689D-AA94-496C-AA5B-8CA502ACBF69}" type="slidenum">
              <a:rPr lang="zh-TW" altLang="en-US" smtClean="0"/>
              <a:t>2</a:t>
            </a:fld>
            <a:endParaRPr lang="zh-TW" altLang="en-US"/>
          </a:p>
        </p:txBody>
      </p:sp>
    </p:spTree>
    <p:extLst>
      <p:ext uri="{BB962C8B-B14F-4D97-AF65-F5344CB8AC3E}">
        <p14:creationId xmlns:p14="http://schemas.microsoft.com/office/powerpoint/2010/main" val="1016793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不知道各位有沒有找過工作，不管是打工或是正式職員。</a:t>
            </a:r>
            <a:endParaRPr lang="en-US" altLang="zh-TW" dirty="0"/>
          </a:p>
          <a:p>
            <a:r>
              <a:rPr lang="zh-TW" altLang="en-US" dirty="0"/>
              <a:t>找工作通常是一個很複雜的決策問題，求職者要面臨很多問題，例如薪資、工作地點、企業文化、員工福利、交通便利性、發展前途、興趣等。</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像我目前雖然就讀於巨資所，同時也是一個上班族，住在新北但在中壢工作，這也是經過了一連串的決策之後的結果。</a:t>
            </a:r>
            <a:endParaRPr lang="en-US" altLang="zh-TW" dirty="0"/>
          </a:p>
        </p:txBody>
      </p:sp>
      <p:sp>
        <p:nvSpPr>
          <p:cNvPr id="4" name="投影片編號版面配置區 3"/>
          <p:cNvSpPr>
            <a:spLocks noGrp="1"/>
          </p:cNvSpPr>
          <p:nvPr>
            <p:ph type="sldNum" sz="quarter" idx="5"/>
          </p:nvPr>
        </p:nvSpPr>
        <p:spPr/>
        <p:txBody>
          <a:bodyPr/>
          <a:lstStyle/>
          <a:p>
            <a:fld id="{6928689D-AA94-496C-AA5B-8CA502ACBF69}" type="slidenum">
              <a:rPr lang="zh-TW" altLang="en-US" smtClean="0"/>
              <a:t>3</a:t>
            </a:fld>
            <a:endParaRPr lang="zh-TW" altLang="en-US"/>
          </a:p>
        </p:txBody>
      </p:sp>
    </p:spTree>
    <p:extLst>
      <p:ext uri="{BB962C8B-B14F-4D97-AF65-F5344CB8AC3E}">
        <p14:creationId xmlns:p14="http://schemas.microsoft.com/office/powerpoint/2010/main" val="694181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首先，我們思考有沒有什麼方法，可以協助我們能以比較輕鬆的方式找到理想的工作呢？</a:t>
            </a:r>
            <a:endParaRPr lang="en-US" altLang="zh-TW" dirty="0"/>
          </a:p>
          <a:p>
            <a:r>
              <a:rPr lang="zh-TW" altLang="en-US" dirty="0"/>
              <a:t>接著，思考最常面對找工作這一難題的對象是誰？</a:t>
            </a:r>
            <a:endParaRPr lang="en-US" altLang="zh-TW" dirty="0"/>
          </a:p>
          <a:p>
            <a:r>
              <a:rPr lang="zh-TW" altLang="en-US" dirty="0"/>
              <a:t>於是，就希望能配合 </a:t>
            </a:r>
            <a:r>
              <a:rPr lang="en-US" altLang="zh-TW" dirty="0"/>
              <a:t>UCAN </a:t>
            </a:r>
            <a:r>
              <a:rPr lang="zh-TW" altLang="en-US" dirty="0"/>
              <a:t>的分析結果，來協助學生找到理想的工作。</a:t>
            </a:r>
            <a:endParaRPr lang="en-US" altLang="zh-TW" dirty="0"/>
          </a:p>
          <a:p>
            <a:r>
              <a:rPr lang="en-US" altLang="zh-TW" dirty="0"/>
              <a:t>UCAN </a:t>
            </a:r>
            <a:r>
              <a:rPr lang="zh-TW" altLang="en-US" dirty="0"/>
              <a:t>是一個就業職能平台，它首先會對使用者進行興趣與能力進行診斷，再依診斷結果提供就職的評估及能力養成計劃，如圖所示。</a:t>
            </a:r>
          </a:p>
        </p:txBody>
      </p:sp>
      <p:sp>
        <p:nvSpPr>
          <p:cNvPr id="4" name="投影片編號版面配置區 3"/>
          <p:cNvSpPr>
            <a:spLocks noGrp="1"/>
          </p:cNvSpPr>
          <p:nvPr>
            <p:ph type="sldNum" sz="quarter" idx="5"/>
          </p:nvPr>
        </p:nvSpPr>
        <p:spPr/>
        <p:txBody>
          <a:bodyPr/>
          <a:lstStyle/>
          <a:p>
            <a:fld id="{6928689D-AA94-496C-AA5B-8CA502ACBF69}" type="slidenum">
              <a:rPr lang="zh-TW" altLang="en-US" smtClean="0"/>
              <a:t>4</a:t>
            </a:fld>
            <a:endParaRPr lang="zh-TW" altLang="en-US"/>
          </a:p>
        </p:txBody>
      </p:sp>
    </p:spTree>
    <p:extLst>
      <p:ext uri="{BB962C8B-B14F-4D97-AF65-F5344CB8AC3E}">
        <p14:creationId xmlns:p14="http://schemas.microsoft.com/office/powerpoint/2010/main" val="3369089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我們的案子共有四個特色，分別是結合 </a:t>
            </a:r>
            <a:r>
              <a:rPr lang="en-US" altLang="zh-TW" dirty="0"/>
              <a:t>UCAN </a:t>
            </a:r>
            <a:r>
              <a:rPr lang="zh-TW" altLang="en-US" dirty="0"/>
              <a:t>的求職者職能診斷，並藉由遊戲化的操作介面以及不長的操作時間以減低求職者的壓力，以完成推薦求職者工作的目的。</a:t>
            </a:r>
            <a:endParaRPr lang="en-US" altLang="zh-TW" dirty="0"/>
          </a:p>
          <a:p>
            <a:r>
              <a:rPr lang="zh-TW" altLang="en-US" dirty="0"/>
              <a:t>於是，求職選擇題這個題目就被訂定了。</a:t>
            </a:r>
          </a:p>
        </p:txBody>
      </p:sp>
      <p:sp>
        <p:nvSpPr>
          <p:cNvPr id="4" name="投影片編號版面配置區 3"/>
          <p:cNvSpPr>
            <a:spLocks noGrp="1"/>
          </p:cNvSpPr>
          <p:nvPr>
            <p:ph type="sldNum" sz="quarter" idx="5"/>
          </p:nvPr>
        </p:nvSpPr>
        <p:spPr/>
        <p:txBody>
          <a:bodyPr/>
          <a:lstStyle/>
          <a:p>
            <a:fld id="{6928689D-AA94-496C-AA5B-8CA502ACBF69}" type="slidenum">
              <a:rPr lang="zh-TW" altLang="en-US" smtClean="0"/>
              <a:t>5</a:t>
            </a:fld>
            <a:endParaRPr lang="zh-TW" altLang="en-US"/>
          </a:p>
        </p:txBody>
      </p:sp>
    </p:spTree>
    <p:extLst>
      <p:ext uri="{BB962C8B-B14F-4D97-AF65-F5344CB8AC3E}">
        <p14:creationId xmlns:p14="http://schemas.microsoft.com/office/powerpoint/2010/main" val="3145912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要如何達到剛才所講的求職選擇題的實際應用呢？</a:t>
            </a:r>
            <a:endParaRPr lang="en-US" altLang="zh-TW" dirty="0"/>
          </a:p>
          <a:p>
            <a:r>
              <a:rPr lang="zh-TW" altLang="en-US" dirty="0"/>
              <a:t>首先，我們取得台灣就業通目前提供的職務需求及 </a:t>
            </a:r>
            <a:r>
              <a:rPr lang="en-US" altLang="zh-TW" dirty="0"/>
              <a:t>UCAN </a:t>
            </a:r>
            <a:r>
              <a:rPr lang="zh-TW" altLang="en-US" dirty="0"/>
              <a:t>的職業分類資料。</a:t>
            </a:r>
            <a:endParaRPr lang="en-US" altLang="zh-TW" dirty="0"/>
          </a:p>
          <a:p>
            <a:r>
              <a:rPr lang="zh-TW" altLang="en-US" dirty="0"/>
              <a:t>接著，透過演算法結合台灣就業通的職務需求與 </a:t>
            </a:r>
            <a:r>
              <a:rPr lang="en-US" altLang="zh-TW" dirty="0"/>
              <a:t>UCAN </a:t>
            </a:r>
            <a:r>
              <a:rPr lang="zh-TW" altLang="en-US" dirty="0"/>
              <a:t>職業分類資料，並透過 </a:t>
            </a:r>
            <a:r>
              <a:rPr lang="en-US" altLang="zh-TW" dirty="0"/>
              <a:t>UI </a:t>
            </a:r>
            <a:r>
              <a:rPr lang="zh-TW" altLang="en-US" dirty="0"/>
              <a:t>將結合後的資料提供給求職者選擇，並將選擇後的結果回傳後台，再經由後台演算法依求職者提供的選擇找出可以滿足求職者需求的工作。</a:t>
            </a:r>
          </a:p>
        </p:txBody>
      </p:sp>
      <p:sp>
        <p:nvSpPr>
          <p:cNvPr id="4" name="投影片編號版面配置區 3"/>
          <p:cNvSpPr>
            <a:spLocks noGrp="1"/>
          </p:cNvSpPr>
          <p:nvPr>
            <p:ph type="sldNum" sz="quarter" idx="5"/>
          </p:nvPr>
        </p:nvSpPr>
        <p:spPr/>
        <p:txBody>
          <a:bodyPr/>
          <a:lstStyle/>
          <a:p>
            <a:fld id="{6928689D-AA94-496C-AA5B-8CA502ACBF69}" type="slidenum">
              <a:rPr lang="zh-TW" altLang="en-US" smtClean="0"/>
              <a:t>6</a:t>
            </a:fld>
            <a:endParaRPr lang="zh-TW" altLang="en-US"/>
          </a:p>
        </p:txBody>
      </p:sp>
    </p:spTree>
    <p:extLst>
      <p:ext uri="{BB962C8B-B14F-4D97-AF65-F5344CB8AC3E}">
        <p14:creationId xmlns:p14="http://schemas.microsoft.com/office/powerpoint/2010/main" val="440668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首先，我們取得台灣就業通的職務資料，並將每個職務資料轉換為特定格式的 </a:t>
            </a:r>
            <a:r>
              <a:rPr lang="en-US" altLang="zh-TW" dirty="0"/>
              <a:t>JSON </a:t>
            </a:r>
            <a:r>
              <a:rPr lang="zh-TW" altLang="en-US" dirty="0"/>
              <a:t>檔。</a:t>
            </a:r>
          </a:p>
        </p:txBody>
      </p:sp>
      <p:sp>
        <p:nvSpPr>
          <p:cNvPr id="4" name="投影片編號版面配置區 3"/>
          <p:cNvSpPr>
            <a:spLocks noGrp="1"/>
          </p:cNvSpPr>
          <p:nvPr>
            <p:ph type="sldNum" sz="quarter" idx="5"/>
          </p:nvPr>
        </p:nvSpPr>
        <p:spPr/>
        <p:txBody>
          <a:bodyPr/>
          <a:lstStyle/>
          <a:p>
            <a:fld id="{6928689D-AA94-496C-AA5B-8CA502ACBF69}" type="slidenum">
              <a:rPr lang="zh-TW" altLang="en-US" smtClean="0"/>
              <a:t>8</a:t>
            </a:fld>
            <a:endParaRPr lang="zh-TW" altLang="en-US"/>
          </a:p>
        </p:txBody>
      </p:sp>
    </p:spTree>
    <p:extLst>
      <p:ext uri="{BB962C8B-B14F-4D97-AF65-F5344CB8AC3E}">
        <p14:creationId xmlns:p14="http://schemas.microsoft.com/office/powerpoint/2010/main" val="1448496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接著，將 </a:t>
            </a:r>
            <a:r>
              <a:rPr lang="en-US" altLang="zh-TW" dirty="0"/>
              <a:t>JSON </a:t>
            </a:r>
            <a:r>
              <a:rPr lang="zh-TW" altLang="en-US" dirty="0"/>
              <a:t>檔裡特定欄位的資料提取出來進行分詞並計算向量。</a:t>
            </a:r>
            <a:endParaRPr lang="en-US" altLang="zh-TW" dirty="0"/>
          </a:p>
          <a:p>
            <a:r>
              <a:rPr lang="zh-TW" altLang="en-US" dirty="0"/>
              <a:t>使用的方法是一套名為 </a:t>
            </a:r>
            <a:r>
              <a:rPr lang="en-US" altLang="zh-TW" dirty="0"/>
              <a:t>JIEBA </a:t>
            </a:r>
            <a:r>
              <a:rPr lang="zh-TW" altLang="en-US" dirty="0"/>
              <a:t>的分詞系統。</a:t>
            </a:r>
          </a:p>
        </p:txBody>
      </p:sp>
      <p:sp>
        <p:nvSpPr>
          <p:cNvPr id="4" name="投影片編號版面配置區 3"/>
          <p:cNvSpPr>
            <a:spLocks noGrp="1"/>
          </p:cNvSpPr>
          <p:nvPr>
            <p:ph type="sldNum" sz="quarter" idx="5"/>
          </p:nvPr>
        </p:nvSpPr>
        <p:spPr/>
        <p:txBody>
          <a:bodyPr/>
          <a:lstStyle/>
          <a:p>
            <a:fld id="{6928689D-AA94-496C-AA5B-8CA502ACBF69}" type="slidenum">
              <a:rPr lang="zh-TW" altLang="en-US" smtClean="0"/>
              <a:t>9</a:t>
            </a:fld>
            <a:endParaRPr lang="zh-TW" altLang="en-US"/>
          </a:p>
        </p:txBody>
      </p:sp>
    </p:spTree>
    <p:extLst>
      <p:ext uri="{BB962C8B-B14F-4D97-AF65-F5344CB8AC3E}">
        <p14:creationId xmlns:p14="http://schemas.microsoft.com/office/powerpoint/2010/main" val="1405817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然後，我們將分詞好之後的資料，使用 </a:t>
            </a:r>
            <a:r>
              <a:rPr lang="en-US" altLang="zh-TW" dirty="0"/>
              <a:t>KMEANS </a:t>
            </a:r>
            <a:r>
              <a:rPr lang="zh-TW" altLang="en-US" dirty="0"/>
              <a:t>分群演算法進行分群，圖上的資料是使用 </a:t>
            </a:r>
            <a:r>
              <a:rPr lang="en-US" altLang="zh-TW" dirty="0"/>
              <a:t>KEMANS </a:t>
            </a:r>
            <a:r>
              <a:rPr lang="zh-TW" altLang="en-US" dirty="0"/>
              <a:t>分好群之後的結果。</a:t>
            </a:r>
          </a:p>
        </p:txBody>
      </p:sp>
      <p:sp>
        <p:nvSpPr>
          <p:cNvPr id="4" name="投影片編號版面配置區 3"/>
          <p:cNvSpPr>
            <a:spLocks noGrp="1"/>
          </p:cNvSpPr>
          <p:nvPr>
            <p:ph type="sldNum" sz="quarter" idx="5"/>
          </p:nvPr>
        </p:nvSpPr>
        <p:spPr/>
        <p:txBody>
          <a:bodyPr/>
          <a:lstStyle/>
          <a:p>
            <a:fld id="{6928689D-AA94-496C-AA5B-8CA502ACBF69}" type="slidenum">
              <a:rPr lang="zh-TW" altLang="en-US" smtClean="0"/>
              <a:t>10</a:t>
            </a:fld>
            <a:endParaRPr lang="zh-TW" altLang="en-US"/>
          </a:p>
        </p:txBody>
      </p:sp>
    </p:spTree>
    <p:extLst>
      <p:ext uri="{BB962C8B-B14F-4D97-AF65-F5344CB8AC3E}">
        <p14:creationId xmlns:p14="http://schemas.microsoft.com/office/powerpoint/2010/main" val="1789734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2A4ADC89-2F1D-46A8-9C3C-43DA6956364C}" type="datetimeFigureOut">
              <a:rPr lang="zh-TW" altLang="en-US" smtClean="0"/>
              <a:t>2019/7/9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A7E1D3E-D686-4B88-9F1A-914358958C08}" type="slidenum">
              <a:rPr lang="zh-TW" altLang="en-US" smtClean="0"/>
              <a:t>‹#›</a:t>
            </a:fld>
            <a:endParaRPr lang="zh-TW" altLang="en-US"/>
          </a:p>
        </p:txBody>
      </p:sp>
    </p:spTree>
    <p:extLst>
      <p:ext uri="{BB962C8B-B14F-4D97-AF65-F5344CB8AC3E}">
        <p14:creationId xmlns:p14="http://schemas.microsoft.com/office/powerpoint/2010/main" val="1863035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2A4ADC89-2F1D-46A8-9C3C-43DA6956364C}" type="datetimeFigureOut">
              <a:rPr lang="zh-TW" altLang="en-US" smtClean="0"/>
              <a:t>2019/7/9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A7E1D3E-D686-4B88-9F1A-914358958C08}" type="slidenum">
              <a:rPr lang="zh-TW" altLang="en-US" smtClean="0"/>
              <a:t>‹#›</a:t>
            </a:fld>
            <a:endParaRPr lang="zh-TW" altLang="en-US"/>
          </a:p>
        </p:txBody>
      </p:sp>
    </p:spTree>
    <p:extLst>
      <p:ext uri="{BB962C8B-B14F-4D97-AF65-F5344CB8AC3E}">
        <p14:creationId xmlns:p14="http://schemas.microsoft.com/office/powerpoint/2010/main" val="205966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2A4ADC89-2F1D-46A8-9C3C-43DA6956364C}" type="datetimeFigureOut">
              <a:rPr lang="zh-TW" altLang="en-US" smtClean="0"/>
              <a:t>2019/7/9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A7E1D3E-D686-4B88-9F1A-914358958C08}" type="slidenum">
              <a:rPr lang="zh-TW" altLang="en-US" smtClean="0"/>
              <a:t>‹#›</a:t>
            </a:fld>
            <a:endParaRPr lang="zh-TW" altLang="en-US"/>
          </a:p>
        </p:txBody>
      </p:sp>
    </p:spTree>
    <p:extLst>
      <p:ext uri="{BB962C8B-B14F-4D97-AF65-F5344CB8AC3E}">
        <p14:creationId xmlns:p14="http://schemas.microsoft.com/office/powerpoint/2010/main" val="1383575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2A4ADC89-2F1D-46A8-9C3C-43DA6956364C}" type="datetimeFigureOut">
              <a:rPr lang="zh-TW" altLang="en-US" smtClean="0"/>
              <a:t>2019/7/9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a:xfrm>
            <a:off x="6444208" y="6492875"/>
            <a:ext cx="2890664" cy="365125"/>
          </a:xfrm>
        </p:spPr>
        <p:txBody>
          <a:bodyPr/>
          <a:lstStyle>
            <a:lvl1pPr algn="l">
              <a:defRPr/>
            </a:lvl1pPr>
          </a:lstStyle>
          <a:p>
            <a:r>
              <a:rPr lang="en-US" altLang="zh-TW" sz="1200" dirty="0"/>
              <a:t>we are Chung Yuan Christian University</a:t>
            </a:r>
            <a:endParaRPr lang="zh-TW" altLang="en-US" dirty="0"/>
          </a:p>
        </p:txBody>
      </p:sp>
    </p:spTree>
    <p:extLst>
      <p:ext uri="{BB962C8B-B14F-4D97-AF65-F5344CB8AC3E}">
        <p14:creationId xmlns:p14="http://schemas.microsoft.com/office/powerpoint/2010/main" val="609696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2A4ADC89-2F1D-46A8-9C3C-43DA6956364C}" type="datetimeFigureOut">
              <a:rPr lang="zh-TW" altLang="en-US" smtClean="0"/>
              <a:t>2019/7/9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A7E1D3E-D686-4B88-9F1A-914358958C08}" type="slidenum">
              <a:rPr lang="zh-TW" altLang="en-US" smtClean="0"/>
              <a:t>‹#›</a:t>
            </a:fld>
            <a:endParaRPr lang="zh-TW" altLang="en-US"/>
          </a:p>
        </p:txBody>
      </p:sp>
    </p:spTree>
    <p:extLst>
      <p:ext uri="{BB962C8B-B14F-4D97-AF65-F5344CB8AC3E}">
        <p14:creationId xmlns:p14="http://schemas.microsoft.com/office/powerpoint/2010/main" val="263872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2A4ADC89-2F1D-46A8-9C3C-43DA6956364C}" type="datetimeFigureOut">
              <a:rPr lang="zh-TW" altLang="en-US" smtClean="0"/>
              <a:t>2019/7/9</a:t>
            </a:fld>
            <a:endParaRPr lang="zh-TW" altLang="en-US"/>
          </a:p>
        </p:txBody>
      </p:sp>
      <p:sp>
        <p:nvSpPr>
          <p:cNvPr id="6" name="頁尾版面配置區 5"/>
          <p:cNvSpPr>
            <a:spLocks noGrp="1"/>
          </p:cNvSpPr>
          <p:nvPr>
            <p:ph type="ftr" sz="quarter" idx="11"/>
          </p:nvPr>
        </p:nvSpPr>
        <p:spPr/>
        <p:txBody>
          <a:bodyPr/>
          <a:lstStyle/>
          <a:p>
            <a:r>
              <a:rPr lang="en-US" altLang="zh-TW" dirty="0"/>
              <a:t>1</a:t>
            </a:r>
            <a:endParaRPr lang="zh-TW" altLang="en-US" dirty="0"/>
          </a:p>
        </p:txBody>
      </p:sp>
      <p:sp>
        <p:nvSpPr>
          <p:cNvPr id="7" name="投影片編號版面配置區 6"/>
          <p:cNvSpPr>
            <a:spLocks noGrp="1"/>
          </p:cNvSpPr>
          <p:nvPr>
            <p:ph type="sldNum" sz="quarter" idx="12"/>
          </p:nvPr>
        </p:nvSpPr>
        <p:spPr/>
        <p:txBody>
          <a:bodyPr/>
          <a:lstStyle/>
          <a:p>
            <a:fld id="{7A7E1D3E-D686-4B88-9F1A-914358958C08}" type="slidenum">
              <a:rPr lang="zh-TW" altLang="en-US" smtClean="0"/>
              <a:t>‹#›</a:t>
            </a:fld>
            <a:endParaRPr lang="zh-TW" altLang="en-US"/>
          </a:p>
        </p:txBody>
      </p:sp>
    </p:spTree>
    <p:extLst>
      <p:ext uri="{BB962C8B-B14F-4D97-AF65-F5344CB8AC3E}">
        <p14:creationId xmlns:p14="http://schemas.microsoft.com/office/powerpoint/2010/main" val="3581726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2A4ADC89-2F1D-46A8-9C3C-43DA6956364C}" type="datetimeFigureOut">
              <a:rPr lang="zh-TW" altLang="en-US" smtClean="0"/>
              <a:t>2019/7/9</a:t>
            </a:fld>
            <a:endParaRPr lang="zh-TW" altLang="en-US"/>
          </a:p>
        </p:txBody>
      </p:sp>
      <p:sp>
        <p:nvSpPr>
          <p:cNvPr id="8" name="頁尾版面配置區 7"/>
          <p:cNvSpPr>
            <a:spLocks noGrp="1"/>
          </p:cNvSpPr>
          <p:nvPr>
            <p:ph type="ftr" sz="quarter" idx="11"/>
          </p:nvPr>
        </p:nvSpPr>
        <p:spPr/>
        <p:txBody>
          <a:bodyPr/>
          <a:lstStyle/>
          <a:p>
            <a:r>
              <a:rPr lang="en-US" altLang="zh-TW" dirty="0"/>
              <a:t>2</a:t>
            </a:r>
            <a:endParaRPr lang="zh-TW" altLang="en-US" dirty="0"/>
          </a:p>
        </p:txBody>
      </p:sp>
      <p:sp>
        <p:nvSpPr>
          <p:cNvPr id="9" name="投影片編號版面配置區 8"/>
          <p:cNvSpPr>
            <a:spLocks noGrp="1"/>
          </p:cNvSpPr>
          <p:nvPr>
            <p:ph type="sldNum" sz="quarter" idx="12"/>
          </p:nvPr>
        </p:nvSpPr>
        <p:spPr/>
        <p:txBody>
          <a:bodyPr/>
          <a:lstStyle/>
          <a:p>
            <a:fld id="{7A7E1D3E-D686-4B88-9F1A-914358958C08}" type="slidenum">
              <a:rPr lang="zh-TW" altLang="en-US" smtClean="0"/>
              <a:t>‹#›</a:t>
            </a:fld>
            <a:endParaRPr lang="zh-TW" altLang="en-US"/>
          </a:p>
        </p:txBody>
      </p:sp>
    </p:spTree>
    <p:extLst>
      <p:ext uri="{BB962C8B-B14F-4D97-AF65-F5344CB8AC3E}">
        <p14:creationId xmlns:p14="http://schemas.microsoft.com/office/powerpoint/2010/main" val="71342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2A4ADC89-2F1D-46A8-9C3C-43DA6956364C}" type="datetimeFigureOut">
              <a:rPr lang="zh-TW" altLang="en-US" smtClean="0"/>
              <a:t>2019/7/9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A7E1D3E-D686-4B88-9F1A-914358958C08}" type="slidenum">
              <a:rPr lang="zh-TW" altLang="en-US" smtClean="0"/>
              <a:t>‹#›</a:t>
            </a:fld>
            <a:endParaRPr lang="zh-TW" altLang="en-US"/>
          </a:p>
        </p:txBody>
      </p:sp>
    </p:spTree>
    <p:extLst>
      <p:ext uri="{BB962C8B-B14F-4D97-AF65-F5344CB8AC3E}">
        <p14:creationId xmlns:p14="http://schemas.microsoft.com/office/powerpoint/2010/main" val="4067060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2A4ADC89-2F1D-46A8-9C3C-43DA6956364C}" type="datetimeFigureOut">
              <a:rPr lang="zh-TW" altLang="en-US" smtClean="0"/>
              <a:t>2019/7/9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A7E1D3E-D686-4B88-9F1A-914358958C08}" type="slidenum">
              <a:rPr lang="zh-TW" altLang="en-US" smtClean="0"/>
              <a:t>‹#›</a:t>
            </a:fld>
            <a:endParaRPr lang="zh-TW" altLang="en-US"/>
          </a:p>
        </p:txBody>
      </p:sp>
    </p:spTree>
    <p:extLst>
      <p:ext uri="{BB962C8B-B14F-4D97-AF65-F5344CB8AC3E}">
        <p14:creationId xmlns:p14="http://schemas.microsoft.com/office/powerpoint/2010/main" val="60573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2A4ADC89-2F1D-46A8-9C3C-43DA6956364C}" type="datetimeFigureOut">
              <a:rPr lang="zh-TW" altLang="en-US" smtClean="0"/>
              <a:t>2019/7/9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A7E1D3E-D686-4B88-9F1A-914358958C08}" type="slidenum">
              <a:rPr lang="zh-TW" altLang="en-US" smtClean="0"/>
              <a:t>‹#›</a:t>
            </a:fld>
            <a:endParaRPr lang="zh-TW" altLang="en-US"/>
          </a:p>
        </p:txBody>
      </p:sp>
    </p:spTree>
    <p:extLst>
      <p:ext uri="{BB962C8B-B14F-4D97-AF65-F5344CB8AC3E}">
        <p14:creationId xmlns:p14="http://schemas.microsoft.com/office/powerpoint/2010/main" val="2909962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2A4ADC89-2F1D-46A8-9C3C-43DA6956364C}" type="datetimeFigureOut">
              <a:rPr lang="zh-TW" altLang="en-US" smtClean="0"/>
              <a:t>2019/7/9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A7E1D3E-D686-4B88-9F1A-914358958C08}" type="slidenum">
              <a:rPr lang="zh-TW" altLang="en-US" smtClean="0"/>
              <a:t>‹#›</a:t>
            </a:fld>
            <a:endParaRPr lang="zh-TW" altLang="en-US"/>
          </a:p>
        </p:txBody>
      </p:sp>
    </p:spTree>
    <p:extLst>
      <p:ext uri="{BB962C8B-B14F-4D97-AF65-F5344CB8AC3E}">
        <p14:creationId xmlns:p14="http://schemas.microsoft.com/office/powerpoint/2010/main" val="1033524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4ADC89-2F1D-46A8-9C3C-43DA6956364C}" type="datetimeFigureOut">
              <a:rPr lang="zh-TW" altLang="en-US" smtClean="0"/>
              <a:t>2019/7/9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7E1D3E-D686-4B88-9F1A-914358958C08}" type="slidenum">
              <a:rPr lang="zh-TW" altLang="en-US" smtClean="0"/>
              <a:t>‹#›</a:t>
            </a:fld>
            <a:endParaRPr lang="zh-TW" altLang="en-US"/>
          </a:p>
        </p:txBody>
      </p:sp>
    </p:spTree>
    <p:extLst>
      <p:ext uri="{BB962C8B-B14F-4D97-AF65-F5344CB8AC3E}">
        <p14:creationId xmlns:p14="http://schemas.microsoft.com/office/powerpoint/2010/main" val="1908174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gi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b="-25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116632"/>
            <a:ext cx="8229600" cy="2088232"/>
          </a:xfrm>
        </p:spPr>
        <p:txBody>
          <a:bodyPr>
            <a:noAutofit/>
          </a:bodyPr>
          <a:lstStyle/>
          <a:p>
            <a:pPr algn="l"/>
            <a:r>
              <a:rPr lang="zh-TW" altLang="en-US" sz="2400" dirty="0"/>
              <a:t>     </a:t>
            </a:r>
            <a:br>
              <a:rPr lang="en-US" altLang="zh-TW" sz="2400" dirty="0"/>
            </a:br>
            <a:br>
              <a:rPr lang="en-US" altLang="zh-TW" sz="2400" dirty="0"/>
            </a:br>
            <a:r>
              <a:rPr lang="en-US" altLang="zh-TW" sz="4000" baseline="0" dirty="0">
                <a:latin typeface="Times New Roman" panose="02020603050405020304" pitchFamily="18" charset="0"/>
                <a:ea typeface="微軟正黑體" panose="020B0604030504040204" pitchFamily="34" charset="-120"/>
              </a:rPr>
              <a:t>Applying Machine Learning to Improve Job Opportunity Recommendation</a:t>
            </a:r>
            <a:br>
              <a:rPr lang="en-US" altLang="zh-TW" sz="2400" baseline="0" dirty="0">
                <a:latin typeface="Times New Roman" panose="02020603050405020304" pitchFamily="18" charset="0"/>
                <a:ea typeface="微軟正黑體" panose="020B0604030504040204" pitchFamily="34" charset="-120"/>
              </a:rPr>
            </a:br>
            <a:r>
              <a:rPr lang="en-US" altLang="zh-TW" sz="2400" baseline="0" dirty="0">
                <a:latin typeface="Times New Roman" panose="02020603050405020304" pitchFamily="18" charset="0"/>
                <a:ea typeface="微軟正黑體" panose="020B0604030504040204" pitchFamily="34" charset="-120"/>
              </a:rPr>
              <a:t>                   </a:t>
            </a:r>
            <a:br>
              <a:rPr lang="zh-TW" altLang="en-US" sz="2400" baseline="0" dirty="0">
                <a:latin typeface="Times New Roman" panose="02020603050405020304" pitchFamily="18" charset="0"/>
                <a:ea typeface="微軟正黑體" panose="020B0604030504040204" pitchFamily="34" charset="-120"/>
              </a:rPr>
            </a:br>
            <a:endParaRPr lang="zh-TW" altLang="en-US" sz="2400" baseline="0" dirty="0">
              <a:latin typeface="Times New Roman" panose="02020603050405020304" pitchFamily="18" charset="0"/>
              <a:ea typeface="微軟正黑體" panose="020B0604030504040204" pitchFamily="34" charset="-120"/>
            </a:endParaRPr>
          </a:p>
        </p:txBody>
      </p:sp>
      <p:sp>
        <p:nvSpPr>
          <p:cNvPr id="3" name="內容版面配置區 2"/>
          <p:cNvSpPr>
            <a:spLocks noGrp="1"/>
          </p:cNvSpPr>
          <p:nvPr>
            <p:ph idx="1"/>
          </p:nvPr>
        </p:nvSpPr>
        <p:spPr>
          <a:xfrm>
            <a:off x="539552" y="3686931"/>
            <a:ext cx="8229600" cy="2703570"/>
          </a:xfrm>
        </p:spPr>
        <p:txBody>
          <a:bodyPr>
            <a:noAutofit/>
          </a:bodyPr>
          <a:lstStyle/>
          <a:p>
            <a:pPr marL="0" indent="0">
              <a:buNone/>
            </a:pPr>
            <a:r>
              <a:rPr lang="zh-TW" altLang="en-US" sz="1600" baseline="0" dirty="0">
                <a:latin typeface="Times New Roman" panose="02020603050405020304" pitchFamily="18" charset="0"/>
                <a:ea typeface="微軟正黑體" panose="020B0604030504040204" pitchFamily="34" charset="-120"/>
              </a:rPr>
              <a:t>                              </a:t>
            </a:r>
            <a:endParaRPr lang="en-US" altLang="zh-TW" sz="4400" baseline="0" dirty="0">
              <a:latin typeface="Times New Roman" panose="02020603050405020304" pitchFamily="18" charset="0"/>
              <a:ea typeface="微軟正黑體" panose="020B0604030504040204" pitchFamily="34" charset="-120"/>
            </a:endParaRPr>
          </a:p>
          <a:p>
            <a:pPr marL="0" indent="0" algn="ctr">
              <a:buNone/>
            </a:pPr>
            <a:r>
              <a:rPr lang="zh-TW" altLang="en-US" sz="2400" dirty="0">
                <a:latin typeface="Times New Roman" panose="02020603050405020304" pitchFamily="18" charset="0"/>
                <a:ea typeface="微軟正黑體" panose="020B0604030504040204" pitchFamily="34" charset="-120"/>
              </a:rPr>
              <a:t>鄭龍森</a:t>
            </a:r>
            <a:endParaRPr lang="en-US" altLang="zh-TW" sz="2400" dirty="0">
              <a:latin typeface="Times New Roman" panose="02020603050405020304" pitchFamily="18" charset="0"/>
              <a:ea typeface="微軟正黑體" panose="020B0604030504040204" pitchFamily="34" charset="-120"/>
            </a:endParaRPr>
          </a:p>
          <a:p>
            <a:pPr marL="0" indent="0" algn="ctr">
              <a:buNone/>
            </a:pPr>
            <a:r>
              <a:rPr lang="zh-TW" altLang="en-US" sz="2400" baseline="0" dirty="0">
                <a:latin typeface="Times New Roman" panose="02020603050405020304" pitchFamily="18" charset="0"/>
                <a:ea typeface="微軟正黑體" panose="020B0604030504040204" pitchFamily="34" charset="-120"/>
              </a:rPr>
              <a:t>李明忠</a:t>
            </a:r>
            <a:endParaRPr lang="en-US" altLang="zh-TW" sz="2400" baseline="0" dirty="0">
              <a:latin typeface="Times New Roman" panose="02020603050405020304" pitchFamily="18" charset="0"/>
              <a:ea typeface="微軟正黑體" panose="020B0604030504040204" pitchFamily="34" charset="-120"/>
            </a:endParaRPr>
          </a:p>
          <a:p>
            <a:pPr marL="0" indent="0" algn="ctr">
              <a:buNone/>
            </a:pPr>
            <a:r>
              <a:rPr lang="zh-TW" altLang="en-US" sz="2400" baseline="0" dirty="0">
                <a:latin typeface="Times New Roman" panose="02020603050405020304" pitchFamily="18" charset="0"/>
                <a:ea typeface="微軟正黑體" panose="020B0604030504040204" pitchFamily="34" charset="-120"/>
              </a:rPr>
              <a:t>陳博文</a:t>
            </a:r>
            <a:endParaRPr lang="en-US" altLang="zh-TW" sz="2400" baseline="0" dirty="0">
              <a:latin typeface="Times New Roman" panose="02020603050405020304" pitchFamily="18" charset="0"/>
              <a:ea typeface="微軟正黑體" panose="020B0604030504040204" pitchFamily="34" charset="-120"/>
            </a:endParaRPr>
          </a:p>
          <a:p>
            <a:pPr marL="0" indent="0" algn="ctr">
              <a:buNone/>
            </a:pPr>
            <a:r>
              <a:rPr lang="zh-TW" altLang="en-US" sz="2400" baseline="0" dirty="0">
                <a:latin typeface="Times New Roman" panose="02020603050405020304" pitchFamily="18" charset="0"/>
                <a:ea typeface="微軟正黑體" panose="020B0604030504040204" pitchFamily="34" charset="-120"/>
              </a:rPr>
              <a:t>石振琳</a:t>
            </a:r>
            <a:endParaRPr lang="en-US" altLang="zh-TW" sz="2400" baseline="0" dirty="0">
              <a:latin typeface="Times New Roman" panose="02020603050405020304" pitchFamily="18" charset="0"/>
              <a:ea typeface="微軟正黑體" panose="020B0604030504040204" pitchFamily="34" charset="-120"/>
            </a:endParaRPr>
          </a:p>
          <a:p>
            <a:pPr marL="0" indent="0" algn="ctr">
              <a:buNone/>
            </a:pPr>
            <a:r>
              <a:rPr lang="zh-TW" altLang="en-US" sz="2400" baseline="0" dirty="0">
                <a:latin typeface="Times New Roman" panose="02020603050405020304" pitchFamily="18" charset="0"/>
                <a:ea typeface="微軟正黑體" panose="020B0604030504040204" pitchFamily="34" charset="-120"/>
              </a:rPr>
              <a:t>胡芯瑜</a:t>
            </a:r>
            <a:endParaRPr lang="en-US" altLang="zh-TW" sz="2400" baseline="0" dirty="0">
              <a:latin typeface="Times New Roman" panose="02020603050405020304" pitchFamily="18" charset="0"/>
              <a:ea typeface="微軟正黑體" panose="020B0604030504040204" pitchFamily="34" charset="-120"/>
            </a:endParaRPr>
          </a:p>
          <a:p>
            <a:pPr marL="0" indent="0" algn="ctr">
              <a:buNone/>
            </a:pPr>
            <a:endParaRPr lang="en-US" altLang="zh-TW" sz="1100" baseline="0" dirty="0">
              <a:latin typeface="Times New Roman" panose="02020603050405020304" pitchFamily="18" charset="0"/>
              <a:ea typeface="微軟正黑體" panose="020B0604030504040204" pitchFamily="34" charset="-120"/>
            </a:endParaRPr>
          </a:p>
          <a:p>
            <a:pPr marL="0" indent="0" algn="ctr">
              <a:buNone/>
            </a:pPr>
            <a:endParaRPr lang="zh-TW" altLang="en-US" sz="1100" baseline="0" dirty="0">
              <a:latin typeface="Times New Roman" panose="02020603050405020304" pitchFamily="18" charset="0"/>
              <a:ea typeface="微軟正黑體" panose="020B0604030504040204" pitchFamily="34" charset="-120"/>
            </a:endParaRPr>
          </a:p>
        </p:txBody>
      </p:sp>
      <p:sp>
        <p:nvSpPr>
          <p:cNvPr id="4" name="文字方塊 3"/>
          <p:cNvSpPr txBox="1"/>
          <p:nvPr/>
        </p:nvSpPr>
        <p:spPr>
          <a:xfrm>
            <a:off x="5248664" y="6488668"/>
            <a:ext cx="3888432" cy="369332"/>
          </a:xfrm>
          <a:prstGeom prst="rect">
            <a:avLst/>
          </a:prstGeom>
          <a:noFill/>
        </p:spPr>
        <p:txBody>
          <a:bodyPr wrap="square" rtlCol="0">
            <a:spAutoFit/>
          </a:bodyPr>
          <a:lstStyle/>
          <a:p>
            <a:r>
              <a:rPr lang="en-US" altLang="zh-TW" dirty="0"/>
              <a:t>we are Chung Yuan Christian University</a:t>
            </a:r>
            <a:endParaRPr lang="zh-TW" altLang="en-US" dirty="0"/>
          </a:p>
        </p:txBody>
      </p:sp>
      <p:sp>
        <p:nvSpPr>
          <p:cNvPr id="5" name="內容版面配置區 2">
            <a:extLst>
              <a:ext uri="{FF2B5EF4-FFF2-40B4-BE49-F238E27FC236}">
                <a16:creationId xmlns:a16="http://schemas.microsoft.com/office/drawing/2014/main" id="{2E9761AA-6F4E-4DA8-BCDE-5BF7CCAD926F}"/>
              </a:ext>
            </a:extLst>
          </p:cNvPr>
          <p:cNvSpPr txBox="1">
            <a:spLocks/>
          </p:cNvSpPr>
          <p:nvPr/>
        </p:nvSpPr>
        <p:spPr>
          <a:xfrm>
            <a:off x="457200" y="1927373"/>
            <a:ext cx="8229600" cy="1429619"/>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TW" altLang="en-US" dirty="0">
                <a:latin typeface="Times New Roman" panose="02020603050405020304" pitchFamily="18" charset="0"/>
                <a:ea typeface="微軟正黑體" panose="020B0604030504040204" pitchFamily="34" charset="-120"/>
              </a:rPr>
              <a:t>                              </a:t>
            </a:r>
            <a:endParaRPr lang="en-US" altLang="zh-TW" dirty="0">
              <a:latin typeface="Times New Roman" panose="02020603050405020304" pitchFamily="18" charset="0"/>
              <a:ea typeface="微軟正黑體" panose="020B0604030504040204" pitchFamily="34" charset="-120"/>
            </a:endParaRPr>
          </a:p>
          <a:p>
            <a:pPr marL="0" indent="0">
              <a:buFont typeface="Arial" panose="020B0604020202020204" pitchFamily="34" charset="0"/>
              <a:buNone/>
            </a:pPr>
            <a:r>
              <a:rPr lang="zh-TW" altLang="en-US" sz="5600" dirty="0">
                <a:latin typeface="Times New Roman" panose="02020603050405020304" pitchFamily="18" charset="0"/>
                <a:ea typeface="微軟正黑體" panose="020B0604030504040204" pitchFamily="34" charset="-120"/>
              </a:rPr>
              <a:t>求職選擇題</a:t>
            </a:r>
            <a:r>
              <a:rPr lang="en-US" altLang="zh-TW" sz="5600" dirty="0">
                <a:latin typeface="Times New Roman" panose="02020603050405020304" pitchFamily="18" charset="0"/>
                <a:ea typeface="微軟正黑體" panose="020B0604030504040204" pitchFamily="34" charset="-120"/>
              </a:rPr>
              <a:t>-</a:t>
            </a:r>
            <a:r>
              <a:rPr lang="zh-TW" altLang="en-US" sz="4500" dirty="0">
                <a:latin typeface="Times New Roman" panose="02020603050405020304" pitchFamily="18" charset="0"/>
                <a:ea typeface="微軟正黑體" panose="020B0604030504040204" pitchFamily="34" charset="-120"/>
              </a:rPr>
              <a:t>玩出人生新方向</a:t>
            </a:r>
            <a:br>
              <a:rPr lang="zh-TW" altLang="en-US" dirty="0">
                <a:latin typeface="Times New Roman" panose="02020603050405020304" pitchFamily="18" charset="0"/>
                <a:ea typeface="微軟正黑體" panose="020B0604030504040204" pitchFamily="34" charset="-120"/>
              </a:rPr>
            </a:br>
            <a:endParaRPr lang="en-US" altLang="zh-TW" sz="2000" dirty="0">
              <a:latin typeface="Times New Roman" panose="02020603050405020304" pitchFamily="18" charset="0"/>
              <a:ea typeface="微軟正黑體" panose="020B0604030504040204" pitchFamily="34" charset="-120"/>
            </a:endParaRPr>
          </a:p>
          <a:p>
            <a:pPr marL="0" indent="0" algn="ctr">
              <a:buFont typeface="Arial" panose="020B0604020202020204" pitchFamily="34" charset="0"/>
              <a:buNone/>
            </a:pPr>
            <a:endParaRPr lang="zh-TW" altLang="en-US" sz="2000" dirty="0">
              <a:latin typeface="Times New Roman" panose="02020603050405020304" pitchFamily="18" charset="0"/>
              <a:ea typeface="微軟正黑體" panose="020B0604030504040204" pitchFamily="34" charset="-120"/>
            </a:endParaRPr>
          </a:p>
        </p:txBody>
      </p:sp>
    </p:spTree>
    <p:extLst>
      <p:ext uri="{BB962C8B-B14F-4D97-AF65-F5344CB8AC3E}">
        <p14:creationId xmlns:p14="http://schemas.microsoft.com/office/powerpoint/2010/main" val="3547719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80">
                                          <p:stCondLst>
                                            <p:cond delay="0"/>
                                          </p:stCondLst>
                                        </p:cTn>
                                        <p:tgtEl>
                                          <p:spTgt spid="5">
                                            <p:txEl>
                                              <p:pRg st="1" end="1"/>
                                            </p:txEl>
                                          </p:spTgt>
                                        </p:tgtEl>
                                      </p:cBhvr>
                                    </p:animEffect>
                                    <p:anim calcmode="lin" valueType="num">
                                      <p:cBhvr>
                                        <p:cTn id="8" dur="1822" tmFilter="0,0; 0.14,0.36; 0.43,0.73; 0.71,0.91; 1.0,1.0">
                                          <p:stCondLst>
                                            <p:cond delay="0"/>
                                          </p:stCondLst>
                                        </p:cTn>
                                        <p:tgtEl>
                                          <p:spTgt spid="5">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1" end="1"/>
                                            </p:txEl>
                                          </p:spTgt>
                                        </p:tgtEl>
                                      </p:cBhvr>
                                      <p:to x="100000" y="60000"/>
                                    </p:animScale>
                                    <p:animScale>
                                      <p:cBhvr>
                                        <p:cTn id="14" dur="166" decel="50000">
                                          <p:stCondLst>
                                            <p:cond delay="676"/>
                                          </p:stCondLst>
                                        </p:cTn>
                                        <p:tgtEl>
                                          <p:spTgt spid="5">
                                            <p:txEl>
                                              <p:pRg st="1" end="1"/>
                                            </p:txEl>
                                          </p:spTgt>
                                        </p:tgtEl>
                                      </p:cBhvr>
                                      <p:to x="100000" y="100000"/>
                                    </p:animScale>
                                    <p:animScale>
                                      <p:cBhvr>
                                        <p:cTn id="15" dur="26">
                                          <p:stCondLst>
                                            <p:cond delay="1312"/>
                                          </p:stCondLst>
                                        </p:cTn>
                                        <p:tgtEl>
                                          <p:spTgt spid="5">
                                            <p:txEl>
                                              <p:pRg st="1" end="1"/>
                                            </p:txEl>
                                          </p:spTgt>
                                        </p:tgtEl>
                                      </p:cBhvr>
                                      <p:to x="100000" y="80000"/>
                                    </p:animScale>
                                    <p:animScale>
                                      <p:cBhvr>
                                        <p:cTn id="16" dur="166" decel="50000">
                                          <p:stCondLst>
                                            <p:cond delay="1338"/>
                                          </p:stCondLst>
                                        </p:cTn>
                                        <p:tgtEl>
                                          <p:spTgt spid="5">
                                            <p:txEl>
                                              <p:pRg st="1" end="1"/>
                                            </p:txEl>
                                          </p:spTgt>
                                        </p:tgtEl>
                                      </p:cBhvr>
                                      <p:to x="100000" y="100000"/>
                                    </p:animScale>
                                    <p:animScale>
                                      <p:cBhvr>
                                        <p:cTn id="17" dur="26">
                                          <p:stCondLst>
                                            <p:cond delay="1642"/>
                                          </p:stCondLst>
                                        </p:cTn>
                                        <p:tgtEl>
                                          <p:spTgt spid="5">
                                            <p:txEl>
                                              <p:pRg st="1" end="1"/>
                                            </p:txEl>
                                          </p:spTgt>
                                        </p:tgtEl>
                                      </p:cBhvr>
                                      <p:to x="100000" y="90000"/>
                                    </p:animScale>
                                    <p:animScale>
                                      <p:cBhvr>
                                        <p:cTn id="18" dur="166" decel="50000">
                                          <p:stCondLst>
                                            <p:cond delay="1668"/>
                                          </p:stCondLst>
                                        </p:cTn>
                                        <p:tgtEl>
                                          <p:spTgt spid="5">
                                            <p:txEl>
                                              <p:pRg st="1" end="1"/>
                                            </p:txEl>
                                          </p:spTgt>
                                        </p:tgtEl>
                                      </p:cBhvr>
                                      <p:to x="100000" y="100000"/>
                                    </p:animScale>
                                    <p:animScale>
                                      <p:cBhvr>
                                        <p:cTn id="19" dur="26">
                                          <p:stCondLst>
                                            <p:cond delay="1808"/>
                                          </p:stCondLst>
                                        </p:cTn>
                                        <p:tgtEl>
                                          <p:spTgt spid="5">
                                            <p:txEl>
                                              <p:pRg st="1" end="1"/>
                                            </p:txEl>
                                          </p:spTgt>
                                        </p:tgtEl>
                                      </p:cBhvr>
                                      <p:to x="100000" y="95000"/>
                                    </p:animScale>
                                    <p:animScale>
                                      <p:cBhvr>
                                        <p:cTn id="20" dur="166" decel="50000">
                                          <p:stCondLst>
                                            <p:cond delay="1834"/>
                                          </p:stCondLst>
                                        </p:cTn>
                                        <p:tgtEl>
                                          <p:spTgt spid="5">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1052737"/>
          </a:xfrm>
        </p:spPr>
        <p:txBody>
          <a:bodyPr/>
          <a:lstStyle/>
          <a:p>
            <a:endParaRPr lang="zh-TW" altLang="en-US" baseline="0" dirty="0">
              <a:latin typeface="Times New Roman" panose="02020603050405020304" pitchFamily="18" charset="0"/>
              <a:ea typeface="微軟正黑體" panose="020B0604030504040204" pitchFamily="34" charset="-120"/>
            </a:endParaRPr>
          </a:p>
        </p:txBody>
      </p:sp>
      <p:sp>
        <p:nvSpPr>
          <p:cNvPr id="3" name="副標題 2"/>
          <p:cNvSpPr>
            <a:spLocks noGrp="1"/>
          </p:cNvSpPr>
          <p:nvPr>
            <p:ph type="subTitle" idx="1"/>
          </p:nvPr>
        </p:nvSpPr>
        <p:spPr>
          <a:xfrm>
            <a:off x="0" y="1052737"/>
            <a:ext cx="9144000" cy="5805263"/>
          </a:xfrm>
        </p:spPr>
        <p:txBody>
          <a:bodyPr/>
          <a:lstStyle/>
          <a:p>
            <a:pPr algn="l"/>
            <a:r>
              <a:rPr lang="zh-TW" altLang="en-US" baseline="0" dirty="0">
                <a:solidFill>
                  <a:schemeClr val="tx1"/>
                </a:solidFill>
                <a:latin typeface="Times New Roman" panose="02020603050405020304" pitchFamily="18" charset="0"/>
                <a:ea typeface="微軟正黑體" panose="020B0604030504040204" pitchFamily="34" charset="-120"/>
              </a:rPr>
              <a:t>資料內容分群</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1" y="2780928"/>
            <a:ext cx="9155051" cy="4102372"/>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aphicFrame>
        <p:nvGraphicFramePr>
          <p:cNvPr id="8" name="表格 7"/>
          <p:cNvGraphicFramePr>
            <a:graphicFrameLocks noGrp="1"/>
          </p:cNvGraphicFramePr>
          <p:nvPr>
            <p:extLst>
              <p:ext uri="{D42A27DB-BD31-4B8C-83A1-F6EECF244321}">
                <p14:modId xmlns:p14="http://schemas.microsoft.com/office/powerpoint/2010/main" val="3233537354"/>
              </p:ext>
            </p:extLst>
          </p:nvPr>
        </p:nvGraphicFramePr>
        <p:xfrm>
          <a:off x="0" y="1"/>
          <a:ext cx="9144002" cy="1027436"/>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336509050"/>
                    </a:ext>
                  </a:extLst>
                </a:gridCol>
                <a:gridCol w="1306286">
                  <a:extLst>
                    <a:ext uri="{9D8B030D-6E8A-4147-A177-3AD203B41FA5}">
                      <a16:colId xmlns:a16="http://schemas.microsoft.com/office/drawing/2014/main" val="1952965541"/>
                    </a:ext>
                  </a:extLst>
                </a:gridCol>
                <a:gridCol w="1306286">
                  <a:extLst>
                    <a:ext uri="{9D8B030D-6E8A-4147-A177-3AD203B41FA5}">
                      <a16:colId xmlns:a16="http://schemas.microsoft.com/office/drawing/2014/main" val="3969461511"/>
                    </a:ext>
                  </a:extLst>
                </a:gridCol>
                <a:gridCol w="1306286">
                  <a:extLst>
                    <a:ext uri="{9D8B030D-6E8A-4147-A177-3AD203B41FA5}">
                      <a16:colId xmlns:a16="http://schemas.microsoft.com/office/drawing/2014/main" val="3131067771"/>
                    </a:ext>
                  </a:extLst>
                </a:gridCol>
                <a:gridCol w="1306286">
                  <a:extLst>
                    <a:ext uri="{9D8B030D-6E8A-4147-A177-3AD203B41FA5}">
                      <a16:colId xmlns:a16="http://schemas.microsoft.com/office/drawing/2014/main" val="1055130060"/>
                    </a:ext>
                  </a:extLst>
                </a:gridCol>
                <a:gridCol w="1306286">
                  <a:extLst>
                    <a:ext uri="{9D8B030D-6E8A-4147-A177-3AD203B41FA5}">
                      <a16:colId xmlns:a16="http://schemas.microsoft.com/office/drawing/2014/main" val="1368024348"/>
                    </a:ext>
                  </a:extLst>
                </a:gridCol>
                <a:gridCol w="1306286">
                  <a:extLst>
                    <a:ext uri="{9D8B030D-6E8A-4147-A177-3AD203B41FA5}">
                      <a16:colId xmlns:a16="http://schemas.microsoft.com/office/drawing/2014/main" val="2788988275"/>
                    </a:ext>
                  </a:extLst>
                </a:gridCol>
              </a:tblGrid>
              <a:tr h="1027436">
                <a:tc>
                  <a:txBody>
                    <a:bodyPr/>
                    <a:lstStyle/>
                    <a:p>
                      <a:r>
                        <a:rPr lang="zh-TW" altLang="en-US" dirty="0">
                          <a:solidFill>
                            <a:schemeClr val="bg1"/>
                          </a:solidFill>
                        </a:rPr>
                        <a:t>網路爬蟲</a:t>
                      </a:r>
                      <a:endParaRPr lang="en-US" altLang="zh-TW" dirty="0">
                        <a:solidFill>
                          <a:schemeClr val="bg1"/>
                        </a:solidFill>
                      </a:endParaRPr>
                    </a:p>
                    <a:p>
                      <a:r>
                        <a:rPr lang="en-US" altLang="zh-TW" dirty="0">
                          <a:solidFill>
                            <a:schemeClr val="bg1"/>
                          </a:solidFill>
                        </a:rPr>
                        <a:t>And</a:t>
                      </a:r>
                    </a:p>
                    <a:p>
                      <a:r>
                        <a:rPr lang="zh-TW" altLang="en-US" dirty="0">
                          <a:solidFill>
                            <a:schemeClr val="bg1"/>
                          </a:solidFill>
                        </a:rPr>
                        <a:t>整理資料</a:t>
                      </a:r>
                      <a:endParaRPr lang="en-US" altLang="zh-TW" dirty="0">
                        <a:solidFill>
                          <a:schemeClr val="bg1"/>
                        </a:solidFill>
                      </a:endParaRPr>
                    </a:p>
                  </a:txBody>
                  <a:tcPr>
                    <a:solidFill>
                      <a:schemeClr val="bg1">
                        <a:lumMod val="95000"/>
                      </a:schemeClr>
                    </a:solidFill>
                  </a:tcPr>
                </a:tc>
                <a:tc>
                  <a:txBody>
                    <a:bodyPr/>
                    <a:lstStyle/>
                    <a:p>
                      <a:r>
                        <a:rPr lang="zh-TW" altLang="en-US" dirty="0"/>
                        <a:t>斷字斷詞 </a:t>
                      </a:r>
                    </a:p>
                  </a:txBody>
                  <a:tcPr>
                    <a:solidFill>
                      <a:schemeClr val="bg1">
                        <a:lumMod val="95000"/>
                      </a:schemeClr>
                    </a:solidFill>
                  </a:tcPr>
                </a:tc>
                <a:tc>
                  <a:txBody>
                    <a:bodyPr/>
                    <a:lstStyle/>
                    <a:p>
                      <a:r>
                        <a:rPr lang="zh-TW" altLang="en-US" dirty="0">
                          <a:solidFill>
                            <a:srgbClr val="FFFF00"/>
                          </a:solidFill>
                        </a:rPr>
                        <a:t>分群</a:t>
                      </a:r>
                    </a:p>
                  </a:txBody>
                  <a:tcPr>
                    <a:solidFill>
                      <a:srgbClr val="00B050"/>
                    </a:solidFill>
                  </a:tcPr>
                </a:tc>
                <a:tc>
                  <a:txBody>
                    <a:bodyPr/>
                    <a:lstStyle/>
                    <a:p>
                      <a:r>
                        <a:rPr lang="zh-TW" altLang="en-US" dirty="0"/>
                        <a:t>收集</a:t>
                      </a:r>
                      <a:endParaRPr lang="en-US" altLang="zh-TW" dirty="0"/>
                    </a:p>
                    <a:p>
                      <a:r>
                        <a:rPr lang="en-US" altLang="zh-TW" dirty="0"/>
                        <a:t>UCAN</a:t>
                      </a:r>
                      <a:r>
                        <a:rPr lang="zh-TW" altLang="en-US" dirty="0"/>
                        <a:t>資料</a:t>
                      </a:r>
                    </a:p>
                  </a:txBody>
                  <a:tcPr>
                    <a:solidFill>
                      <a:schemeClr val="bg1">
                        <a:lumMod val="95000"/>
                      </a:schemeClr>
                    </a:solidFill>
                  </a:tcPr>
                </a:tc>
                <a:tc>
                  <a:txBody>
                    <a:bodyPr/>
                    <a:lstStyle/>
                    <a:p>
                      <a:r>
                        <a:rPr lang="en-US" altLang="zh-TW" dirty="0"/>
                        <a:t>Tinder</a:t>
                      </a:r>
                      <a:endParaRPr lang="zh-TW" altLang="en-US" dirty="0"/>
                    </a:p>
                  </a:txBody>
                  <a:tcPr>
                    <a:solidFill>
                      <a:schemeClr val="bg1">
                        <a:lumMod val="95000"/>
                      </a:schemeClr>
                    </a:solidFill>
                  </a:tcPr>
                </a:tc>
                <a:tc>
                  <a:txBody>
                    <a:bodyPr/>
                    <a:lstStyle/>
                    <a:p>
                      <a:r>
                        <a:rPr lang="zh-TW" altLang="en-US" dirty="0"/>
                        <a:t>結果找相似度</a:t>
                      </a:r>
                    </a:p>
                  </a:txBody>
                  <a:tcPr>
                    <a:solidFill>
                      <a:schemeClr val="bg1">
                        <a:lumMod val="95000"/>
                      </a:schemeClr>
                    </a:solidFill>
                  </a:tcPr>
                </a:tc>
                <a:tc>
                  <a:txBody>
                    <a:bodyPr/>
                    <a:lstStyle/>
                    <a:p>
                      <a:endParaRPr lang="en-US" altLang="zh-TW" dirty="0"/>
                    </a:p>
                    <a:p>
                      <a:r>
                        <a:rPr lang="zh-TW" altLang="en-US" dirty="0"/>
                        <a:t>    成品</a:t>
                      </a:r>
                    </a:p>
                  </a:txBody>
                  <a:tcPr>
                    <a:solidFill>
                      <a:schemeClr val="bg1">
                        <a:lumMod val="95000"/>
                      </a:schemeClr>
                    </a:solidFill>
                  </a:tcPr>
                </a:tc>
                <a:extLst>
                  <a:ext uri="{0D108BD9-81ED-4DB2-BD59-A6C34878D82A}">
                    <a16:rowId xmlns:a16="http://schemas.microsoft.com/office/drawing/2014/main" val="2251251386"/>
                  </a:ext>
                </a:extLst>
              </a:tr>
            </a:tbl>
          </a:graphicData>
        </a:graphic>
      </p:graphicFrame>
      <p:pic>
        <p:nvPicPr>
          <p:cNvPr id="4" name="圖片 3"/>
          <p:cNvPicPr>
            <a:picLocks noChangeAspect="1"/>
          </p:cNvPicPr>
          <p:nvPr/>
        </p:nvPicPr>
        <p:blipFill>
          <a:blip r:embed="rId4"/>
          <a:stretch>
            <a:fillRect/>
          </a:stretch>
        </p:blipFill>
        <p:spPr>
          <a:xfrm>
            <a:off x="179512" y="1844824"/>
            <a:ext cx="8856984" cy="4740965"/>
          </a:xfrm>
          <a:prstGeom prst="rect">
            <a:avLst/>
          </a:prstGeom>
          <a:ln w="228600" cap="sq" cmpd="thickThin">
            <a:solidFill>
              <a:srgbClr val="000000"/>
            </a:solidFill>
            <a:prstDash val="solid"/>
            <a:miter lim="800000"/>
          </a:ln>
          <a:effectLst>
            <a:innerShdw blurRad="76200">
              <a:srgbClr val="000000"/>
            </a:innerShdw>
          </a:effectLst>
        </p:spPr>
      </p:pic>
      <p:sp>
        <p:nvSpPr>
          <p:cNvPr id="6" name="文字方塊 5"/>
          <p:cNvSpPr txBox="1"/>
          <p:nvPr/>
        </p:nvSpPr>
        <p:spPr>
          <a:xfrm>
            <a:off x="4716016" y="6277524"/>
            <a:ext cx="648072" cy="369332"/>
          </a:xfrm>
          <a:prstGeom prst="rect">
            <a:avLst/>
          </a:prstGeom>
          <a:noFill/>
        </p:spPr>
        <p:txBody>
          <a:bodyPr wrap="square" rtlCol="0">
            <a:spAutoFit/>
          </a:bodyPr>
          <a:lstStyle/>
          <a:p>
            <a:r>
              <a:rPr lang="en-US" altLang="zh-TW" dirty="0"/>
              <a:t>8</a:t>
            </a:r>
            <a:endParaRPr lang="zh-TW" altLang="en-US" dirty="0"/>
          </a:p>
        </p:txBody>
      </p:sp>
    </p:spTree>
    <p:extLst>
      <p:ext uri="{BB962C8B-B14F-4D97-AF65-F5344CB8AC3E}">
        <p14:creationId xmlns:p14="http://schemas.microsoft.com/office/powerpoint/2010/main" val="3698572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1052737"/>
          </a:xfrm>
        </p:spPr>
        <p:txBody>
          <a:bodyPr/>
          <a:lstStyle/>
          <a:p>
            <a:endParaRPr lang="zh-TW" altLang="en-US" baseline="0" dirty="0">
              <a:latin typeface="Times New Roman" panose="02020603050405020304" pitchFamily="18" charset="0"/>
              <a:ea typeface="微軟正黑體" panose="020B0604030504040204" pitchFamily="34" charset="-120"/>
            </a:endParaRPr>
          </a:p>
        </p:txBody>
      </p:sp>
      <p:sp>
        <p:nvSpPr>
          <p:cNvPr id="3" name="副標題 2"/>
          <p:cNvSpPr>
            <a:spLocks noGrp="1"/>
          </p:cNvSpPr>
          <p:nvPr>
            <p:ph type="subTitle" idx="1"/>
          </p:nvPr>
        </p:nvSpPr>
        <p:spPr>
          <a:xfrm>
            <a:off x="0" y="1052737"/>
            <a:ext cx="9144000" cy="5805263"/>
          </a:xfrm>
        </p:spPr>
        <p:txBody>
          <a:bodyPr/>
          <a:lstStyle/>
          <a:p>
            <a:pPr algn="l"/>
            <a:endParaRPr lang="zh-TW" altLang="en-US" dirty="0"/>
          </a:p>
        </p:txBody>
      </p:sp>
      <p:graphicFrame>
        <p:nvGraphicFramePr>
          <p:cNvPr id="8" name="表格 7"/>
          <p:cNvGraphicFramePr>
            <a:graphicFrameLocks noGrp="1"/>
          </p:cNvGraphicFramePr>
          <p:nvPr>
            <p:extLst>
              <p:ext uri="{D42A27DB-BD31-4B8C-83A1-F6EECF244321}">
                <p14:modId xmlns:p14="http://schemas.microsoft.com/office/powerpoint/2010/main" val="1409400735"/>
              </p:ext>
            </p:extLst>
          </p:nvPr>
        </p:nvGraphicFramePr>
        <p:xfrm>
          <a:off x="0" y="1"/>
          <a:ext cx="9144002" cy="1027436"/>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336509050"/>
                    </a:ext>
                  </a:extLst>
                </a:gridCol>
                <a:gridCol w="1306286">
                  <a:extLst>
                    <a:ext uri="{9D8B030D-6E8A-4147-A177-3AD203B41FA5}">
                      <a16:colId xmlns:a16="http://schemas.microsoft.com/office/drawing/2014/main" val="1952965541"/>
                    </a:ext>
                  </a:extLst>
                </a:gridCol>
                <a:gridCol w="1306286">
                  <a:extLst>
                    <a:ext uri="{9D8B030D-6E8A-4147-A177-3AD203B41FA5}">
                      <a16:colId xmlns:a16="http://schemas.microsoft.com/office/drawing/2014/main" val="3969461511"/>
                    </a:ext>
                  </a:extLst>
                </a:gridCol>
                <a:gridCol w="1306286">
                  <a:extLst>
                    <a:ext uri="{9D8B030D-6E8A-4147-A177-3AD203B41FA5}">
                      <a16:colId xmlns:a16="http://schemas.microsoft.com/office/drawing/2014/main" val="3131067771"/>
                    </a:ext>
                  </a:extLst>
                </a:gridCol>
                <a:gridCol w="1306286">
                  <a:extLst>
                    <a:ext uri="{9D8B030D-6E8A-4147-A177-3AD203B41FA5}">
                      <a16:colId xmlns:a16="http://schemas.microsoft.com/office/drawing/2014/main" val="1055130060"/>
                    </a:ext>
                  </a:extLst>
                </a:gridCol>
                <a:gridCol w="1306286">
                  <a:extLst>
                    <a:ext uri="{9D8B030D-6E8A-4147-A177-3AD203B41FA5}">
                      <a16:colId xmlns:a16="http://schemas.microsoft.com/office/drawing/2014/main" val="1368024348"/>
                    </a:ext>
                  </a:extLst>
                </a:gridCol>
                <a:gridCol w="1306286">
                  <a:extLst>
                    <a:ext uri="{9D8B030D-6E8A-4147-A177-3AD203B41FA5}">
                      <a16:colId xmlns:a16="http://schemas.microsoft.com/office/drawing/2014/main" val="2788988275"/>
                    </a:ext>
                  </a:extLst>
                </a:gridCol>
              </a:tblGrid>
              <a:tr h="1027436">
                <a:tc>
                  <a:txBody>
                    <a:bodyPr/>
                    <a:lstStyle/>
                    <a:p>
                      <a:r>
                        <a:rPr lang="zh-TW" altLang="en-US" dirty="0">
                          <a:solidFill>
                            <a:schemeClr val="bg1"/>
                          </a:solidFill>
                        </a:rPr>
                        <a:t>網路爬蟲</a:t>
                      </a:r>
                      <a:endParaRPr lang="en-US" altLang="zh-TW" dirty="0">
                        <a:solidFill>
                          <a:schemeClr val="bg1"/>
                        </a:solidFill>
                      </a:endParaRPr>
                    </a:p>
                    <a:p>
                      <a:r>
                        <a:rPr lang="en-US" altLang="zh-TW" dirty="0">
                          <a:solidFill>
                            <a:schemeClr val="bg1"/>
                          </a:solidFill>
                        </a:rPr>
                        <a:t>And</a:t>
                      </a:r>
                    </a:p>
                    <a:p>
                      <a:r>
                        <a:rPr lang="zh-TW" altLang="en-US" dirty="0">
                          <a:solidFill>
                            <a:schemeClr val="bg1"/>
                          </a:solidFill>
                        </a:rPr>
                        <a:t>整理資料</a:t>
                      </a:r>
                      <a:endParaRPr lang="en-US" altLang="zh-TW" dirty="0">
                        <a:solidFill>
                          <a:schemeClr val="bg1"/>
                        </a:solidFill>
                      </a:endParaRPr>
                    </a:p>
                  </a:txBody>
                  <a:tcPr>
                    <a:solidFill>
                      <a:schemeClr val="bg1">
                        <a:lumMod val="95000"/>
                      </a:schemeClr>
                    </a:solidFill>
                  </a:tcPr>
                </a:tc>
                <a:tc>
                  <a:txBody>
                    <a:bodyPr/>
                    <a:lstStyle/>
                    <a:p>
                      <a:r>
                        <a:rPr lang="zh-TW" altLang="en-US" dirty="0"/>
                        <a:t>斷字斷詞 </a:t>
                      </a:r>
                    </a:p>
                  </a:txBody>
                  <a:tcPr>
                    <a:solidFill>
                      <a:schemeClr val="bg1">
                        <a:lumMod val="95000"/>
                      </a:schemeClr>
                    </a:solidFill>
                  </a:tcPr>
                </a:tc>
                <a:tc>
                  <a:txBody>
                    <a:bodyPr/>
                    <a:lstStyle/>
                    <a:p>
                      <a:r>
                        <a:rPr lang="zh-TW" altLang="en-US" dirty="0"/>
                        <a:t>分群</a:t>
                      </a:r>
                    </a:p>
                  </a:txBody>
                  <a:tcPr>
                    <a:solidFill>
                      <a:schemeClr val="bg1">
                        <a:lumMod val="95000"/>
                      </a:schemeClr>
                    </a:solidFill>
                  </a:tcPr>
                </a:tc>
                <a:tc>
                  <a:txBody>
                    <a:bodyPr/>
                    <a:lstStyle/>
                    <a:p>
                      <a:r>
                        <a:rPr lang="zh-TW" altLang="en-US" dirty="0">
                          <a:solidFill>
                            <a:srgbClr val="FFFF00"/>
                          </a:solidFill>
                        </a:rPr>
                        <a:t>收集</a:t>
                      </a:r>
                      <a:endParaRPr lang="en-US" altLang="zh-TW" dirty="0">
                        <a:solidFill>
                          <a:srgbClr val="FFFF00"/>
                        </a:solidFill>
                      </a:endParaRPr>
                    </a:p>
                    <a:p>
                      <a:r>
                        <a:rPr lang="en-US" altLang="zh-TW" dirty="0">
                          <a:solidFill>
                            <a:srgbClr val="FFFF00"/>
                          </a:solidFill>
                        </a:rPr>
                        <a:t>UCAN</a:t>
                      </a:r>
                      <a:r>
                        <a:rPr lang="zh-TW" altLang="en-US" dirty="0">
                          <a:solidFill>
                            <a:srgbClr val="FFFF00"/>
                          </a:solidFill>
                        </a:rPr>
                        <a:t>資料</a:t>
                      </a:r>
                    </a:p>
                  </a:txBody>
                  <a:tcPr>
                    <a:solidFill>
                      <a:srgbClr val="00B050"/>
                    </a:solidFill>
                  </a:tcPr>
                </a:tc>
                <a:tc>
                  <a:txBody>
                    <a:bodyPr/>
                    <a:lstStyle/>
                    <a:p>
                      <a:r>
                        <a:rPr lang="zh-TW" altLang="en-US" dirty="0"/>
                        <a:t>結合</a:t>
                      </a:r>
                      <a:endParaRPr lang="en-US" altLang="zh-TW" dirty="0"/>
                    </a:p>
                    <a:p>
                      <a:r>
                        <a:rPr lang="en-US" altLang="zh-TW" dirty="0"/>
                        <a:t>Tinder</a:t>
                      </a:r>
                      <a:endParaRPr lang="zh-TW" altLang="en-US" dirty="0"/>
                    </a:p>
                  </a:txBody>
                  <a:tcPr>
                    <a:solidFill>
                      <a:schemeClr val="bg1">
                        <a:lumMod val="95000"/>
                      </a:schemeClr>
                    </a:solidFill>
                  </a:tcPr>
                </a:tc>
                <a:tc>
                  <a:txBody>
                    <a:bodyPr/>
                    <a:lstStyle/>
                    <a:p>
                      <a:r>
                        <a:rPr lang="zh-TW" altLang="en-US" dirty="0"/>
                        <a:t>結果找相似度</a:t>
                      </a:r>
                    </a:p>
                  </a:txBody>
                  <a:tcPr>
                    <a:solidFill>
                      <a:schemeClr val="bg1">
                        <a:lumMod val="95000"/>
                      </a:schemeClr>
                    </a:solidFill>
                  </a:tcPr>
                </a:tc>
                <a:tc>
                  <a:txBody>
                    <a:bodyPr/>
                    <a:lstStyle/>
                    <a:p>
                      <a:endParaRPr lang="en-US" altLang="zh-TW" dirty="0"/>
                    </a:p>
                    <a:p>
                      <a:r>
                        <a:rPr lang="zh-TW" altLang="en-US" dirty="0"/>
                        <a:t>    成品</a:t>
                      </a:r>
                    </a:p>
                  </a:txBody>
                  <a:tcPr>
                    <a:solidFill>
                      <a:schemeClr val="bg1">
                        <a:lumMod val="95000"/>
                      </a:schemeClr>
                    </a:solidFill>
                  </a:tcPr>
                </a:tc>
                <a:extLst>
                  <a:ext uri="{0D108BD9-81ED-4DB2-BD59-A6C34878D82A}">
                    <a16:rowId xmlns:a16="http://schemas.microsoft.com/office/drawing/2014/main" val="2251251386"/>
                  </a:ext>
                </a:extLst>
              </a:tr>
            </a:tbl>
          </a:graphicData>
        </a:graphic>
      </p:graphicFrame>
      <p:sp>
        <p:nvSpPr>
          <p:cNvPr id="4" name="文字方塊 3"/>
          <p:cNvSpPr txBox="1"/>
          <p:nvPr/>
        </p:nvSpPr>
        <p:spPr>
          <a:xfrm>
            <a:off x="4499992" y="6513968"/>
            <a:ext cx="504056" cy="369332"/>
          </a:xfrm>
          <a:prstGeom prst="rect">
            <a:avLst/>
          </a:prstGeom>
          <a:noFill/>
        </p:spPr>
        <p:txBody>
          <a:bodyPr wrap="square" rtlCol="0">
            <a:spAutoFit/>
          </a:bodyPr>
          <a:lstStyle/>
          <a:p>
            <a:r>
              <a:rPr lang="en-US" altLang="zh-TW" dirty="0"/>
              <a:t>9</a:t>
            </a:r>
            <a:endParaRPr lang="zh-TW" altLang="en-US" dirty="0"/>
          </a:p>
        </p:txBody>
      </p:sp>
      <p:pic>
        <p:nvPicPr>
          <p:cNvPr id="7" name="圖片 6"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1078037"/>
            <a:ext cx="6260970" cy="5526510"/>
          </a:xfrm>
          <a:prstGeom prst="rect">
            <a:avLst/>
          </a:prstGeom>
        </p:spPr>
      </p:pic>
    </p:spTree>
    <p:extLst>
      <p:ext uri="{BB962C8B-B14F-4D97-AF65-F5344CB8AC3E}">
        <p14:creationId xmlns:p14="http://schemas.microsoft.com/office/powerpoint/2010/main" val="2159413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0" b="-17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611560" y="2138953"/>
            <a:ext cx="8229600" cy="1143000"/>
          </a:xfrm>
        </p:spPr>
        <p:txBody>
          <a:bodyPr>
            <a:normAutofit fontScale="90000"/>
          </a:bodyPr>
          <a:lstStyle/>
          <a:p>
            <a:br>
              <a:rPr lang="en-US" altLang="zh-TW" baseline="0" dirty="0">
                <a:latin typeface="Times New Roman" panose="02020603050405020304" pitchFamily="18" charset="0"/>
                <a:ea typeface="微軟正黑體" panose="020B0604030504040204" pitchFamily="34" charset="-120"/>
              </a:rPr>
            </a:br>
            <a:r>
              <a:rPr lang="en-US" altLang="zh-TW" baseline="0" dirty="0">
                <a:latin typeface="Times New Roman" panose="02020603050405020304" pitchFamily="18" charset="0"/>
                <a:ea typeface="微軟正黑體" panose="020B0604030504040204" pitchFamily="34" charset="-120"/>
              </a:rPr>
              <a:t>ALGORITHM</a:t>
            </a:r>
            <a:endParaRPr lang="zh-TW" altLang="en-US" baseline="0" dirty="0">
              <a:latin typeface="Times New Roman" panose="02020603050405020304" pitchFamily="18" charset="0"/>
              <a:ea typeface="微軟正黑體" panose="020B0604030504040204" pitchFamily="34" charset="-120"/>
            </a:endParaRPr>
          </a:p>
        </p:txBody>
      </p:sp>
      <p:sp>
        <p:nvSpPr>
          <p:cNvPr id="3" name="內容版面配置區 2"/>
          <p:cNvSpPr>
            <a:spLocks noGrp="1"/>
          </p:cNvSpPr>
          <p:nvPr>
            <p:ph idx="1"/>
          </p:nvPr>
        </p:nvSpPr>
        <p:spPr>
          <a:xfrm>
            <a:off x="539552" y="1916832"/>
            <a:ext cx="8229600" cy="4525963"/>
          </a:xfrm>
        </p:spPr>
        <p:txBody>
          <a:bodyPr/>
          <a:lstStyle/>
          <a:p>
            <a:pPr marL="0" indent="0" algn="ctr">
              <a:buNone/>
            </a:pPr>
            <a:endParaRPr lang="en-US" altLang="zh-TW" baseline="0" dirty="0">
              <a:latin typeface="Times New Roman" panose="02020603050405020304" pitchFamily="18" charset="0"/>
              <a:ea typeface="微軟正黑體" panose="020B0604030504040204" pitchFamily="34" charset="-120"/>
            </a:endParaRPr>
          </a:p>
          <a:p>
            <a:pPr marL="0" indent="0" algn="ctr">
              <a:buNone/>
            </a:pPr>
            <a:endParaRPr lang="en-US" altLang="zh-TW" baseline="0" dirty="0">
              <a:latin typeface="Times New Roman" panose="02020603050405020304" pitchFamily="18" charset="0"/>
              <a:ea typeface="微軟正黑體" panose="020B0604030504040204" pitchFamily="34" charset="-120"/>
            </a:endParaRPr>
          </a:p>
          <a:p>
            <a:pPr marL="0" indent="0" algn="ctr">
              <a:buNone/>
            </a:pPr>
            <a:endParaRPr lang="en-US" altLang="zh-TW" b="1" baseline="0" dirty="0">
              <a:latin typeface="Times New Roman" panose="02020603050405020304" pitchFamily="18" charset="0"/>
              <a:ea typeface="微軟正黑體" panose="020B0604030504040204" pitchFamily="34" charset="-120"/>
            </a:endParaRPr>
          </a:p>
          <a:p>
            <a:pPr marL="0" indent="0" algn="ctr">
              <a:buNone/>
            </a:pPr>
            <a:endParaRPr lang="zh-TW" altLang="en-US" baseline="0" dirty="0">
              <a:latin typeface="Times New Roman" panose="02020603050405020304" pitchFamily="18" charset="0"/>
              <a:ea typeface="微軟正黑體" panose="020B0604030504040204" pitchFamily="34" charset="-120"/>
            </a:endParaRPr>
          </a:p>
        </p:txBody>
      </p:sp>
      <p:sp>
        <p:nvSpPr>
          <p:cNvPr id="4" name="文字方塊 3"/>
          <p:cNvSpPr txBox="1"/>
          <p:nvPr/>
        </p:nvSpPr>
        <p:spPr>
          <a:xfrm>
            <a:off x="4355976" y="2138953"/>
            <a:ext cx="1152128" cy="707886"/>
          </a:xfrm>
          <a:prstGeom prst="rect">
            <a:avLst/>
          </a:prstGeom>
          <a:noFill/>
        </p:spPr>
        <p:txBody>
          <a:bodyPr wrap="square" rtlCol="0">
            <a:spAutoFit/>
          </a:bodyPr>
          <a:lstStyle/>
          <a:p>
            <a:r>
              <a:rPr lang="en-US" altLang="zh-TW" sz="4000" dirty="0"/>
              <a:t>UI</a:t>
            </a:r>
            <a:endParaRPr lang="zh-TW" altLang="en-US" sz="4000" dirty="0"/>
          </a:p>
        </p:txBody>
      </p:sp>
    </p:spTree>
    <p:extLst>
      <p:ext uri="{BB962C8B-B14F-4D97-AF65-F5344CB8AC3E}">
        <p14:creationId xmlns:p14="http://schemas.microsoft.com/office/powerpoint/2010/main" val="81603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2942321" y="1916683"/>
            <a:ext cx="1872208" cy="3849154"/>
          </a:xfrm>
          <a:prstGeom prst="rect">
            <a:avLst/>
          </a:prstGeom>
        </p:spPr>
      </p:pic>
      <p:sp>
        <p:nvSpPr>
          <p:cNvPr id="2" name="標題 1"/>
          <p:cNvSpPr>
            <a:spLocks noGrp="1"/>
          </p:cNvSpPr>
          <p:nvPr>
            <p:ph type="ctrTitle"/>
          </p:nvPr>
        </p:nvSpPr>
        <p:spPr>
          <a:xfrm>
            <a:off x="0" y="0"/>
            <a:ext cx="9144000" cy="1052737"/>
          </a:xfrm>
        </p:spPr>
        <p:txBody>
          <a:bodyPr/>
          <a:lstStyle/>
          <a:p>
            <a:endParaRPr lang="zh-TW" altLang="en-US" baseline="0" dirty="0">
              <a:latin typeface="Times New Roman" panose="02020603050405020304" pitchFamily="18" charset="0"/>
              <a:ea typeface="微軟正黑體" panose="020B0604030504040204" pitchFamily="34" charset="-120"/>
            </a:endParaRPr>
          </a:p>
        </p:txBody>
      </p:sp>
      <p:sp>
        <p:nvSpPr>
          <p:cNvPr id="3" name="副標題 2"/>
          <p:cNvSpPr>
            <a:spLocks noGrp="1"/>
          </p:cNvSpPr>
          <p:nvPr>
            <p:ph type="subTitle" idx="1"/>
          </p:nvPr>
        </p:nvSpPr>
        <p:spPr>
          <a:xfrm>
            <a:off x="0" y="1052737"/>
            <a:ext cx="9144000" cy="5805263"/>
          </a:xfrm>
        </p:spPr>
        <p:txBody>
          <a:bodyPr/>
          <a:lstStyle/>
          <a:p>
            <a:pPr algn="l"/>
            <a:r>
              <a:rPr lang="zh-TW" altLang="en-US" baseline="0" dirty="0">
                <a:solidFill>
                  <a:schemeClr val="tx1"/>
                </a:solidFill>
                <a:latin typeface="Times New Roman" panose="02020603050405020304" pitchFamily="18" charset="0"/>
                <a:ea typeface="微軟正黑體" panose="020B0604030504040204" pitchFamily="34" charset="-120"/>
              </a:rPr>
              <a:t>建立一個創新的選擇</a:t>
            </a:r>
          </a:p>
        </p:txBody>
      </p:sp>
      <p:graphicFrame>
        <p:nvGraphicFramePr>
          <p:cNvPr id="8" name="表格 7"/>
          <p:cNvGraphicFramePr>
            <a:graphicFrameLocks noGrp="1"/>
          </p:cNvGraphicFramePr>
          <p:nvPr>
            <p:extLst>
              <p:ext uri="{D42A27DB-BD31-4B8C-83A1-F6EECF244321}">
                <p14:modId xmlns:p14="http://schemas.microsoft.com/office/powerpoint/2010/main" val="2189179528"/>
              </p:ext>
            </p:extLst>
          </p:nvPr>
        </p:nvGraphicFramePr>
        <p:xfrm>
          <a:off x="0" y="1"/>
          <a:ext cx="9144002" cy="1027436"/>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336509050"/>
                    </a:ext>
                  </a:extLst>
                </a:gridCol>
                <a:gridCol w="1306286">
                  <a:extLst>
                    <a:ext uri="{9D8B030D-6E8A-4147-A177-3AD203B41FA5}">
                      <a16:colId xmlns:a16="http://schemas.microsoft.com/office/drawing/2014/main" val="1952965541"/>
                    </a:ext>
                  </a:extLst>
                </a:gridCol>
                <a:gridCol w="1306286">
                  <a:extLst>
                    <a:ext uri="{9D8B030D-6E8A-4147-A177-3AD203B41FA5}">
                      <a16:colId xmlns:a16="http://schemas.microsoft.com/office/drawing/2014/main" val="3969461511"/>
                    </a:ext>
                  </a:extLst>
                </a:gridCol>
                <a:gridCol w="1306286">
                  <a:extLst>
                    <a:ext uri="{9D8B030D-6E8A-4147-A177-3AD203B41FA5}">
                      <a16:colId xmlns:a16="http://schemas.microsoft.com/office/drawing/2014/main" val="3131067771"/>
                    </a:ext>
                  </a:extLst>
                </a:gridCol>
                <a:gridCol w="1306286">
                  <a:extLst>
                    <a:ext uri="{9D8B030D-6E8A-4147-A177-3AD203B41FA5}">
                      <a16:colId xmlns:a16="http://schemas.microsoft.com/office/drawing/2014/main" val="1055130060"/>
                    </a:ext>
                  </a:extLst>
                </a:gridCol>
                <a:gridCol w="1306286">
                  <a:extLst>
                    <a:ext uri="{9D8B030D-6E8A-4147-A177-3AD203B41FA5}">
                      <a16:colId xmlns:a16="http://schemas.microsoft.com/office/drawing/2014/main" val="1368024348"/>
                    </a:ext>
                  </a:extLst>
                </a:gridCol>
                <a:gridCol w="1306286">
                  <a:extLst>
                    <a:ext uri="{9D8B030D-6E8A-4147-A177-3AD203B41FA5}">
                      <a16:colId xmlns:a16="http://schemas.microsoft.com/office/drawing/2014/main" val="2788988275"/>
                    </a:ext>
                  </a:extLst>
                </a:gridCol>
              </a:tblGrid>
              <a:tr h="1027436">
                <a:tc>
                  <a:txBody>
                    <a:bodyPr/>
                    <a:lstStyle/>
                    <a:p>
                      <a:r>
                        <a:rPr lang="zh-TW" altLang="en-US" dirty="0">
                          <a:solidFill>
                            <a:schemeClr val="bg1"/>
                          </a:solidFill>
                        </a:rPr>
                        <a:t>網路爬蟲</a:t>
                      </a:r>
                      <a:endParaRPr lang="en-US" altLang="zh-TW" dirty="0">
                        <a:solidFill>
                          <a:schemeClr val="bg1"/>
                        </a:solidFill>
                      </a:endParaRPr>
                    </a:p>
                    <a:p>
                      <a:r>
                        <a:rPr lang="en-US" altLang="zh-TW" dirty="0">
                          <a:solidFill>
                            <a:schemeClr val="bg1"/>
                          </a:solidFill>
                        </a:rPr>
                        <a:t>And</a:t>
                      </a:r>
                    </a:p>
                    <a:p>
                      <a:r>
                        <a:rPr lang="zh-TW" altLang="en-US" dirty="0">
                          <a:solidFill>
                            <a:schemeClr val="bg1"/>
                          </a:solidFill>
                        </a:rPr>
                        <a:t>整理資料</a:t>
                      </a:r>
                      <a:endParaRPr lang="en-US" altLang="zh-TW" dirty="0">
                        <a:solidFill>
                          <a:schemeClr val="bg1"/>
                        </a:solidFill>
                      </a:endParaRPr>
                    </a:p>
                  </a:txBody>
                  <a:tcPr>
                    <a:solidFill>
                      <a:schemeClr val="bg1">
                        <a:lumMod val="95000"/>
                      </a:schemeClr>
                    </a:solidFill>
                  </a:tcPr>
                </a:tc>
                <a:tc>
                  <a:txBody>
                    <a:bodyPr/>
                    <a:lstStyle/>
                    <a:p>
                      <a:r>
                        <a:rPr lang="zh-TW" altLang="en-US" dirty="0"/>
                        <a:t>斷字斷詞</a:t>
                      </a:r>
                      <a:endParaRPr lang="en-US" altLang="zh-TW" dirty="0"/>
                    </a:p>
                  </a:txBody>
                  <a:tcPr>
                    <a:solidFill>
                      <a:schemeClr val="bg1">
                        <a:lumMod val="95000"/>
                      </a:schemeClr>
                    </a:solidFill>
                  </a:tcPr>
                </a:tc>
                <a:tc>
                  <a:txBody>
                    <a:bodyPr/>
                    <a:lstStyle/>
                    <a:p>
                      <a:r>
                        <a:rPr lang="zh-TW" altLang="en-US" dirty="0"/>
                        <a:t>分群</a:t>
                      </a:r>
                    </a:p>
                  </a:txBody>
                  <a:tcPr>
                    <a:solidFill>
                      <a:schemeClr val="bg1">
                        <a:lumMod val="95000"/>
                      </a:schemeClr>
                    </a:solidFill>
                  </a:tcPr>
                </a:tc>
                <a:tc>
                  <a:txBody>
                    <a:bodyPr/>
                    <a:lstStyle/>
                    <a:p>
                      <a:r>
                        <a:rPr lang="zh-TW" altLang="en-US" dirty="0"/>
                        <a:t>收集</a:t>
                      </a:r>
                      <a:endParaRPr lang="en-US" altLang="zh-TW" dirty="0"/>
                    </a:p>
                    <a:p>
                      <a:r>
                        <a:rPr lang="en-US" altLang="zh-TW" dirty="0"/>
                        <a:t>UCAN</a:t>
                      </a:r>
                      <a:r>
                        <a:rPr lang="zh-TW" altLang="en-US" dirty="0"/>
                        <a:t>資料</a:t>
                      </a:r>
                    </a:p>
                  </a:txBody>
                  <a:tcPr>
                    <a:solidFill>
                      <a:schemeClr val="bg1">
                        <a:lumMod val="95000"/>
                      </a:schemeClr>
                    </a:solidFill>
                  </a:tcPr>
                </a:tc>
                <a:tc>
                  <a:txBody>
                    <a:bodyPr/>
                    <a:lstStyle/>
                    <a:p>
                      <a:r>
                        <a:rPr lang="en-US" altLang="zh-TW" dirty="0">
                          <a:solidFill>
                            <a:srgbClr val="FFFF00"/>
                          </a:solidFill>
                        </a:rPr>
                        <a:t>Tinder</a:t>
                      </a:r>
                      <a:endParaRPr lang="zh-TW" altLang="en-US" dirty="0">
                        <a:solidFill>
                          <a:srgbClr val="FFFF00"/>
                        </a:solidFill>
                      </a:endParaRPr>
                    </a:p>
                  </a:txBody>
                  <a:tcPr>
                    <a:solidFill>
                      <a:srgbClr val="00B050"/>
                    </a:solidFill>
                  </a:tcPr>
                </a:tc>
                <a:tc>
                  <a:txBody>
                    <a:bodyPr/>
                    <a:lstStyle/>
                    <a:p>
                      <a:r>
                        <a:rPr lang="zh-TW" altLang="en-US" dirty="0"/>
                        <a:t>結果找相似度</a:t>
                      </a:r>
                    </a:p>
                  </a:txBody>
                  <a:tcPr>
                    <a:solidFill>
                      <a:schemeClr val="bg1">
                        <a:lumMod val="95000"/>
                      </a:schemeClr>
                    </a:solidFill>
                  </a:tcPr>
                </a:tc>
                <a:tc>
                  <a:txBody>
                    <a:bodyPr/>
                    <a:lstStyle/>
                    <a:p>
                      <a:endParaRPr lang="en-US" altLang="zh-TW" dirty="0"/>
                    </a:p>
                    <a:p>
                      <a:r>
                        <a:rPr lang="zh-TW" altLang="en-US" dirty="0"/>
                        <a:t>    成品</a:t>
                      </a:r>
                    </a:p>
                  </a:txBody>
                  <a:tcPr>
                    <a:solidFill>
                      <a:schemeClr val="bg1">
                        <a:lumMod val="95000"/>
                      </a:schemeClr>
                    </a:solidFill>
                  </a:tcPr>
                </a:tc>
                <a:extLst>
                  <a:ext uri="{0D108BD9-81ED-4DB2-BD59-A6C34878D82A}">
                    <a16:rowId xmlns:a16="http://schemas.microsoft.com/office/drawing/2014/main" val="2251251386"/>
                  </a:ext>
                </a:extLst>
              </a:tr>
            </a:tbl>
          </a:graphicData>
        </a:graphic>
      </p:graphicFrame>
      <p:sp>
        <p:nvSpPr>
          <p:cNvPr id="4" name="文字方塊 3"/>
          <p:cNvSpPr txBox="1"/>
          <p:nvPr/>
        </p:nvSpPr>
        <p:spPr>
          <a:xfrm>
            <a:off x="4211960" y="6381328"/>
            <a:ext cx="864096" cy="369332"/>
          </a:xfrm>
          <a:prstGeom prst="rect">
            <a:avLst/>
          </a:prstGeom>
          <a:noFill/>
        </p:spPr>
        <p:txBody>
          <a:bodyPr wrap="square" rtlCol="0">
            <a:spAutoFit/>
          </a:bodyPr>
          <a:lstStyle/>
          <a:p>
            <a:r>
              <a:rPr lang="en-US" altLang="zh-TW" dirty="0"/>
              <a:t>11</a:t>
            </a:r>
            <a:endParaRPr lang="zh-TW" altLang="en-US" dirty="0"/>
          </a:p>
        </p:txBody>
      </p:sp>
      <p:pic>
        <p:nvPicPr>
          <p:cNvPr id="13" name="圖片 12"/>
          <p:cNvPicPr>
            <a:picLocks noChangeAspect="1"/>
          </p:cNvPicPr>
          <p:nvPr/>
        </p:nvPicPr>
        <p:blipFill>
          <a:blip r:embed="rId4"/>
          <a:stretch>
            <a:fillRect/>
          </a:stretch>
        </p:blipFill>
        <p:spPr>
          <a:xfrm rot="20770100">
            <a:off x="1175611" y="2720539"/>
            <a:ext cx="7697172" cy="2640328"/>
          </a:xfrm>
          <a:prstGeom prst="rect">
            <a:avLst/>
          </a:prstGeom>
        </p:spPr>
      </p:pic>
    </p:spTree>
    <p:extLst>
      <p:ext uri="{BB962C8B-B14F-4D97-AF65-F5344CB8AC3E}">
        <p14:creationId xmlns:p14="http://schemas.microsoft.com/office/powerpoint/2010/main" val="323717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1052737"/>
          </a:xfrm>
        </p:spPr>
        <p:txBody>
          <a:bodyPr/>
          <a:lstStyle/>
          <a:p>
            <a:endParaRPr lang="zh-TW" altLang="en-US" baseline="0" dirty="0">
              <a:latin typeface="Times New Roman" panose="02020603050405020304" pitchFamily="18" charset="0"/>
              <a:ea typeface="微軟正黑體" panose="020B0604030504040204" pitchFamily="34" charset="-120"/>
            </a:endParaRPr>
          </a:p>
        </p:txBody>
      </p:sp>
      <p:sp>
        <p:nvSpPr>
          <p:cNvPr id="3" name="副標題 2"/>
          <p:cNvSpPr>
            <a:spLocks noGrp="1"/>
          </p:cNvSpPr>
          <p:nvPr>
            <p:ph type="subTitle" idx="1"/>
          </p:nvPr>
        </p:nvSpPr>
        <p:spPr>
          <a:xfrm>
            <a:off x="0" y="1052737"/>
            <a:ext cx="9144000" cy="5805263"/>
          </a:xfrm>
        </p:spPr>
        <p:txBody>
          <a:bodyPr>
            <a:normAutofit/>
          </a:bodyPr>
          <a:lstStyle/>
          <a:p>
            <a:pPr algn="l"/>
            <a:r>
              <a:rPr lang="zh-TW" altLang="en-US" sz="1800" baseline="0" dirty="0">
                <a:solidFill>
                  <a:schemeClr val="tx1"/>
                </a:solidFill>
                <a:latin typeface="Times New Roman" panose="02020603050405020304" pitchFamily="18" charset="0"/>
                <a:ea typeface="微軟正黑體" panose="020B0604030504040204" pitchFamily="34" charset="-120"/>
              </a:rPr>
              <a:t>使用者測試完後，把結果依照相似度關係找到最相似的群，再找出頻率最高的詞</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81028"/>
            <a:ext cx="9155051" cy="5333018"/>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aphicFrame>
        <p:nvGraphicFramePr>
          <p:cNvPr id="8" name="表格 7"/>
          <p:cNvGraphicFramePr>
            <a:graphicFrameLocks noGrp="1"/>
          </p:cNvGraphicFramePr>
          <p:nvPr>
            <p:extLst>
              <p:ext uri="{D42A27DB-BD31-4B8C-83A1-F6EECF244321}">
                <p14:modId xmlns:p14="http://schemas.microsoft.com/office/powerpoint/2010/main" val="3901631105"/>
              </p:ext>
            </p:extLst>
          </p:nvPr>
        </p:nvGraphicFramePr>
        <p:xfrm>
          <a:off x="0" y="1"/>
          <a:ext cx="9144002" cy="1027436"/>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336509050"/>
                    </a:ext>
                  </a:extLst>
                </a:gridCol>
                <a:gridCol w="1306286">
                  <a:extLst>
                    <a:ext uri="{9D8B030D-6E8A-4147-A177-3AD203B41FA5}">
                      <a16:colId xmlns:a16="http://schemas.microsoft.com/office/drawing/2014/main" val="1952965541"/>
                    </a:ext>
                  </a:extLst>
                </a:gridCol>
                <a:gridCol w="1306286">
                  <a:extLst>
                    <a:ext uri="{9D8B030D-6E8A-4147-A177-3AD203B41FA5}">
                      <a16:colId xmlns:a16="http://schemas.microsoft.com/office/drawing/2014/main" val="3969461511"/>
                    </a:ext>
                  </a:extLst>
                </a:gridCol>
                <a:gridCol w="1306286">
                  <a:extLst>
                    <a:ext uri="{9D8B030D-6E8A-4147-A177-3AD203B41FA5}">
                      <a16:colId xmlns:a16="http://schemas.microsoft.com/office/drawing/2014/main" val="3131067771"/>
                    </a:ext>
                  </a:extLst>
                </a:gridCol>
                <a:gridCol w="1306286">
                  <a:extLst>
                    <a:ext uri="{9D8B030D-6E8A-4147-A177-3AD203B41FA5}">
                      <a16:colId xmlns:a16="http://schemas.microsoft.com/office/drawing/2014/main" val="1055130060"/>
                    </a:ext>
                  </a:extLst>
                </a:gridCol>
                <a:gridCol w="1306286">
                  <a:extLst>
                    <a:ext uri="{9D8B030D-6E8A-4147-A177-3AD203B41FA5}">
                      <a16:colId xmlns:a16="http://schemas.microsoft.com/office/drawing/2014/main" val="1368024348"/>
                    </a:ext>
                  </a:extLst>
                </a:gridCol>
                <a:gridCol w="1306286">
                  <a:extLst>
                    <a:ext uri="{9D8B030D-6E8A-4147-A177-3AD203B41FA5}">
                      <a16:colId xmlns:a16="http://schemas.microsoft.com/office/drawing/2014/main" val="2788988275"/>
                    </a:ext>
                  </a:extLst>
                </a:gridCol>
              </a:tblGrid>
              <a:tr h="1027436">
                <a:tc>
                  <a:txBody>
                    <a:bodyPr/>
                    <a:lstStyle/>
                    <a:p>
                      <a:r>
                        <a:rPr lang="zh-TW" altLang="en-US" dirty="0">
                          <a:solidFill>
                            <a:schemeClr val="bg1"/>
                          </a:solidFill>
                        </a:rPr>
                        <a:t>網路爬蟲</a:t>
                      </a:r>
                      <a:endParaRPr lang="en-US" altLang="zh-TW" dirty="0">
                        <a:solidFill>
                          <a:schemeClr val="bg1"/>
                        </a:solidFill>
                      </a:endParaRPr>
                    </a:p>
                    <a:p>
                      <a:r>
                        <a:rPr lang="en-US" altLang="zh-TW" dirty="0">
                          <a:solidFill>
                            <a:schemeClr val="bg1"/>
                          </a:solidFill>
                        </a:rPr>
                        <a:t>And</a:t>
                      </a:r>
                    </a:p>
                    <a:p>
                      <a:r>
                        <a:rPr lang="zh-TW" altLang="en-US" dirty="0">
                          <a:solidFill>
                            <a:schemeClr val="bg1"/>
                          </a:solidFill>
                        </a:rPr>
                        <a:t>整理資料</a:t>
                      </a:r>
                      <a:endParaRPr lang="en-US" altLang="zh-TW" dirty="0">
                        <a:solidFill>
                          <a:schemeClr val="bg1"/>
                        </a:solidFill>
                      </a:endParaRPr>
                    </a:p>
                  </a:txBody>
                  <a:tcPr>
                    <a:solidFill>
                      <a:schemeClr val="bg1">
                        <a:lumMod val="95000"/>
                      </a:schemeClr>
                    </a:solidFill>
                  </a:tcPr>
                </a:tc>
                <a:tc>
                  <a:txBody>
                    <a:bodyPr/>
                    <a:lstStyle/>
                    <a:p>
                      <a:r>
                        <a:rPr lang="zh-TW" altLang="en-US" dirty="0"/>
                        <a:t>斷字斷詞</a:t>
                      </a:r>
                      <a:endParaRPr lang="en-US" altLang="zh-TW" dirty="0"/>
                    </a:p>
                    <a:p>
                      <a:r>
                        <a:rPr lang="zh-TW" altLang="en-US" dirty="0"/>
                        <a:t>  </a:t>
                      </a:r>
                    </a:p>
                  </a:txBody>
                  <a:tcPr>
                    <a:solidFill>
                      <a:schemeClr val="bg1">
                        <a:lumMod val="95000"/>
                      </a:schemeClr>
                    </a:solidFill>
                  </a:tcPr>
                </a:tc>
                <a:tc>
                  <a:txBody>
                    <a:bodyPr/>
                    <a:lstStyle/>
                    <a:p>
                      <a:r>
                        <a:rPr lang="zh-TW" altLang="en-US" dirty="0"/>
                        <a:t>分群</a:t>
                      </a:r>
                    </a:p>
                  </a:txBody>
                  <a:tcPr>
                    <a:solidFill>
                      <a:schemeClr val="bg1">
                        <a:lumMod val="95000"/>
                      </a:schemeClr>
                    </a:solidFill>
                  </a:tcPr>
                </a:tc>
                <a:tc>
                  <a:txBody>
                    <a:bodyPr/>
                    <a:lstStyle/>
                    <a:p>
                      <a:r>
                        <a:rPr lang="zh-TW" altLang="en-US" dirty="0"/>
                        <a:t>收集</a:t>
                      </a:r>
                      <a:endParaRPr lang="en-US" altLang="zh-TW" dirty="0"/>
                    </a:p>
                    <a:p>
                      <a:r>
                        <a:rPr lang="en-US" altLang="zh-TW" dirty="0"/>
                        <a:t>UCAN</a:t>
                      </a:r>
                      <a:r>
                        <a:rPr lang="zh-TW" altLang="en-US" dirty="0"/>
                        <a:t>資料</a:t>
                      </a:r>
                    </a:p>
                  </a:txBody>
                  <a:tcPr>
                    <a:solidFill>
                      <a:schemeClr val="bg1">
                        <a:lumMod val="95000"/>
                      </a:schemeClr>
                    </a:solidFill>
                  </a:tcPr>
                </a:tc>
                <a:tc>
                  <a:txBody>
                    <a:bodyPr/>
                    <a:lstStyle/>
                    <a:p>
                      <a:r>
                        <a:rPr lang="en-US" altLang="zh-TW" dirty="0"/>
                        <a:t>Tinder</a:t>
                      </a:r>
                      <a:endParaRPr lang="zh-TW" altLang="en-US" dirty="0"/>
                    </a:p>
                  </a:txBody>
                  <a:tcPr>
                    <a:solidFill>
                      <a:schemeClr val="bg1">
                        <a:lumMod val="95000"/>
                      </a:schemeClr>
                    </a:solidFill>
                  </a:tcPr>
                </a:tc>
                <a:tc>
                  <a:txBody>
                    <a:bodyPr/>
                    <a:lstStyle/>
                    <a:p>
                      <a:r>
                        <a:rPr lang="zh-TW" altLang="en-US" dirty="0">
                          <a:solidFill>
                            <a:srgbClr val="FFFF00"/>
                          </a:solidFill>
                        </a:rPr>
                        <a:t>結果找相似度</a:t>
                      </a:r>
                    </a:p>
                  </a:txBody>
                  <a:tcPr>
                    <a:solidFill>
                      <a:srgbClr val="00B050"/>
                    </a:solidFill>
                  </a:tcPr>
                </a:tc>
                <a:tc>
                  <a:txBody>
                    <a:bodyPr/>
                    <a:lstStyle/>
                    <a:p>
                      <a:endParaRPr lang="en-US" altLang="zh-TW" dirty="0"/>
                    </a:p>
                    <a:p>
                      <a:r>
                        <a:rPr lang="zh-TW" altLang="en-US" dirty="0"/>
                        <a:t>    成品</a:t>
                      </a:r>
                    </a:p>
                  </a:txBody>
                  <a:tcPr>
                    <a:solidFill>
                      <a:schemeClr val="bg1">
                        <a:lumMod val="95000"/>
                      </a:schemeClr>
                    </a:solidFill>
                  </a:tcPr>
                </a:tc>
                <a:extLst>
                  <a:ext uri="{0D108BD9-81ED-4DB2-BD59-A6C34878D82A}">
                    <a16:rowId xmlns:a16="http://schemas.microsoft.com/office/drawing/2014/main" val="2251251386"/>
                  </a:ext>
                </a:extLst>
              </a:tr>
            </a:tbl>
          </a:graphicData>
        </a:graphic>
      </p:graphicFrame>
      <p:sp>
        <p:nvSpPr>
          <p:cNvPr id="7" name="文字方塊 6"/>
          <p:cNvSpPr txBox="1"/>
          <p:nvPr/>
        </p:nvSpPr>
        <p:spPr>
          <a:xfrm>
            <a:off x="4175956" y="6444714"/>
            <a:ext cx="792088" cy="369332"/>
          </a:xfrm>
          <a:prstGeom prst="rect">
            <a:avLst/>
          </a:prstGeom>
          <a:noFill/>
        </p:spPr>
        <p:txBody>
          <a:bodyPr wrap="square" rtlCol="0">
            <a:spAutoFit/>
          </a:bodyPr>
          <a:lstStyle/>
          <a:p>
            <a:r>
              <a:rPr lang="en-US" altLang="zh-TW" dirty="0">
                <a:solidFill>
                  <a:schemeClr val="bg1"/>
                </a:solidFill>
              </a:rPr>
              <a:t>12</a:t>
            </a:r>
            <a:endParaRPr lang="zh-TW" altLang="en-US" dirty="0">
              <a:solidFill>
                <a:schemeClr val="bg1"/>
              </a:solidFill>
            </a:endParaRPr>
          </a:p>
        </p:txBody>
      </p:sp>
    </p:spTree>
    <p:extLst>
      <p:ext uri="{BB962C8B-B14F-4D97-AF65-F5344CB8AC3E}">
        <p14:creationId xmlns:p14="http://schemas.microsoft.com/office/powerpoint/2010/main" val="229119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7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323528" y="2852936"/>
            <a:ext cx="8229600" cy="1143000"/>
          </a:xfrm>
        </p:spPr>
        <p:txBody>
          <a:bodyPr/>
          <a:lstStyle/>
          <a:p>
            <a:r>
              <a:rPr lang="en-US" altLang="zh-TW" baseline="0" dirty="0">
                <a:latin typeface="Times New Roman" panose="02020603050405020304" pitchFamily="18" charset="0"/>
                <a:ea typeface="微軟正黑體" panose="020B0604030504040204" pitchFamily="34" charset="-120"/>
              </a:rPr>
              <a:t>OUTPUT</a:t>
            </a:r>
            <a:endParaRPr lang="zh-TW" altLang="en-US" baseline="0" dirty="0">
              <a:latin typeface="Times New Roman" panose="02020603050405020304" pitchFamily="18" charset="0"/>
              <a:ea typeface="微軟正黑體" panose="020B0604030504040204" pitchFamily="34" charset="-120"/>
            </a:endParaRPr>
          </a:p>
        </p:txBody>
      </p:sp>
    </p:spTree>
    <p:extLst>
      <p:ext uri="{BB962C8B-B14F-4D97-AF65-F5344CB8AC3E}">
        <p14:creationId xmlns:p14="http://schemas.microsoft.com/office/powerpoint/2010/main" val="236678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5" y="1078037"/>
            <a:ext cx="9155051" cy="5750616"/>
          </a:xfrm>
          <a:prstGeom prst="rect">
            <a:avLst/>
          </a:prstGeom>
          <a:effectLst>
            <a:glow rad="127000">
              <a:schemeClr val="accent1">
                <a:alpha val="0"/>
              </a:schemeClr>
            </a:glow>
          </a:effectLst>
        </p:spPr>
      </p:pic>
      <p:sp>
        <p:nvSpPr>
          <p:cNvPr id="2" name="標題 1"/>
          <p:cNvSpPr>
            <a:spLocks noGrp="1"/>
          </p:cNvSpPr>
          <p:nvPr>
            <p:ph type="ctrTitle"/>
          </p:nvPr>
        </p:nvSpPr>
        <p:spPr>
          <a:xfrm>
            <a:off x="0" y="0"/>
            <a:ext cx="9144000" cy="1052737"/>
          </a:xfrm>
        </p:spPr>
        <p:txBody>
          <a:bodyPr/>
          <a:lstStyle/>
          <a:p>
            <a:endParaRPr lang="zh-TW" altLang="en-US" baseline="0" dirty="0">
              <a:latin typeface="Times New Roman" panose="02020603050405020304" pitchFamily="18" charset="0"/>
              <a:ea typeface="微軟正黑體" panose="020B0604030504040204" pitchFamily="34" charset="-120"/>
            </a:endParaRPr>
          </a:p>
        </p:txBody>
      </p:sp>
      <p:sp>
        <p:nvSpPr>
          <p:cNvPr id="3" name="副標題 2"/>
          <p:cNvSpPr>
            <a:spLocks noGrp="1"/>
          </p:cNvSpPr>
          <p:nvPr>
            <p:ph type="subTitle" idx="1"/>
          </p:nvPr>
        </p:nvSpPr>
        <p:spPr>
          <a:xfrm>
            <a:off x="-180528" y="1027437"/>
            <a:ext cx="9350374" cy="5881163"/>
          </a:xfrm>
          <a:solidFill>
            <a:schemeClr val="bg1"/>
          </a:solidFill>
        </p:spPr>
        <p:txBody>
          <a:bodyPr/>
          <a:lstStyle/>
          <a:p>
            <a:pPr algn="l"/>
            <a:endParaRPr lang="zh-TW" altLang="en-US" dirty="0"/>
          </a:p>
        </p:txBody>
      </p:sp>
      <p:graphicFrame>
        <p:nvGraphicFramePr>
          <p:cNvPr id="8" name="表格 7"/>
          <p:cNvGraphicFramePr>
            <a:graphicFrameLocks noGrp="1"/>
          </p:cNvGraphicFramePr>
          <p:nvPr>
            <p:extLst>
              <p:ext uri="{D42A27DB-BD31-4B8C-83A1-F6EECF244321}">
                <p14:modId xmlns:p14="http://schemas.microsoft.com/office/powerpoint/2010/main" val="2854148195"/>
              </p:ext>
            </p:extLst>
          </p:nvPr>
        </p:nvGraphicFramePr>
        <p:xfrm>
          <a:off x="0" y="1"/>
          <a:ext cx="9144002" cy="1027436"/>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336509050"/>
                    </a:ext>
                  </a:extLst>
                </a:gridCol>
                <a:gridCol w="1306286">
                  <a:extLst>
                    <a:ext uri="{9D8B030D-6E8A-4147-A177-3AD203B41FA5}">
                      <a16:colId xmlns:a16="http://schemas.microsoft.com/office/drawing/2014/main" val="1952965541"/>
                    </a:ext>
                  </a:extLst>
                </a:gridCol>
                <a:gridCol w="1306286">
                  <a:extLst>
                    <a:ext uri="{9D8B030D-6E8A-4147-A177-3AD203B41FA5}">
                      <a16:colId xmlns:a16="http://schemas.microsoft.com/office/drawing/2014/main" val="3969461511"/>
                    </a:ext>
                  </a:extLst>
                </a:gridCol>
                <a:gridCol w="1306286">
                  <a:extLst>
                    <a:ext uri="{9D8B030D-6E8A-4147-A177-3AD203B41FA5}">
                      <a16:colId xmlns:a16="http://schemas.microsoft.com/office/drawing/2014/main" val="3131067771"/>
                    </a:ext>
                  </a:extLst>
                </a:gridCol>
                <a:gridCol w="1306286">
                  <a:extLst>
                    <a:ext uri="{9D8B030D-6E8A-4147-A177-3AD203B41FA5}">
                      <a16:colId xmlns:a16="http://schemas.microsoft.com/office/drawing/2014/main" val="1055130060"/>
                    </a:ext>
                  </a:extLst>
                </a:gridCol>
                <a:gridCol w="1306286">
                  <a:extLst>
                    <a:ext uri="{9D8B030D-6E8A-4147-A177-3AD203B41FA5}">
                      <a16:colId xmlns:a16="http://schemas.microsoft.com/office/drawing/2014/main" val="1368024348"/>
                    </a:ext>
                  </a:extLst>
                </a:gridCol>
                <a:gridCol w="1306286">
                  <a:extLst>
                    <a:ext uri="{9D8B030D-6E8A-4147-A177-3AD203B41FA5}">
                      <a16:colId xmlns:a16="http://schemas.microsoft.com/office/drawing/2014/main" val="2788988275"/>
                    </a:ext>
                  </a:extLst>
                </a:gridCol>
              </a:tblGrid>
              <a:tr h="1027436">
                <a:tc>
                  <a:txBody>
                    <a:bodyPr/>
                    <a:lstStyle/>
                    <a:p>
                      <a:r>
                        <a:rPr lang="zh-TW" altLang="en-US" dirty="0">
                          <a:solidFill>
                            <a:schemeClr val="bg1"/>
                          </a:solidFill>
                        </a:rPr>
                        <a:t>網路爬蟲</a:t>
                      </a:r>
                      <a:endParaRPr lang="en-US" altLang="zh-TW" dirty="0">
                        <a:solidFill>
                          <a:schemeClr val="bg1"/>
                        </a:solidFill>
                      </a:endParaRPr>
                    </a:p>
                    <a:p>
                      <a:r>
                        <a:rPr lang="en-US" altLang="zh-TW" dirty="0">
                          <a:solidFill>
                            <a:schemeClr val="bg1"/>
                          </a:solidFill>
                        </a:rPr>
                        <a:t>And</a:t>
                      </a:r>
                    </a:p>
                    <a:p>
                      <a:r>
                        <a:rPr lang="zh-TW" altLang="en-US" dirty="0">
                          <a:solidFill>
                            <a:schemeClr val="bg1"/>
                          </a:solidFill>
                        </a:rPr>
                        <a:t>整理資料</a:t>
                      </a:r>
                      <a:endParaRPr lang="en-US" altLang="zh-TW" dirty="0">
                        <a:solidFill>
                          <a:schemeClr val="bg1"/>
                        </a:solidFill>
                      </a:endParaRPr>
                    </a:p>
                  </a:txBody>
                  <a:tcPr>
                    <a:solidFill>
                      <a:schemeClr val="bg1">
                        <a:lumMod val="95000"/>
                      </a:schemeClr>
                    </a:solidFill>
                  </a:tcPr>
                </a:tc>
                <a:tc>
                  <a:txBody>
                    <a:bodyPr/>
                    <a:lstStyle/>
                    <a:p>
                      <a:r>
                        <a:rPr lang="zh-TW" altLang="en-US" dirty="0"/>
                        <a:t>斷字斷詞</a:t>
                      </a:r>
                      <a:endParaRPr lang="en-US" altLang="zh-TW" dirty="0"/>
                    </a:p>
                    <a:p>
                      <a:endParaRPr lang="zh-TW" altLang="en-US" dirty="0"/>
                    </a:p>
                  </a:txBody>
                  <a:tcPr>
                    <a:solidFill>
                      <a:schemeClr val="bg1">
                        <a:lumMod val="95000"/>
                      </a:schemeClr>
                    </a:solidFill>
                  </a:tcPr>
                </a:tc>
                <a:tc>
                  <a:txBody>
                    <a:bodyPr/>
                    <a:lstStyle/>
                    <a:p>
                      <a:r>
                        <a:rPr lang="zh-TW" altLang="en-US" dirty="0"/>
                        <a:t>分群</a:t>
                      </a:r>
                    </a:p>
                  </a:txBody>
                  <a:tcPr>
                    <a:solidFill>
                      <a:schemeClr val="bg1">
                        <a:lumMod val="95000"/>
                      </a:schemeClr>
                    </a:solidFill>
                  </a:tcPr>
                </a:tc>
                <a:tc>
                  <a:txBody>
                    <a:bodyPr/>
                    <a:lstStyle/>
                    <a:p>
                      <a:r>
                        <a:rPr lang="zh-TW" altLang="en-US" dirty="0"/>
                        <a:t>收集</a:t>
                      </a:r>
                      <a:endParaRPr lang="en-US" altLang="zh-TW" dirty="0"/>
                    </a:p>
                    <a:p>
                      <a:r>
                        <a:rPr lang="en-US" altLang="zh-TW" dirty="0"/>
                        <a:t>UCAN</a:t>
                      </a:r>
                      <a:r>
                        <a:rPr lang="zh-TW" altLang="en-US" dirty="0"/>
                        <a:t>資料</a:t>
                      </a:r>
                    </a:p>
                  </a:txBody>
                  <a:tcPr>
                    <a:solidFill>
                      <a:schemeClr val="bg1">
                        <a:lumMod val="95000"/>
                      </a:schemeClr>
                    </a:solidFill>
                  </a:tcPr>
                </a:tc>
                <a:tc>
                  <a:txBody>
                    <a:bodyPr/>
                    <a:lstStyle/>
                    <a:p>
                      <a:r>
                        <a:rPr lang="en-US" altLang="zh-TW" dirty="0">
                          <a:latin typeface="微軟正黑體" panose="020B0604030504040204" pitchFamily="34" charset="-120"/>
                          <a:ea typeface="微軟正黑體" panose="020B0604030504040204" pitchFamily="34" charset="-120"/>
                        </a:rPr>
                        <a:t>Tinder</a:t>
                      </a:r>
                      <a:endParaRPr lang="zh-TW" altLang="en-US" dirty="0">
                        <a:latin typeface="微軟正黑體" panose="020B0604030504040204" pitchFamily="34" charset="-120"/>
                        <a:ea typeface="微軟正黑體" panose="020B0604030504040204" pitchFamily="34" charset="-120"/>
                      </a:endParaRPr>
                    </a:p>
                  </a:txBody>
                  <a:tcPr>
                    <a:solidFill>
                      <a:schemeClr val="bg1">
                        <a:lumMod val="95000"/>
                      </a:schemeClr>
                    </a:solidFill>
                  </a:tcPr>
                </a:tc>
                <a:tc>
                  <a:txBody>
                    <a:bodyPr/>
                    <a:lstStyle/>
                    <a:p>
                      <a:r>
                        <a:rPr lang="zh-TW" altLang="en-US" dirty="0">
                          <a:latin typeface="微軟正黑體" panose="020B0604030504040204" pitchFamily="34" charset="-120"/>
                          <a:ea typeface="微軟正黑體" panose="020B0604030504040204" pitchFamily="34" charset="-120"/>
                        </a:rPr>
                        <a:t>結果找相似度</a:t>
                      </a:r>
                    </a:p>
                  </a:txBody>
                  <a:tcPr>
                    <a:solidFill>
                      <a:schemeClr val="bg1">
                        <a:lumMod val="95000"/>
                      </a:schemeClr>
                    </a:solidFill>
                  </a:tcPr>
                </a:tc>
                <a:tc>
                  <a:txBody>
                    <a:bodyPr/>
                    <a:lstStyle/>
                    <a:p>
                      <a:endParaRPr lang="en-US" altLang="zh-TW" dirty="0"/>
                    </a:p>
                    <a:p>
                      <a:r>
                        <a:rPr lang="zh-TW" altLang="en-US" dirty="0">
                          <a:solidFill>
                            <a:srgbClr val="FFFF00"/>
                          </a:solidFill>
                        </a:rPr>
                        <a:t>    成品</a:t>
                      </a:r>
                    </a:p>
                  </a:txBody>
                  <a:tcPr>
                    <a:solidFill>
                      <a:srgbClr val="00B050"/>
                    </a:solidFill>
                  </a:tcPr>
                </a:tc>
                <a:extLst>
                  <a:ext uri="{0D108BD9-81ED-4DB2-BD59-A6C34878D82A}">
                    <a16:rowId xmlns:a16="http://schemas.microsoft.com/office/drawing/2014/main" val="2251251386"/>
                  </a:ext>
                </a:extLst>
              </a:tr>
            </a:tbl>
          </a:graphicData>
        </a:graphic>
      </p:graphicFrame>
      <p:sp>
        <p:nvSpPr>
          <p:cNvPr id="6" name="文字方塊 5"/>
          <p:cNvSpPr txBox="1"/>
          <p:nvPr/>
        </p:nvSpPr>
        <p:spPr>
          <a:xfrm>
            <a:off x="4283968" y="6381328"/>
            <a:ext cx="792088" cy="369332"/>
          </a:xfrm>
          <a:prstGeom prst="rect">
            <a:avLst/>
          </a:prstGeom>
          <a:noFill/>
        </p:spPr>
        <p:txBody>
          <a:bodyPr wrap="square" rtlCol="0">
            <a:spAutoFit/>
          </a:bodyPr>
          <a:lstStyle/>
          <a:p>
            <a:r>
              <a:rPr lang="en-US" altLang="zh-TW" dirty="0"/>
              <a:t>14</a:t>
            </a:r>
            <a:endParaRPr lang="zh-TW" altLang="en-US" dirty="0"/>
          </a:p>
        </p:txBody>
      </p:sp>
      <p:pic>
        <p:nvPicPr>
          <p:cNvPr id="7" name="圖片 6"/>
          <p:cNvPicPr>
            <a:picLocks noChangeAspect="1"/>
          </p:cNvPicPr>
          <p:nvPr/>
        </p:nvPicPr>
        <p:blipFill>
          <a:blip r:embed="rId4"/>
          <a:stretch>
            <a:fillRect/>
          </a:stretch>
        </p:blipFill>
        <p:spPr>
          <a:xfrm>
            <a:off x="107504" y="1116405"/>
            <a:ext cx="5081991" cy="1965623"/>
          </a:xfrm>
          <a:prstGeom prst="rect">
            <a:avLst/>
          </a:prstGeom>
        </p:spPr>
      </p:pic>
    </p:spTree>
    <p:extLst>
      <p:ext uri="{BB962C8B-B14F-4D97-AF65-F5344CB8AC3E}">
        <p14:creationId xmlns:p14="http://schemas.microsoft.com/office/powerpoint/2010/main" val="1106462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l"/>
            <a:r>
              <a:rPr lang="zh-TW" altLang="en-US" baseline="0" dirty="0">
                <a:latin typeface="Times New Roman" panose="02020603050405020304" pitchFamily="18" charset="0"/>
                <a:ea typeface="微軟正黑體" panose="020B0604030504040204" pitchFamily="34" charset="-120"/>
              </a:rPr>
              <a:t>未來展望</a:t>
            </a:r>
          </a:p>
        </p:txBody>
      </p:sp>
      <p:sp>
        <p:nvSpPr>
          <p:cNvPr id="3" name="內容版面配置區 2"/>
          <p:cNvSpPr>
            <a:spLocks noGrp="1"/>
          </p:cNvSpPr>
          <p:nvPr>
            <p:ph idx="1"/>
          </p:nvPr>
        </p:nvSpPr>
        <p:spPr/>
        <p:txBody>
          <a:bodyPr/>
          <a:lstStyle/>
          <a:p>
            <a:pPr marL="0" indent="0">
              <a:buNone/>
            </a:pPr>
            <a:r>
              <a:rPr lang="zh-TW" altLang="en-US" dirty="0"/>
              <a:t>驗證並校正</a:t>
            </a:r>
          </a:p>
        </p:txBody>
      </p:sp>
      <p:sp>
        <p:nvSpPr>
          <p:cNvPr id="4" name="文字方塊 3"/>
          <p:cNvSpPr txBox="1"/>
          <p:nvPr/>
        </p:nvSpPr>
        <p:spPr>
          <a:xfrm>
            <a:off x="4283968" y="6525344"/>
            <a:ext cx="864096" cy="369332"/>
          </a:xfrm>
          <a:prstGeom prst="rect">
            <a:avLst/>
          </a:prstGeom>
          <a:noFill/>
        </p:spPr>
        <p:txBody>
          <a:bodyPr wrap="square" rtlCol="0">
            <a:spAutoFit/>
          </a:bodyPr>
          <a:lstStyle/>
          <a:p>
            <a:r>
              <a:rPr lang="en-US" altLang="zh-TW" dirty="0"/>
              <a:t>16</a:t>
            </a:r>
            <a:endParaRPr lang="zh-TW" alt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968" y="2316163"/>
            <a:ext cx="5080000" cy="3810000"/>
          </a:xfrm>
          <a:prstGeom prst="rect">
            <a:avLst/>
          </a:prstGeom>
        </p:spPr>
      </p:pic>
    </p:spTree>
    <p:extLst>
      <p:ext uri="{BB962C8B-B14F-4D97-AF65-F5344CB8AC3E}">
        <p14:creationId xmlns:p14="http://schemas.microsoft.com/office/powerpoint/2010/main" val="2724372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algn="l"/>
            <a:r>
              <a:rPr lang="en-US" altLang="zh-TW" baseline="0" dirty="0">
                <a:latin typeface="Times New Roman" panose="02020603050405020304" pitchFamily="18" charset="0"/>
                <a:ea typeface="微軟正黑體" panose="020B0604030504040204" pitchFamily="34" charset="-120"/>
              </a:rPr>
              <a:t>     Thank you for your listening</a:t>
            </a:r>
            <a:endParaRPr lang="zh-TW" altLang="en-US" baseline="0" dirty="0">
              <a:latin typeface="Times New Roman" panose="02020603050405020304" pitchFamily="18" charset="0"/>
              <a:ea typeface="微軟正黑體" panose="020B0604030504040204" pitchFamily="34" charset="-120"/>
            </a:endParaRPr>
          </a:p>
        </p:txBody>
      </p:sp>
      <p:sp>
        <p:nvSpPr>
          <p:cNvPr id="3" name="副標題 2"/>
          <p:cNvSpPr>
            <a:spLocks noGrp="1"/>
          </p:cNvSpPr>
          <p:nvPr>
            <p:ph type="subTitle" idx="1"/>
          </p:nvPr>
        </p:nvSpPr>
        <p:spPr/>
        <p:txBody>
          <a:bodyPr/>
          <a:lstStyle/>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104" y="3600450"/>
            <a:ext cx="2857500" cy="2857500"/>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3600450"/>
            <a:ext cx="2857500" cy="2857500"/>
          </a:xfrm>
          <a:prstGeom prst="rect">
            <a:avLst/>
          </a:prstGeom>
        </p:spPr>
      </p:pic>
    </p:spTree>
    <p:extLst>
      <p:ext uri="{BB962C8B-B14F-4D97-AF65-F5344CB8AC3E}">
        <p14:creationId xmlns:p14="http://schemas.microsoft.com/office/powerpoint/2010/main" val="537725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11560" y="595882"/>
            <a:ext cx="7772400" cy="1470025"/>
          </a:xfrm>
        </p:spPr>
        <p:txBody>
          <a:bodyPr>
            <a:noAutofit/>
          </a:bodyPr>
          <a:lstStyle/>
          <a:p>
            <a:r>
              <a:rPr lang="en-US" altLang="zh-TW" sz="9600" baseline="0" dirty="0">
                <a:latin typeface="Times New Roman" panose="02020603050405020304" pitchFamily="18" charset="0"/>
                <a:ea typeface="微軟正黑體" panose="020B0604030504040204" pitchFamily="34" charset="-120"/>
              </a:rPr>
              <a:t>Q &amp; A</a:t>
            </a:r>
            <a:endParaRPr lang="zh-TW" altLang="en-US" sz="9600" baseline="0" dirty="0">
              <a:latin typeface="Times New Roman" panose="02020603050405020304" pitchFamily="18" charset="0"/>
              <a:ea typeface="微軟正黑體" panose="020B0604030504040204" pitchFamily="34" charset="-120"/>
            </a:endParaRPr>
          </a:p>
        </p:txBody>
      </p:sp>
      <p:sp>
        <p:nvSpPr>
          <p:cNvPr id="3" name="副標題 2"/>
          <p:cNvSpPr>
            <a:spLocks noGrp="1"/>
          </p:cNvSpPr>
          <p:nvPr>
            <p:ph type="subTitle" idx="1"/>
          </p:nvPr>
        </p:nvSpPr>
        <p:spPr/>
        <p:txBody>
          <a:bodyPr/>
          <a:lstStyle/>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470" y="2204864"/>
            <a:ext cx="5827059" cy="5205775"/>
          </a:xfrm>
          <a:prstGeom prst="rect">
            <a:avLst/>
          </a:prstGeom>
        </p:spPr>
      </p:pic>
    </p:spTree>
    <p:extLst>
      <p:ext uri="{BB962C8B-B14F-4D97-AF65-F5344CB8AC3E}">
        <p14:creationId xmlns:p14="http://schemas.microsoft.com/office/powerpoint/2010/main" val="2509493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b="-25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l"/>
            <a:r>
              <a:rPr lang="zh-TW" altLang="en-US" baseline="0" dirty="0">
                <a:latin typeface="Times New Roman" panose="02020603050405020304" pitchFamily="18" charset="0"/>
                <a:ea typeface="微軟正黑體" panose="020B0604030504040204" pitchFamily="34" charset="-120"/>
              </a:rPr>
              <a:t>目錄</a:t>
            </a:r>
          </a:p>
        </p:txBody>
      </p:sp>
      <p:sp>
        <p:nvSpPr>
          <p:cNvPr id="3" name="內容版面配置區 2"/>
          <p:cNvSpPr>
            <a:spLocks noGrp="1"/>
          </p:cNvSpPr>
          <p:nvPr>
            <p:ph idx="1"/>
          </p:nvPr>
        </p:nvSpPr>
        <p:spPr>
          <a:xfrm>
            <a:off x="683568" y="1916832"/>
            <a:ext cx="8229600" cy="4525963"/>
          </a:xfrm>
        </p:spPr>
        <p:txBody>
          <a:bodyPr>
            <a:normAutofit/>
          </a:bodyPr>
          <a:lstStyle/>
          <a:p>
            <a:r>
              <a:rPr lang="zh-TW" altLang="en-US" sz="2800" baseline="0" dirty="0">
                <a:latin typeface="Times New Roman" panose="02020603050405020304" pitchFamily="18" charset="0"/>
                <a:ea typeface="微軟正黑體" panose="020B0604030504040204" pitchFamily="34" charset="-120"/>
              </a:rPr>
              <a:t>原因 </a:t>
            </a:r>
            <a:endParaRPr lang="en-US" altLang="zh-TW" sz="2800" baseline="0" dirty="0">
              <a:latin typeface="Times New Roman" panose="02020603050405020304" pitchFamily="18" charset="0"/>
              <a:ea typeface="微軟正黑體" panose="020B0604030504040204" pitchFamily="34" charset="-120"/>
            </a:endParaRPr>
          </a:p>
          <a:p>
            <a:r>
              <a:rPr lang="zh-TW" altLang="en-US" sz="2800" dirty="0">
                <a:latin typeface="Times New Roman" panose="02020603050405020304" pitchFamily="18" charset="0"/>
                <a:ea typeface="微軟正黑體" panose="020B0604030504040204" pitchFamily="34" charset="-120"/>
              </a:rPr>
              <a:t>目的</a:t>
            </a:r>
            <a:endParaRPr lang="en-US" altLang="zh-TW" sz="2800" baseline="0" dirty="0">
              <a:latin typeface="Times New Roman" panose="02020603050405020304" pitchFamily="18" charset="0"/>
              <a:ea typeface="微軟正黑體" panose="020B0604030504040204" pitchFamily="34" charset="-120"/>
            </a:endParaRPr>
          </a:p>
          <a:p>
            <a:r>
              <a:rPr lang="zh-TW" altLang="en-US" sz="2800" baseline="0" dirty="0">
                <a:latin typeface="Times New Roman" panose="02020603050405020304" pitchFamily="18" charset="0"/>
                <a:ea typeface="微軟正黑體" panose="020B0604030504040204" pitchFamily="34" charset="-120"/>
              </a:rPr>
              <a:t>特色</a:t>
            </a:r>
            <a:r>
              <a:rPr lang="en-US" altLang="zh-TW" sz="2800" baseline="0" dirty="0">
                <a:latin typeface="Times New Roman" panose="02020603050405020304" pitchFamily="18" charset="0"/>
                <a:ea typeface="微軟正黑體" panose="020B0604030504040204" pitchFamily="34" charset="-120"/>
              </a:rPr>
              <a:t>(UCAN)</a:t>
            </a:r>
            <a:r>
              <a:rPr lang="zh-TW" altLang="en-US" sz="2800" baseline="0" dirty="0">
                <a:latin typeface="Times New Roman" panose="02020603050405020304" pitchFamily="18" charset="0"/>
                <a:ea typeface="微軟正黑體" panose="020B0604030504040204" pitchFamily="34" charset="-120"/>
              </a:rPr>
              <a:t> </a:t>
            </a:r>
            <a:endParaRPr lang="en-US" altLang="zh-TW" sz="2800" baseline="0" dirty="0">
              <a:latin typeface="Times New Roman" panose="02020603050405020304" pitchFamily="18" charset="0"/>
              <a:ea typeface="微軟正黑體" panose="020B0604030504040204" pitchFamily="34" charset="-120"/>
            </a:endParaRPr>
          </a:p>
          <a:p>
            <a:r>
              <a:rPr lang="zh-TW" altLang="en-US" sz="2800" dirty="0">
                <a:latin typeface="Times New Roman" panose="02020603050405020304" pitchFamily="18" charset="0"/>
                <a:ea typeface="微軟正黑體" panose="020B0604030504040204" pitchFamily="34" charset="-120"/>
              </a:rPr>
              <a:t>方法</a:t>
            </a:r>
            <a:r>
              <a:rPr lang="zh-TW" altLang="en-US" sz="2800" baseline="0" dirty="0">
                <a:latin typeface="Times New Roman" panose="02020603050405020304" pitchFamily="18" charset="0"/>
                <a:ea typeface="微軟正黑體" panose="020B0604030504040204" pitchFamily="34" charset="-120"/>
              </a:rPr>
              <a:t> </a:t>
            </a:r>
            <a:endParaRPr lang="en-US" altLang="zh-TW" sz="2800" baseline="0" dirty="0">
              <a:latin typeface="Times New Roman" panose="02020603050405020304" pitchFamily="18" charset="0"/>
              <a:ea typeface="微軟正黑體" panose="020B0604030504040204" pitchFamily="34" charset="-120"/>
            </a:endParaRPr>
          </a:p>
          <a:p>
            <a:r>
              <a:rPr lang="zh-TW" altLang="en-US" sz="2800" baseline="0" dirty="0">
                <a:latin typeface="Times New Roman" panose="02020603050405020304" pitchFamily="18" charset="0"/>
                <a:ea typeface="微軟正黑體" panose="020B0604030504040204" pitchFamily="34" charset="-120"/>
              </a:rPr>
              <a:t>未來展望</a:t>
            </a:r>
            <a:endParaRPr lang="en-US" altLang="zh-TW" sz="2800" baseline="0" dirty="0">
              <a:latin typeface="Times New Roman" panose="02020603050405020304" pitchFamily="18" charset="0"/>
              <a:ea typeface="微軟正黑體" panose="020B0604030504040204" pitchFamily="34" charset="-120"/>
            </a:endParaRPr>
          </a:p>
          <a:p>
            <a:r>
              <a:rPr lang="en-US" altLang="zh-TW" sz="2800" baseline="0" dirty="0">
                <a:latin typeface="Times New Roman" panose="02020603050405020304" pitchFamily="18" charset="0"/>
                <a:ea typeface="微軟正黑體" panose="020B0604030504040204" pitchFamily="34" charset="-120"/>
              </a:rPr>
              <a:t>Q</a:t>
            </a:r>
            <a:r>
              <a:rPr lang="zh-TW" altLang="en-US" sz="2800" baseline="0" dirty="0">
                <a:latin typeface="Times New Roman" panose="02020603050405020304" pitchFamily="18" charset="0"/>
                <a:ea typeface="微軟正黑體" panose="020B0604030504040204" pitchFamily="34" charset="-120"/>
              </a:rPr>
              <a:t> </a:t>
            </a:r>
            <a:r>
              <a:rPr lang="en-US" altLang="zh-TW" sz="2800" baseline="0" dirty="0">
                <a:latin typeface="Times New Roman" panose="02020603050405020304" pitchFamily="18" charset="0"/>
                <a:ea typeface="微軟正黑體" panose="020B0604030504040204" pitchFamily="34" charset="-120"/>
              </a:rPr>
              <a:t>&amp;</a:t>
            </a:r>
            <a:r>
              <a:rPr lang="zh-TW" altLang="en-US" sz="2800" baseline="0" dirty="0">
                <a:latin typeface="Times New Roman" panose="02020603050405020304" pitchFamily="18" charset="0"/>
                <a:ea typeface="微軟正黑體" panose="020B0604030504040204" pitchFamily="34" charset="-120"/>
              </a:rPr>
              <a:t> </a:t>
            </a:r>
            <a:r>
              <a:rPr lang="en-US" altLang="zh-TW" sz="2800" baseline="0" dirty="0">
                <a:latin typeface="Times New Roman" panose="02020603050405020304" pitchFamily="18" charset="0"/>
                <a:ea typeface="微軟正黑體" panose="020B0604030504040204" pitchFamily="34" charset="-120"/>
              </a:rPr>
              <a:t>A</a:t>
            </a:r>
          </a:p>
          <a:p>
            <a:pPr marL="0" indent="0">
              <a:buNone/>
            </a:pPr>
            <a:r>
              <a:rPr lang="zh-TW" altLang="en-US" sz="2000" baseline="0" dirty="0">
                <a:latin typeface="Times New Roman" panose="02020603050405020304" pitchFamily="18" charset="0"/>
                <a:ea typeface="微軟正黑體" panose="020B0604030504040204" pitchFamily="34" charset="-120"/>
              </a:rPr>
              <a:t>            </a:t>
            </a:r>
            <a:endParaRPr lang="en-US" altLang="zh-TW" sz="2000" baseline="0" dirty="0">
              <a:latin typeface="Times New Roman" panose="02020603050405020304" pitchFamily="18" charset="0"/>
              <a:ea typeface="微軟正黑體" panose="020B0604030504040204" pitchFamily="34" charset="-120"/>
            </a:endParaRPr>
          </a:p>
          <a:p>
            <a:pPr marL="0" indent="0">
              <a:buNone/>
            </a:pPr>
            <a:r>
              <a:rPr lang="zh-TW" altLang="en-US" baseline="0" dirty="0">
                <a:latin typeface="Times New Roman" panose="02020603050405020304" pitchFamily="18" charset="0"/>
                <a:ea typeface="微軟正黑體" panose="020B0604030504040204" pitchFamily="34" charset="-120"/>
              </a:rPr>
              <a:t>     </a:t>
            </a:r>
            <a:endParaRPr lang="en-US" altLang="zh-TW" sz="2000" baseline="0" dirty="0">
              <a:latin typeface="Times New Roman" panose="02020603050405020304" pitchFamily="18" charset="0"/>
              <a:ea typeface="微軟正黑體" panose="020B0604030504040204" pitchFamily="34" charset="-120"/>
            </a:endParaRPr>
          </a:p>
        </p:txBody>
      </p:sp>
    </p:spTree>
    <p:extLst>
      <p:ext uri="{BB962C8B-B14F-4D97-AF65-F5344CB8AC3E}">
        <p14:creationId xmlns:p14="http://schemas.microsoft.com/office/powerpoint/2010/main" val="619983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l"/>
            <a:r>
              <a:rPr lang="zh-TW" altLang="en-US" baseline="0" dirty="0">
                <a:latin typeface="Times New Roman" panose="02020603050405020304" pitchFamily="18" charset="0"/>
                <a:ea typeface="微軟正黑體" panose="020B0604030504040204" pitchFamily="34" charset="-120"/>
              </a:rPr>
              <a:t>原因</a:t>
            </a:r>
          </a:p>
        </p:txBody>
      </p:sp>
      <p:sp>
        <p:nvSpPr>
          <p:cNvPr id="3" name="內容版面配置區 2"/>
          <p:cNvSpPr>
            <a:spLocks noGrp="1"/>
          </p:cNvSpPr>
          <p:nvPr>
            <p:ph idx="1"/>
          </p:nvPr>
        </p:nvSpPr>
        <p:spPr>
          <a:xfrm>
            <a:off x="457200" y="1196752"/>
            <a:ext cx="8229600" cy="4525963"/>
          </a:xfrm>
        </p:spPr>
        <p:txBody>
          <a:bodyPr/>
          <a:lstStyle/>
          <a:p>
            <a:pPr marL="0" indent="0">
              <a:buNone/>
            </a:pPr>
            <a:r>
              <a:rPr lang="zh-TW" altLang="en-US" sz="2400" b="1" baseline="0" dirty="0">
                <a:latin typeface="Times New Roman" panose="02020603050405020304" pitchFamily="18" charset="0"/>
                <a:ea typeface="微軟正黑體" panose="020B0604030504040204" pitchFamily="34" charset="-120"/>
              </a:rPr>
              <a:t>因為要找到適合自己的工作，常常會遇到複雜的決策問題</a:t>
            </a:r>
          </a:p>
          <a:p>
            <a:pPr marL="0" indent="0">
              <a:buNone/>
            </a:pPr>
            <a:endParaRPr lang="zh-TW" altLang="en-US" baseline="0" dirty="0">
              <a:latin typeface="Times New Roman" panose="02020603050405020304" pitchFamily="18" charset="0"/>
              <a:ea typeface="微軟正黑體" panose="020B0604030504040204" pitchFamily="34" charset="-120"/>
            </a:endParaRPr>
          </a:p>
        </p:txBody>
      </p:sp>
      <p:pic>
        <p:nvPicPr>
          <p:cNvPr id="4" name="圖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71501" y="2123903"/>
            <a:ext cx="2740000" cy="163075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6" name="文字方塊 5"/>
          <p:cNvSpPr txBox="1"/>
          <p:nvPr/>
        </p:nvSpPr>
        <p:spPr>
          <a:xfrm>
            <a:off x="4427984" y="6332935"/>
            <a:ext cx="576064" cy="369332"/>
          </a:xfrm>
          <a:prstGeom prst="rect">
            <a:avLst/>
          </a:prstGeom>
          <a:noFill/>
        </p:spPr>
        <p:txBody>
          <a:bodyPr wrap="square" rtlCol="0">
            <a:spAutoFit/>
          </a:bodyPr>
          <a:lstStyle/>
          <a:p>
            <a:r>
              <a:rPr lang="en-US" altLang="zh-TW" dirty="0"/>
              <a:t>1</a:t>
            </a:r>
            <a:endParaRPr lang="zh-TW" altLang="en-US" dirty="0"/>
          </a:p>
        </p:txBody>
      </p:sp>
      <p:grpSp>
        <p:nvGrpSpPr>
          <p:cNvPr id="7" name="群組 6"/>
          <p:cNvGrpSpPr/>
          <p:nvPr/>
        </p:nvGrpSpPr>
        <p:grpSpPr>
          <a:xfrm>
            <a:off x="1493084" y="1978760"/>
            <a:ext cx="2424196" cy="1938945"/>
            <a:chOff x="2412540" y="1700808"/>
            <a:chExt cx="3903624" cy="3851991"/>
          </a:xfrm>
        </p:grpSpPr>
        <p:grpSp>
          <p:nvGrpSpPr>
            <p:cNvPr id="8" name="群組 7"/>
            <p:cNvGrpSpPr/>
            <p:nvPr/>
          </p:nvGrpSpPr>
          <p:grpSpPr>
            <a:xfrm>
              <a:off x="2412540" y="1700808"/>
              <a:ext cx="3903624" cy="3851991"/>
              <a:chOff x="2280776" y="1484784"/>
              <a:chExt cx="3903624" cy="3851991"/>
            </a:xfrm>
          </p:grpSpPr>
          <p:sp>
            <p:nvSpPr>
              <p:cNvPr id="12" name="矩形 11"/>
              <p:cNvSpPr/>
              <p:nvPr/>
            </p:nvSpPr>
            <p:spPr>
              <a:xfrm>
                <a:off x="2367976" y="1484784"/>
                <a:ext cx="3744416" cy="3816424"/>
              </a:xfrm>
              <a:prstGeom prst="rect">
                <a:avLst/>
              </a:prstGeom>
              <a:ln w="349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3" name="矩形 12"/>
              <p:cNvSpPr/>
              <p:nvPr/>
            </p:nvSpPr>
            <p:spPr>
              <a:xfrm>
                <a:off x="4312192" y="1484784"/>
                <a:ext cx="1872208" cy="3816424"/>
              </a:xfrm>
              <a:prstGeom prst="rect">
                <a:avLst/>
              </a:prstGeom>
              <a:solidFill>
                <a:schemeClr val="bg1"/>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grpSp>
            <p:nvGrpSpPr>
              <p:cNvPr id="14" name="群組 13"/>
              <p:cNvGrpSpPr/>
              <p:nvPr/>
            </p:nvGrpSpPr>
            <p:grpSpPr>
              <a:xfrm>
                <a:off x="2923595" y="2348880"/>
                <a:ext cx="792088" cy="720080"/>
                <a:chOff x="1974826" y="2376787"/>
                <a:chExt cx="792088" cy="720080"/>
              </a:xfrm>
            </p:grpSpPr>
            <p:sp>
              <p:nvSpPr>
                <p:cNvPr id="21" name="橢圓 20"/>
                <p:cNvSpPr/>
                <p:nvPr/>
              </p:nvSpPr>
              <p:spPr>
                <a:xfrm>
                  <a:off x="2051720" y="2420888"/>
                  <a:ext cx="144016" cy="21602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22" name="橢圓 21"/>
                <p:cNvSpPr/>
                <p:nvPr/>
              </p:nvSpPr>
              <p:spPr>
                <a:xfrm>
                  <a:off x="2483768" y="2420888"/>
                  <a:ext cx="144016" cy="21602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23" name="弧形 22"/>
                <p:cNvSpPr/>
                <p:nvPr/>
              </p:nvSpPr>
              <p:spPr>
                <a:xfrm rot="8316887">
                  <a:off x="1974826" y="2376787"/>
                  <a:ext cx="792088" cy="720080"/>
                </a:xfrm>
                <a:prstGeom prst="arc">
                  <a:avLst>
                    <a:gd name="adj1" fmla="val 15231546"/>
                    <a:gd name="adj2" fmla="val 739228"/>
                  </a:avLst>
                </a:prstGeom>
                <a:noFill/>
                <a:ln w="762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a:p>
              </p:txBody>
            </p:sp>
          </p:grpSp>
          <p:sp>
            <p:nvSpPr>
              <p:cNvPr id="15" name="橢圓 14"/>
              <p:cNvSpPr/>
              <p:nvPr/>
            </p:nvSpPr>
            <p:spPr>
              <a:xfrm>
                <a:off x="4929146" y="2348880"/>
                <a:ext cx="144016" cy="21602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6" name="橢圓 15"/>
              <p:cNvSpPr/>
              <p:nvPr/>
            </p:nvSpPr>
            <p:spPr>
              <a:xfrm>
                <a:off x="5361194" y="2348880"/>
                <a:ext cx="144016" cy="21602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7" name="弧形 16"/>
              <p:cNvSpPr/>
              <p:nvPr/>
            </p:nvSpPr>
            <p:spPr>
              <a:xfrm rot="13283113" flipV="1">
                <a:off x="4852252" y="2825028"/>
                <a:ext cx="792088" cy="720080"/>
              </a:xfrm>
              <a:prstGeom prst="arc">
                <a:avLst>
                  <a:gd name="adj1" fmla="val 15231546"/>
                  <a:gd name="adj2" fmla="val 739228"/>
                </a:avLst>
              </a:prstGeom>
              <a:noFill/>
              <a:ln w="76200" cap="rnd">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a:p>
            </p:txBody>
          </p:sp>
          <p:sp>
            <p:nvSpPr>
              <p:cNvPr id="18" name="直角三角形 17"/>
              <p:cNvSpPr/>
              <p:nvPr/>
            </p:nvSpPr>
            <p:spPr>
              <a:xfrm rot="5212065">
                <a:off x="2319429" y="1464464"/>
                <a:ext cx="572924" cy="619847"/>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9" name="直角三角形 18"/>
              <p:cNvSpPr/>
              <p:nvPr/>
            </p:nvSpPr>
            <p:spPr>
              <a:xfrm>
                <a:off x="2280776" y="4653137"/>
                <a:ext cx="521685" cy="6836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20" name="圓角矩形 19"/>
              <p:cNvSpPr/>
              <p:nvPr/>
            </p:nvSpPr>
            <p:spPr>
              <a:xfrm>
                <a:off x="2418297" y="1538797"/>
                <a:ext cx="3694095" cy="3762411"/>
              </a:xfrm>
              <a:prstGeom prst="roundRect">
                <a:avLst/>
              </a:prstGeom>
              <a:noFill/>
              <a:ln w="114300">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grpSp>
        <p:sp>
          <p:nvSpPr>
            <p:cNvPr id="9" name="橢圓 8"/>
            <p:cNvSpPr/>
            <p:nvPr/>
          </p:nvSpPr>
          <p:spPr>
            <a:xfrm>
              <a:off x="4139952" y="4149080"/>
              <a:ext cx="576064" cy="576064"/>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cxnSp>
          <p:nvCxnSpPr>
            <p:cNvPr id="10" name="直線單箭頭接點 9"/>
            <p:cNvCxnSpPr/>
            <p:nvPr/>
          </p:nvCxnSpPr>
          <p:spPr>
            <a:xfrm>
              <a:off x="4725397" y="4435574"/>
              <a:ext cx="920958" cy="0"/>
            </a:xfrm>
            <a:prstGeom prst="straightConnector1">
              <a:avLst/>
            </a:prstGeom>
            <a:ln w="107950">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a:off x="3218994" y="4437112"/>
              <a:ext cx="920958" cy="0"/>
            </a:xfrm>
            <a:prstGeom prst="straightConnector1">
              <a:avLst/>
            </a:prstGeom>
            <a:ln w="1079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0335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圖片 7"/>
          <p:cNvPicPr>
            <a:picLocks noChangeAspect="1"/>
          </p:cNvPicPr>
          <p:nvPr/>
        </p:nvPicPr>
        <p:blipFill>
          <a:blip r:embed="rId3"/>
          <a:stretch>
            <a:fillRect/>
          </a:stretch>
        </p:blipFill>
        <p:spPr>
          <a:xfrm>
            <a:off x="-396552" y="-16252"/>
            <a:ext cx="9865096" cy="1140996"/>
          </a:xfrm>
          <a:prstGeom prst="rect">
            <a:avLst/>
          </a:prstGeom>
        </p:spPr>
      </p:pic>
      <p:sp>
        <p:nvSpPr>
          <p:cNvPr id="2" name="標題 1"/>
          <p:cNvSpPr>
            <a:spLocks noGrp="1"/>
          </p:cNvSpPr>
          <p:nvPr>
            <p:ph type="title"/>
          </p:nvPr>
        </p:nvSpPr>
        <p:spPr/>
        <p:txBody>
          <a:bodyPr/>
          <a:lstStyle/>
          <a:p>
            <a:pPr algn="l"/>
            <a:r>
              <a:rPr lang="zh-TW" altLang="en-US" baseline="0" dirty="0">
                <a:latin typeface="Times New Roman" panose="02020603050405020304" pitchFamily="18" charset="0"/>
                <a:ea typeface="微軟正黑體" panose="020B0604030504040204" pitchFamily="34" charset="-120"/>
              </a:rPr>
              <a:t>目的</a:t>
            </a:r>
          </a:p>
        </p:txBody>
      </p:sp>
      <p:sp>
        <p:nvSpPr>
          <p:cNvPr id="3" name="內容版面配置區 2"/>
          <p:cNvSpPr>
            <a:spLocks noGrp="1"/>
          </p:cNvSpPr>
          <p:nvPr>
            <p:ph idx="1"/>
          </p:nvPr>
        </p:nvSpPr>
        <p:spPr>
          <a:xfrm>
            <a:off x="457200" y="1268760"/>
            <a:ext cx="8229600" cy="4525963"/>
          </a:xfrm>
        </p:spPr>
        <p:txBody>
          <a:bodyPr/>
          <a:lstStyle/>
          <a:p>
            <a:pPr marL="0" indent="0">
              <a:buNone/>
            </a:pPr>
            <a:r>
              <a:rPr lang="zh-TW" altLang="en-US" sz="2800" b="1" baseline="0" dirty="0">
                <a:latin typeface="Times New Roman" panose="02020603050405020304" pitchFamily="18" charset="0"/>
                <a:ea typeface="微軟正黑體" panose="020B0604030504040204" pitchFamily="34" charset="-120"/>
              </a:rPr>
              <a:t>搭配</a:t>
            </a:r>
            <a:r>
              <a:rPr lang="en-US" altLang="zh-TW" sz="2800" b="1" baseline="0" dirty="0">
                <a:latin typeface="Times New Roman" panose="02020603050405020304" pitchFamily="18" charset="0"/>
                <a:ea typeface="微軟正黑體" panose="020B0604030504040204" pitchFamily="34" charset="-120"/>
              </a:rPr>
              <a:t>UCAN</a:t>
            </a:r>
            <a:r>
              <a:rPr lang="zh-TW" altLang="en-US" sz="2800" b="1" baseline="0" dirty="0">
                <a:latin typeface="Times New Roman" panose="02020603050405020304" pitchFamily="18" charset="0"/>
                <a:ea typeface="微軟正黑體" panose="020B0604030504040204" pitchFamily="34" charset="-120"/>
              </a:rPr>
              <a:t>分析，輕鬆找到想要的工作</a:t>
            </a:r>
            <a:endParaRPr lang="zh-TW" altLang="en-US" b="1" baseline="0" dirty="0">
              <a:latin typeface="Times New Roman" panose="02020603050405020304" pitchFamily="18" charset="0"/>
              <a:ea typeface="微軟正黑體" panose="020B0604030504040204" pitchFamily="34" charset="-120"/>
            </a:endParaRPr>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8" y="1667024"/>
            <a:ext cx="7194029" cy="5190976"/>
          </a:xfrm>
          <a:prstGeom prst="rect">
            <a:avLst/>
          </a:prstGeom>
        </p:spPr>
      </p:pic>
      <p:sp>
        <p:nvSpPr>
          <p:cNvPr id="4" name="文字方塊 3"/>
          <p:cNvSpPr txBox="1"/>
          <p:nvPr/>
        </p:nvSpPr>
        <p:spPr>
          <a:xfrm>
            <a:off x="4283968" y="6381328"/>
            <a:ext cx="792088" cy="369332"/>
          </a:xfrm>
          <a:prstGeom prst="rect">
            <a:avLst/>
          </a:prstGeom>
          <a:noFill/>
        </p:spPr>
        <p:txBody>
          <a:bodyPr wrap="square" rtlCol="0">
            <a:spAutoFit/>
          </a:bodyPr>
          <a:lstStyle/>
          <a:p>
            <a:r>
              <a:rPr lang="en-US" altLang="zh-TW" dirty="0"/>
              <a:t>2</a:t>
            </a:r>
            <a:endParaRPr lang="zh-TW" altLang="en-US" dirty="0"/>
          </a:p>
        </p:txBody>
      </p:sp>
      <p:pic>
        <p:nvPicPr>
          <p:cNvPr id="5" name="圖片 4"/>
          <p:cNvPicPr>
            <a:picLocks noChangeAspect="1"/>
          </p:cNvPicPr>
          <p:nvPr/>
        </p:nvPicPr>
        <p:blipFill>
          <a:blip r:embed="rId5"/>
          <a:stretch>
            <a:fillRect/>
          </a:stretch>
        </p:blipFill>
        <p:spPr>
          <a:xfrm>
            <a:off x="755576" y="2054671"/>
            <a:ext cx="6624736" cy="2517230"/>
          </a:xfrm>
          <a:prstGeom prst="rect">
            <a:avLst/>
          </a:prstGeom>
        </p:spPr>
      </p:pic>
    </p:spTree>
    <p:extLst>
      <p:ext uri="{BB962C8B-B14F-4D97-AF65-F5344CB8AC3E}">
        <p14:creationId xmlns:p14="http://schemas.microsoft.com/office/powerpoint/2010/main" val="298738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7000" r="-27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l"/>
            <a:r>
              <a:rPr lang="zh-TW" altLang="en-US" baseline="0" dirty="0">
                <a:latin typeface="Times New Roman" panose="02020603050405020304" pitchFamily="18" charset="0"/>
                <a:ea typeface="微軟正黑體" panose="020B0604030504040204" pitchFamily="34" charset="-120"/>
              </a:rPr>
              <a:t>特色</a:t>
            </a:r>
          </a:p>
        </p:txBody>
      </p:sp>
      <p:sp>
        <p:nvSpPr>
          <p:cNvPr id="4" name="圓角矩形 3"/>
          <p:cNvSpPr/>
          <p:nvPr/>
        </p:nvSpPr>
        <p:spPr>
          <a:xfrm>
            <a:off x="4567713" y="2348880"/>
            <a:ext cx="3456384" cy="1368152"/>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tx1"/>
                </a:solidFill>
              </a:rPr>
              <a:t>遊戲化</a:t>
            </a:r>
          </a:p>
        </p:txBody>
      </p:sp>
      <p:sp>
        <p:nvSpPr>
          <p:cNvPr id="6" name="圓角矩形 5"/>
          <p:cNvSpPr/>
          <p:nvPr/>
        </p:nvSpPr>
        <p:spPr>
          <a:xfrm>
            <a:off x="1111713" y="2349032"/>
            <a:ext cx="3456000" cy="136800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t>          </a:t>
            </a:r>
            <a:r>
              <a:rPr lang="en-US" altLang="zh-TW" sz="4400" dirty="0">
                <a:solidFill>
                  <a:schemeClr val="tx1"/>
                </a:solidFill>
              </a:rPr>
              <a:t>UCAN</a:t>
            </a:r>
            <a:endParaRPr lang="zh-TW" altLang="en-US" sz="4400" dirty="0">
              <a:solidFill>
                <a:schemeClr val="tx1"/>
              </a:solidFill>
            </a:endParaRPr>
          </a:p>
        </p:txBody>
      </p:sp>
      <p:sp>
        <p:nvSpPr>
          <p:cNvPr id="7" name="圓角矩形 6"/>
          <p:cNvSpPr/>
          <p:nvPr/>
        </p:nvSpPr>
        <p:spPr>
          <a:xfrm>
            <a:off x="1111713" y="3717032"/>
            <a:ext cx="3456000" cy="13680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t>         </a:t>
            </a:r>
            <a:r>
              <a:rPr lang="zh-TW" altLang="en-US" sz="3200" b="1" dirty="0">
                <a:solidFill>
                  <a:schemeClr val="tx1"/>
                </a:solidFill>
              </a:rPr>
              <a:t>推薦工作</a:t>
            </a:r>
          </a:p>
        </p:txBody>
      </p:sp>
      <p:sp>
        <p:nvSpPr>
          <p:cNvPr id="8" name="圓角矩形 7"/>
          <p:cNvSpPr/>
          <p:nvPr/>
        </p:nvSpPr>
        <p:spPr>
          <a:xfrm>
            <a:off x="4567713" y="3717032"/>
            <a:ext cx="3456000" cy="13680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tx1"/>
                </a:solidFill>
              </a:rPr>
              <a:t>操作時間短</a:t>
            </a:r>
          </a:p>
        </p:txBody>
      </p:sp>
      <p:sp>
        <p:nvSpPr>
          <p:cNvPr id="9" name="圓角矩形 8"/>
          <p:cNvSpPr/>
          <p:nvPr/>
        </p:nvSpPr>
        <p:spPr>
          <a:xfrm>
            <a:off x="3163557" y="3356992"/>
            <a:ext cx="2808312" cy="86409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solidFill>
                  <a:schemeClr val="tx1"/>
                </a:solidFill>
              </a:rPr>
              <a:t>求職選擇題</a:t>
            </a:r>
          </a:p>
        </p:txBody>
      </p:sp>
      <p:sp>
        <p:nvSpPr>
          <p:cNvPr id="5" name="文字方塊 4"/>
          <p:cNvSpPr txBox="1"/>
          <p:nvPr/>
        </p:nvSpPr>
        <p:spPr>
          <a:xfrm>
            <a:off x="4067944" y="5877272"/>
            <a:ext cx="792088" cy="369332"/>
          </a:xfrm>
          <a:prstGeom prst="rect">
            <a:avLst/>
          </a:prstGeom>
          <a:noFill/>
        </p:spPr>
        <p:txBody>
          <a:bodyPr wrap="square" rtlCol="0">
            <a:spAutoFit/>
          </a:bodyPr>
          <a:lstStyle/>
          <a:p>
            <a:r>
              <a:rPr lang="en-US" altLang="zh-TW" dirty="0"/>
              <a:t>      3</a:t>
            </a:r>
            <a:endParaRPr lang="zh-TW" altLang="en-US" dirty="0"/>
          </a:p>
        </p:txBody>
      </p:sp>
    </p:spTree>
    <p:extLst>
      <p:ext uri="{BB962C8B-B14F-4D97-AF65-F5344CB8AC3E}">
        <p14:creationId xmlns:p14="http://schemas.microsoft.com/office/powerpoint/2010/main" val="336675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l"/>
            <a:r>
              <a:rPr lang="zh-TW" altLang="en-US" baseline="0" dirty="0">
                <a:latin typeface="Times New Roman" panose="02020603050405020304" pitchFamily="18" charset="0"/>
                <a:ea typeface="微軟正黑體" panose="020B0604030504040204" pitchFamily="34" charset="-120"/>
              </a:rPr>
              <a:t>方法</a:t>
            </a:r>
          </a:p>
        </p:txBody>
      </p:sp>
      <p:sp>
        <p:nvSpPr>
          <p:cNvPr id="3" name="內容版面配置區 2"/>
          <p:cNvSpPr>
            <a:spLocks noGrp="1"/>
          </p:cNvSpPr>
          <p:nvPr>
            <p:ph idx="1"/>
          </p:nvPr>
        </p:nvSpPr>
        <p:spPr>
          <a:xfrm>
            <a:off x="3635896" y="3801960"/>
            <a:ext cx="3600400" cy="1230129"/>
          </a:xfrm>
        </p:spPr>
        <p:txBody>
          <a:bodyPr>
            <a:normAutofit fontScale="77500" lnSpcReduction="20000"/>
          </a:bodyPr>
          <a:lstStyle/>
          <a:p>
            <a:pPr marL="0" indent="0">
              <a:buNone/>
            </a:pPr>
            <a:r>
              <a:rPr lang="en-US" altLang="zh-TW" b="1" baseline="0" dirty="0">
                <a:latin typeface="Times New Roman" panose="02020603050405020304" pitchFamily="18" charset="0"/>
                <a:ea typeface="微軟正黑體" panose="020B0604030504040204" pitchFamily="34" charset="-120"/>
              </a:rPr>
              <a:t>1.UI</a:t>
            </a:r>
          </a:p>
          <a:p>
            <a:pPr marL="0" indent="0">
              <a:buNone/>
            </a:pPr>
            <a:r>
              <a:rPr lang="en-US" altLang="zh-TW" b="1" baseline="0" dirty="0">
                <a:latin typeface="Times New Roman" panose="02020603050405020304" pitchFamily="18" charset="0"/>
                <a:ea typeface="微軟正黑體" panose="020B0604030504040204" pitchFamily="34" charset="-120"/>
              </a:rPr>
              <a:t>2.</a:t>
            </a:r>
            <a:r>
              <a:rPr lang="zh-TW" altLang="en-US" b="1" baseline="0" dirty="0">
                <a:latin typeface="Times New Roman" panose="02020603050405020304" pitchFamily="18" charset="0"/>
                <a:ea typeface="微軟正黑體" panose="020B0604030504040204" pitchFamily="34" charset="-120"/>
              </a:rPr>
              <a:t>演算法</a:t>
            </a:r>
            <a:endParaRPr lang="en-US" altLang="zh-TW" b="1" baseline="0" dirty="0">
              <a:latin typeface="Times New Roman" panose="02020603050405020304" pitchFamily="18" charset="0"/>
              <a:ea typeface="微軟正黑體" panose="020B0604030504040204" pitchFamily="34" charset="-120"/>
            </a:endParaRPr>
          </a:p>
          <a:p>
            <a:pPr marL="0" indent="0">
              <a:buNone/>
            </a:pPr>
            <a:r>
              <a:rPr lang="en-US" altLang="zh-TW" b="1" baseline="0" dirty="0">
                <a:latin typeface="Times New Roman" panose="02020603050405020304" pitchFamily="18" charset="0"/>
                <a:ea typeface="微軟正黑體" panose="020B0604030504040204" pitchFamily="34" charset="-120"/>
              </a:rPr>
              <a:t>(</a:t>
            </a:r>
            <a:r>
              <a:rPr lang="zh-TW" altLang="en-US" b="1" baseline="0" dirty="0">
                <a:latin typeface="Times New Roman" panose="02020603050405020304" pitchFamily="18" charset="0"/>
                <a:ea typeface="微軟正黑體" panose="020B0604030504040204" pitchFamily="34" charset="-120"/>
              </a:rPr>
              <a:t>非監督式學習</a:t>
            </a:r>
            <a:r>
              <a:rPr lang="en-US" altLang="zh-TW" b="1" baseline="0" dirty="0">
                <a:latin typeface="Times New Roman" panose="02020603050405020304" pitchFamily="18" charset="0"/>
                <a:ea typeface="微軟正黑體" panose="020B0604030504040204" pitchFamily="34" charset="-120"/>
              </a:rPr>
              <a:t>)</a:t>
            </a:r>
            <a:endParaRPr lang="zh-TW" altLang="en-US" b="1" baseline="0" dirty="0">
              <a:latin typeface="Times New Roman" panose="02020603050405020304" pitchFamily="18" charset="0"/>
              <a:ea typeface="微軟正黑體" panose="020B0604030504040204" pitchFamily="34" charset="-120"/>
            </a:endParaRPr>
          </a:p>
          <a:p>
            <a:pPr marL="0" indent="0">
              <a:buNone/>
            </a:pPr>
            <a:endParaRPr lang="zh-TW" altLang="en-US" baseline="0" dirty="0">
              <a:latin typeface="Times New Roman" panose="02020603050405020304" pitchFamily="18" charset="0"/>
              <a:ea typeface="微軟正黑體" panose="020B0604030504040204" pitchFamily="34" charset="-120"/>
            </a:endParaRPr>
          </a:p>
        </p:txBody>
      </p:sp>
      <p:pic>
        <p:nvPicPr>
          <p:cNvPr id="5" name="圖片 4"/>
          <p:cNvPicPr>
            <a:picLocks noChangeAspect="1"/>
          </p:cNvPicPr>
          <p:nvPr/>
        </p:nvPicPr>
        <p:blipFill>
          <a:blip r:embed="rId3"/>
          <a:stretch>
            <a:fillRect/>
          </a:stretch>
        </p:blipFill>
        <p:spPr>
          <a:xfrm>
            <a:off x="39238" y="1268760"/>
            <a:ext cx="9104762" cy="2514286"/>
          </a:xfrm>
          <a:prstGeom prst="rect">
            <a:avLst/>
          </a:prstGeom>
        </p:spPr>
      </p:pic>
      <p:sp>
        <p:nvSpPr>
          <p:cNvPr id="11" name="文字方塊 10"/>
          <p:cNvSpPr txBox="1"/>
          <p:nvPr/>
        </p:nvSpPr>
        <p:spPr>
          <a:xfrm>
            <a:off x="683568" y="4077072"/>
            <a:ext cx="2880320" cy="1092607"/>
          </a:xfrm>
          <a:prstGeom prst="rect">
            <a:avLst/>
          </a:prstGeom>
          <a:noFill/>
        </p:spPr>
        <p:txBody>
          <a:bodyPr wrap="square" rtlCol="0">
            <a:spAutoFit/>
          </a:bodyPr>
          <a:lstStyle/>
          <a:p>
            <a:r>
              <a:rPr lang="en-US" altLang="zh-TW" sz="4000" dirty="0"/>
              <a:t>INPUT</a:t>
            </a:r>
          </a:p>
          <a:p>
            <a:r>
              <a:rPr lang="en-US" altLang="zh-TW" sz="2500" dirty="0"/>
              <a:t>(</a:t>
            </a:r>
            <a:r>
              <a:rPr lang="zh-TW" altLang="en-US" sz="2500" dirty="0"/>
              <a:t>台灣就業通</a:t>
            </a:r>
            <a:r>
              <a:rPr lang="en-US" altLang="zh-TW" sz="2500" dirty="0"/>
              <a:t>+UCAN)</a:t>
            </a:r>
            <a:endParaRPr lang="zh-TW" altLang="en-US" sz="2500" dirty="0"/>
          </a:p>
        </p:txBody>
      </p:sp>
      <p:sp>
        <p:nvSpPr>
          <p:cNvPr id="12" name="文字方塊 11"/>
          <p:cNvSpPr txBox="1"/>
          <p:nvPr/>
        </p:nvSpPr>
        <p:spPr>
          <a:xfrm>
            <a:off x="6866894" y="4149080"/>
            <a:ext cx="2242592" cy="1092607"/>
          </a:xfrm>
          <a:prstGeom prst="rect">
            <a:avLst/>
          </a:prstGeom>
          <a:noFill/>
        </p:spPr>
        <p:txBody>
          <a:bodyPr wrap="square" rtlCol="0">
            <a:spAutoFit/>
          </a:bodyPr>
          <a:lstStyle/>
          <a:p>
            <a:r>
              <a:rPr lang="en-US" altLang="zh-TW" sz="4000" dirty="0"/>
              <a:t>OUTPUT</a:t>
            </a:r>
          </a:p>
          <a:p>
            <a:r>
              <a:rPr lang="zh-TW" altLang="en-US" sz="2500" dirty="0">
                <a:solidFill>
                  <a:srgbClr val="FF0000"/>
                </a:solidFill>
              </a:rPr>
              <a:t>你的人生</a:t>
            </a:r>
          </a:p>
        </p:txBody>
      </p:sp>
      <p:sp>
        <p:nvSpPr>
          <p:cNvPr id="4" name="文字方塊 3"/>
          <p:cNvSpPr txBox="1"/>
          <p:nvPr/>
        </p:nvSpPr>
        <p:spPr>
          <a:xfrm>
            <a:off x="4355976" y="6525344"/>
            <a:ext cx="648072" cy="369332"/>
          </a:xfrm>
          <a:prstGeom prst="rect">
            <a:avLst/>
          </a:prstGeom>
          <a:noFill/>
        </p:spPr>
        <p:txBody>
          <a:bodyPr wrap="square" rtlCol="0">
            <a:spAutoFit/>
          </a:bodyPr>
          <a:lstStyle/>
          <a:p>
            <a:r>
              <a:rPr lang="en-US" altLang="zh-TW" dirty="0"/>
              <a:t>4</a:t>
            </a:r>
            <a:endParaRPr lang="zh-TW" altLang="en-US" dirty="0"/>
          </a:p>
        </p:txBody>
      </p:sp>
    </p:spTree>
    <p:extLst>
      <p:ext uri="{BB962C8B-B14F-4D97-AF65-F5344CB8AC3E}">
        <p14:creationId xmlns:p14="http://schemas.microsoft.com/office/powerpoint/2010/main" val="269114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wheel(1)">
                                      <p:cBhvr>
                                        <p:cTn id="7" dur="20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7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251520" y="2924944"/>
            <a:ext cx="8229600" cy="1143000"/>
          </a:xfrm>
        </p:spPr>
        <p:txBody>
          <a:bodyPr>
            <a:normAutofit/>
          </a:bodyPr>
          <a:lstStyle/>
          <a:p>
            <a:r>
              <a:rPr lang="en-US" altLang="zh-TW" baseline="0" dirty="0">
                <a:latin typeface="Times New Roman" panose="02020603050405020304" pitchFamily="18" charset="0"/>
                <a:ea typeface="微軟正黑體" panose="020B0604030504040204" pitchFamily="34" charset="-120"/>
              </a:rPr>
              <a:t>INPUT</a:t>
            </a:r>
            <a:endParaRPr lang="zh-TW" altLang="en-US" baseline="0" dirty="0">
              <a:latin typeface="Times New Roman" panose="02020603050405020304" pitchFamily="18" charset="0"/>
              <a:ea typeface="微軟正黑體" panose="020B0604030504040204" pitchFamily="34" charset="-120"/>
            </a:endParaRPr>
          </a:p>
        </p:txBody>
      </p:sp>
      <p:sp>
        <p:nvSpPr>
          <p:cNvPr id="3" name="內容版面配置區 2"/>
          <p:cNvSpPr>
            <a:spLocks noGrp="1"/>
          </p:cNvSpPr>
          <p:nvPr>
            <p:ph idx="1"/>
          </p:nvPr>
        </p:nvSpPr>
        <p:spPr/>
        <p:txBody>
          <a:bodyPr>
            <a:normAutofit/>
          </a:bodyPr>
          <a:lstStyle/>
          <a:p>
            <a:endParaRPr lang="en-US" altLang="zh-TW" baseline="0" dirty="0">
              <a:latin typeface="Times New Roman" panose="02020603050405020304" pitchFamily="18" charset="0"/>
              <a:ea typeface="微軟正黑體" panose="020B0604030504040204" pitchFamily="34" charset="-120"/>
            </a:endParaRPr>
          </a:p>
          <a:p>
            <a:pPr marL="0" indent="0" algn="ctr">
              <a:buNone/>
            </a:pPr>
            <a:endParaRPr lang="en-US" altLang="zh-TW" baseline="0" dirty="0">
              <a:latin typeface="Times New Roman" panose="02020603050405020304" pitchFamily="18" charset="0"/>
              <a:ea typeface="微軟正黑體" panose="020B0604030504040204" pitchFamily="34" charset="-120"/>
            </a:endParaRPr>
          </a:p>
          <a:p>
            <a:pPr marL="0" indent="0" algn="ctr">
              <a:buNone/>
            </a:pPr>
            <a:r>
              <a:rPr lang="en-US" altLang="zh-TW" sz="9600" baseline="0" dirty="0">
                <a:latin typeface="Times New Roman" panose="02020603050405020304" pitchFamily="18" charset="0"/>
                <a:ea typeface="微軟正黑體" panose="020B0604030504040204" pitchFamily="34" charset="-120"/>
              </a:rPr>
              <a:t>  </a:t>
            </a:r>
            <a:r>
              <a:rPr lang="en-US" altLang="zh-TW" baseline="0" dirty="0">
                <a:latin typeface="Times New Roman" panose="02020603050405020304" pitchFamily="18" charset="0"/>
                <a:ea typeface="微軟正黑體" panose="020B0604030504040204" pitchFamily="34" charset="-120"/>
              </a:rPr>
              <a:t>   </a:t>
            </a:r>
            <a:endParaRPr lang="zh-TW" altLang="en-US" baseline="0" dirty="0">
              <a:latin typeface="Times New Roman" panose="02020603050405020304" pitchFamily="18" charset="0"/>
              <a:ea typeface="微軟正黑體" panose="020B0604030504040204" pitchFamily="34" charset="-120"/>
            </a:endParaRPr>
          </a:p>
        </p:txBody>
      </p:sp>
    </p:spTree>
    <p:extLst>
      <p:ext uri="{BB962C8B-B14F-4D97-AF65-F5344CB8AC3E}">
        <p14:creationId xmlns:p14="http://schemas.microsoft.com/office/powerpoint/2010/main" val="361828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1052737"/>
          </a:xfrm>
        </p:spPr>
        <p:txBody>
          <a:bodyPr/>
          <a:lstStyle/>
          <a:p>
            <a:endParaRPr lang="zh-TW" altLang="en-US" baseline="0" dirty="0">
              <a:latin typeface="Times New Roman" panose="02020603050405020304" pitchFamily="18" charset="0"/>
              <a:ea typeface="微軟正黑體" panose="020B0604030504040204" pitchFamily="34" charset="-120"/>
            </a:endParaRPr>
          </a:p>
        </p:txBody>
      </p:sp>
      <p:sp>
        <p:nvSpPr>
          <p:cNvPr id="3" name="副標題 2"/>
          <p:cNvSpPr>
            <a:spLocks noGrp="1"/>
          </p:cNvSpPr>
          <p:nvPr>
            <p:ph type="subTitle" idx="1"/>
          </p:nvPr>
        </p:nvSpPr>
        <p:spPr>
          <a:xfrm>
            <a:off x="0" y="1052737"/>
            <a:ext cx="9144000" cy="5805263"/>
          </a:xfrm>
        </p:spPr>
        <p:txBody>
          <a:bodyPr>
            <a:normAutofit/>
          </a:bodyPr>
          <a:lstStyle/>
          <a:p>
            <a:pPr algn="l"/>
            <a:r>
              <a:rPr lang="zh-TW" altLang="en-US" sz="2000" dirty="0">
                <a:solidFill>
                  <a:schemeClr val="tx1"/>
                </a:solidFill>
                <a:latin typeface="Times New Roman" panose="02020603050405020304" pitchFamily="18" charset="0"/>
                <a:ea typeface="微軟正黑體" panose="020B0604030504040204" pitchFamily="34" charset="-120"/>
              </a:rPr>
              <a:t>擷取「台灣就業通」的工作內容進行分析</a:t>
            </a:r>
            <a:endParaRPr lang="en-US" altLang="zh-TW" sz="2000" baseline="0" dirty="0">
              <a:solidFill>
                <a:schemeClr val="tx1"/>
              </a:solidFill>
              <a:latin typeface="Times New Roman" panose="02020603050405020304" pitchFamily="18" charset="0"/>
              <a:ea typeface="微軟正黑體" panose="020B0604030504040204" pitchFamily="34" charset="-120"/>
            </a:endParaRPr>
          </a:p>
          <a:p>
            <a:pPr algn="l"/>
            <a:endParaRPr lang="zh-TW" altLang="en-US" sz="2000" baseline="0" dirty="0">
              <a:solidFill>
                <a:schemeClr val="tx1"/>
              </a:solidFill>
              <a:latin typeface="Times New Roman" panose="02020603050405020304" pitchFamily="18" charset="0"/>
              <a:ea typeface="微軟正黑體" panose="020B0604030504040204" pitchFamily="34" charset="-120"/>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1" y="2348880"/>
            <a:ext cx="9155051" cy="453442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aphicFrame>
        <p:nvGraphicFramePr>
          <p:cNvPr id="8" name="表格 7"/>
          <p:cNvGraphicFramePr>
            <a:graphicFrameLocks noGrp="1"/>
          </p:cNvGraphicFramePr>
          <p:nvPr>
            <p:extLst>
              <p:ext uri="{D42A27DB-BD31-4B8C-83A1-F6EECF244321}">
                <p14:modId xmlns:p14="http://schemas.microsoft.com/office/powerpoint/2010/main" val="1330420933"/>
              </p:ext>
            </p:extLst>
          </p:nvPr>
        </p:nvGraphicFramePr>
        <p:xfrm>
          <a:off x="0" y="1"/>
          <a:ext cx="9144002" cy="1027436"/>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336509050"/>
                    </a:ext>
                  </a:extLst>
                </a:gridCol>
                <a:gridCol w="1306286">
                  <a:extLst>
                    <a:ext uri="{9D8B030D-6E8A-4147-A177-3AD203B41FA5}">
                      <a16:colId xmlns:a16="http://schemas.microsoft.com/office/drawing/2014/main" val="1952965541"/>
                    </a:ext>
                  </a:extLst>
                </a:gridCol>
                <a:gridCol w="1306286">
                  <a:extLst>
                    <a:ext uri="{9D8B030D-6E8A-4147-A177-3AD203B41FA5}">
                      <a16:colId xmlns:a16="http://schemas.microsoft.com/office/drawing/2014/main" val="3969461511"/>
                    </a:ext>
                  </a:extLst>
                </a:gridCol>
                <a:gridCol w="1306286">
                  <a:extLst>
                    <a:ext uri="{9D8B030D-6E8A-4147-A177-3AD203B41FA5}">
                      <a16:colId xmlns:a16="http://schemas.microsoft.com/office/drawing/2014/main" val="3131067771"/>
                    </a:ext>
                  </a:extLst>
                </a:gridCol>
                <a:gridCol w="1306286">
                  <a:extLst>
                    <a:ext uri="{9D8B030D-6E8A-4147-A177-3AD203B41FA5}">
                      <a16:colId xmlns:a16="http://schemas.microsoft.com/office/drawing/2014/main" val="1055130060"/>
                    </a:ext>
                  </a:extLst>
                </a:gridCol>
                <a:gridCol w="1306286">
                  <a:extLst>
                    <a:ext uri="{9D8B030D-6E8A-4147-A177-3AD203B41FA5}">
                      <a16:colId xmlns:a16="http://schemas.microsoft.com/office/drawing/2014/main" val="1368024348"/>
                    </a:ext>
                  </a:extLst>
                </a:gridCol>
                <a:gridCol w="1306286">
                  <a:extLst>
                    <a:ext uri="{9D8B030D-6E8A-4147-A177-3AD203B41FA5}">
                      <a16:colId xmlns:a16="http://schemas.microsoft.com/office/drawing/2014/main" val="2788988275"/>
                    </a:ext>
                  </a:extLst>
                </a:gridCol>
              </a:tblGrid>
              <a:tr h="1027436">
                <a:tc>
                  <a:txBody>
                    <a:bodyPr/>
                    <a:lstStyle/>
                    <a:p>
                      <a:r>
                        <a:rPr lang="zh-TW" altLang="en-US" dirty="0">
                          <a:solidFill>
                            <a:srgbClr val="FFFF00"/>
                          </a:solidFill>
                        </a:rPr>
                        <a:t>網路爬蟲</a:t>
                      </a:r>
                      <a:endParaRPr lang="en-US" altLang="zh-TW" dirty="0">
                        <a:solidFill>
                          <a:srgbClr val="FFFF00"/>
                        </a:solidFill>
                      </a:endParaRPr>
                    </a:p>
                    <a:p>
                      <a:r>
                        <a:rPr lang="en-US" altLang="zh-TW" dirty="0">
                          <a:solidFill>
                            <a:srgbClr val="FFFF00"/>
                          </a:solidFill>
                        </a:rPr>
                        <a:t>And</a:t>
                      </a:r>
                    </a:p>
                    <a:p>
                      <a:r>
                        <a:rPr lang="zh-TW" altLang="en-US" dirty="0">
                          <a:solidFill>
                            <a:srgbClr val="FFFF00"/>
                          </a:solidFill>
                        </a:rPr>
                        <a:t>整理資料</a:t>
                      </a:r>
                      <a:endParaRPr lang="en-US" altLang="zh-TW" dirty="0">
                        <a:solidFill>
                          <a:srgbClr val="FFFF00"/>
                        </a:solidFill>
                      </a:endParaRPr>
                    </a:p>
                  </a:txBody>
                  <a:tcPr>
                    <a:solidFill>
                      <a:srgbClr val="00B050"/>
                    </a:solidFill>
                  </a:tcPr>
                </a:tc>
                <a:tc>
                  <a:txBody>
                    <a:bodyPr/>
                    <a:lstStyle/>
                    <a:p>
                      <a:r>
                        <a:rPr lang="zh-TW" altLang="en-US" dirty="0"/>
                        <a:t>斷字斷詞</a:t>
                      </a:r>
                      <a:endParaRPr lang="en-US" altLang="zh-TW" dirty="0"/>
                    </a:p>
                    <a:p>
                      <a:endParaRPr lang="zh-TW" altLang="en-US" dirty="0"/>
                    </a:p>
                  </a:txBody>
                  <a:tcPr>
                    <a:solidFill>
                      <a:schemeClr val="bg1">
                        <a:lumMod val="95000"/>
                      </a:schemeClr>
                    </a:solidFill>
                  </a:tcPr>
                </a:tc>
                <a:tc>
                  <a:txBody>
                    <a:bodyPr/>
                    <a:lstStyle/>
                    <a:p>
                      <a:r>
                        <a:rPr lang="zh-TW" altLang="en-US" dirty="0"/>
                        <a:t>分群</a:t>
                      </a:r>
                    </a:p>
                  </a:txBody>
                  <a:tcPr>
                    <a:solidFill>
                      <a:schemeClr val="bg1">
                        <a:lumMod val="95000"/>
                      </a:schemeClr>
                    </a:solidFill>
                  </a:tcPr>
                </a:tc>
                <a:tc>
                  <a:txBody>
                    <a:bodyPr/>
                    <a:lstStyle/>
                    <a:p>
                      <a:r>
                        <a:rPr lang="zh-TW" altLang="en-US" dirty="0"/>
                        <a:t>收集</a:t>
                      </a:r>
                      <a:endParaRPr lang="en-US" altLang="zh-TW" dirty="0"/>
                    </a:p>
                    <a:p>
                      <a:r>
                        <a:rPr lang="en-US" altLang="zh-TW" dirty="0"/>
                        <a:t>UCAN</a:t>
                      </a:r>
                      <a:r>
                        <a:rPr lang="zh-TW" altLang="en-US" dirty="0"/>
                        <a:t>資料</a:t>
                      </a:r>
                    </a:p>
                  </a:txBody>
                  <a:tcPr>
                    <a:solidFill>
                      <a:schemeClr val="bg1">
                        <a:lumMod val="95000"/>
                      </a:schemeClr>
                    </a:solidFill>
                  </a:tcPr>
                </a:tc>
                <a:tc>
                  <a:txBody>
                    <a:bodyPr/>
                    <a:lstStyle/>
                    <a:p>
                      <a:r>
                        <a:rPr lang="en-US" altLang="zh-TW" dirty="0"/>
                        <a:t>Tinder</a:t>
                      </a:r>
                      <a:endParaRPr lang="zh-TW" altLang="en-US" dirty="0"/>
                    </a:p>
                  </a:txBody>
                  <a:tcPr>
                    <a:solidFill>
                      <a:schemeClr val="bg1">
                        <a:lumMod val="95000"/>
                      </a:schemeClr>
                    </a:solidFill>
                  </a:tcPr>
                </a:tc>
                <a:tc>
                  <a:txBody>
                    <a:bodyPr/>
                    <a:lstStyle/>
                    <a:p>
                      <a:r>
                        <a:rPr lang="zh-TW" altLang="en-US" dirty="0"/>
                        <a:t>結果找相似度</a:t>
                      </a:r>
                    </a:p>
                  </a:txBody>
                  <a:tcPr>
                    <a:solidFill>
                      <a:schemeClr val="bg1">
                        <a:lumMod val="95000"/>
                      </a:schemeClr>
                    </a:solidFill>
                  </a:tcPr>
                </a:tc>
                <a:tc>
                  <a:txBody>
                    <a:bodyPr/>
                    <a:lstStyle/>
                    <a:p>
                      <a:endParaRPr lang="en-US" altLang="zh-TW" dirty="0"/>
                    </a:p>
                    <a:p>
                      <a:r>
                        <a:rPr lang="zh-TW" altLang="en-US" dirty="0"/>
                        <a:t>    成品</a:t>
                      </a:r>
                    </a:p>
                  </a:txBody>
                  <a:tcPr>
                    <a:solidFill>
                      <a:schemeClr val="bg1">
                        <a:lumMod val="95000"/>
                      </a:schemeClr>
                    </a:solidFill>
                  </a:tcPr>
                </a:tc>
                <a:extLst>
                  <a:ext uri="{0D108BD9-81ED-4DB2-BD59-A6C34878D82A}">
                    <a16:rowId xmlns:a16="http://schemas.microsoft.com/office/drawing/2014/main" val="2251251386"/>
                  </a:ext>
                </a:extLst>
              </a:tr>
            </a:tbl>
          </a:graphicData>
        </a:graphic>
      </p:graphicFrame>
      <p:pic>
        <p:nvPicPr>
          <p:cNvPr id="10" name="圖片 9"/>
          <p:cNvPicPr>
            <a:picLocks noChangeAspect="1"/>
          </p:cNvPicPr>
          <p:nvPr/>
        </p:nvPicPr>
        <p:blipFill>
          <a:blip r:embed="rId4"/>
          <a:stretch>
            <a:fillRect/>
          </a:stretch>
        </p:blipFill>
        <p:spPr>
          <a:xfrm>
            <a:off x="27066" y="1628800"/>
            <a:ext cx="4428668" cy="5184576"/>
          </a:xfrm>
          <a:prstGeom prst="rect">
            <a:avLst/>
          </a:prstGeom>
        </p:spPr>
      </p:pic>
      <p:pic>
        <p:nvPicPr>
          <p:cNvPr id="11" name="圖片 10"/>
          <p:cNvPicPr>
            <a:picLocks noChangeAspect="1"/>
          </p:cNvPicPr>
          <p:nvPr/>
        </p:nvPicPr>
        <p:blipFill>
          <a:blip r:embed="rId5"/>
          <a:stretch>
            <a:fillRect/>
          </a:stretch>
        </p:blipFill>
        <p:spPr>
          <a:xfrm rot="20823920">
            <a:off x="3664949" y="2535505"/>
            <a:ext cx="5247138" cy="3199631"/>
          </a:xfrm>
          <a:prstGeom prst="rect">
            <a:avLst/>
          </a:prstGeom>
        </p:spPr>
      </p:pic>
      <p:sp>
        <p:nvSpPr>
          <p:cNvPr id="4" name="文字方塊 3"/>
          <p:cNvSpPr txBox="1"/>
          <p:nvPr/>
        </p:nvSpPr>
        <p:spPr>
          <a:xfrm>
            <a:off x="3995936" y="6453336"/>
            <a:ext cx="864096" cy="369332"/>
          </a:xfrm>
          <a:prstGeom prst="rect">
            <a:avLst/>
          </a:prstGeom>
          <a:noFill/>
        </p:spPr>
        <p:txBody>
          <a:bodyPr wrap="square" rtlCol="0">
            <a:spAutoFit/>
          </a:bodyPr>
          <a:lstStyle/>
          <a:p>
            <a:r>
              <a:rPr lang="en-US" altLang="zh-TW" dirty="0"/>
              <a:t>6</a:t>
            </a:r>
            <a:endParaRPr lang="zh-TW" altLang="en-US" dirty="0"/>
          </a:p>
        </p:txBody>
      </p:sp>
    </p:spTree>
    <p:extLst>
      <p:ext uri="{BB962C8B-B14F-4D97-AF65-F5344CB8AC3E}">
        <p14:creationId xmlns:p14="http://schemas.microsoft.com/office/powerpoint/2010/main" val="351246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1052737"/>
          </a:xfrm>
        </p:spPr>
        <p:txBody>
          <a:bodyPr/>
          <a:lstStyle/>
          <a:p>
            <a:endParaRPr lang="zh-TW" altLang="en-US" baseline="0" dirty="0">
              <a:latin typeface="Times New Roman" panose="02020603050405020304" pitchFamily="18" charset="0"/>
              <a:ea typeface="微軟正黑體" panose="020B0604030504040204" pitchFamily="34" charset="-120"/>
            </a:endParaRPr>
          </a:p>
        </p:txBody>
      </p:sp>
      <p:sp>
        <p:nvSpPr>
          <p:cNvPr id="3" name="副標題 2"/>
          <p:cNvSpPr>
            <a:spLocks noGrp="1"/>
          </p:cNvSpPr>
          <p:nvPr>
            <p:ph type="subTitle" idx="1"/>
          </p:nvPr>
        </p:nvSpPr>
        <p:spPr>
          <a:xfrm>
            <a:off x="0" y="1052737"/>
            <a:ext cx="9144000" cy="5805263"/>
          </a:xfrm>
        </p:spPr>
        <p:txBody>
          <a:bodyPr>
            <a:normAutofit/>
          </a:bodyPr>
          <a:lstStyle/>
          <a:p>
            <a:pPr algn="l"/>
            <a:r>
              <a:rPr lang="zh-TW" altLang="en-US" sz="2800" baseline="0" dirty="0">
                <a:solidFill>
                  <a:schemeClr val="tx1"/>
                </a:solidFill>
                <a:latin typeface="Times New Roman" panose="02020603050405020304" pitchFamily="18" charset="0"/>
                <a:ea typeface="微軟正黑體" panose="020B0604030504040204" pitchFamily="34" charset="-120"/>
              </a:rPr>
              <a:t>把資料斷字斷詞</a:t>
            </a:r>
            <a:endParaRPr lang="en-US" altLang="zh-TW" sz="2800" baseline="0" dirty="0">
              <a:solidFill>
                <a:schemeClr val="tx1"/>
              </a:solidFill>
              <a:latin typeface="Times New Roman" panose="02020603050405020304" pitchFamily="18" charset="0"/>
              <a:ea typeface="微軟正黑體" panose="020B0604030504040204" pitchFamily="34" charset="-120"/>
            </a:endParaRPr>
          </a:p>
          <a:p>
            <a:pPr algn="l"/>
            <a:r>
              <a:rPr lang="zh-TW" altLang="en-US" sz="2800" baseline="0" dirty="0">
                <a:solidFill>
                  <a:schemeClr val="tx1"/>
                </a:solidFill>
                <a:latin typeface="Times New Roman" panose="02020603050405020304" pitchFamily="18" charset="0"/>
                <a:ea typeface="微軟正黑體" panose="020B0604030504040204" pitchFamily="34" charset="-120"/>
              </a:rPr>
              <a:t>找出詞頻並轉成向量</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51572"/>
            <a:ext cx="9155051" cy="4606428"/>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aphicFrame>
        <p:nvGraphicFramePr>
          <p:cNvPr id="8" name="表格 7"/>
          <p:cNvGraphicFramePr>
            <a:graphicFrameLocks noGrp="1"/>
          </p:cNvGraphicFramePr>
          <p:nvPr>
            <p:extLst>
              <p:ext uri="{D42A27DB-BD31-4B8C-83A1-F6EECF244321}">
                <p14:modId xmlns:p14="http://schemas.microsoft.com/office/powerpoint/2010/main" val="926022362"/>
              </p:ext>
            </p:extLst>
          </p:nvPr>
        </p:nvGraphicFramePr>
        <p:xfrm>
          <a:off x="0" y="1"/>
          <a:ext cx="9144002" cy="1027436"/>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336509050"/>
                    </a:ext>
                  </a:extLst>
                </a:gridCol>
                <a:gridCol w="1306286">
                  <a:extLst>
                    <a:ext uri="{9D8B030D-6E8A-4147-A177-3AD203B41FA5}">
                      <a16:colId xmlns:a16="http://schemas.microsoft.com/office/drawing/2014/main" val="1952965541"/>
                    </a:ext>
                  </a:extLst>
                </a:gridCol>
                <a:gridCol w="1306286">
                  <a:extLst>
                    <a:ext uri="{9D8B030D-6E8A-4147-A177-3AD203B41FA5}">
                      <a16:colId xmlns:a16="http://schemas.microsoft.com/office/drawing/2014/main" val="3969461511"/>
                    </a:ext>
                  </a:extLst>
                </a:gridCol>
                <a:gridCol w="1306286">
                  <a:extLst>
                    <a:ext uri="{9D8B030D-6E8A-4147-A177-3AD203B41FA5}">
                      <a16:colId xmlns:a16="http://schemas.microsoft.com/office/drawing/2014/main" val="3131067771"/>
                    </a:ext>
                  </a:extLst>
                </a:gridCol>
                <a:gridCol w="1306286">
                  <a:extLst>
                    <a:ext uri="{9D8B030D-6E8A-4147-A177-3AD203B41FA5}">
                      <a16:colId xmlns:a16="http://schemas.microsoft.com/office/drawing/2014/main" val="1055130060"/>
                    </a:ext>
                  </a:extLst>
                </a:gridCol>
                <a:gridCol w="1306286">
                  <a:extLst>
                    <a:ext uri="{9D8B030D-6E8A-4147-A177-3AD203B41FA5}">
                      <a16:colId xmlns:a16="http://schemas.microsoft.com/office/drawing/2014/main" val="1368024348"/>
                    </a:ext>
                  </a:extLst>
                </a:gridCol>
                <a:gridCol w="1306286">
                  <a:extLst>
                    <a:ext uri="{9D8B030D-6E8A-4147-A177-3AD203B41FA5}">
                      <a16:colId xmlns:a16="http://schemas.microsoft.com/office/drawing/2014/main" val="2788988275"/>
                    </a:ext>
                  </a:extLst>
                </a:gridCol>
              </a:tblGrid>
              <a:tr h="1027436">
                <a:tc>
                  <a:txBody>
                    <a:bodyPr/>
                    <a:lstStyle/>
                    <a:p>
                      <a:r>
                        <a:rPr lang="zh-TW" altLang="en-US" dirty="0">
                          <a:solidFill>
                            <a:schemeClr val="bg1"/>
                          </a:solidFill>
                        </a:rPr>
                        <a:t>網路爬蟲</a:t>
                      </a:r>
                      <a:endParaRPr lang="en-US" altLang="zh-TW" dirty="0">
                        <a:solidFill>
                          <a:schemeClr val="bg1"/>
                        </a:solidFill>
                      </a:endParaRPr>
                    </a:p>
                    <a:p>
                      <a:r>
                        <a:rPr lang="en-US" altLang="zh-TW" dirty="0">
                          <a:solidFill>
                            <a:schemeClr val="bg1"/>
                          </a:solidFill>
                        </a:rPr>
                        <a:t>And</a:t>
                      </a:r>
                    </a:p>
                    <a:p>
                      <a:r>
                        <a:rPr lang="zh-TW" altLang="en-US" dirty="0">
                          <a:solidFill>
                            <a:schemeClr val="bg1"/>
                          </a:solidFill>
                        </a:rPr>
                        <a:t>整理資料</a:t>
                      </a:r>
                      <a:endParaRPr lang="en-US" altLang="zh-TW" dirty="0">
                        <a:solidFill>
                          <a:schemeClr val="bg1"/>
                        </a:solidFill>
                      </a:endParaRPr>
                    </a:p>
                  </a:txBody>
                  <a:tcPr>
                    <a:solidFill>
                      <a:schemeClr val="bg1">
                        <a:lumMod val="95000"/>
                      </a:schemeClr>
                    </a:solidFill>
                  </a:tcPr>
                </a:tc>
                <a:tc>
                  <a:txBody>
                    <a:bodyPr/>
                    <a:lstStyle/>
                    <a:p>
                      <a:r>
                        <a:rPr lang="zh-TW" altLang="en-US" dirty="0">
                          <a:solidFill>
                            <a:srgbClr val="FFFF00"/>
                          </a:solidFill>
                        </a:rPr>
                        <a:t>斷字斷詞</a:t>
                      </a:r>
                      <a:endParaRPr lang="en-US" altLang="zh-TW" dirty="0">
                        <a:solidFill>
                          <a:srgbClr val="FFFF00"/>
                        </a:solidFill>
                      </a:endParaRPr>
                    </a:p>
                    <a:p>
                      <a:r>
                        <a:rPr lang="zh-TW" altLang="en-US" dirty="0">
                          <a:solidFill>
                            <a:srgbClr val="FFFF00"/>
                          </a:solidFill>
                        </a:rPr>
                        <a:t>      </a:t>
                      </a:r>
                    </a:p>
                  </a:txBody>
                  <a:tcPr>
                    <a:solidFill>
                      <a:srgbClr val="00B050"/>
                    </a:solidFill>
                  </a:tcPr>
                </a:tc>
                <a:tc>
                  <a:txBody>
                    <a:bodyPr/>
                    <a:lstStyle/>
                    <a:p>
                      <a:r>
                        <a:rPr lang="zh-TW" altLang="en-US" dirty="0"/>
                        <a:t>分群</a:t>
                      </a:r>
                    </a:p>
                  </a:txBody>
                  <a:tcPr>
                    <a:solidFill>
                      <a:schemeClr val="bg1">
                        <a:lumMod val="95000"/>
                      </a:schemeClr>
                    </a:solidFill>
                  </a:tcPr>
                </a:tc>
                <a:tc>
                  <a:txBody>
                    <a:bodyPr/>
                    <a:lstStyle/>
                    <a:p>
                      <a:r>
                        <a:rPr lang="zh-TW" altLang="en-US" dirty="0"/>
                        <a:t>收集</a:t>
                      </a:r>
                      <a:endParaRPr lang="en-US" altLang="zh-TW" dirty="0"/>
                    </a:p>
                    <a:p>
                      <a:r>
                        <a:rPr lang="en-US" altLang="zh-TW" dirty="0"/>
                        <a:t>UCAN</a:t>
                      </a:r>
                      <a:r>
                        <a:rPr lang="zh-TW" altLang="en-US" dirty="0"/>
                        <a:t>資料</a:t>
                      </a:r>
                    </a:p>
                  </a:txBody>
                  <a:tcPr>
                    <a:solidFill>
                      <a:schemeClr val="bg1">
                        <a:lumMod val="95000"/>
                      </a:schemeClr>
                    </a:solidFill>
                  </a:tcPr>
                </a:tc>
                <a:tc>
                  <a:txBody>
                    <a:bodyPr/>
                    <a:lstStyle/>
                    <a:p>
                      <a:r>
                        <a:rPr lang="en-US" altLang="zh-TW" dirty="0"/>
                        <a:t>Tinder</a:t>
                      </a:r>
                      <a:endParaRPr lang="zh-TW" altLang="en-US" dirty="0"/>
                    </a:p>
                  </a:txBody>
                  <a:tcPr>
                    <a:solidFill>
                      <a:schemeClr val="bg1">
                        <a:lumMod val="95000"/>
                      </a:schemeClr>
                    </a:solidFill>
                  </a:tcPr>
                </a:tc>
                <a:tc>
                  <a:txBody>
                    <a:bodyPr/>
                    <a:lstStyle/>
                    <a:p>
                      <a:r>
                        <a:rPr lang="zh-TW" altLang="en-US" dirty="0"/>
                        <a:t>結果找相似度</a:t>
                      </a:r>
                    </a:p>
                  </a:txBody>
                  <a:tcPr>
                    <a:solidFill>
                      <a:schemeClr val="bg1">
                        <a:lumMod val="95000"/>
                      </a:schemeClr>
                    </a:solidFill>
                  </a:tcPr>
                </a:tc>
                <a:tc>
                  <a:txBody>
                    <a:bodyPr/>
                    <a:lstStyle/>
                    <a:p>
                      <a:endParaRPr lang="en-US" altLang="zh-TW" dirty="0"/>
                    </a:p>
                    <a:p>
                      <a:r>
                        <a:rPr lang="zh-TW" altLang="en-US" dirty="0"/>
                        <a:t>    成品</a:t>
                      </a:r>
                    </a:p>
                  </a:txBody>
                  <a:tcPr>
                    <a:solidFill>
                      <a:schemeClr val="bg1">
                        <a:lumMod val="95000"/>
                      </a:schemeClr>
                    </a:solidFill>
                  </a:tcPr>
                </a:tc>
                <a:extLst>
                  <a:ext uri="{0D108BD9-81ED-4DB2-BD59-A6C34878D82A}">
                    <a16:rowId xmlns:a16="http://schemas.microsoft.com/office/drawing/2014/main" val="2251251386"/>
                  </a:ext>
                </a:extLst>
              </a:tr>
            </a:tbl>
          </a:graphicData>
        </a:graphic>
      </p:graphicFrame>
      <p:sp>
        <p:nvSpPr>
          <p:cNvPr id="7" name="文字方塊 6"/>
          <p:cNvSpPr txBox="1"/>
          <p:nvPr/>
        </p:nvSpPr>
        <p:spPr>
          <a:xfrm>
            <a:off x="4499992" y="6669360"/>
            <a:ext cx="720080" cy="369332"/>
          </a:xfrm>
          <a:prstGeom prst="rect">
            <a:avLst/>
          </a:prstGeom>
          <a:noFill/>
        </p:spPr>
        <p:txBody>
          <a:bodyPr wrap="square" rtlCol="0">
            <a:spAutoFit/>
          </a:bodyPr>
          <a:lstStyle/>
          <a:p>
            <a:r>
              <a:rPr lang="en-US" altLang="zh-TW" dirty="0"/>
              <a:t>7</a:t>
            </a:r>
            <a:endParaRPr lang="zh-TW" altLang="en-US" dirty="0"/>
          </a:p>
        </p:txBody>
      </p:sp>
      <p:pic>
        <p:nvPicPr>
          <p:cNvPr id="9" name="圖片 8"/>
          <p:cNvPicPr>
            <a:picLocks noChangeAspect="1"/>
          </p:cNvPicPr>
          <p:nvPr/>
        </p:nvPicPr>
        <p:blipFill>
          <a:blip r:embed="rId4"/>
          <a:stretch>
            <a:fillRect/>
          </a:stretch>
        </p:blipFill>
        <p:spPr>
          <a:xfrm rot="20159956">
            <a:off x="296488" y="2588599"/>
            <a:ext cx="5568972" cy="2331198"/>
          </a:xfrm>
          <a:prstGeom prst="rect">
            <a:avLst/>
          </a:prstGeom>
        </p:spPr>
      </p:pic>
      <p:pic>
        <p:nvPicPr>
          <p:cNvPr id="6" name="圖片 5"/>
          <p:cNvPicPr>
            <a:picLocks noChangeAspect="1"/>
          </p:cNvPicPr>
          <p:nvPr/>
        </p:nvPicPr>
        <p:blipFill>
          <a:blip r:embed="rId5"/>
          <a:stretch>
            <a:fillRect/>
          </a:stretch>
        </p:blipFill>
        <p:spPr>
          <a:xfrm rot="215993">
            <a:off x="3236591" y="2164405"/>
            <a:ext cx="5598200" cy="4780764"/>
          </a:xfrm>
          <a:prstGeom prst="rect">
            <a:avLst/>
          </a:prstGeom>
        </p:spPr>
      </p:pic>
    </p:spTree>
    <p:extLst>
      <p:ext uri="{BB962C8B-B14F-4D97-AF65-F5344CB8AC3E}">
        <p14:creationId xmlns:p14="http://schemas.microsoft.com/office/powerpoint/2010/main" val="395729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8244</TotalTime>
  <Words>1280</Words>
  <Application>Microsoft Office PowerPoint</Application>
  <PresentationFormat>如螢幕大小 (4:3)</PresentationFormat>
  <Paragraphs>194</Paragraphs>
  <Slides>19</Slides>
  <Notes>15</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19</vt:i4>
      </vt:variant>
    </vt:vector>
  </HeadingPairs>
  <TitlesOfParts>
    <vt:vector size="24" baseType="lpstr">
      <vt:lpstr>微軟正黑體</vt:lpstr>
      <vt:lpstr>Arial</vt:lpstr>
      <vt:lpstr>Calibri</vt:lpstr>
      <vt:lpstr>Times New Roman</vt:lpstr>
      <vt:lpstr>Office 佈景主題</vt:lpstr>
      <vt:lpstr>       Applying Machine Learning to Improve Job Opportunity Recommendation                     </vt:lpstr>
      <vt:lpstr>目錄</vt:lpstr>
      <vt:lpstr>原因</vt:lpstr>
      <vt:lpstr>目的</vt:lpstr>
      <vt:lpstr>特色</vt:lpstr>
      <vt:lpstr>方法</vt:lpstr>
      <vt:lpstr>INPUT</vt:lpstr>
      <vt:lpstr>PowerPoint 簡報</vt:lpstr>
      <vt:lpstr>PowerPoint 簡報</vt:lpstr>
      <vt:lpstr>PowerPoint 簡報</vt:lpstr>
      <vt:lpstr>PowerPoint 簡報</vt:lpstr>
      <vt:lpstr> ALGORITHM</vt:lpstr>
      <vt:lpstr>PowerPoint 簡報</vt:lpstr>
      <vt:lpstr>PowerPoint 簡報</vt:lpstr>
      <vt:lpstr>OUTPUT</vt:lpstr>
      <vt:lpstr>PowerPoint 簡報</vt:lpstr>
      <vt:lpstr>未來展望</vt:lpstr>
      <vt:lpstr>     Thank you for your listening</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陳博文</dc:creator>
  <cp:lastModifiedBy>RAY</cp:lastModifiedBy>
  <cp:revision>84</cp:revision>
  <dcterms:created xsi:type="dcterms:W3CDTF">2018-12-03T03:51:24Z</dcterms:created>
  <dcterms:modified xsi:type="dcterms:W3CDTF">2019-07-13T16:03:26Z</dcterms:modified>
</cp:coreProperties>
</file>