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9" r:id="rId1"/>
  </p:sldMasterIdLst>
  <p:notesMasterIdLst>
    <p:notesMasterId r:id="rId21"/>
  </p:notesMasterIdLst>
  <p:sldIdLst>
    <p:sldId id="288" r:id="rId2"/>
    <p:sldId id="257" r:id="rId3"/>
    <p:sldId id="259" r:id="rId4"/>
    <p:sldId id="261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304" r:id="rId13"/>
    <p:sldId id="296" r:id="rId14"/>
    <p:sldId id="299" r:id="rId15"/>
    <p:sldId id="303" r:id="rId16"/>
    <p:sldId id="297" r:id="rId17"/>
    <p:sldId id="298" r:id="rId18"/>
    <p:sldId id="301" r:id="rId19"/>
    <p:sldId id="302" r:id="rId20"/>
  </p:sldIdLst>
  <p:sldSz cx="9144000" cy="5143500" type="screen16x9"/>
  <p:notesSz cx="6858000" cy="9144000"/>
  <p:embeddedFontLst>
    <p:embeddedFont>
      <p:font typeface="Oswald" pitchFamily="2" charset="0"/>
      <p:regular r:id="rId22"/>
      <p:bold r:id="rId23"/>
    </p:embeddedFont>
    <p:embeddedFont>
      <p:font typeface="Source Sans Pro" panose="020B050303040302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F8A272E-E5C6-4FDD-9CFB-E36095FE23A3}">
  <a:tblStyle styleId="{DF8A272E-E5C6-4FDD-9CFB-E36095FE23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89"/>
    <p:restoredTop sz="94643"/>
  </p:normalViewPr>
  <p:slideViewPr>
    <p:cSldViewPr snapToGrid="0" snapToObjects="1">
      <p:cViewPr varScale="1">
        <p:scale>
          <a:sx n="160" d="100"/>
          <a:sy n="160" d="100"/>
        </p:scale>
        <p:origin x="1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37059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06590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96376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61997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02806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55730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45495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46061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34805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54560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0823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6328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8918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6186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6752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515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76" name="Google Shape;76;p3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7" name="Google Shape;77;p3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1" name="Google Shape;81;p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" name="Google Shape;82;p3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3" name="Google Shape;83;p3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4" name="Google Shape;84;p3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85" name="Google Shape;85;p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3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5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63" name="Google Shape;163;p5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64" name="Google Shape;164;p5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5" name="Google Shape;165;p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5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5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" name="Google Shape;168;p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9" name="Google Shape;169;p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0" name="Google Shape;170;p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1" name="Google Shape;171;p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72" name="Google Shape;172;p5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73" name="Google Shape;173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198;p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6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6" name="Google Shape;206;p6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7" name="Google Shape;207;p6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08" name="Google Shape;208;p6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9" name="Google Shape;209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2" name="Google Shape;212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3" name="Google Shape;213;p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4" name="Google Shape;214;p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5" name="Google Shape;215;p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16" name="Google Shape;216;p6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217" name="Google Shape;217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2" name="Google Shape;242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8B25D762-7E6C-B548-A18F-CD675296AEC6}"/>
              </a:ext>
            </a:extLst>
          </p:cNvPr>
          <p:cNvSpPr txBox="1">
            <a:spLocks/>
          </p:cNvSpPr>
          <p:nvPr/>
        </p:nvSpPr>
        <p:spPr>
          <a:xfrm>
            <a:off x="6673637" y="3835957"/>
            <a:ext cx="6858000" cy="1241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TW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8</a:t>
            </a:r>
          </a:p>
          <a:p>
            <a:pPr marL="0" indent="0">
              <a:buNone/>
            </a:pPr>
            <a:r>
              <a:rPr kumimoji="1" lang="en-US" altLang="zh-TW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B06901071 </a:t>
            </a:r>
            <a:r>
              <a:rPr kumimoji="1" lang="zh-CN" altLang="en-US" sz="1800" dirty="0">
                <a:solidFill>
                  <a:schemeClr val="bg1"/>
                </a:solidFill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何承叡</a:t>
            </a:r>
            <a:endParaRPr kumimoji="1" lang="en-US" altLang="zh-CN" sz="1800" dirty="0">
              <a:solidFill>
                <a:schemeClr val="bg1"/>
              </a:solidFill>
              <a:latin typeface="Songti SC" panose="02010600040101010101" pitchFamily="2" charset="-122"/>
              <a:ea typeface="Songti SC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en-US" altLang="zh-TW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B06901058 </a:t>
            </a:r>
            <a:r>
              <a:rPr kumimoji="1" lang="zh-CN" altLang="en-US" sz="1800" dirty="0">
                <a:solidFill>
                  <a:schemeClr val="bg1"/>
                </a:solidFill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陳聖佑</a:t>
            </a:r>
            <a:endParaRPr kumimoji="1" lang="zh-TW" altLang="en-US" sz="1800" dirty="0">
              <a:solidFill>
                <a:schemeClr val="bg1"/>
              </a:solidFill>
              <a:latin typeface="Songti SC" panose="02010600040101010101" pitchFamily="2" charset="-122"/>
              <a:ea typeface="Songti SC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Google Shape;464;p13">
            <a:extLst>
              <a:ext uri="{FF2B5EF4-FFF2-40B4-BE49-F238E27FC236}">
                <a16:creationId xmlns:a16="http://schemas.microsoft.com/office/drawing/2014/main" id="{FC3A013B-CB58-7343-A823-12086FBC556D}"/>
              </a:ext>
            </a:extLst>
          </p:cNvPr>
          <p:cNvSpPr txBox="1">
            <a:spLocks/>
          </p:cNvSpPr>
          <p:nvPr/>
        </p:nvSpPr>
        <p:spPr>
          <a:xfrm>
            <a:off x="1545684" y="2413111"/>
            <a:ext cx="11167532" cy="1546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l"/>
            <a:r>
              <a:rPr kumimoji="1" lang="en-US" altLang="zh-TW" sz="4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MIPS Final Project Presentation</a:t>
            </a:r>
            <a:endParaRPr lang="en-US" sz="4400" b="0" dirty="0"/>
          </a:p>
        </p:txBody>
      </p:sp>
    </p:spTree>
    <p:extLst>
      <p:ext uri="{BB962C8B-B14F-4D97-AF65-F5344CB8AC3E}">
        <p14:creationId xmlns:p14="http://schemas.microsoft.com/office/powerpoint/2010/main" val="3143374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7" name="Google Shape;469;p14">
            <a:extLst>
              <a:ext uri="{FF2B5EF4-FFF2-40B4-BE49-F238E27FC236}">
                <a16:creationId xmlns:a16="http://schemas.microsoft.com/office/drawing/2014/main" id="{B4AAEED9-3A16-FE4D-A28B-B969F3F1EF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8360" y="636838"/>
            <a:ext cx="8112765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 Prediction </a:t>
            </a:r>
            <a:br>
              <a:rPr lang="en-US" altLang="zh-TW" sz="4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Local History Table</a:t>
            </a:r>
            <a:endParaRPr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500;p18">
            <a:extLst>
              <a:ext uri="{FF2B5EF4-FFF2-40B4-BE49-F238E27FC236}">
                <a16:creationId xmlns:a16="http://schemas.microsoft.com/office/drawing/2014/main" id="{844266B6-1507-7B4E-B660-E7D65A9E83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72577" y="1295793"/>
            <a:ext cx="6996600" cy="25723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Methdology</a:t>
            </a:r>
            <a:endParaRPr kumimoji="1"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600" indent="0">
              <a:buNone/>
            </a:pPr>
            <a:endParaRPr kumimoji="1"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600" indent="0">
              <a:buNone/>
            </a:pPr>
            <a:endParaRPr kumimoji="1"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N=2</a:t>
            </a:r>
          </a:p>
          <a:p>
            <a:pPr lvl="1"/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branch pattern is 1010…</a:t>
            </a:r>
          </a:p>
          <a:p>
            <a:pPr lvl="2">
              <a:buAutoNum type="arabicPlain" startAt="10"/>
            </a:pP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1</a:t>
            </a:r>
          </a:p>
          <a:p>
            <a:pPr marL="1028700" lvl="2" indent="0">
              <a:buNone/>
            </a:pP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  =&gt; 0 </a:t>
            </a:r>
          </a:p>
          <a:p>
            <a:pPr lvl="1"/>
            <a:endParaRPr kumimoji="1"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600" indent="0">
              <a:buNone/>
            </a:pPr>
            <a:endParaRPr kumimoji="1"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600" indent="0">
              <a:buNone/>
            </a:pPr>
            <a:endParaRPr kumimoji="1"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600" indent="0">
              <a:buNone/>
            </a:pPr>
            <a:endParaRPr kumimoji="1"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600" indent="0">
              <a:buNone/>
            </a:pPr>
            <a:endParaRPr kumimoji="1"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600" indent="0">
              <a:buNone/>
            </a:pPr>
            <a:endParaRPr kumimoji="1"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AFE699A-FBA7-E540-B8E0-5786EF826A2D}"/>
              </a:ext>
            </a:extLst>
          </p:cNvPr>
          <p:cNvSpPr/>
          <p:nvPr/>
        </p:nvSpPr>
        <p:spPr>
          <a:xfrm>
            <a:off x="1807778" y="2595312"/>
            <a:ext cx="1660635" cy="4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47133EC-D756-DB41-9DC3-CAEAA3E9EC7F}"/>
              </a:ext>
            </a:extLst>
          </p:cNvPr>
          <p:cNvSpPr txBox="1"/>
          <p:nvPr/>
        </p:nvSpPr>
        <p:spPr>
          <a:xfrm>
            <a:off x="1954925" y="3071861"/>
            <a:ext cx="1831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Branch History</a:t>
            </a:r>
            <a:endParaRPr kumimoji="1"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AA91360-72C9-AD47-8930-A668703DBD54}"/>
              </a:ext>
            </a:extLst>
          </p:cNvPr>
          <p:cNvSpPr txBox="1"/>
          <p:nvPr/>
        </p:nvSpPr>
        <p:spPr>
          <a:xfrm>
            <a:off x="2267542" y="2711092"/>
            <a:ext cx="1831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0010</a:t>
            </a:r>
            <a:endParaRPr kumimoji="1" lang="zh-TW" altLang="en-US" dirty="0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9B936B28-700D-1E45-8C42-63AF54DAC663}"/>
              </a:ext>
            </a:extLst>
          </p:cNvPr>
          <p:cNvGrpSpPr/>
          <p:nvPr/>
        </p:nvGrpSpPr>
        <p:grpSpPr>
          <a:xfrm>
            <a:off x="5092260" y="1352638"/>
            <a:ext cx="1660635" cy="1901263"/>
            <a:chOff x="5060729" y="1497425"/>
            <a:chExt cx="1660635" cy="1901263"/>
          </a:xfrm>
        </p:grpSpPr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EFCDF3CF-381C-424A-B857-D76E0DCB58E0}"/>
                </a:ext>
              </a:extLst>
            </p:cNvPr>
            <p:cNvGrpSpPr/>
            <p:nvPr/>
          </p:nvGrpSpPr>
          <p:grpSpPr>
            <a:xfrm>
              <a:off x="5060729" y="1497425"/>
              <a:ext cx="1660635" cy="953098"/>
              <a:chOff x="5060729" y="1497425"/>
              <a:chExt cx="1660635" cy="953098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9EB42C1E-FFD2-BC42-96EE-DC0F26206669}"/>
                  </a:ext>
                </a:extLst>
              </p:cNvPr>
              <p:cNvSpPr/>
              <p:nvPr/>
            </p:nvSpPr>
            <p:spPr>
              <a:xfrm>
                <a:off x="5060729" y="1497425"/>
                <a:ext cx="1660635" cy="47654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579F620C-F4D3-874B-B1DF-BFABEA4BB887}"/>
                  </a:ext>
                </a:extLst>
              </p:cNvPr>
              <p:cNvSpPr/>
              <p:nvPr/>
            </p:nvSpPr>
            <p:spPr>
              <a:xfrm>
                <a:off x="5060729" y="1973974"/>
                <a:ext cx="1660635" cy="47654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2A6A6D38-9687-BA4F-BAE7-30FA7B9A9C90}"/>
                </a:ext>
              </a:extLst>
            </p:cNvPr>
            <p:cNvGrpSpPr/>
            <p:nvPr/>
          </p:nvGrpSpPr>
          <p:grpSpPr>
            <a:xfrm>
              <a:off x="5060729" y="2445590"/>
              <a:ext cx="1660635" cy="953098"/>
              <a:chOff x="5060729" y="1497425"/>
              <a:chExt cx="1660635" cy="953098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3DD6F497-4E2D-9048-9593-5381F17C218C}"/>
                  </a:ext>
                </a:extLst>
              </p:cNvPr>
              <p:cNvSpPr/>
              <p:nvPr/>
            </p:nvSpPr>
            <p:spPr>
              <a:xfrm>
                <a:off x="5060729" y="1497425"/>
                <a:ext cx="1660635" cy="47654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DC381146-1ADD-0B4E-88A6-E9B0492B94D9}"/>
                  </a:ext>
                </a:extLst>
              </p:cNvPr>
              <p:cNvSpPr/>
              <p:nvPr/>
            </p:nvSpPr>
            <p:spPr>
              <a:xfrm>
                <a:off x="5060729" y="1973974"/>
                <a:ext cx="1660635" cy="47654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6E48F25B-FF1B-294C-B2DD-F4BED38231CB}"/>
              </a:ext>
            </a:extLst>
          </p:cNvPr>
          <p:cNvGrpSpPr/>
          <p:nvPr/>
        </p:nvGrpSpPr>
        <p:grpSpPr>
          <a:xfrm>
            <a:off x="5092260" y="3924974"/>
            <a:ext cx="1660635" cy="953098"/>
            <a:chOff x="5060729" y="1497425"/>
            <a:chExt cx="1660635" cy="953098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CCB871C9-33C5-DD47-AF32-8CD68851233D}"/>
                </a:ext>
              </a:extLst>
            </p:cNvPr>
            <p:cNvSpPr/>
            <p:nvPr/>
          </p:nvSpPr>
          <p:spPr>
            <a:xfrm>
              <a:off x="5060729" y="1497425"/>
              <a:ext cx="1660635" cy="47654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6E9A808-A4B2-9145-9A0D-83CEDE708720}"/>
                </a:ext>
              </a:extLst>
            </p:cNvPr>
            <p:cNvSpPr/>
            <p:nvPr/>
          </p:nvSpPr>
          <p:spPr>
            <a:xfrm>
              <a:off x="5060729" y="1973974"/>
              <a:ext cx="1660635" cy="47654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C32543EB-E6ED-FA44-94B0-6ED03B183EAA}"/>
              </a:ext>
            </a:extLst>
          </p:cNvPr>
          <p:cNvSpPr txBox="1"/>
          <p:nvPr/>
        </p:nvSpPr>
        <p:spPr>
          <a:xfrm>
            <a:off x="5805648" y="3171899"/>
            <a:ext cx="18318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.</a:t>
            </a:r>
          </a:p>
          <a:p>
            <a:r>
              <a:rPr kumimoji="1" lang="en-US" altLang="zh-TW" dirty="0"/>
              <a:t>.</a:t>
            </a:r>
          </a:p>
          <a:p>
            <a:r>
              <a:rPr kumimoji="1" lang="en-US" altLang="zh-TW" dirty="0"/>
              <a:t>.</a:t>
            </a:r>
            <a:endParaRPr kumimoji="1"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30BF0673-3074-BE4B-AD46-D8890A6BD90C}"/>
              </a:ext>
            </a:extLst>
          </p:cNvPr>
          <p:cNvSpPr txBox="1"/>
          <p:nvPr/>
        </p:nvSpPr>
        <p:spPr>
          <a:xfrm>
            <a:off x="7061396" y="1198749"/>
            <a:ext cx="1831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History Table</a:t>
            </a:r>
            <a:endParaRPr kumimoji="1" lang="zh-TW" altLang="en-US" dirty="0"/>
          </a:p>
        </p:txBody>
      </p:sp>
      <p:sp>
        <p:nvSpPr>
          <p:cNvPr id="13" name="右大括弧 12">
            <a:extLst>
              <a:ext uri="{FF2B5EF4-FFF2-40B4-BE49-F238E27FC236}">
                <a16:creationId xmlns:a16="http://schemas.microsoft.com/office/drawing/2014/main" id="{68BE97AF-D45D-E642-A1AB-35944F9C582D}"/>
              </a:ext>
            </a:extLst>
          </p:cNvPr>
          <p:cNvSpPr/>
          <p:nvPr/>
        </p:nvSpPr>
        <p:spPr>
          <a:xfrm rot="16200000">
            <a:off x="2495775" y="1593860"/>
            <a:ext cx="284640" cy="1490244"/>
          </a:xfrm>
          <a:prstGeom prst="rightBrace">
            <a:avLst>
              <a:gd name="adj1" fmla="val 8956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08D168E6-55B5-3C40-BC11-95764A9BBABF}"/>
              </a:ext>
            </a:extLst>
          </p:cNvPr>
          <p:cNvSpPr txBox="1"/>
          <p:nvPr/>
        </p:nvSpPr>
        <p:spPr>
          <a:xfrm>
            <a:off x="2412122" y="1908029"/>
            <a:ext cx="62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N bit</a:t>
            </a:r>
            <a:endParaRPr kumimoji="1" lang="zh-TW" altLang="en-US" dirty="0"/>
          </a:p>
        </p:txBody>
      </p:sp>
      <p:sp>
        <p:nvSpPr>
          <p:cNvPr id="34" name="右大括弧 33">
            <a:extLst>
              <a:ext uri="{FF2B5EF4-FFF2-40B4-BE49-F238E27FC236}">
                <a16:creationId xmlns:a16="http://schemas.microsoft.com/office/drawing/2014/main" id="{CF2AAEAB-5B22-BC43-89B1-840EDBD0A753}"/>
              </a:ext>
            </a:extLst>
          </p:cNvPr>
          <p:cNvSpPr/>
          <p:nvPr/>
        </p:nvSpPr>
        <p:spPr>
          <a:xfrm>
            <a:off x="6974402" y="1659578"/>
            <a:ext cx="284640" cy="2946463"/>
          </a:xfrm>
          <a:prstGeom prst="rightBrace">
            <a:avLst>
              <a:gd name="adj1" fmla="val 8956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CEC28694-08EB-044F-8C3A-CE902F084F9A}"/>
                  </a:ext>
                </a:extLst>
              </p:cNvPr>
              <p:cNvSpPr txBox="1"/>
              <p:nvPr/>
            </p:nvSpPr>
            <p:spPr>
              <a:xfrm>
                <a:off x="7198445" y="2910802"/>
                <a:ext cx="68850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zh-TW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kumimoji="1" lang="zh-TW" altLang="en-US" sz="2000" dirty="0"/>
              </a:p>
            </p:txBody>
          </p:sp>
        </mc:Choice>
        <mc:Fallback xmlns="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CEC28694-08EB-044F-8C3A-CE902F084F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8445" y="2910802"/>
                <a:ext cx="688509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A8CDCB97-7408-B742-B731-1E27DAC019BE}"/>
              </a:ext>
            </a:extLst>
          </p:cNvPr>
          <p:cNvCxnSpPr/>
          <p:nvPr/>
        </p:nvCxnSpPr>
        <p:spPr>
          <a:xfrm>
            <a:off x="3468413" y="2864980"/>
            <a:ext cx="4834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D7625B48-4AB9-3848-AEF0-830583E5F060}"/>
              </a:ext>
            </a:extLst>
          </p:cNvPr>
          <p:cNvCxnSpPr>
            <a:cxnSpLocks/>
          </p:cNvCxnSpPr>
          <p:nvPr/>
        </p:nvCxnSpPr>
        <p:spPr>
          <a:xfrm>
            <a:off x="3951890" y="2595312"/>
            <a:ext cx="0" cy="273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箭頭接點 42">
            <a:extLst>
              <a:ext uri="{FF2B5EF4-FFF2-40B4-BE49-F238E27FC236}">
                <a16:creationId xmlns:a16="http://schemas.microsoft.com/office/drawing/2014/main" id="{FA94511D-825A-0745-BDD3-D7C4B9B0A08B}"/>
              </a:ext>
            </a:extLst>
          </p:cNvPr>
          <p:cNvCxnSpPr/>
          <p:nvPr/>
        </p:nvCxnSpPr>
        <p:spPr>
          <a:xfrm>
            <a:off x="3951890" y="2595312"/>
            <a:ext cx="11129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3163A5DF-DD51-5D42-91ED-E8FAF7ABA40E}"/>
              </a:ext>
            </a:extLst>
          </p:cNvPr>
          <p:cNvSpPr txBox="1"/>
          <p:nvPr/>
        </p:nvSpPr>
        <p:spPr>
          <a:xfrm>
            <a:off x="5575738" y="2415895"/>
            <a:ext cx="1831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To Do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0998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7" name="Google Shape;469;p14">
            <a:extLst>
              <a:ext uri="{FF2B5EF4-FFF2-40B4-BE49-F238E27FC236}">
                <a16:creationId xmlns:a16="http://schemas.microsoft.com/office/drawing/2014/main" id="{B4AAEED9-3A16-FE4D-A28B-B969F3F1EF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8360" y="636838"/>
            <a:ext cx="8112765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 Prediction </a:t>
            </a:r>
            <a:br>
              <a:rPr lang="en-US" altLang="zh-TW" sz="4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Local History Table</a:t>
            </a:r>
            <a:endParaRPr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Google Shape;500;p18">
            <a:extLst>
              <a:ext uri="{FF2B5EF4-FFF2-40B4-BE49-F238E27FC236}">
                <a16:creationId xmlns:a16="http://schemas.microsoft.com/office/drawing/2014/main" id="{13EC84DF-04E1-2F41-9673-C67B4BC20A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2818" y="1185577"/>
            <a:ext cx="8812657" cy="25723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kumimoji="1" lang="en-US" altLang="zh-TW" dirty="0"/>
              <a:t>Cost Cycle Difference (No Branch Prediction – 2-bit Branch Prediction)   </a:t>
            </a:r>
          </a:p>
          <a:p>
            <a:pPr lvl="1"/>
            <a:r>
              <a:rPr kumimoji="1" lang="en-US" altLang="zh-TW" dirty="0"/>
              <a:t>Never branch:  </a:t>
            </a:r>
            <a:r>
              <a:rPr kumimoji="1" lang="en-US" altLang="zh-TW" b="1" dirty="0"/>
              <a:t>0</a:t>
            </a:r>
            <a:r>
              <a:rPr kumimoji="1" lang="en-US" altLang="zh-TW" dirty="0"/>
              <a:t> </a:t>
            </a:r>
          </a:p>
          <a:p>
            <a:pPr lvl="1"/>
            <a:r>
              <a:rPr kumimoji="1" lang="en-US" altLang="zh-TW" dirty="0"/>
              <a:t>Interleave branch:  </a:t>
            </a:r>
            <a:r>
              <a:rPr lang="en-US" altLang="zh-TW" b="1" dirty="0"/>
              <a:t>9995</a:t>
            </a:r>
            <a:endParaRPr kumimoji="1" lang="en-US" altLang="zh-TW" b="1" dirty="0"/>
          </a:p>
          <a:p>
            <a:pPr lvl="1"/>
            <a:r>
              <a:rPr kumimoji="1" lang="en-US" altLang="zh-TW" dirty="0"/>
              <a:t>Always branch:  </a:t>
            </a:r>
            <a:r>
              <a:rPr lang="en-US" altLang="zh-TW" b="1" dirty="0"/>
              <a:t>9997</a:t>
            </a:r>
            <a:endParaRPr kumimoji="1" lang="zh-TW" altLang="en-US" b="1" dirty="0"/>
          </a:p>
          <a:p>
            <a:endParaRPr kumimoji="1"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600" indent="0">
              <a:buNone/>
            </a:pPr>
            <a:endParaRPr kumimoji="1"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600" indent="0">
              <a:buNone/>
            </a:pPr>
            <a:endParaRPr kumimoji="1"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600" indent="0">
              <a:buNone/>
            </a:pPr>
            <a:endParaRPr kumimoji="1"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600" indent="0">
              <a:buNone/>
            </a:pPr>
            <a:endParaRPr kumimoji="1"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600" indent="0">
              <a:buNone/>
            </a:pPr>
            <a:endParaRPr kumimoji="1"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6C67D61E-3BDE-8C4D-807F-55885FEC3E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628" r="24461"/>
          <a:stretch/>
        </p:blipFill>
        <p:spPr>
          <a:xfrm>
            <a:off x="798087" y="2796792"/>
            <a:ext cx="3385029" cy="1788709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9773499F-FD0A-FF4A-A4A0-C8B7C929BFD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4545" r="46228"/>
          <a:stretch/>
        </p:blipFill>
        <p:spPr>
          <a:xfrm>
            <a:off x="4874169" y="2784731"/>
            <a:ext cx="3224944" cy="1800770"/>
          </a:xfrm>
          <a:prstGeom prst="rect">
            <a:avLst/>
          </a:prstGeom>
        </p:spPr>
      </p:pic>
      <p:sp>
        <p:nvSpPr>
          <p:cNvPr id="40" name="文字方塊 39">
            <a:extLst>
              <a:ext uri="{FF2B5EF4-FFF2-40B4-BE49-F238E27FC236}">
                <a16:creationId xmlns:a16="http://schemas.microsoft.com/office/drawing/2014/main" id="{93EE0812-C633-F643-B49E-13F38DABD4E9}"/>
              </a:ext>
            </a:extLst>
          </p:cNvPr>
          <p:cNvSpPr txBox="1"/>
          <p:nvPr/>
        </p:nvSpPr>
        <p:spPr>
          <a:xfrm>
            <a:off x="1513232" y="2471745"/>
            <a:ext cx="2010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chemeClr val="tx1"/>
                </a:solidFill>
              </a:rPr>
              <a:t>No Branch Prediction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1184548E-BBC6-E141-88C5-B623F2AF7085}"/>
              </a:ext>
            </a:extLst>
          </p:cNvPr>
          <p:cNvSpPr txBox="1"/>
          <p:nvPr/>
        </p:nvSpPr>
        <p:spPr>
          <a:xfrm>
            <a:off x="5481504" y="2305989"/>
            <a:ext cx="3075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chemeClr val="tx1"/>
                </a:solidFill>
              </a:rPr>
              <a:t>2-bit Branch Prediction </a:t>
            </a:r>
          </a:p>
          <a:p>
            <a:r>
              <a:rPr kumimoji="1" lang="en-US" altLang="zh-TW" dirty="0">
                <a:solidFill>
                  <a:schemeClr val="tx1"/>
                </a:solidFill>
              </a:rPr>
              <a:t>with Local History Table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BE4D21B-4B6A-A641-B9C1-3E16EA0F8F46}"/>
              </a:ext>
            </a:extLst>
          </p:cNvPr>
          <p:cNvSpPr txBox="1"/>
          <p:nvPr/>
        </p:nvSpPr>
        <p:spPr>
          <a:xfrm>
            <a:off x="4183116" y="4746471"/>
            <a:ext cx="5060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nb_notBr</a:t>
            </a:r>
            <a:r>
              <a:rPr kumimoji="1"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nb_interBr</a:t>
            </a:r>
            <a:r>
              <a:rPr kumimoji="1"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nb_Br</a:t>
            </a:r>
            <a:r>
              <a:rPr kumimoji="1"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(10000, 10000, 10000)</a:t>
            </a:r>
            <a:endParaRPr kumimoji="1"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416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7" name="Google Shape;469;p14">
            <a:extLst>
              <a:ext uri="{FF2B5EF4-FFF2-40B4-BE49-F238E27FC236}">
                <a16:creationId xmlns:a16="http://schemas.microsoft.com/office/drawing/2014/main" id="{B4AAEED9-3A16-FE4D-A28B-B969F3F1EF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8360" y="636838"/>
            <a:ext cx="8112765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-US" altLang="zh-TW" sz="4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 Cycle Comparison</a:t>
            </a:r>
            <a:br>
              <a:rPr kumimoji="1" lang="en-US" altLang="zh-TW" sz="1800" dirty="0"/>
            </a:br>
            <a:endParaRPr lang="en-US"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560F719-4C42-C64F-A71E-A4BF076C5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105911"/>
              </p:ext>
            </p:extLst>
          </p:nvPr>
        </p:nvGraphicFramePr>
        <p:xfrm>
          <a:off x="386538" y="1535486"/>
          <a:ext cx="8444587" cy="2433320"/>
        </p:xfrm>
        <a:graphic>
          <a:graphicData uri="http://schemas.openxmlformats.org/drawingml/2006/table">
            <a:tbl>
              <a:tblPr firstRow="1" bandRow="1">
                <a:tableStyleId>{DF8A272E-E5C6-4FDD-9CFB-E36095FE23A3}</a:tableStyleId>
              </a:tblPr>
              <a:tblGrid>
                <a:gridCol w="2384466">
                  <a:extLst>
                    <a:ext uri="{9D8B030D-6E8A-4147-A177-3AD203B41FA5}">
                      <a16:colId xmlns:a16="http://schemas.microsoft.com/office/drawing/2014/main" val="997746687"/>
                    </a:ext>
                  </a:extLst>
                </a:gridCol>
                <a:gridCol w="1394601">
                  <a:extLst>
                    <a:ext uri="{9D8B030D-6E8A-4147-A177-3AD203B41FA5}">
                      <a16:colId xmlns:a16="http://schemas.microsoft.com/office/drawing/2014/main" val="3025255022"/>
                    </a:ext>
                  </a:extLst>
                </a:gridCol>
                <a:gridCol w="1166380">
                  <a:extLst>
                    <a:ext uri="{9D8B030D-6E8A-4147-A177-3AD203B41FA5}">
                      <a16:colId xmlns:a16="http://schemas.microsoft.com/office/drawing/2014/main" val="2460644447"/>
                    </a:ext>
                  </a:extLst>
                </a:gridCol>
                <a:gridCol w="1166380">
                  <a:extLst>
                    <a:ext uri="{9D8B030D-6E8A-4147-A177-3AD203B41FA5}">
                      <a16:colId xmlns:a16="http://schemas.microsoft.com/office/drawing/2014/main" val="4014166318"/>
                    </a:ext>
                  </a:extLst>
                </a:gridCol>
                <a:gridCol w="1166380">
                  <a:extLst>
                    <a:ext uri="{9D8B030D-6E8A-4147-A177-3AD203B41FA5}">
                      <a16:colId xmlns:a16="http://schemas.microsoft.com/office/drawing/2014/main" val="2734872322"/>
                    </a:ext>
                  </a:extLst>
                </a:gridCol>
                <a:gridCol w="1166380">
                  <a:extLst>
                    <a:ext uri="{9D8B030D-6E8A-4147-A177-3AD203B41FA5}">
                      <a16:colId xmlns:a16="http://schemas.microsoft.com/office/drawing/2014/main" val="4117827268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hasHazard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I_mem_BrPred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196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Problem Size</a:t>
                      </a:r>
                    </a:p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47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Never Branch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Interleave Branch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Always Branch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58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Branch Prediction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16466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50040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70016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40021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160077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931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1-bit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16491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50040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70007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30023</a:t>
                      </a:r>
                      <a:endParaRPr lang="zh-TW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150070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901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2-bit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17458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50040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70019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30023</a:t>
                      </a:r>
                      <a:endParaRPr lang="zh-TW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150082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353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History Table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15352</a:t>
                      </a:r>
                      <a:endParaRPr lang="zh-TW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50040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60021</a:t>
                      </a:r>
                      <a:endParaRPr lang="zh-TW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30024</a:t>
                      </a:r>
                      <a:endParaRPr lang="zh-TW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140085</a:t>
                      </a:r>
                      <a:endParaRPr lang="zh-TW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151801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0F512887-6A77-FA4D-8EDA-9DBA8C5C7F9E}"/>
              </a:ext>
            </a:extLst>
          </p:cNvPr>
          <p:cNvSpPr txBox="1"/>
          <p:nvPr/>
        </p:nvSpPr>
        <p:spPr>
          <a:xfrm>
            <a:off x="4083627" y="4028469"/>
            <a:ext cx="5060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nb_notBr</a:t>
            </a:r>
            <a:r>
              <a:rPr kumimoji="1"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nb_interBr</a:t>
            </a:r>
            <a:r>
              <a:rPr kumimoji="1"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nb_Br</a:t>
            </a:r>
            <a:r>
              <a:rPr kumimoji="1"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(10000, 10000, 10000)</a:t>
            </a:r>
            <a:endParaRPr kumimoji="1"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119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7" name="Google Shape;469;p14">
            <a:extLst>
              <a:ext uri="{FF2B5EF4-FFF2-40B4-BE49-F238E27FC236}">
                <a16:creationId xmlns:a16="http://schemas.microsoft.com/office/drawing/2014/main" id="{B4AAEED9-3A16-FE4D-A28B-B969F3F1EF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3373" y="140640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 Prediction Gate Level</a:t>
            </a:r>
            <a:endParaRPr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Google Shape;500;p18">
                <a:extLst>
                  <a:ext uri="{FF2B5EF4-FFF2-40B4-BE49-F238E27FC236}">
                    <a16:creationId xmlns:a16="http://schemas.microsoft.com/office/drawing/2014/main" id="{3440855D-41CE-5743-808B-6211C51BB762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62370" y="1775366"/>
                <a:ext cx="6996600" cy="19221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kumimoji="1"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Cycle Time: 2.8ns</a:t>
                </a:r>
              </a:p>
              <a:p>
                <a:r>
                  <a:rPr kumimoji="1"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Area of BPU: </a:t>
                </a:r>
                <a:r>
                  <a:rPr lang="en-US" altLang="zh-TW" dirty="0"/>
                  <a:t>14,045.985096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kumimoji="1"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kumimoji="1"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value (</a:t>
                </a:r>
                <a:r>
                  <a:rPr kumimoji="1" lang="en-US" altLang="zh-TW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hasHazard</a:t>
                </a:r>
                <a:r>
                  <a:rPr kumimoji="1"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problem size = 16)</a:t>
                </a:r>
              </a:p>
              <a:p>
                <a:pPr marL="571500" lvl="1" indent="0">
                  <a:buNone/>
                </a:pPr>
                <a:r>
                  <a:rPr lang="en-US" altLang="zh-TW" dirty="0"/>
                  <a:t>	1,765,753,263.08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𝑛𝑠</m:t>
                    </m:r>
                  </m:oMath>
                </a14:m>
                <a:endParaRPr kumimoji="1"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Google Shape;500;p18">
                <a:extLst>
                  <a:ext uri="{FF2B5EF4-FFF2-40B4-BE49-F238E27FC236}">
                    <a16:creationId xmlns:a16="http://schemas.microsoft.com/office/drawing/2014/main" id="{3440855D-41CE-5743-808B-6211C51BB762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62370" y="1775366"/>
                <a:ext cx="6996600" cy="19221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群組 9">
            <a:extLst>
              <a:ext uri="{FF2B5EF4-FFF2-40B4-BE49-F238E27FC236}">
                <a16:creationId xmlns:a16="http://schemas.microsoft.com/office/drawing/2014/main" id="{5A385592-2C56-1246-ADF7-746875F7EB1F}"/>
              </a:ext>
            </a:extLst>
          </p:cNvPr>
          <p:cNvGrpSpPr/>
          <p:nvPr/>
        </p:nvGrpSpPr>
        <p:grpSpPr>
          <a:xfrm>
            <a:off x="5415454" y="1050425"/>
            <a:ext cx="3728546" cy="3514814"/>
            <a:chOff x="5210503" y="1436680"/>
            <a:chExt cx="3728546" cy="3514814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4B2E4555-005A-D84B-BD3A-A39A64835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10503" y="1436680"/>
              <a:ext cx="3728546" cy="401078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F790117A-B218-F549-A59A-EA2B00A2F6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16805"/>
            <a:stretch/>
          </p:blipFill>
          <p:spPr>
            <a:xfrm>
              <a:off x="5210503" y="3605334"/>
              <a:ext cx="3728545" cy="1346160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E1574D10-0E71-CB4D-BCC6-989272E9B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10503" y="1848548"/>
              <a:ext cx="3728546" cy="1745996"/>
            </a:xfrm>
            <a:prstGeom prst="rect">
              <a:avLst/>
            </a:prstGeom>
          </p:spPr>
        </p:pic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130593F-BFD7-DC4E-BFC2-067712A8E82C}"/>
                </a:ext>
              </a:extLst>
            </p:cNvPr>
            <p:cNvSpPr/>
            <p:nvPr/>
          </p:nvSpPr>
          <p:spPr>
            <a:xfrm>
              <a:off x="5210503" y="4315181"/>
              <a:ext cx="3389759" cy="40485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0C18F53-F58B-B444-8074-CA0A3F55E796}"/>
                </a:ext>
              </a:extLst>
            </p:cNvPr>
            <p:cNvSpPr/>
            <p:nvPr/>
          </p:nvSpPr>
          <p:spPr>
            <a:xfrm>
              <a:off x="5210503" y="1460535"/>
              <a:ext cx="3698444" cy="16778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0210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345175" y="2975971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L2 Cache</a:t>
            </a:r>
            <a:endParaRPr sz="4000" dirty="0"/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zh-TW" sz="12000" b="1" dirty="0">
                <a:solidFill>
                  <a:srgbClr val="3C78D8"/>
                </a:solidFill>
                <a:latin typeface="Oswald"/>
                <a:sym typeface="Oswald"/>
              </a:rPr>
              <a:t>3</a:t>
            </a:r>
            <a:endParaRPr sz="12000" dirty="0">
              <a:solidFill>
                <a:srgbClr val="3C78D8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6ADC8D5-9EE2-C74E-9B86-477957BAD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5175" y="4036925"/>
            <a:ext cx="5214600" cy="784800"/>
          </a:xfrm>
        </p:spPr>
        <p:txBody>
          <a:bodyPr/>
          <a:lstStyle/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&amp; Analysis</a:t>
            </a:r>
            <a:endParaRPr lang="zh-TW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756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7" name="Google Shape;469;p14">
            <a:extLst>
              <a:ext uri="{FF2B5EF4-FFF2-40B4-BE49-F238E27FC236}">
                <a16:creationId xmlns:a16="http://schemas.microsoft.com/office/drawing/2014/main" id="{B4AAEED9-3A16-FE4D-A28B-B969F3F1EF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3373" y="140640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L2 Cache</a:t>
            </a:r>
            <a:endParaRPr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7D30DC-210B-2D46-AD7D-609502C3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5492" y="856440"/>
            <a:ext cx="6996600" cy="1922100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32blocks &amp; 4 words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MP1=MP2=8cycles, HT2=2cycles</a:t>
            </a:r>
          </a:p>
          <a:p>
            <a:endParaRPr lang="zh-TW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136735"/>
              </p:ext>
            </p:extLst>
          </p:nvPr>
        </p:nvGraphicFramePr>
        <p:xfrm>
          <a:off x="1415792" y="2177708"/>
          <a:ext cx="6096000" cy="2225040"/>
        </p:xfrm>
        <a:graphic>
          <a:graphicData uri="http://schemas.openxmlformats.org/drawingml/2006/table">
            <a:tbl>
              <a:tblPr firstRow="1" bandRow="1">
                <a:tableStyleId>{DF8A272E-E5C6-4FDD-9CFB-E36095FE23A3}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193689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588281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98111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 cache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 cache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0460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MR1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0.04%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6890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MR2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80%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1.7%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0657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CPI(original)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1.003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368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CPI(+L2cache)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1.003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1.214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2688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improvement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0%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-32%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9065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1518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345175" y="2975971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err="1"/>
              <a:t>Multiply&amp;Divide</a:t>
            </a:r>
            <a:endParaRPr sz="4000" dirty="0"/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zh-TW" sz="12000" b="1" dirty="0">
                <a:solidFill>
                  <a:srgbClr val="3C78D8"/>
                </a:solidFill>
                <a:latin typeface="Oswald"/>
                <a:sym typeface="Oswald"/>
              </a:rPr>
              <a:t>4</a:t>
            </a:r>
            <a:endParaRPr sz="12000" dirty="0">
              <a:solidFill>
                <a:srgbClr val="3C78D8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6ADC8D5-9EE2-C74E-9B86-477957BAD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5175" y="4036925"/>
            <a:ext cx="5214600" cy="784800"/>
          </a:xfrm>
        </p:spPr>
        <p:txBody>
          <a:bodyPr/>
          <a:lstStyle/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TW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748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7" name="Google Shape;469;p14">
            <a:extLst>
              <a:ext uri="{FF2B5EF4-FFF2-40B4-BE49-F238E27FC236}">
                <a16:creationId xmlns:a16="http://schemas.microsoft.com/office/drawing/2014/main" id="{B4AAEED9-3A16-FE4D-A28B-B969F3F1EF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3373" y="140640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Multiplication &amp; Division</a:t>
            </a:r>
            <a:endParaRPr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62BF14BF-D2B7-994D-8D0A-D6A98E66758F}"/>
              </a:ext>
            </a:extLst>
          </p:cNvPr>
          <p:cNvGrpSpPr/>
          <p:nvPr/>
        </p:nvGrpSpPr>
        <p:grpSpPr>
          <a:xfrm>
            <a:off x="1002332" y="1168401"/>
            <a:ext cx="3317420" cy="2932824"/>
            <a:chOff x="663373" y="1231463"/>
            <a:chExt cx="3317420" cy="2932824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7572ADD1-AB75-524C-89D5-9A17EF5D0A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3373" y="1231463"/>
              <a:ext cx="3309585" cy="2932824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6CD1F56-2591-5443-945C-48E3F03217B3}"/>
                </a:ext>
              </a:extLst>
            </p:cNvPr>
            <p:cNvSpPr/>
            <p:nvPr/>
          </p:nvSpPr>
          <p:spPr>
            <a:xfrm>
              <a:off x="3689131" y="1671145"/>
              <a:ext cx="291662" cy="646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7F767032-4AD8-044D-A01B-EB9ED0F75BBD}"/>
              </a:ext>
            </a:extLst>
          </p:cNvPr>
          <p:cNvGrpSpPr/>
          <p:nvPr/>
        </p:nvGrpSpPr>
        <p:grpSpPr>
          <a:xfrm>
            <a:off x="4877496" y="1830991"/>
            <a:ext cx="3499944" cy="2270234"/>
            <a:chOff x="4617365" y="1671145"/>
            <a:chExt cx="3499944" cy="2270234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89281440-F021-B749-8D98-7E7989EC1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17365" y="1671145"/>
              <a:ext cx="3499944" cy="2270234"/>
            </a:xfrm>
            <a:prstGeom prst="rect">
              <a:avLst/>
            </a:prstGeom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32AB0D5-A4C8-7246-910E-D9ABE9827B12}"/>
                </a:ext>
              </a:extLst>
            </p:cNvPr>
            <p:cNvSpPr/>
            <p:nvPr/>
          </p:nvSpPr>
          <p:spPr>
            <a:xfrm>
              <a:off x="7732986" y="1926021"/>
              <a:ext cx="384323" cy="646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13" name="Google Shape;500;p18">
            <a:extLst>
              <a:ext uri="{FF2B5EF4-FFF2-40B4-BE49-F238E27FC236}">
                <a16:creationId xmlns:a16="http://schemas.microsoft.com/office/drawing/2014/main" id="{0DE307A4-2372-8242-A0C7-00E22EACAD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29790" y="712469"/>
            <a:ext cx="6996600" cy="25723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Methdology</a:t>
            </a:r>
            <a:endParaRPr kumimoji="1"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600" indent="0">
              <a:buNone/>
            </a:pPr>
            <a:endParaRPr kumimoji="1"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600" indent="0">
              <a:buNone/>
            </a:pPr>
            <a:endParaRPr kumimoji="1"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600" indent="0">
              <a:buNone/>
            </a:pPr>
            <a:endParaRPr kumimoji="1"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600" indent="0">
              <a:buNone/>
            </a:pPr>
            <a:endParaRPr kumimoji="1"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600" indent="0">
              <a:buNone/>
            </a:pPr>
            <a:endParaRPr kumimoji="1"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F502F43-0ED6-6D4A-94BD-A02BBE711AEB}"/>
              </a:ext>
            </a:extLst>
          </p:cNvPr>
          <p:cNvSpPr txBox="1"/>
          <p:nvPr/>
        </p:nvSpPr>
        <p:spPr>
          <a:xfrm>
            <a:off x="2151994" y="4259297"/>
            <a:ext cx="2081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multiply</a:t>
            </a:r>
            <a:endParaRPr kumimoji="1"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4270677-F9CB-FF47-BF39-FF1F77D89F9B}"/>
              </a:ext>
            </a:extLst>
          </p:cNvPr>
          <p:cNvSpPr txBox="1"/>
          <p:nvPr/>
        </p:nvSpPr>
        <p:spPr>
          <a:xfrm>
            <a:off x="6206359" y="4259296"/>
            <a:ext cx="2081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divide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6252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7" name="Google Shape;469;p14">
            <a:extLst>
              <a:ext uri="{FF2B5EF4-FFF2-40B4-BE49-F238E27FC236}">
                <a16:creationId xmlns:a16="http://schemas.microsoft.com/office/drawing/2014/main" id="{B4AAEED9-3A16-FE4D-A28B-B969F3F1EF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3373" y="140640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Multiplication &amp; Division</a:t>
            </a:r>
            <a:endParaRPr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Google Shape;500;p18">
                <a:extLst>
                  <a:ext uri="{FF2B5EF4-FFF2-40B4-BE49-F238E27FC236}">
                    <a16:creationId xmlns:a16="http://schemas.microsoft.com/office/drawing/2014/main" id="{7690A6D1-8284-D140-B716-D3399DF244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1067" y="1289792"/>
                <a:ext cx="6996600" cy="1922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Source Sans Pro"/>
                  <a:buChar char="◉"/>
                  <a:defRPr sz="2000" b="0" i="0" u="none" strike="noStrike" cap="none">
                    <a:solidFill>
                      <a:schemeClr val="dk1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1pPr>
                <a:lvl2pPr marL="914400" marR="0" lvl="1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Source Sans Pro"/>
                  <a:buChar char="◉"/>
                  <a:defRPr sz="1800" b="0" i="0" u="none" strike="noStrike" cap="none">
                    <a:solidFill>
                      <a:schemeClr val="dk1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2pPr>
                <a:lvl3pPr marL="1371600" marR="0" lvl="2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Source Sans Pro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3pPr>
                <a:lvl4pPr marL="1828800" marR="0" lvl="3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Source Sans Pro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4pPr>
                <a:lvl5pPr marL="2286000" marR="0" lvl="4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Source Sans Pro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5pPr>
                <a:lvl6pPr marL="2743200" marR="0" lvl="5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Source Sans Pro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6pPr>
                <a:lvl7pPr marL="3200400" marR="0" lvl="6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Source Sans Pro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7pPr>
                <a:lvl8pPr marL="3657600" marR="0" lvl="7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Source Sans Pro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8pPr>
                <a:lvl9pPr marL="4114800" marR="0" lvl="8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Source Sans Pro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9pPr>
              </a:lstStyle>
              <a:p>
                <a:r>
                  <a:rPr kumimoji="1"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Cycle Time: 2.8ns</a:t>
                </a:r>
              </a:p>
              <a:p>
                <a:r>
                  <a:rPr kumimoji="1"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Total Execution Time: 2,991.8 </a:t>
                </a:r>
                <a14:m>
                  <m:oMath xmlns:m="http://schemas.openxmlformats.org/officeDocument/2006/math">
                    <m:r>
                      <a:rPr kumimoji="1"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𝑛𝑠</m:t>
                    </m:r>
                  </m:oMath>
                </a14:m>
                <a:endParaRPr kumimoji="1" lang="en-US" altLang="zh-TW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kumimoji="1"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Area of </a:t>
                </a:r>
                <a:r>
                  <a:rPr kumimoji="1" lang="en-US" altLang="zh-TW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MultDiv</a:t>
                </a:r>
                <a:r>
                  <a:rPr kumimoji="1"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altLang="zh-TW" dirty="0"/>
                  <a:t>22,838.516852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sSup>
                      <m:sSupPr>
                        <m:ctrlPr>
                          <a:rPr lang="ar-AE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ar-AE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kumimoji="1"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kumimoji="1"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value (</a:t>
                </a:r>
                <a:r>
                  <a:rPr kumimoji="1" lang="en-US" altLang="zh-TW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MultDiv</a:t>
                </a:r>
                <a:r>
                  <a:rPr kumimoji="1"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problem size = 12)</a:t>
                </a:r>
              </a:p>
              <a:p>
                <a:pPr marL="571500" lvl="1" indent="0">
                  <a:buNone/>
                </a:pPr>
                <a:r>
                  <a:rPr lang="en-US" altLang="zh-TW" dirty="0"/>
                  <a:t>	955,031,738.987 </a:t>
                </a:r>
                <a14:m>
                  <m:oMath xmlns:m="http://schemas.openxmlformats.org/officeDocument/2006/math">
                    <m:r>
                      <a:rPr lang="en-US" altLang="zh-TW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sSup>
                      <m:sSupPr>
                        <m:ctrlPr>
                          <a:rPr lang="ar-AE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ar-AE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ar-AE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ar-AE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𝑛𝑠</m:t>
                    </m:r>
                  </m:oMath>
                </a14:m>
                <a:endParaRPr kumimoji="1"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Font typeface="Source Sans Pro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Google Shape;500;p18">
                <a:extLst>
                  <a:ext uri="{FF2B5EF4-FFF2-40B4-BE49-F238E27FC236}">
                    <a16:creationId xmlns:a16="http://schemas.microsoft.com/office/drawing/2014/main" id="{7690A6D1-8284-D140-B716-D3399DF24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7" y="1289792"/>
                <a:ext cx="6996600" cy="1922100"/>
              </a:xfrm>
              <a:prstGeom prst="rect">
                <a:avLst/>
              </a:prstGeom>
              <a:blipFill>
                <a:blip r:embed="rId3"/>
                <a:stretch>
                  <a:fillRect b="-59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群組 11">
            <a:extLst>
              <a:ext uri="{FF2B5EF4-FFF2-40B4-BE49-F238E27FC236}">
                <a16:creationId xmlns:a16="http://schemas.microsoft.com/office/drawing/2014/main" id="{FE401EFF-8A5F-9849-BA76-1AF0F5644760}"/>
              </a:ext>
            </a:extLst>
          </p:cNvPr>
          <p:cNvGrpSpPr/>
          <p:nvPr/>
        </p:nvGrpSpPr>
        <p:grpSpPr>
          <a:xfrm>
            <a:off x="4825137" y="856440"/>
            <a:ext cx="4280338" cy="3845065"/>
            <a:chOff x="4729656" y="933775"/>
            <a:chExt cx="4280338" cy="3845065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4DB3CD8E-43AC-5C4A-B566-90B97DECF6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20212"/>
            <a:stretch/>
          </p:blipFill>
          <p:spPr>
            <a:xfrm>
              <a:off x="4729656" y="3223760"/>
              <a:ext cx="4276384" cy="1555080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B9307CDD-5806-F241-86C3-ED7BE4CD27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29656" y="933775"/>
              <a:ext cx="4276384" cy="603725"/>
            </a:xfrm>
            <a:prstGeom prst="rect">
              <a:avLst/>
            </a:prstGeom>
          </p:spPr>
        </p:pic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E05CD321-7026-0D41-A250-4710F2685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29656" y="1557288"/>
              <a:ext cx="4280338" cy="1646684"/>
            </a:xfrm>
            <a:prstGeom prst="rect">
              <a:avLst/>
            </a:prstGeom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BE563AC-5F3E-0444-8250-AFE02577ECFA}"/>
                </a:ext>
              </a:extLst>
            </p:cNvPr>
            <p:cNvSpPr/>
            <p:nvPr/>
          </p:nvSpPr>
          <p:spPr>
            <a:xfrm>
              <a:off x="4784832" y="1008994"/>
              <a:ext cx="4130567" cy="18567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5ADF55A-1987-6147-AD7B-3FD721F7B614}"/>
                </a:ext>
              </a:extLst>
            </p:cNvPr>
            <p:cNvSpPr/>
            <p:nvPr/>
          </p:nvSpPr>
          <p:spPr>
            <a:xfrm>
              <a:off x="4784831" y="4047102"/>
              <a:ext cx="4130567" cy="43626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0137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1474076" y="2605481"/>
            <a:ext cx="608569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 for Your Listening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896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894546" y="392387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sz="4400" b="0" dirty="0">
                <a:solidFill>
                  <a:schemeClr val="dk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Outline</a:t>
            </a:r>
            <a:endParaRPr kumimoji="1" sz="4400" b="0" dirty="0">
              <a:solidFill>
                <a:schemeClr val="dk1"/>
              </a:solidFill>
              <a:latin typeface="Times New Roman" panose="02020603050405020304" pitchFamily="18" charset="0"/>
              <a:ea typeface="Source Sans Pro"/>
              <a:cs typeface="Times New Roman" panose="02020603050405020304" pitchFamily="18" charset="0"/>
              <a:sym typeface="Source Sans Pro"/>
            </a:endParaRPr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9" name="Google Shape;500;p18">
            <a:extLst>
              <a:ext uri="{FF2B5EF4-FFF2-40B4-BE49-F238E27FC236}">
                <a16:creationId xmlns:a16="http://schemas.microsoft.com/office/drawing/2014/main" id="{4C999D9B-4F5C-6646-A98F-1BD4080B59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94546" y="1343106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kumimoji="1"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Baseline</a:t>
            </a:r>
            <a:r>
              <a:rPr kumimoji="1"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 result &amp; optimization</a:t>
            </a:r>
          </a:p>
          <a:p>
            <a:r>
              <a:rPr kumimoji="1"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 prediction -- </a:t>
            </a:r>
            <a:r>
              <a:rPr kumimoji="1"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&amp; analysis</a:t>
            </a:r>
          </a:p>
          <a:p>
            <a:r>
              <a:rPr kumimoji="1"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 cache -- </a:t>
            </a:r>
            <a:r>
              <a:rPr kumimoji="1"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&amp; analysis</a:t>
            </a:r>
          </a:p>
          <a:p>
            <a:r>
              <a:rPr kumimoji="1" lang="en-US" altLang="zh-TW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MultDiv</a:t>
            </a:r>
            <a:r>
              <a:rPr kumimoji="1"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 result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345175" y="2975971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Baseline</a:t>
            </a:r>
            <a:endParaRPr sz="4000" dirty="0"/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12000">
              <a:solidFill>
                <a:srgbClr val="3C78D8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6ADC8D5-9EE2-C74E-9B86-477957BAD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5175" y="4036925"/>
            <a:ext cx="5214600" cy="784800"/>
          </a:xfrm>
        </p:spPr>
        <p:txBody>
          <a:bodyPr/>
          <a:lstStyle/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&amp; Optimization </a:t>
            </a:r>
            <a:endParaRPr lang="zh-TW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00" name="Google Shape;500;p1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71682" y="518732"/>
                <a:ext cx="8907400" cy="186840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kumimoji="1"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Cycle Time: 2.9ns</a:t>
                </a:r>
              </a:p>
              <a:p>
                <a:r>
                  <a:rPr kumimoji="1"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value (</a:t>
                </a:r>
                <a:r>
                  <a:rPr kumimoji="1" lang="en-US" altLang="zh-TW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hasHazard</a:t>
                </a:r>
                <a:r>
                  <a:rPr kumimoji="1"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problem size = 16) : </a:t>
                </a:r>
                <a:r>
                  <a:rPr lang="en-US" altLang="zh-TW" dirty="0"/>
                  <a:t>1,843,105,994.65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𝑛𝑠</m:t>
                    </m:r>
                  </m:oMath>
                </a14:m>
                <a:endParaRPr kumimoji="1"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kumimoji="1"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Critical path</a:t>
                </a:r>
              </a:p>
              <a:p>
                <a:pPr marL="0"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500" name="Google Shape;500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71682" y="518732"/>
                <a:ext cx="8907400" cy="18684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" name="Google Shape;469;p14">
            <a:extLst>
              <a:ext uri="{FF2B5EF4-FFF2-40B4-BE49-F238E27FC236}">
                <a16:creationId xmlns:a16="http://schemas.microsoft.com/office/drawing/2014/main" id="{B4AAEED9-3A16-FE4D-A28B-B969F3F1EF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3373" y="140640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Baseline</a:t>
            </a:r>
            <a:endParaRPr sz="2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61" name="群組 460">
            <a:extLst>
              <a:ext uri="{FF2B5EF4-FFF2-40B4-BE49-F238E27FC236}">
                <a16:creationId xmlns:a16="http://schemas.microsoft.com/office/drawing/2014/main" id="{C7BBC41E-0978-8045-AEAA-5D503DA0F067}"/>
              </a:ext>
            </a:extLst>
          </p:cNvPr>
          <p:cNvGrpSpPr/>
          <p:nvPr/>
        </p:nvGrpSpPr>
        <p:grpSpPr>
          <a:xfrm>
            <a:off x="90137" y="1914487"/>
            <a:ext cx="5297981" cy="2911713"/>
            <a:chOff x="141890" y="1844856"/>
            <a:chExt cx="5297981" cy="2911713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5EB7DAD-B78D-644A-BEBA-E3D59D12CDD1}"/>
                </a:ext>
              </a:extLst>
            </p:cNvPr>
            <p:cNvSpPr/>
            <p:nvPr/>
          </p:nvSpPr>
          <p:spPr>
            <a:xfrm>
              <a:off x="1799095" y="2628587"/>
              <a:ext cx="324628" cy="1721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5302E50-1AB7-4044-AE66-FED7CA8F45CF}"/>
                </a:ext>
              </a:extLst>
            </p:cNvPr>
            <p:cNvSpPr/>
            <p:nvPr/>
          </p:nvSpPr>
          <p:spPr>
            <a:xfrm>
              <a:off x="3609316" y="2625281"/>
              <a:ext cx="324628" cy="1721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037A605B-0E89-BA40-965C-B7B4A89441B4}"/>
                </a:ext>
              </a:extLst>
            </p:cNvPr>
            <p:cNvGrpSpPr/>
            <p:nvPr/>
          </p:nvGrpSpPr>
          <p:grpSpPr>
            <a:xfrm>
              <a:off x="472183" y="2957668"/>
              <a:ext cx="620046" cy="1024759"/>
              <a:chOff x="657131" y="2957668"/>
              <a:chExt cx="620046" cy="1024759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A7A3CB49-A73E-C043-B1BB-264739312DAB}"/>
                  </a:ext>
                </a:extLst>
              </p:cNvPr>
              <p:cNvSpPr/>
              <p:nvPr/>
            </p:nvSpPr>
            <p:spPr>
              <a:xfrm>
                <a:off x="671248" y="2957668"/>
                <a:ext cx="338301" cy="10247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8917FB7A-F54D-0C45-B2DE-5028C982CB57}"/>
                  </a:ext>
                </a:extLst>
              </p:cNvPr>
              <p:cNvSpPr txBox="1"/>
              <p:nvPr/>
            </p:nvSpPr>
            <p:spPr>
              <a:xfrm>
                <a:off x="657131" y="3655261"/>
                <a:ext cx="6200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/>
                  <a:t>pc</a:t>
                </a:r>
                <a:endParaRPr kumimoji="1" lang="zh-TW" altLang="en-US" dirty="0"/>
              </a:p>
            </p:txBody>
          </p:sp>
        </p:grp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64F966A-8E86-1349-8973-2A43DB09502F}"/>
                </a:ext>
              </a:extLst>
            </p:cNvPr>
            <p:cNvSpPr/>
            <p:nvPr/>
          </p:nvSpPr>
          <p:spPr>
            <a:xfrm>
              <a:off x="4331936" y="2628587"/>
              <a:ext cx="324628" cy="1721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F756E69D-66ED-D14F-99FB-F0DCA40384ED}"/>
                </a:ext>
              </a:extLst>
            </p:cNvPr>
            <p:cNvSpPr txBox="1"/>
            <p:nvPr/>
          </p:nvSpPr>
          <p:spPr>
            <a:xfrm>
              <a:off x="3978318" y="3345472"/>
              <a:ext cx="6200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/>
                <a:t>…</a:t>
              </a:r>
              <a:endParaRPr kumimoji="1" lang="zh-TW" altLang="en-US" dirty="0"/>
            </a:p>
          </p:txBody>
        </p:sp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3C436324-CE0E-344A-A6D0-F6409B89CA5D}"/>
                </a:ext>
              </a:extLst>
            </p:cNvPr>
            <p:cNvGrpSpPr/>
            <p:nvPr/>
          </p:nvGrpSpPr>
          <p:grpSpPr>
            <a:xfrm>
              <a:off x="1145452" y="1844856"/>
              <a:ext cx="4294419" cy="311253"/>
              <a:chOff x="1145452" y="1844856"/>
              <a:chExt cx="4294419" cy="311253"/>
            </a:xfrm>
          </p:grpSpPr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6BD7F973-C78A-F344-B660-0EF270F370CF}"/>
                  </a:ext>
                </a:extLst>
              </p:cNvPr>
              <p:cNvSpPr txBox="1"/>
              <p:nvPr/>
            </p:nvSpPr>
            <p:spPr>
              <a:xfrm>
                <a:off x="1145452" y="1848332"/>
                <a:ext cx="6200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/>
                  <a:t>IF</a:t>
                </a:r>
                <a:endParaRPr kumimoji="1" lang="zh-TW" altLang="en-US" dirty="0"/>
              </a:p>
            </p:txBody>
          </p:sp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7FADB761-9764-9B4B-A691-8AC2A8EC00E9}"/>
                  </a:ext>
                </a:extLst>
              </p:cNvPr>
              <p:cNvSpPr txBox="1"/>
              <p:nvPr/>
            </p:nvSpPr>
            <p:spPr>
              <a:xfrm>
                <a:off x="2764067" y="1844857"/>
                <a:ext cx="6200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/>
                  <a:t>ID</a:t>
                </a:r>
                <a:endParaRPr kumimoji="1" lang="zh-TW" altLang="en-US" dirty="0"/>
              </a:p>
            </p:txBody>
          </p:sp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10069E71-597E-2D49-AEE8-392EF541F147}"/>
                  </a:ext>
                </a:extLst>
              </p:cNvPr>
              <p:cNvSpPr txBox="1"/>
              <p:nvPr/>
            </p:nvSpPr>
            <p:spPr>
              <a:xfrm>
                <a:off x="4819825" y="1844856"/>
                <a:ext cx="6200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/>
                  <a:t>WB</a:t>
                </a:r>
                <a:endParaRPr kumimoji="1" lang="zh-TW" altLang="en-US" dirty="0"/>
              </a:p>
            </p:txBody>
          </p:sp>
        </p:grp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55C8FE50-CFCD-9940-87A2-5C7A655E81FB}"/>
                </a:ext>
              </a:extLst>
            </p:cNvPr>
            <p:cNvCxnSpPr/>
            <p:nvPr/>
          </p:nvCxnSpPr>
          <p:spPr>
            <a:xfrm>
              <a:off x="4656564" y="3870434"/>
              <a:ext cx="47328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0ECC4426-B124-174B-B2AC-A3D3F98F87AD}"/>
                </a:ext>
              </a:extLst>
            </p:cNvPr>
            <p:cNvCxnSpPr>
              <a:cxnSpLocks/>
            </p:cNvCxnSpPr>
            <p:nvPr/>
          </p:nvCxnSpPr>
          <p:spPr>
            <a:xfrm>
              <a:off x="5129848" y="3870434"/>
              <a:ext cx="0" cy="85922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CE8EB49B-168A-6742-BBBA-885F5BF940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3126" y="4729655"/>
              <a:ext cx="2717009" cy="2691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7E9EC6BD-5F35-1145-914A-3B2E4DF63693}"/>
                </a:ext>
              </a:extLst>
            </p:cNvPr>
            <p:cNvCxnSpPr>
              <a:cxnSpLocks/>
            </p:cNvCxnSpPr>
            <p:nvPr/>
          </p:nvCxnSpPr>
          <p:spPr>
            <a:xfrm>
              <a:off x="2413126" y="3603063"/>
              <a:ext cx="0" cy="115350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箭頭接點 35">
              <a:extLst>
                <a:ext uri="{FF2B5EF4-FFF2-40B4-BE49-F238E27FC236}">
                  <a16:creationId xmlns:a16="http://schemas.microsoft.com/office/drawing/2014/main" id="{B17D614E-A478-1545-8985-FB6EDF9FEEA1}"/>
                </a:ext>
              </a:extLst>
            </p:cNvPr>
            <p:cNvCxnSpPr>
              <a:cxnSpLocks/>
            </p:cNvCxnSpPr>
            <p:nvPr/>
          </p:nvCxnSpPr>
          <p:spPr>
            <a:xfrm>
              <a:off x="2402849" y="3603063"/>
              <a:ext cx="133317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588BA4A5-EE23-C144-8771-00FCE7A981A8}"/>
                </a:ext>
              </a:extLst>
            </p:cNvPr>
            <p:cNvSpPr txBox="1"/>
            <p:nvPr/>
          </p:nvSpPr>
          <p:spPr>
            <a:xfrm>
              <a:off x="1689508" y="4349651"/>
              <a:ext cx="6200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/>
                <a:t>IF/ID</a:t>
              </a:r>
              <a:endParaRPr kumimoji="1" lang="zh-TW" altLang="en-US" dirty="0"/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0A90D9EF-A46D-484B-A552-8BD872811938}"/>
                </a:ext>
              </a:extLst>
            </p:cNvPr>
            <p:cNvSpPr txBox="1"/>
            <p:nvPr/>
          </p:nvSpPr>
          <p:spPr>
            <a:xfrm>
              <a:off x="3456858" y="4340021"/>
              <a:ext cx="7840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/>
                <a:t>ID/EX</a:t>
              </a:r>
              <a:endParaRPr kumimoji="1" lang="zh-TW" altLang="en-US" dirty="0"/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163E2A74-D051-B04A-9975-2B406CBDF55F}"/>
                </a:ext>
              </a:extLst>
            </p:cNvPr>
            <p:cNvSpPr txBox="1"/>
            <p:nvPr/>
          </p:nvSpPr>
          <p:spPr>
            <a:xfrm>
              <a:off x="4081387" y="4339315"/>
              <a:ext cx="11764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/>
                <a:t>MEM/WB</a:t>
              </a:r>
              <a:endParaRPr kumimoji="1" lang="zh-TW" altLang="en-US" dirty="0"/>
            </a:p>
          </p:txBody>
        </p:sp>
        <p:grpSp>
          <p:nvGrpSpPr>
            <p:cNvPr id="54" name="群組 53">
              <a:extLst>
                <a:ext uri="{FF2B5EF4-FFF2-40B4-BE49-F238E27FC236}">
                  <a16:creationId xmlns:a16="http://schemas.microsoft.com/office/drawing/2014/main" id="{DE6211FB-329B-5B48-B7B8-0E255351D1B9}"/>
                </a:ext>
              </a:extLst>
            </p:cNvPr>
            <p:cNvGrpSpPr/>
            <p:nvPr/>
          </p:nvGrpSpPr>
          <p:grpSpPr>
            <a:xfrm>
              <a:off x="2938256" y="3001868"/>
              <a:ext cx="632485" cy="541336"/>
              <a:chOff x="3000953" y="3029964"/>
              <a:chExt cx="632485" cy="541336"/>
            </a:xfrm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7C6BF08B-33DA-1247-A704-97B44D57A06C}"/>
                  </a:ext>
                </a:extLst>
              </p:cNvPr>
              <p:cNvSpPr/>
              <p:nvPr/>
            </p:nvSpPr>
            <p:spPr>
              <a:xfrm>
                <a:off x="3000953" y="3029964"/>
                <a:ext cx="311664" cy="54133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FB4B051B-4A6C-BF4E-B4E5-FD02DE1D5C24}"/>
                  </a:ext>
                </a:extLst>
              </p:cNvPr>
              <p:cNvSpPr txBox="1"/>
              <p:nvPr/>
            </p:nvSpPr>
            <p:spPr>
              <a:xfrm>
                <a:off x="3013392" y="3147459"/>
                <a:ext cx="6200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/>
                  <a:t>=</a:t>
                </a:r>
                <a:endParaRPr kumimoji="1" lang="zh-TW" altLang="en-US" dirty="0"/>
              </a:p>
            </p:txBody>
          </p:sp>
        </p:grpSp>
        <p:sp>
          <p:nvSpPr>
            <p:cNvPr id="49" name="不規則四邊形 48">
              <a:extLst>
                <a:ext uri="{FF2B5EF4-FFF2-40B4-BE49-F238E27FC236}">
                  <a16:creationId xmlns:a16="http://schemas.microsoft.com/office/drawing/2014/main" id="{D19F3A0D-F62B-0448-8A96-E2B34AAA535D}"/>
                </a:ext>
              </a:extLst>
            </p:cNvPr>
            <p:cNvSpPr/>
            <p:nvPr/>
          </p:nvSpPr>
          <p:spPr>
            <a:xfrm rot="5400000">
              <a:off x="2337865" y="3430232"/>
              <a:ext cx="534862" cy="138259"/>
            </a:xfrm>
            <a:prstGeom prst="trapezoi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BB037265-2674-EE4F-8CFE-70FA2ED447E0}"/>
                </a:ext>
              </a:extLst>
            </p:cNvPr>
            <p:cNvSpPr txBox="1"/>
            <p:nvPr/>
          </p:nvSpPr>
          <p:spPr>
            <a:xfrm>
              <a:off x="2624387" y="4118971"/>
              <a:ext cx="7840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/>
                <a:t>forward</a:t>
              </a:r>
              <a:endParaRPr kumimoji="1" lang="zh-TW" altLang="en-US" dirty="0"/>
            </a:p>
          </p:txBody>
        </p:sp>
        <p:cxnSp>
          <p:nvCxnSpPr>
            <p:cNvPr id="59" name="直線箭頭接點 58">
              <a:extLst>
                <a:ext uri="{FF2B5EF4-FFF2-40B4-BE49-F238E27FC236}">
                  <a16:creationId xmlns:a16="http://schemas.microsoft.com/office/drawing/2014/main" id="{20DA1CA1-1BB9-8A40-BE92-982681213809}"/>
                </a:ext>
              </a:extLst>
            </p:cNvPr>
            <p:cNvCxnSpPr>
              <a:cxnSpLocks/>
            </p:cNvCxnSpPr>
            <p:nvPr/>
          </p:nvCxnSpPr>
          <p:spPr>
            <a:xfrm>
              <a:off x="2677075" y="3442740"/>
              <a:ext cx="25022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不規則四邊形 62">
              <a:extLst>
                <a:ext uri="{FF2B5EF4-FFF2-40B4-BE49-F238E27FC236}">
                  <a16:creationId xmlns:a16="http://schemas.microsoft.com/office/drawing/2014/main" id="{A02E3327-C47E-664E-B82A-0FAC6BE0844C}"/>
                </a:ext>
              </a:extLst>
            </p:cNvPr>
            <p:cNvSpPr/>
            <p:nvPr/>
          </p:nvSpPr>
          <p:spPr>
            <a:xfrm rot="16200000">
              <a:off x="-6735" y="2766736"/>
              <a:ext cx="707962" cy="152378"/>
            </a:xfrm>
            <a:prstGeom prst="trapezoi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grpSp>
          <p:nvGrpSpPr>
            <p:cNvPr id="62" name="群組 61">
              <a:extLst>
                <a:ext uri="{FF2B5EF4-FFF2-40B4-BE49-F238E27FC236}">
                  <a16:creationId xmlns:a16="http://schemas.microsoft.com/office/drawing/2014/main" id="{F20BE373-7A08-F847-97A1-5EE4E2B712B2}"/>
                </a:ext>
              </a:extLst>
            </p:cNvPr>
            <p:cNvGrpSpPr/>
            <p:nvPr/>
          </p:nvGrpSpPr>
          <p:grpSpPr>
            <a:xfrm>
              <a:off x="2401989" y="2183045"/>
              <a:ext cx="846979" cy="478248"/>
              <a:chOff x="2472933" y="2206694"/>
              <a:chExt cx="846979" cy="478248"/>
            </a:xfrm>
          </p:grpSpPr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5DA14FAB-6436-B24E-987D-E6CCCAACAF09}"/>
                  </a:ext>
                </a:extLst>
              </p:cNvPr>
              <p:cNvSpPr/>
              <p:nvPr/>
            </p:nvSpPr>
            <p:spPr>
              <a:xfrm>
                <a:off x="2472933" y="2206694"/>
                <a:ext cx="846979" cy="4782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267CF773-65A3-C24F-A9DE-BEADB02A7986}"/>
                  </a:ext>
                </a:extLst>
              </p:cNvPr>
              <p:cNvSpPr txBox="1"/>
              <p:nvPr/>
            </p:nvSpPr>
            <p:spPr>
              <a:xfrm>
                <a:off x="2504389" y="2284194"/>
                <a:ext cx="7840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/>
                  <a:t>control</a:t>
                </a:r>
                <a:endParaRPr kumimoji="1" lang="zh-TW" altLang="en-US" dirty="0"/>
              </a:p>
            </p:txBody>
          </p:sp>
        </p:grp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EF51E1CD-E7D9-9649-ADAB-62A8DA642A08}"/>
                </a:ext>
              </a:extLst>
            </p:cNvPr>
            <p:cNvCxnSpPr>
              <a:cxnSpLocks/>
            </p:cNvCxnSpPr>
            <p:nvPr/>
          </p:nvCxnSpPr>
          <p:spPr>
            <a:xfrm>
              <a:off x="3260718" y="3272536"/>
              <a:ext cx="19614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6CFEF5F5-D34C-B047-8B53-F7C3137BEBF7}"/>
                </a:ext>
              </a:extLst>
            </p:cNvPr>
            <p:cNvCxnSpPr>
              <a:cxnSpLocks/>
            </p:cNvCxnSpPr>
            <p:nvPr/>
          </p:nvCxnSpPr>
          <p:spPr>
            <a:xfrm>
              <a:off x="3456858" y="2413315"/>
              <a:ext cx="0" cy="85922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線接點 76">
              <a:extLst>
                <a:ext uri="{FF2B5EF4-FFF2-40B4-BE49-F238E27FC236}">
                  <a16:creationId xmlns:a16="http://schemas.microsoft.com/office/drawing/2014/main" id="{9DB0F5A3-242B-7743-8787-055BDC5517DD}"/>
                </a:ext>
              </a:extLst>
            </p:cNvPr>
            <p:cNvCxnSpPr>
              <a:cxnSpLocks/>
            </p:cNvCxnSpPr>
            <p:nvPr/>
          </p:nvCxnSpPr>
          <p:spPr>
            <a:xfrm>
              <a:off x="141890" y="2688378"/>
              <a:ext cx="12908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線接點 78">
              <a:extLst>
                <a:ext uri="{FF2B5EF4-FFF2-40B4-BE49-F238E27FC236}">
                  <a16:creationId xmlns:a16="http://schemas.microsoft.com/office/drawing/2014/main" id="{51E17795-B02A-4245-8FF8-80E42236A3CB}"/>
                </a:ext>
              </a:extLst>
            </p:cNvPr>
            <p:cNvCxnSpPr>
              <a:cxnSpLocks/>
            </p:cNvCxnSpPr>
            <p:nvPr/>
          </p:nvCxnSpPr>
          <p:spPr>
            <a:xfrm>
              <a:off x="149773" y="2680495"/>
              <a:ext cx="0" cy="78955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線箭頭接點 80">
              <a:extLst>
                <a:ext uri="{FF2B5EF4-FFF2-40B4-BE49-F238E27FC236}">
                  <a16:creationId xmlns:a16="http://schemas.microsoft.com/office/drawing/2014/main" id="{39376633-842F-2743-AC42-88FEFA0F4659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141890" y="3470047"/>
              <a:ext cx="344410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線接點 82">
              <a:extLst>
                <a:ext uri="{FF2B5EF4-FFF2-40B4-BE49-F238E27FC236}">
                  <a16:creationId xmlns:a16="http://schemas.microsoft.com/office/drawing/2014/main" id="{FA5DE347-E33B-C445-9F2E-010BFC449E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411" y="2243233"/>
              <a:ext cx="2067566" cy="497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線箭頭接點 85">
              <a:extLst>
                <a:ext uri="{FF2B5EF4-FFF2-40B4-BE49-F238E27FC236}">
                  <a16:creationId xmlns:a16="http://schemas.microsoft.com/office/drawing/2014/main" id="{608678AD-4ABA-3E4B-86EC-BF81973A3FE8}"/>
                </a:ext>
              </a:extLst>
            </p:cNvPr>
            <p:cNvCxnSpPr>
              <a:cxnSpLocks/>
              <a:endCxn id="63" idx="3"/>
            </p:cNvCxnSpPr>
            <p:nvPr/>
          </p:nvCxnSpPr>
          <p:spPr>
            <a:xfrm>
              <a:off x="347246" y="2260946"/>
              <a:ext cx="0" cy="24704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F97C4C6A-E2D0-9247-A9FE-AD4FBC44ABF0}"/>
                </a:ext>
              </a:extLst>
            </p:cNvPr>
            <p:cNvSpPr/>
            <p:nvPr/>
          </p:nvSpPr>
          <p:spPr>
            <a:xfrm>
              <a:off x="2485430" y="4094545"/>
              <a:ext cx="1013953" cy="34772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93" name="直線箭頭接點 92">
              <a:extLst>
                <a:ext uri="{FF2B5EF4-FFF2-40B4-BE49-F238E27FC236}">
                  <a16:creationId xmlns:a16="http://schemas.microsoft.com/office/drawing/2014/main" id="{5F9B9E0D-310F-FB47-B667-DDA4EAA00C5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14291" y="4442273"/>
              <a:ext cx="2128" cy="31429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線箭頭接點 94">
              <a:extLst>
                <a:ext uri="{FF2B5EF4-FFF2-40B4-BE49-F238E27FC236}">
                  <a16:creationId xmlns:a16="http://schemas.microsoft.com/office/drawing/2014/main" id="{F1B117CE-9348-3349-841B-5CC799E65A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26036" y="3766793"/>
              <a:ext cx="2128" cy="31429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線箭頭接點 96">
              <a:extLst>
                <a:ext uri="{FF2B5EF4-FFF2-40B4-BE49-F238E27FC236}">
                  <a16:creationId xmlns:a16="http://schemas.microsoft.com/office/drawing/2014/main" id="{160F8C7F-8DA6-4A4A-B581-9A23BA9A78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43090" y="2420180"/>
              <a:ext cx="21812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8" name="群組 467">
            <a:extLst>
              <a:ext uri="{FF2B5EF4-FFF2-40B4-BE49-F238E27FC236}">
                <a16:creationId xmlns:a16="http://schemas.microsoft.com/office/drawing/2014/main" id="{2D852CC0-49DE-2143-AB41-13940F24CABD}"/>
              </a:ext>
            </a:extLst>
          </p:cNvPr>
          <p:cNvGrpSpPr/>
          <p:nvPr/>
        </p:nvGrpSpPr>
        <p:grpSpPr>
          <a:xfrm>
            <a:off x="5293524" y="1388683"/>
            <a:ext cx="3746215" cy="3657191"/>
            <a:chOff x="5272849" y="1195561"/>
            <a:chExt cx="3746215" cy="3657191"/>
          </a:xfrm>
        </p:grpSpPr>
        <p:pic>
          <p:nvPicPr>
            <p:cNvPr id="463" name="圖片 462">
              <a:extLst>
                <a:ext uri="{FF2B5EF4-FFF2-40B4-BE49-F238E27FC236}">
                  <a16:creationId xmlns:a16="http://schemas.microsoft.com/office/drawing/2014/main" id="{6956BA27-85A9-C849-86E7-328C2E6D1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76507" y="1195561"/>
              <a:ext cx="3742557" cy="441622"/>
            </a:xfrm>
            <a:prstGeom prst="rect">
              <a:avLst/>
            </a:prstGeom>
          </p:spPr>
        </p:pic>
        <p:pic>
          <p:nvPicPr>
            <p:cNvPr id="465" name="圖片 464">
              <a:extLst>
                <a:ext uri="{FF2B5EF4-FFF2-40B4-BE49-F238E27FC236}">
                  <a16:creationId xmlns:a16="http://schemas.microsoft.com/office/drawing/2014/main" id="{CEFED5CC-9D62-8141-A5C8-AA0B84FB41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22080"/>
            <a:stretch/>
          </p:blipFill>
          <p:spPr>
            <a:xfrm>
              <a:off x="5272849" y="3457216"/>
              <a:ext cx="3745489" cy="1395536"/>
            </a:xfrm>
            <a:prstGeom prst="rect">
              <a:avLst/>
            </a:prstGeom>
          </p:spPr>
        </p:pic>
        <p:pic>
          <p:nvPicPr>
            <p:cNvPr id="467" name="圖片 466">
              <a:extLst>
                <a:ext uri="{FF2B5EF4-FFF2-40B4-BE49-F238E27FC236}">
                  <a16:creationId xmlns:a16="http://schemas.microsoft.com/office/drawing/2014/main" id="{78398392-CBFE-2449-BC46-BD5ED779DD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76506" y="1680683"/>
              <a:ext cx="3741833" cy="1755783"/>
            </a:xfrm>
            <a:prstGeom prst="rect">
              <a:avLst/>
            </a:prstGeom>
          </p:spPr>
        </p:pic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F3A28854-1FF8-8D42-A4C4-F18E44AC62F3}"/>
                </a:ext>
              </a:extLst>
            </p:cNvPr>
            <p:cNvSpPr/>
            <p:nvPr/>
          </p:nvSpPr>
          <p:spPr>
            <a:xfrm>
              <a:off x="5272849" y="1229584"/>
              <a:ext cx="3745489" cy="21827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AF91ACC5-A756-BF45-8FD8-3C0358C9F1B2}"/>
                </a:ext>
              </a:extLst>
            </p:cNvPr>
            <p:cNvSpPr/>
            <p:nvPr/>
          </p:nvSpPr>
          <p:spPr>
            <a:xfrm>
              <a:off x="5272849" y="4280456"/>
              <a:ext cx="3745489" cy="43626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7" name="Google Shape;469;p14">
            <a:extLst>
              <a:ext uri="{FF2B5EF4-FFF2-40B4-BE49-F238E27FC236}">
                <a16:creationId xmlns:a16="http://schemas.microsoft.com/office/drawing/2014/main" id="{B4AAEED9-3A16-FE4D-A28B-B969F3F1EF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3373" y="140640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Baseline</a:t>
            </a:r>
            <a:endParaRPr sz="2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61" name="群組 460">
            <a:extLst>
              <a:ext uri="{FF2B5EF4-FFF2-40B4-BE49-F238E27FC236}">
                <a16:creationId xmlns:a16="http://schemas.microsoft.com/office/drawing/2014/main" id="{C7BBC41E-0978-8045-AEAA-5D503DA0F067}"/>
              </a:ext>
            </a:extLst>
          </p:cNvPr>
          <p:cNvGrpSpPr/>
          <p:nvPr/>
        </p:nvGrpSpPr>
        <p:grpSpPr>
          <a:xfrm>
            <a:off x="90137" y="1914487"/>
            <a:ext cx="5297981" cy="2911713"/>
            <a:chOff x="141890" y="1844856"/>
            <a:chExt cx="5297981" cy="2911713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5EB7DAD-B78D-644A-BEBA-E3D59D12CDD1}"/>
                </a:ext>
              </a:extLst>
            </p:cNvPr>
            <p:cNvSpPr/>
            <p:nvPr/>
          </p:nvSpPr>
          <p:spPr>
            <a:xfrm>
              <a:off x="1799095" y="2628587"/>
              <a:ext cx="324628" cy="1721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5302E50-1AB7-4044-AE66-FED7CA8F45CF}"/>
                </a:ext>
              </a:extLst>
            </p:cNvPr>
            <p:cNvSpPr/>
            <p:nvPr/>
          </p:nvSpPr>
          <p:spPr>
            <a:xfrm>
              <a:off x="3609316" y="2625281"/>
              <a:ext cx="324628" cy="1721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037A605B-0E89-BA40-965C-B7B4A89441B4}"/>
                </a:ext>
              </a:extLst>
            </p:cNvPr>
            <p:cNvGrpSpPr/>
            <p:nvPr/>
          </p:nvGrpSpPr>
          <p:grpSpPr>
            <a:xfrm>
              <a:off x="472183" y="2957668"/>
              <a:ext cx="620046" cy="1024759"/>
              <a:chOff x="657131" y="2957668"/>
              <a:chExt cx="620046" cy="1024759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A7A3CB49-A73E-C043-B1BB-264739312DAB}"/>
                  </a:ext>
                </a:extLst>
              </p:cNvPr>
              <p:cNvSpPr/>
              <p:nvPr/>
            </p:nvSpPr>
            <p:spPr>
              <a:xfrm>
                <a:off x="671248" y="2957668"/>
                <a:ext cx="338301" cy="10247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8917FB7A-F54D-0C45-B2DE-5028C982CB57}"/>
                  </a:ext>
                </a:extLst>
              </p:cNvPr>
              <p:cNvSpPr txBox="1"/>
              <p:nvPr/>
            </p:nvSpPr>
            <p:spPr>
              <a:xfrm>
                <a:off x="657131" y="3655261"/>
                <a:ext cx="6200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/>
                  <a:t>pc</a:t>
                </a:r>
                <a:endParaRPr kumimoji="1" lang="zh-TW" altLang="en-US" dirty="0"/>
              </a:p>
            </p:txBody>
          </p:sp>
        </p:grp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64F966A-8E86-1349-8973-2A43DB09502F}"/>
                </a:ext>
              </a:extLst>
            </p:cNvPr>
            <p:cNvSpPr/>
            <p:nvPr/>
          </p:nvSpPr>
          <p:spPr>
            <a:xfrm>
              <a:off x="4331936" y="2628587"/>
              <a:ext cx="324628" cy="1721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F756E69D-66ED-D14F-99FB-F0DCA40384ED}"/>
                </a:ext>
              </a:extLst>
            </p:cNvPr>
            <p:cNvSpPr txBox="1"/>
            <p:nvPr/>
          </p:nvSpPr>
          <p:spPr>
            <a:xfrm>
              <a:off x="3978318" y="3345472"/>
              <a:ext cx="6200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/>
                <a:t>…</a:t>
              </a:r>
              <a:endParaRPr kumimoji="1" lang="zh-TW" altLang="en-US" dirty="0"/>
            </a:p>
          </p:txBody>
        </p:sp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3C436324-CE0E-344A-A6D0-F6409B89CA5D}"/>
                </a:ext>
              </a:extLst>
            </p:cNvPr>
            <p:cNvGrpSpPr/>
            <p:nvPr/>
          </p:nvGrpSpPr>
          <p:grpSpPr>
            <a:xfrm>
              <a:off x="1145452" y="1844856"/>
              <a:ext cx="4294419" cy="311253"/>
              <a:chOff x="1145452" y="1844856"/>
              <a:chExt cx="4294419" cy="311253"/>
            </a:xfrm>
          </p:grpSpPr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6BD7F973-C78A-F344-B660-0EF270F370CF}"/>
                  </a:ext>
                </a:extLst>
              </p:cNvPr>
              <p:cNvSpPr txBox="1"/>
              <p:nvPr/>
            </p:nvSpPr>
            <p:spPr>
              <a:xfrm>
                <a:off x="1145452" y="1848332"/>
                <a:ext cx="6200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/>
                  <a:t>IF</a:t>
                </a:r>
                <a:endParaRPr kumimoji="1" lang="zh-TW" altLang="en-US" dirty="0"/>
              </a:p>
            </p:txBody>
          </p:sp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7FADB761-9764-9B4B-A691-8AC2A8EC00E9}"/>
                  </a:ext>
                </a:extLst>
              </p:cNvPr>
              <p:cNvSpPr txBox="1"/>
              <p:nvPr/>
            </p:nvSpPr>
            <p:spPr>
              <a:xfrm>
                <a:off x="2764067" y="1844857"/>
                <a:ext cx="6200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/>
                  <a:t>ID</a:t>
                </a:r>
                <a:endParaRPr kumimoji="1" lang="zh-TW" altLang="en-US" dirty="0"/>
              </a:p>
            </p:txBody>
          </p:sp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10069E71-597E-2D49-AEE8-392EF541F147}"/>
                  </a:ext>
                </a:extLst>
              </p:cNvPr>
              <p:cNvSpPr txBox="1"/>
              <p:nvPr/>
            </p:nvSpPr>
            <p:spPr>
              <a:xfrm>
                <a:off x="4819825" y="1844856"/>
                <a:ext cx="6200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/>
                  <a:t>WB</a:t>
                </a:r>
                <a:endParaRPr kumimoji="1" lang="zh-TW" altLang="en-US" dirty="0"/>
              </a:p>
            </p:txBody>
          </p:sp>
        </p:grp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55C8FE50-CFCD-9940-87A2-5C7A655E81FB}"/>
                </a:ext>
              </a:extLst>
            </p:cNvPr>
            <p:cNvCxnSpPr/>
            <p:nvPr/>
          </p:nvCxnSpPr>
          <p:spPr>
            <a:xfrm>
              <a:off x="4656564" y="3870434"/>
              <a:ext cx="473284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0ECC4426-B124-174B-B2AC-A3D3F98F87AD}"/>
                </a:ext>
              </a:extLst>
            </p:cNvPr>
            <p:cNvCxnSpPr>
              <a:cxnSpLocks/>
            </p:cNvCxnSpPr>
            <p:nvPr/>
          </p:nvCxnSpPr>
          <p:spPr>
            <a:xfrm>
              <a:off x="5129848" y="3870434"/>
              <a:ext cx="0" cy="859221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CE8EB49B-168A-6742-BBBA-885F5BF940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3126" y="4729655"/>
              <a:ext cx="2717009" cy="26914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7E9EC6BD-5F35-1145-914A-3B2E4DF63693}"/>
                </a:ext>
              </a:extLst>
            </p:cNvPr>
            <p:cNvCxnSpPr>
              <a:cxnSpLocks/>
            </p:cNvCxnSpPr>
            <p:nvPr/>
          </p:nvCxnSpPr>
          <p:spPr>
            <a:xfrm>
              <a:off x="2413126" y="3603063"/>
              <a:ext cx="0" cy="115350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箭頭接點 35">
              <a:extLst>
                <a:ext uri="{FF2B5EF4-FFF2-40B4-BE49-F238E27FC236}">
                  <a16:creationId xmlns:a16="http://schemas.microsoft.com/office/drawing/2014/main" id="{B17D614E-A478-1545-8985-FB6EDF9FEEA1}"/>
                </a:ext>
              </a:extLst>
            </p:cNvPr>
            <p:cNvCxnSpPr>
              <a:cxnSpLocks/>
            </p:cNvCxnSpPr>
            <p:nvPr/>
          </p:nvCxnSpPr>
          <p:spPr>
            <a:xfrm>
              <a:off x="2402849" y="3603063"/>
              <a:ext cx="133317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588BA4A5-EE23-C144-8771-00FCE7A981A8}"/>
                </a:ext>
              </a:extLst>
            </p:cNvPr>
            <p:cNvSpPr txBox="1"/>
            <p:nvPr/>
          </p:nvSpPr>
          <p:spPr>
            <a:xfrm>
              <a:off x="1689508" y="4349651"/>
              <a:ext cx="6200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/>
                <a:t>IF/ID</a:t>
              </a:r>
              <a:endParaRPr kumimoji="1" lang="zh-TW" altLang="en-US" dirty="0"/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0A90D9EF-A46D-484B-A552-8BD872811938}"/>
                </a:ext>
              </a:extLst>
            </p:cNvPr>
            <p:cNvSpPr txBox="1"/>
            <p:nvPr/>
          </p:nvSpPr>
          <p:spPr>
            <a:xfrm>
              <a:off x="3456858" y="4340021"/>
              <a:ext cx="7840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/>
                <a:t>ID/EX</a:t>
              </a:r>
              <a:endParaRPr kumimoji="1" lang="zh-TW" altLang="en-US" dirty="0"/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163E2A74-D051-B04A-9975-2B406CBDF55F}"/>
                </a:ext>
              </a:extLst>
            </p:cNvPr>
            <p:cNvSpPr txBox="1"/>
            <p:nvPr/>
          </p:nvSpPr>
          <p:spPr>
            <a:xfrm>
              <a:off x="4081387" y="4339315"/>
              <a:ext cx="11764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/>
                <a:t>MEM/WB</a:t>
              </a:r>
              <a:endParaRPr kumimoji="1" lang="zh-TW" altLang="en-US" dirty="0"/>
            </a:p>
          </p:txBody>
        </p:sp>
        <p:grpSp>
          <p:nvGrpSpPr>
            <p:cNvPr id="54" name="群組 53">
              <a:extLst>
                <a:ext uri="{FF2B5EF4-FFF2-40B4-BE49-F238E27FC236}">
                  <a16:creationId xmlns:a16="http://schemas.microsoft.com/office/drawing/2014/main" id="{DE6211FB-329B-5B48-B7B8-0E255351D1B9}"/>
                </a:ext>
              </a:extLst>
            </p:cNvPr>
            <p:cNvGrpSpPr/>
            <p:nvPr/>
          </p:nvGrpSpPr>
          <p:grpSpPr>
            <a:xfrm>
              <a:off x="2938256" y="3001868"/>
              <a:ext cx="632485" cy="541336"/>
              <a:chOff x="3000953" y="3029964"/>
              <a:chExt cx="632485" cy="541336"/>
            </a:xfrm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7C6BF08B-33DA-1247-A704-97B44D57A06C}"/>
                  </a:ext>
                </a:extLst>
              </p:cNvPr>
              <p:cNvSpPr/>
              <p:nvPr/>
            </p:nvSpPr>
            <p:spPr>
              <a:xfrm>
                <a:off x="3000953" y="3029964"/>
                <a:ext cx="311664" cy="541336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FB4B051B-4A6C-BF4E-B4E5-FD02DE1D5C24}"/>
                  </a:ext>
                </a:extLst>
              </p:cNvPr>
              <p:cNvSpPr txBox="1"/>
              <p:nvPr/>
            </p:nvSpPr>
            <p:spPr>
              <a:xfrm>
                <a:off x="3013392" y="3147459"/>
                <a:ext cx="6200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/>
                  <a:t>=</a:t>
                </a:r>
                <a:endParaRPr kumimoji="1" lang="zh-TW" altLang="en-US" dirty="0"/>
              </a:p>
            </p:txBody>
          </p:sp>
        </p:grpSp>
        <p:sp>
          <p:nvSpPr>
            <p:cNvPr id="49" name="不規則四邊形 48">
              <a:extLst>
                <a:ext uri="{FF2B5EF4-FFF2-40B4-BE49-F238E27FC236}">
                  <a16:creationId xmlns:a16="http://schemas.microsoft.com/office/drawing/2014/main" id="{D19F3A0D-F62B-0448-8A96-E2B34AAA535D}"/>
                </a:ext>
              </a:extLst>
            </p:cNvPr>
            <p:cNvSpPr/>
            <p:nvPr/>
          </p:nvSpPr>
          <p:spPr>
            <a:xfrm rot="5400000">
              <a:off x="2337865" y="3430232"/>
              <a:ext cx="534862" cy="138259"/>
            </a:xfrm>
            <a:prstGeom prst="trapezoid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BB037265-2674-EE4F-8CFE-70FA2ED447E0}"/>
                </a:ext>
              </a:extLst>
            </p:cNvPr>
            <p:cNvSpPr txBox="1"/>
            <p:nvPr/>
          </p:nvSpPr>
          <p:spPr>
            <a:xfrm>
              <a:off x="2624387" y="4118971"/>
              <a:ext cx="7840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/>
                <a:t>forward</a:t>
              </a:r>
              <a:endParaRPr kumimoji="1" lang="zh-TW" altLang="en-US" dirty="0"/>
            </a:p>
          </p:txBody>
        </p:sp>
        <p:cxnSp>
          <p:nvCxnSpPr>
            <p:cNvPr id="59" name="直線箭頭接點 58">
              <a:extLst>
                <a:ext uri="{FF2B5EF4-FFF2-40B4-BE49-F238E27FC236}">
                  <a16:creationId xmlns:a16="http://schemas.microsoft.com/office/drawing/2014/main" id="{20DA1CA1-1BB9-8A40-BE92-982681213809}"/>
                </a:ext>
              </a:extLst>
            </p:cNvPr>
            <p:cNvCxnSpPr>
              <a:cxnSpLocks/>
            </p:cNvCxnSpPr>
            <p:nvPr/>
          </p:nvCxnSpPr>
          <p:spPr>
            <a:xfrm>
              <a:off x="2677075" y="3442740"/>
              <a:ext cx="250224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不規則四邊形 62">
              <a:extLst>
                <a:ext uri="{FF2B5EF4-FFF2-40B4-BE49-F238E27FC236}">
                  <a16:creationId xmlns:a16="http://schemas.microsoft.com/office/drawing/2014/main" id="{A02E3327-C47E-664E-B82A-0FAC6BE0844C}"/>
                </a:ext>
              </a:extLst>
            </p:cNvPr>
            <p:cNvSpPr/>
            <p:nvPr/>
          </p:nvSpPr>
          <p:spPr>
            <a:xfrm rot="16200000">
              <a:off x="-6735" y="2766736"/>
              <a:ext cx="707962" cy="152378"/>
            </a:xfrm>
            <a:prstGeom prst="trapezoid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grpSp>
          <p:nvGrpSpPr>
            <p:cNvPr id="62" name="群組 61">
              <a:extLst>
                <a:ext uri="{FF2B5EF4-FFF2-40B4-BE49-F238E27FC236}">
                  <a16:creationId xmlns:a16="http://schemas.microsoft.com/office/drawing/2014/main" id="{F20BE373-7A08-F847-97A1-5EE4E2B712B2}"/>
                </a:ext>
              </a:extLst>
            </p:cNvPr>
            <p:cNvGrpSpPr/>
            <p:nvPr/>
          </p:nvGrpSpPr>
          <p:grpSpPr>
            <a:xfrm>
              <a:off x="2401989" y="2183045"/>
              <a:ext cx="846979" cy="478248"/>
              <a:chOff x="2472933" y="2206694"/>
              <a:chExt cx="846979" cy="478248"/>
            </a:xfrm>
          </p:grpSpPr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5DA14FAB-6436-B24E-987D-E6CCCAACAF09}"/>
                  </a:ext>
                </a:extLst>
              </p:cNvPr>
              <p:cNvSpPr/>
              <p:nvPr/>
            </p:nvSpPr>
            <p:spPr>
              <a:xfrm>
                <a:off x="2472933" y="2206694"/>
                <a:ext cx="846979" cy="478248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267CF773-65A3-C24F-A9DE-BEADB02A7986}"/>
                  </a:ext>
                </a:extLst>
              </p:cNvPr>
              <p:cNvSpPr txBox="1"/>
              <p:nvPr/>
            </p:nvSpPr>
            <p:spPr>
              <a:xfrm>
                <a:off x="2504389" y="2284194"/>
                <a:ext cx="7840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/>
                  <a:t>control</a:t>
                </a:r>
                <a:endParaRPr kumimoji="1" lang="zh-TW" altLang="en-US" dirty="0"/>
              </a:p>
            </p:txBody>
          </p:sp>
        </p:grp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EF51E1CD-E7D9-9649-ADAB-62A8DA642A08}"/>
                </a:ext>
              </a:extLst>
            </p:cNvPr>
            <p:cNvCxnSpPr>
              <a:cxnSpLocks/>
            </p:cNvCxnSpPr>
            <p:nvPr/>
          </p:nvCxnSpPr>
          <p:spPr>
            <a:xfrm>
              <a:off x="3260718" y="3272536"/>
              <a:ext cx="19614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6CFEF5F5-D34C-B047-8B53-F7C3137BEBF7}"/>
                </a:ext>
              </a:extLst>
            </p:cNvPr>
            <p:cNvCxnSpPr>
              <a:cxnSpLocks/>
            </p:cNvCxnSpPr>
            <p:nvPr/>
          </p:nvCxnSpPr>
          <p:spPr>
            <a:xfrm>
              <a:off x="3456858" y="2413315"/>
              <a:ext cx="0" cy="859221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線接點 76">
              <a:extLst>
                <a:ext uri="{FF2B5EF4-FFF2-40B4-BE49-F238E27FC236}">
                  <a16:creationId xmlns:a16="http://schemas.microsoft.com/office/drawing/2014/main" id="{9DB0F5A3-242B-7743-8787-055BDC5517DD}"/>
                </a:ext>
              </a:extLst>
            </p:cNvPr>
            <p:cNvCxnSpPr>
              <a:cxnSpLocks/>
            </p:cNvCxnSpPr>
            <p:nvPr/>
          </p:nvCxnSpPr>
          <p:spPr>
            <a:xfrm>
              <a:off x="141890" y="2688378"/>
              <a:ext cx="129088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線接點 78">
              <a:extLst>
                <a:ext uri="{FF2B5EF4-FFF2-40B4-BE49-F238E27FC236}">
                  <a16:creationId xmlns:a16="http://schemas.microsoft.com/office/drawing/2014/main" id="{51E17795-B02A-4245-8FF8-80E42236A3CB}"/>
                </a:ext>
              </a:extLst>
            </p:cNvPr>
            <p:cNvCxnSpPr>
              <a:cxnSpLocks/>
            </p:cNvCxnSpPr>
            <p:nvPr/>
          </p:nvCxnSpPr>
          <p:spPr>
            <a:xfrm>
              <a:off x="149773" y="2680495"/>
              <a:ext cx="0" cy="7895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線箭頭接點 80">
              <a:extLst>
                <a:ext uri="{FF2B5EF4-FFF2-40B4-BE49-F238E27FC236}">
                  <a16:creationId xmlns:a16="http://schemas.microsoft.com/office/drawing/2014/main" id="{39376633-842F-2743-AC42-88FEFA0F4659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141890" y="3470047"/>
              <a:ext cx="344410" cy="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線接點 82">
              <a:extLst>
                <a:ext uri="{FF2B5EF4-FFF2-40B4-BE49-F238E27FC236}">
                  <a16:creationId xmlns:a16="http://schemas.microsoft.com/office/drawing/2014/main" id="{FA5DE347-E33B-C445-9F2E-010BFC449E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411" y="2243233"/>
              <a:ext cx="2067566" cy="497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線箭頭接點 85">
              <a:extLst>
                <a:ext uri="{FF2B5EF4-FFF2-40B4-BE49-F238E27FC236}">
                  <a16:creationId xmlns:a16="http://schemas.microsoft.com/office/drawing/2014/main" id="{608678AD-4ABA-3E4B-86EC-BF81973A3FE8}"/>
                </a:ext>
              </a:extLst>
            </p:cNvPr>
            <p:cNvCxnSpPr>
              <a:cxnSpLocks/>
              <a:endCxn id="63" idx="3"/>
            </p:cNvCxnSpPr>
            <p:nvPr/>
          </p:nvCxnSpPr>
          <p:spPr>
            <a:xfrm>
              <a:off x="347246" y="2260946"/>
              <a:ext cx="0" cy="247045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F97C4C6A-E2D0-9247-A9FE-AD4FBC44ABF0}"/>
                </a:ext>
              </a:extLst>
            </p:cNvPr>
            <p:cNvSpPr/>
            <p:nvPr/>
          </p:nvSpPr>
          <p:spPr>
            <a:xfrm>
              <a:off x="2485430" y="4094545"/>
              <a:ext cx="1013953" cy="34772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93" name="直線箭頭接點 92">
              <a:extLst>
                <a:ext uri="{FF2B5EF4-FFF2-40B4-BE49-F238E27FC236}">
                  <a16:creationId xmlns:a16="http://schemas.microsoft.com/office/drawing/2014/main" id="{5F9B9E0D-310F-FB47-B667-DDA4EAA00C5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14291" y="4442273"/>
              <a:ext cx="2128" cy="31429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線箭頭接點 94">
              <a:extLst>
                <a:ext uri="{FF2B5EF4-FFF2-40B4-BE49-F238E27FC236}">
                  <a16:creationId xmlns:a16="http://schemas.microsoft.com/office/drawing/2014/main" id="{F1B117CE-9348-3349-841B-5CC799E65A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26036" y="3766793"/>
              <a:ext cx="2128" cy="31429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線箭頭接點 96">
              <a:extLst>
                <a:ext uri="{FF2B5EF4-FFF2-40B4-BE49-F238E27FC236}">
                  <a16:creationId xmlns:a16="http://schemas.microsoft.com/office/drawing/2014/main" id="{160F8C7F-8DA6-4A4A-B581-9A23BA9A78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43090" y="2420180"/>
              <a:ext cx="218124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1E60A910-E91F-EB49-8A23-741A3442A40F}"/>
              </a:ext>
            </a:extLst>
          </p:cNvPr>
          <p:cNvGrpSpPr/>
          <p:nvPr/>
        </p:nvGrpSpPr>
        <p:grpSpPr>
          <a:xfrm>
            <a:off x="5293524" y="1388683"/>
            <a:ext cx="3746215" cy="3657191"/>
            <a:chOff x="5272849" y="1195561"/>
            <a:chExt cx="3746215" cy="3657191"/>
          </a:xfrm>
        </p:grpSpPr>
        <p:pic>
          <p:nvPicPr>
            <p:cNvPr id="68" name="圖片 67">
              <a:extLst>
                <a:ext uri="{FF2B5EF4-FFF2-40B4-BE49-F238E27FC236}">
                  <a16:creationId xmlns:a16="http://schemas.microsoft.com/office/drawing/2014/main" id="{7DE65A56-D3A2-0D4D-AAE1-4118EAC2A2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76507" y="1195561"/>
              <a:ext cx="3742557" cy="441622"/>
            </a:xfrm>
            <a:prstGeom prst="rect">
              <a:avLst/>
            </a:prstGeom>
          </p:spPr>
        </p:pic>
        <p:pic>
          <p:nvPicPr>
            <p:cNvPr id="70" name="圖片 69">
              <a:extLst>
                <a:ext uri="{FF2B5EF4-FFF2-40B4-BE49-F238E27FC236}">
                  <a16:creationId xmlns:a16="http://schemas.microsoft.com/office/drawing/2014/main" id="{8A3C332E-1EF7-F947-92E7-D2E14C0894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22080"/>
            <a:stretch/>
          </p:blipFill>
          <p:spPr>
            <a:xfrm>
              <a:off x="5272849" y="3457216"/>
              <a:ext cx="3745489" cy="1395536"/>
            </a:xfrm>
            <a:prstGeom prst="rect">
              <a:avLst/>
            </a:prstGeom>
          </p:spPr>
        </p:pic>
        <p:pic>
          <p:nvPicPr>
            <p:cNvPr id="71" name="圖片 70">
              <a:extLst>
                <a:ext uri="{FF2B5EF4-FFF2-40B4-BE49-F238E27FC236}">
                  <a16:creationId xmlns:a16="http://schemas.microsoft.com/office/drawing/2014/main" id="{5C41AA5F-5E18-1B46-9EBD-B4CCA6C311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76506" y="1680683"/>
              <a:ext cx="3741833" cy="1755783"/>
            </a:xfrm>
            <a:prstGeom prst="rect">
              <a:avLst/>
            </a:prstGeom>
          </p:spPr>
        </p:pic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44636E8B-AF6E-BD49-B434-B2DF2A1DD6E2}"/>
                </a:ext>
              </a:extLst>
            </p:cNvPr>
            <p:cNvSpPr/>
            <p:nvPr/>
          </p:nvSpPr>
          <p:spPr>
            <a:xfrm>
              <a:off x="5272849" y="1229584"/>
              <a:ext cx="3745489" cy="21827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656CB78D-D40D-1F44-BADA-3349A3121082}"/>
                </a:ext>
              </a:extLst>
            </p:cNvPr>
            <p:cNvSpPr/>
            <p:nvPr/>
          </p:nvSpPr>
          <p:spPr>
            <a:xfrm>
              <a:off x="5272849" y="4280456"/>
              <a:ext cx="3745489" cy="43626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Google Shape;500;p18">
                <a:extLst>
                  <a:ext uri="{FF2B5EF4-FFF2-40B4-BE49-F238E27FC236}">
                    <a16:creationId xmlns:a16="http://schemas.microsoft.com/office/drawing/2014/main" id="{50B00689-0018-8443-A67C-78F5228F0F4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1682" y="518732"/>
                <a:ext cx="8907400" cy="18684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Source Sans Pro"/>
                  <a:buChar char="◉"/>
                  <a:defRPr sz="2000" b="0" i="0" u="none" strike="noStrike" cap="none">
                    <a:solidFill>
                      <a:schemeClr val="dk1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1pPr>
                <a:lvl2pPr marL="914400" marR="0" lvl="1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Source Sans Pro"/>
                  <a:buChar char="◉"/>
                  <a:defRPr sz="1800" b="0" i="0" u="none" strike="noStrike" cap="none">
                    <a:solidFill>
                      <a:schemeClr val="dk1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2pPr>
                <a:lvl3pPr marL="1371600" marR="0" lvl="2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Source Sans Pro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3pPr>
                <a:lvl4pPr marL="1828800" marR="0" lvl="3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Source Sans Pro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4pPr>
                <a:lvl5pPr marL="2286000" marR="0" lvl="4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Source Sans Pro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5pPr>
                <a:lvl6pPr marL="2743200" marR="0" lvl="5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Source Sans Pro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6pPr>
                <a:lvl7pPr marL="3200400" marR="0" lvl="6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Source Sans Pro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7pPr>
                <a:lvl8pPr marL="3657600" marR="0" lvl="7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Source Sans Pro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8pPr>
                <a:lvl9pPr marL="4114800" marR="0" lvl="8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Source Sans Pro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9pPr>
              </a:lstStyle>
              <a:p>
                <a:r>
                  <a:rPr kumimoji="1"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Cycle Time: 2.9ns</a:t>
                </a:r>
              </a:p>
              <a:p>
                <a:r>
                  <a:rPr kumimoji="1"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value (</a:t>
                </a:r>
                <a:r>
                  <a:rPr kumimoji="1" lang="en-US" altLang="zh-TW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hasHazard</a:t>
                </a:r>
                <a:r>
                  <a:rPr kumimoji="1"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problem size = 16) : </a:t>
                </a:r>
                <a:r>
                  <a:rPr lang="en-US" altLang="zh-TW" dirty="0"/>
                  <a:t>1,843,105,994.65 </a:t>
                </a:r>
                <a14:m>
                  <m:oMath xmlns:m="http://schemas.openxmlformats.org/officeDocument/2006/math">
                    <m:r>
                      <a:rPr lang="en-US" altLang="zh-TW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sSup>
                      <m:sSupPr>
                        <m:ctrlPr>
                          <a:rPr lang="ar-AE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ar-AE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ar-AE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ar-AE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𝑛𝑠</m:t>
                    </m:r>
                  </m:oMath>
                </a14:m>
                <a:endParaRPr kumimoji="1" lang="ar-AE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kumimoji="1"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Critical path</a:t>
                </a:r>
              </a:p>
              <a:p>
                <a:pPr marL="0" indent="0">
                  <a:buFont typeface="Source Sans Pro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74" name="Google Shape;500;p18">
                <a:extLst>
                  <a:ext uri="{FF2B5EF4-FFF2-40B4-BE49-F238E27FC236}">
                    <a16:creationId xmlns:a16="http://schemas.microsoft.com/office/drawing/2014/main" id="{50B00689-0018-8443-A67C-78F5228F0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682" y="518732"/>
                <a:ext cx="8907400" cy="186840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9955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00" name="Google Shape;500;p1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569673" y="660297"/>
                <a:ext cx="8535801" cy="19221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kumimoji="1"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Cycle Time: 2.5ns</a:t>
                </a:r>
              </a:p>
              <a:p>
                <a:r>
                  <a:rPr kumimoji="1"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value (</a:t>
                </a:r>
                <a:r>
                  <a:rPr kumimoji="1" lang="en-US" altLang="zh-TW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hasHazard</a:t>
                </a:r>
                <a:r>
                  <a:rPr kumimoji="1"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problem size = 16) : </a:t>
                </a:r>
                <a:r>
                  <a:rPr lang="en-US" altLang="zh-TW" dirty="0"/>
                  <a:t>1,790,037,417.36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𝑛𝑠</m:t>
                    </m:r>
                  </m:oMath>
                </a14:m>
                <a:endParaRPr kumimoji="1"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kumimoji="1"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branch is taken, the penalty will be two stall cycle</a:t>
                </a:r>
              </a:p>
              <a:p>
                <a:pPr marL="0"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500" name="Google Shape;500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69673" y="660297"/>
                <a:ext cx="8535801" cy="19221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7" name="Google Shape;469;p14">
            <a:extLst>
              <a:ext uri="{FF2B5EF4-FFF2-40B4-BE49-F238E27FC236}">
                <a16:creationId xmlns:a16="http://schemas.microsoft.com/office/drawing/2014/main" id="{B4AAEED9-3A16-FE4D-A28B-B969F3F1EF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3373" y="140640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Baseline Optimization</a:t>
            </a:r>
            <a:endParaRPr sz="2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2" name="直線箭頭接點 111">
            <a:extLst>
              <a:ext uri="{FF2B5EF4-FFF2-40B4-BE49-F238E27FC236}">
                <a16:creationId xmlns:a16="http://schemas.microsoft.com/office/drawing/2014/main" id="{50E516E5-12C9-CF40-A424-2E7183D2937D}"/>
              </a:ext>
            </a:extLst>
          </p:cNvPr>
          <p:cNvCxnSpPr>
            <a:cxnSpLocks/>
            <a:endCxn id="48" idx="3"/>
          </p:cNvCxnSpPr>
          <p:nvPr/>
        </p:nvCxnSpPr>
        <p:spPr>
          <a:xfrm flipV="1">
            <a:off x="3207248" y="3342883"/>
            <a:ext cx="311740" cy="615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46D3A61E-1A86-8749-8F6B-0033A20D3557}"/>
              </a:ext>
            </a:extLst>
          </p:cNvPr>
          <p:cNvGrpSpPr/>
          <p:nvPr/>
        </p:nvGrpSpPr>
        <p:grpSpPr>
          <a:xfrm>
            <a:off x="-707808" y="1914487"/>
            <a:ext cx="6095926" cy="2911713"/>
            <a:chOff x="-707808" y="1914487"/>
            <a:chExt cx="6095926" cy="2911713"/>
          </a:xfrm>
        </p:grpSpPr>
        <p:grpSp>
          <p:nvGrpSpPr>
            <p:cNvPr id="461" name="群組 460">
              <a:extLst>
                <a:ext uri="{FF2B5EF4-FFF2-40B4-BE49-F238E27FC236}">
                  <a16:creationId xmlns:a16="http://schemas.microsoft.com/office/drawing/2014/main" id="{C7BBC41E-0978-8045-AEAA-5D503DA0F067}"/>
                </a:ext>
              </a:extLst>
            </p:cNvPr>
            <p:cNvGrpSpPr/>
            <p:nvPr/>
          </p:nvGrpSpPr>
          <p:grpSpPr>
            <a:xfrm>
              <a:off x="90137" y="1914487"/>
              <a:ext cx="5297981" cy="2911713"/>
              <a:chOff x="141890" y="1844856"/>
              <a:chExt cx="5297981" cy="2911713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C5EB7DAD-B78D-644A-BEBA-E3D59D12CDD1}"/>
                  </a:ext>
                </a:extLst>
              </p:cNvPr>
              <p:cNvSpPr/>
              <p:nvPr/>
            </p:nvSpPr>
            <p:spPr>
              <a:xfrm>
                <a:off x="1799095" y="2628587"/>
                <a:ext cx="324628" cy="1721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75302E50-1AB7-4044-AE66-FED7CA8F45CF}"/>
                  </a:ext>
                </a:extLst>
              </p:cNvPr>
              <p:cNvSpPr/>
              <p:nvPr/>
            </p:nvSpPr>
            <p:spPr>
              <a:xfrm>
                <a:off x="3609316" y="2625281"/>
                <a:ext cx="324628" cy="1721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grpSp>
            <p:nvGrpSpPr>
              <p:cNvPr id="14" name="群組 13">
                <a:extLst>
                  <a:ext uri="{FF2B5EF4-FFF2-40B4-BE49-F238E27FC236}">
                    <a16:creationId xmlns:a16="http://schemas.microsoft.com/office/drawing/2014/main" id="{037A605B-0E89-BA40-965C-B7B4A89441B4}"/>
                  </a:ext>
                </a:extLst>
              </p:cNvPr>
              <p:cNvGrpSpPr/>
              <p:nvPr/>
            </p:nvGrpSpPr>
            <p:grpSpPr>
              <a:xfrm>
                <a:off x="472183" y="2957668"/>
                <a:ext cx="620046" cy="1024759"/>
                <a:chOff x="657131" y="2957668"/>
                <a:chExt cx="620046" cy="1024759"/>
              </a:xfrm>
            </p:grpSpPr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A7A3CB49-A73E-C043-B1BB-264739312DAB}"/>
                    </a:ext>
                  </a:extLst>
                </p:cNvPr>
                <p:cNvSpPr/>
                <p:nvPr/>
              </p:nvSpPr>
              <p:spPr>
                <a:xfrm>
                  <a:off x="671248" y="2957668"/>
                  <a:ext cx="338301" cy="102475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8917FB7A-F54D-0C45-B2DE-5028C982CB57}"/>
                    </a:ext>
                  </a:extLst>
                </p:cNvPr>
                <p:cNvSpPr txBox="1"/>
                <p:nvPr/>
              </p:nvSpPr>
              <p:spPr>
                <a:xfrm>
                  <a:off x="657131" y="3655261"/>
                  <a:ext cx="62004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dirty="0"/>
                    <a:t>pc</a:t>
                  </a:r>
                  <a:endParaRPr kumimoji="1" lang="zh-TW" altLang="en-US" dirty="0"/>
                </a:p>
              </p:txBody>
            </p:sp>
          </p:grp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364F966A-8E86-1349-8973-2A43DB09502F}"/>
                  </a:ext>
                </a:extLst>
              </p:cNvPr>
              <p:cNvSpPr/>
              <p:nvPr/>
            </p:nvSpPr>
            <p:spPr>
              <a:xfrm>
                <a:off x="4331936" y="2628587"/>
                <a:ext cx="324628" cy="1721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F756E69D-66ED-D14F-99FB-F0DCA40384ED}"/>
                  </a:ext>
                </a:extLst>
              </p:cNvPr>
              <p:cNvSpPr txBox="1"/>
              <p:nvPr/>
            </p:nvSpPr>
            <p:spPr>
              <a:xfrm>
                <a:off x="3978318" y="3345472"/>
                <a:ext cx="6200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/>
                  <a:t>…</a:t>
                </a:r>
                <a:endParaRPr kumimoji="1" lang="zh-TW" altLang="en-US" dirty="0"/>
              </a:p>
            </p:txBody>
          </p:sp>
          <p:grpSp>
            <p:nvGrpSpPr>
              <p:cNvPr id="17" name="群組 16">
                <a:extLst>
                  <a:ext uri="{FF2B5EF4-FFF2-40B4-BE49-F238E27FC236}">
                    <a16:creationId xmlns:a16="http://schemas.microsoft.com/office/drawing/2014/main" id="{3C436324-CE0E-344A-A6D0-F6409B89CA5D}"/>
                  </a:ext>
                </a:extLst>
              </p:cNvPr>
              <p:cNvGrpSpPr/>
              <p:nvPr/>
            </p:nvGrpSpPr>
            <p:grpSpPr>
              <a:xfrm>
                <a:off x="1145452" y="1844856"/>
                <a:ext cx="4294419" cy="311253"/>
                <a:chOff x="1145452" y="1844856"/>
                <a:chExt cx="4294419" cy="311253"/>
              </a:xfrm>
            </p:grpSpPr>
            <p:sp>
              <p:nvSpPr>
                <p:cNvPr id="25" name="文字方塊 24">
                  <a:extLst>
                    <a:ext uri="{FF2B5EF4-FFF2-40B4-BE49-F238E27FC236}">
                      <a16:creationId xmlns:a16="http://schemas.microsoft.com/office/drawing/2014/main" id="{6BD7F973-C78A-F344-B660-0EF270F370CF}"/>
                    </a:ext>
                  </a:extLst>
                </p:cNvPr>
                <p:cNvSpPr txBox="1"/>
                <p:nvPr/>
              </p:nvSpPr>
              <p:spPr>
                <a:xfrm>
                  <a:off x="1145452" y="1848332"/>
                  <a:ext cx="62004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dirty="0"/>
                    <a:t>IF</a:t>
                  </a:r>
                  <a:endParaRPr kumimoji="1" lang="zh-TW" altLang="en-US" dirty="0"/>
                </a:p>
              </p:txBody>
            </p:sp>
            <p:sp>
              <p:nvSpPr>
                <p:cNvPr id="26" name="文字方塊 25">
                  <a:extLst>
                    <a:ext uri="{FF2B5EF4-FFF2-40B4-BE49-F238E27FC236}">
                      <a16:creationId xmlns:a16="http://schemas.microsoft.com/office/drawing/2014/main" id="{7FADB761-9764-9B4B-A691-8AC2A8EC00E9}"/>
                    </a:ext>
                  </a:extLst>
                </p:cNvPr>
                <p:cNvSpPr txBox="1"/>
                <p:nvPr/>
              </p:nvSpPr>
              <p:spPr>
                <a:xfrm>
                  <a:off x="2764067" y="1844857"/>
                  <a:ext cx="62004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dirty="0"/>
                    <a:t>ID</a:t>
                  </a:r>
                  <a:endParaRPr kumimoji="1" lang="zh-TW" altLang="en-US" dirty="0"/>
                </a:p>
              </p:txBody>
            </p:sp>
            <p:sp>
              <p:nvSpPr>
                <p:cNvPr id="27" name="文字方塊 26">
                  <a:extLst>
                    <a:ext uri="{FF2B5EF4-FFF2-40B4-BE49-F238E27FC236}">
                      <a16:creationId xmlns:a16="http://schemas.microsoft.com/office/drawing/2014/main" id="{10069E71-597E-2D49-AEE8-392EF541F147}"/>
                    </a:ext>
                  </a:extLst>
                </p:cNvPr>
                <p:cNvSpPr txBox="1"/>
                <p:nvPr/>
              </p:nvSpPr>
              <p:spPr>
                <a:xfrm>
                  <a:off x="4819825" y="1844856"/>
                  <a:ext cx="62004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dirty="0"/>
                    <a:t>WB</a:t>
                  </a:r>
                  <a:endParaRPr kumimoji="1" lang="zh-TW" altLang="en-US" dirty="0"/>
                </a:p>
              </p:txBody>
            </p:sp>
          </p:grp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55C8FE50-CFCD-9940-87A2-5C7A655E81FB}"/>
                  </a:ext>
                </a:extLst>
              </p:cNvPr>
              <p:cNvCxnSpPr/>
              <p:nvPr/>
            </p:nvCxnSpPr>
            <p:spPr>
              <a:xfrm>
                <a:off x="4656564" y="3870434"/>
                <a:ext cx="473284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0ECC4426-B124-174B-B2AC-A3D3F98F87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9848" y="3870434"/>
                <a:ext cx="0" cy="859221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>
                <a:extLst>
                  <a:ext uri="{FF2B5EF4-FFF2-40B4-BE49-F238E27FC236}">
                    <a16:creationId xmlns:a16="http://schemas.microsoft.com/office/drawing/2014/main" id="{CE8EB49B-168A-6742-BBBA-885F5BF940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13126" y="4729655"/>
                <a:ext cx="2717009" cy="26914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>
                <a:extLst>
                  <a:ext uri="{FF2B5EF4-FFF2-40B4-BE49-F238E27FC236}">
                    <a16:creationId xmlns:a16="http://schemas.microsoft.com/office/drawing/2014/main" id="{7E9EC6BD-5F35-1145-914A-3B2E4DF636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3126" y="3603063"/>
                <a:ext cx="0" cy="115350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直線箭頭接點 35">
                <a:extLst>
                  <a:ext uri="{FF2B5EF4-FFF2-40B4-BE49-F238E27FC236}">
                    <a16:creationId xmlns:a16="http://schemas.microsoft.com/office/drawing/2014/main" id="{B17D614E-A478-1545-8985-FB6EDF9FEE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49" y="3603063"/>
                <a:ext cx="133317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588BA4A5-EE23-C144-8771-00FCE7A981A8}"/>
                  </a:ext>
                </a:extLst>
              </p:cNvPr>
              <p:cNvSpPr txBox="1"/>
              <p:nvPr/>
            </p:nvSpPr>
            <p:spPr>
              <a:xfrm>
                <a:off x="1689508" y="4349651"/>
                <a:ext cx="6200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/>
                  <a:t>IF/ID</a:t>
                </a:r>
                <a:endParaRPr kumimoji="1" lang="zh-TW" altLang="en-US" dirty="0"/>
              </a:p>
            </p:txBody>
          </p:sp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0A90D9EF-A46D-484B-A552-8BD872811938}"/>
                  </a:ext>
                </a:extLst>
              </p:cNvPr>
              <p:cNvSpPr txBox="1"/>
              <p:nvPr/>
            </p:nvSpPr>
            <p:spPr>
              <a:xfrm>
                <a:off x="3456858" y="4340021"/>
                <a:ext cx="7840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/>
                  <a:t>ID/EX</a:t>
                </a:r>
                <a:endParaRPr kumimoji="1" lang="zh-TW" altLang="en-US" dirty="0"/>
              </a:p>
            </p:txBody>
          </p: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163E2A74-D051-B04A-9975-2B406CBDF55F}"/>
                  </a:ext>
                </a:extLst>
              </p:cNvPr>
              <p:cNvSpPr txBox="1"/>
              <p:nvPr/>
            </p:nvSpPr>
            <p:spPr>
              <a:xfrm>
                <a:off x="4081387" y="4339315"/>
                <a:ext cx="11764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/>
                  <a:t>MEM/WB</a:t>
                </a:r>
                <a:endParaRPr kumimoji="1" lang="zh-TW" altLang="en-US" dirty="0"/>
              </a:p>
            </p:txBody>
          </p:sp>
          <p:grpSp>
            <p:nvGrpSpPr>
              <p:cNvPr id="54" name="群組 53">
                <a:extLst>
                  <a:ext uri="{FF2B5EF4-FFF2-40B4-BE49-F238E27FC236}">
                    <a16:creationId xmlns:a16="http://schemas.microsoft.com/office/drawing/2014/main" id="{DE6211FB-329B-5B48-B7B8-0E255351D1B9}"/>
                  </a:ext>
                </a:extLst>
              </p:cNvPr>
              <p:cNvGrpSpPr/>
              <p:nvPr/>
            </p:nvGrpSpPr>
            <p:grpSpPr>
              <a:xfrm>
                <a:off x="2938256" y="3001868"/>
                <a:ext cx="632485" cy="541336"/>
                <a:chOff x="3000953" y="3029964"/>
                <a:chExt cx="632485" cy="541336"/>
              </a:xfrm>
            </p:grpSpPr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7C6BF08B-33DA-1247-A704-97B44D57A06C}"/>
                    </a:ext>
                  </a:extLst>
                </p:cNvPr>
                <p:cNvSpPr/>
                <p:nvPr/>
              </p:nvSpPr>
              <p:spPr>
                <a:xfrm>
                  <a:off x="3000953" y="3029964"/>
                  <a:ext cx="311664" cy="541336"/>
                </a:xfrm>
                <a:prstGeom prst="rect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FB4B051B-4A6C-BF4E-B4E5-FD02DE1D5C24}"/>
                    </a:ext>
                  </a:extLst>
                </p:cNvPr>
                <p:cNvSpPr txBox="1"/>
                <p:nvPr/>
              </p:nvSpPr>
              <p:spPr>
                <a:xfrm>
                  <a:off x="3013392" y="3147459"/>
                  <a:ext cx="62004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dirty="0"/>
                    <a:t>=</a:t>
                  </a:r>
                  <a:endParaRPr kumimoji="1" lang="zh-TW" altLang="en-US" dirty="0"/>
                </a:p>
              </p:txBody>
            </p:sp>
          </p:grpSp>
          <p:sp>
            <p:nvSpPr>
              <p:cNvPr id="49" name="不規則四邊形 48">
                <a:extLst>
                  <a:ext uri="{FF2B5EF4-FFF2-40B4-BE49-F238E27FC236}">
                    <a16:creationId xmlns:a16="http://schemas.microsoft.com/office/drawing/2014/main" id="{D19F3A0D-F62B-0448-8A96-E2B34AAA535D}"/>
                  </a:ext>
                </a:extLst>
              </p:cNvPr>
              <p:cNvSpPr/>
              <p:nvPr/>
            </p:nvSpPr>
            <p:spPr>
              <a:xfrm rot="5400000">
                <a:off x="2337865" y="3430232"/>
                <a:ext cx="534862" cy="138259"/>
              </a:xfrm>
              <a:prstGeom prst="trapezoid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BB037265-2674-EE4F-8CFE-70FA2ED447E0}"/>
                  </a:ext>
                </a:extLst>
              </p:cNvPr>
              <p:cNvSpPr txBox="1"/>
              <p:nvPr/>
            </p:nvSpPr>
            <p:spPr>
              <a:xfrm>
                <a:off x="2624387" y="4118971"/>
                <a:ext cx="7840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/>
                  <a:t>forward</a:t>
                </a:r>
                <a:endParaRPr kumimoji="1" lang="zh-TW" altLang="en-US" dirty="0"/>
              </a:p>
            </p:txBody>
          </p:sp>
          <p:cxnSp>
            <p:nvCxnSpPr>
              <p:cNvPr id="59" name="直線箭頭接點 58">
                <a:extLst>
                  <a:ext uri="{FF2B5EF4-FFF2-40B4-BE49-F238E27FC236}">
                    <a16:creationId xmlns:a16="http://schemas.microsoft.com/office/drawing/2014/main" id="{20DA1CA1-1BB9-8A40-BE92-9826812138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7075" y="3442740"/>
                <a:ext cx="250224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3" name="不規則四邊形 62">
                <a:extLst>
                  <a:ext uri="{FF2B5EF4-FFF2-40B4-BE49-F238E27FC236}">
                    <a16:creationId xmlns:a16="http://schemas.microsoft.com/office/drawing/2014/main" id="{A02E3327-C47E-664E-B82A-0FAC6BE0844C}"/>
                  </a:ext>
                </a:extLst>
              </p:cNvPr>
              <p:cNvSpPr/>
              <p:nvPr/>
            </p:nvSpPr>
            <p:spPr>
              <a:xfrm rot="16200000">
                <a:off x="-6735" y="2766736"/>
                <a:ext cx="707962" cy="152378"/>
              </a:xfrm>
              <a:prstGeom prst="trapezoid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grpSp>
            <p:nvGrpSpPr>
              <p:cNvPr id="62" name="群組 61">
                <a:extLst>
                  <a:ext uri="{FF2B5EF4-FFF2-40B4-BE49-F238E27FC236}">
                    <a16:creationId xmlns:a16="http://schemas.microsoft.com/office/drawing/2014/main" id="{F20BE373-7A08-F847-97A1-5EE4E2B712B2}"/>
                  </a:ext>
                </a:extLst>
              </p:cNvPr>
              <p:cNvGrpSpPr/>
              <p:nvPr/>
            </p:nvGrpSpPr>
            <p:grpSpPr>
              <a:xfrm>
                <a:off x="2401989" y="2104215"/>
                <a:ext cx="846979" cy="478248"/>
                <a:chOff x="2472933" y="2127864"/>
                <a:chExt cx="846979" cy="478248"/>
              </a:xfrm>
            </p:grpSpPr>
            <p:sp>
              <p:nvSpPr>
                <p:cNvPr id="64" name="矩形 63">
                  <a:extLst>
                    <a:ext uri="{FF2B5EF4-FFF2-40B4-BE49-F238E27FC236}">
                      <a16:creationId xmlns:a16="http://schemas.microsoft.com/office/drawing/2014/main" id="{5DA14FAB-6436-B24E-987D-E6CCCAACAF09}"/>
                    </a:ext>
                  </a:extLst>
                </p:cNvPr>
                <p:cNvSpPr/>
                <p:nvPr/>
              </p:nvSpPr>
              <p:spPr>
                <a:xfrm>
                  <a:off x="2472933" y="2127864"/>
                  <a:ext cx="846979" cy="478248"/>
                </a:xfrm>
                <a:prstGeom prst="rect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65" name="文字方塊 64">
                  <a:extLst>
                    <a:ext uri="{FF2B5EF4-FFF2-40B4-BE49-F238E27FC236}">
                      <a16:creationId xmlns:a16="http://schemas.microsoft.com/office/drawing/2014/main" id="{267CF773-65A3-C24F-A9DE-BEADB02A7986}"/>
                    </a:ext>
                  </a:extLst>
                </p:cNvPr>
                <p:cNvSpPr txBox="1"/>
                <p:nvPr/>
              </p:nvSpPr>
              <p:spPr>
                <a:xfrm>
                  <a:off x="2520155" y="2229014"/>
                  <a:ext cx="78406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dirty="0"/>
                    <a:t>control</a:t>
                  </a:r>
                  <a:endParaRPr kumimoji="1" lang="zh-TW" altLang="en-US" dirty="0"/>
                </a:p>
              </p:txBody>
            </p:sp>
          </p:grpSp>
          <p:cxnSp>
            <p:nvCxnSpPr>
              <p:cNvPr id="66" name="直線接點 65">
                <a:extLst>
                  <a:ext uri="{FF2B5EF4-FFF2-40B4-BE49-F238E27FC236}">
                    <a16:creationId xmlns:a16="http://schemas.microsoft.com/office/drawing/2014/main" id="{EF51E1CD-E7D9-9649-ADAB-62A8DA642A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3944" y="3279401"/>
                <a:ext cx="19614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直線接點 68">
                <a:extLst>
                  <a:ext uri="{FF2B5EF4-FFF2-40B4-BE49-F238E27FC236}">
                    <a16:creationId xmlns:a16="http://schemas.microsoft.com/office/drawing/2014/main" id="{6CFEF5F5-D34C-B047-8B53-F7C3137BEB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30084" y="2420180"/>
                <a:ext cx="0" cy="859221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直線接點 76">
                <a:extLst>
                  <a:ext uri="{FF2B5EF4-FFF2-40B4-BE49-F238E27FC236}">
                    <a16:creationId xmlns:a16="http://schemas.microsoft.com/office/drawing/2014/main" id="{9DB0F5A3-242B-7743-8787-055BDC5517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890" y="2688378"/>
                <a:ext cx="129088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直線接點 78">
                <a:extLst>
                  <a:ext uri="{FF2B5EF4-FFF2-40B4-BE49-F238E27FC236}">
                    <a16:creationId xmlns:a16="http://schemas.microsoft.com/office/drawing/2014/main" id="{51E17795-B02A-4245-8FF8-80E42236A3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773" y="2680495"/>
                <a:ext cx="0" cy="789552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直線箭頭接點 80">
                <a:extLst>
                  <a:ext uri="{FF2B5EF4-FFF2-40B4-BE49-F238E27FC236}">
                    <a16:creationId xmlns:a16="http://schemas.microsoft.com/office/drawing/2014/main" id="{39376633-842F-2743-AC42-88FEFA0F4659}"/>
                  </a:ext>
                </a:extLst>
              </p:cNvPr>
              <p:cNvCxnSpPr>
                <a:cxnSpLocks/>
                <a:endCxn id="12" idx="1"/>
              </p:cNvCxnSpPr>
              <p:nvPr/>
            </p:nvCxnSpPr>
            <p:spPr>
              <a:xfrm>
                <a:off x="141890" y="3470047"/>
                <a:ext cx="344410" cy="1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直線接點 82">
                <a:extLst>
                  <a:ext uri="{FF2B5EF4-FFF2-40B4-BE49-F238E27FC236}">
                    <a16:creationId xmlns:a16="http://schemas.microsoft.com/office/drawing/2014/main" id="{FA5DE347-E33B-C445-9F2E-010BFC449E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5411" y="2243233"/>
                <a:ext cx="2067566" cy="4973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直線箭頭接點 85">
                <a:extLst>
                  <a:ext uri="{FF2B5EF4-FFF2-40B4-BE49-F238E27FC236}">
                    <a16:creationId xmlns:a16="http://schemas.microsoft.com/office/drawing/2014/main" id="{608678AD-4ABA-3E4B-86EC-BF81973A3FE8}"/>
                  </a:ext>
                </a:extLst>
              </p:cNvPr>
              <p:cNvCxnSpPr>
                <a:cxnSpLocks/>
                <a:endCxn id="63" idx="3"/>
              </p:cNvCxnSpPr>
              <p:nvPr/>
            </p:nvCxnSpPr>
            <p:spPr>
              <a:xfrm>
                <a:off x="347246" y="2260946"/>
                <a:ext cx="0" cy="247045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F97C4C6A-E2D0-9247-A9FE-AD4FBC44ABF0}"/>
                  </a:ext>
                </a:extLst>
              </p:cNvPr>
              <p:cNvSpPr/>
              <p:nvPr/>
            </p:nvSpPr>
            <p:spPr>
              <a:xfrm>
                <a:off x="2485430" y="4094545"/>
                <a:ext cx="1013953" cy="34772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cxnSp>
            <p:nvCxnSpPr>
              <p:cNvPr id="93" name="直線箭頭接點 92">
                <a:extLst>
                  <a:ext uri="{FF2B5EF4-FFF2-40B4-BE49-F238E27FC236}">
                    <a16:creationId xmlns:a16="http://schemas.microsoft.com/office/drawing/2014/main" id="{5F9B9E0D-310F-FB47-B667-DDA4EAA00C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014291" y="4442273"/>
                <a:ext cx="2128" cy="314296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直線箭頭接點 94">
                <a:extLst>
                  <a:ext uri="{FF2B5EF4-FFF2-40B4-BE49-F238E27FC236}">
                    <a16:creationId xmlns:a16="http://schemas.microsoft.com/office/drawing/2014/main" id="{F1B117CE-9348-3349-841B-5CC799E65A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626036" y="3766793"/>
                <a:ext cx="2128" cy="314296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直線箭頭接點 96">
                <a:extLst>
                  <a:ext uri="{FF2B5EF4-FFF2-40B4-BE49-F238E27FC236}">
                    <a16:creationId xmlns:a16="http://schemas.microsoft.com/office/drawing/2014/main" id="{160F8C7F-8DA6-4A4A-B581-9A23BA9A78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43091" y="2420180"/>
                <a:ext cx="886993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13" name="直線箭頭接點 112">
              <a:extLst>
                <a:ext uri="{FF2B5EF4-FFF2-40B4-BE49-F238E27FC236}">
                  <a16:creationId xmlns:a16="http://schemas.microsoft.com/office/drawing/2014/main" id="{FF38A200-17C2-9D40-B100-2068B52EE9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9952" y="2919421"/>
              <a:ext cx="1487611" cy="615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文字方塊 113">
              <a:extLst>
                <a:ext uri="{FF2B5EF4-FFF2-40B4-BE49-F238E27FC236}">
                  <a16:creationId xmlns:a16="http://schemas.microsoft.com/office/drawing/2014/main" id="{C5CCCAE4-B0DC-AB4B-8BCF-1FCEC26378A6}"/>
                </a:ext>
              </a:extLst>
            </p:cNvPr>
            <p:cNvSpPr txBox="1"/>
            <p:nvPr/>
          </p:nvSpPr>
          <p:spPr>
            <a:xfrm>
              <a:off x="2141641" y="2719408"/>
              <a:ext cx="14610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/>
                <a:t>branch address</a:t>
              </a:r>
              <a:endParaRPr kumimoji="1" lang="zh-TW" altLang="en-US" dirty="0"/>
            </a:p>
          </p:txBody>
        </p:sp>
        <p:sp>
          <p:nvSpPr>
            <p:cNvPr id="21" name="弧線 20">
              <a:extLst>
                <a:ext uri="{FF2B5EF4-FFF2-40B4-BE49-F238E27FC236}">
                  <a16:creationId xmlns:a16="http://schemas.microsoft.com/office/drawing/2014/main" id="{2111055E-F4EB-6745-806A-21AD4AEE3B6E}"/>
                </a:ext>
              </a:extLst>
            </p:cNvPr>
            <p:cNvSpPr/>
            <p:nvPr/>
          </p:nvSpPr>
          <p:spPr>
            <a:xfrm>
              <a:off x="-707808" y="2684643"/>
              <a:ext cx="4694115" cy="353981"/>
            </a:xfrm>
            <a:prstGeom prst="arc">
              <a:avLst>
                <a:gd name="adj1" fmla="val 11229395"/>
                <a:gd name="adj2" fmla="val 79211"/>
              </a:avLst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116" name="直線箭頭接點 115">
              <a:extLst>
                <a:ext uri="{FF2B5EF4-FFF2-40B4-BE49-F238E27FC236}">
                  <a16:creationId xmlns:a16="http://schemas.microsoft.com/office/drawing/2014/main" id="{809C27AC-4D99-914F-AF22-DFF2BE4130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079" y="2703336"/>
              <a:ext cx="239618" cy="8819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1" name="圖片 40">
            <a:extLst>
              <a:ext uri="{FF2B5EF4-FFF2-40B4-BE49-F238E27FC236}">
                <a16:creationId xmlns:a16="http://schemas.microsoft.com/office/drawing/2014/main" id="{097B1585-722C-B549-8DCE-5A9AF5BD17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9688" y="2522993"/>
            <a:ext cx="3469120" cy="1388497"/>
          </a:xfrm>
          <a:prstGeom prst="rect">
            <a:avLst/>
          </a:prstGeom>
        </p:spPr>
      </p:pic>
      <p:grpSp>
        <p:nvGrpSpPr>
          <p:cNvPr id="2" name="群組 1">
            <a:extLst>
              <a:ext uri="{FF2B5EF4-FFF2-40B4-BE49-F238E27FC236}">
                <a16:creationId xmlns:a16="http://schemas.microsoft.com/office/drawing/2014/main" id="{FB26CD90-5224-0D4B-B83C-5ADE731BC85B}"/>
              </a:ext>
            </a:extLst>
          </p:cNvPr>
          <p:cNvGrpSpPr/>
          <p:nvPr/>
        </p:nvGrpSpPr>
        <p:grpSpPr>
          <a:xfrm>
            <a:off x="5475000" y="1958058"/>
            <a:ext cx="3469120" cy="546690"/>
            <a:chOff x="5486226" y="1426155"/>
            <a:chExt cx="3469120" cy="546690"/>
          </a:xfrm>
        </p:grpSpPr>
        <p:pic>
          <p:nvPicPr>
            <p:cNvPr id="33" name="圖片 32">
              <a:extLst>
                <a:ext uri="{FF2B5EF4-FFF2-40B4-BE49-F238E27FC236}">
                  <a16:creationId xmlns:a16="http://schemas.microsoft.com/office/drawing/2014/main" id="{D393409D-904B-0846-AF3D-73ED5B956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86227" y="1426155"/>
              <a:ext cx="3469119" cy="546690"/>
            </a:xfrm>
            <a:prstGeom prst="rect">
              <a:avLst/>
            </a:prstGeom>
          </p:spPr>
        </p:pic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55E338DF-3C31-C847-BE5F-41E0C550AE6E}"/>
                </a:ext>
              </a:extLst>
            </p:cNvPr>
            <p:cNvSpPr/>
            <p:nvPr/>
          </p:nvSpPr>
          <p:spPr>
            <a:xfrm>
              <a:off x="5486226" y="1508054"/>
              <a:ext cx="3389759" cy="21827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6070FF6B-4BBE-7449-9AF0-1AF8A6618275}"/>
              </a:ext>
            </a:extLst>
          </p:cNvPr>
          <p:cNvGrpSpPr/>
          <p:nvPr/>
        </p:nvGrpSpPr>
        <p:grpSpPr>
          <a:xfrm>
            <a:off x="5479688" y="3921684"/>
            <a:ext cx="3476823" cy="1211722"/>
            <a:chOff x="5486406" y="3587564"/>
            <a:chExt cx="3476823" cy="1211722"/>
          </a:xfrm>
        </p:grpSpPr>
        <p:pic>
          <p:nvPicPr>
            <p:cNvPr id="38" name="圖片 37">
              <a:extLst>
                <a:ext uri="{FF2B5EF4-FFF2-40B4-BE49-F238E27FC236}">
                  <a16:creationId xmlns:a16="http://schemas.microsoft.com/office/drawing/2014/main" id="{70AE60E4-2C0B-2745-86EA-9C00A3072E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19218"/>
            <a:stretch/>
          </p:blipFill>
          <p:spPr>
            <a:xfrm>
              <a:off x="5486406" y="3587564"/>
              <a:ext cx="3476823" cy="1211722"/>
            </a:xfrm>
            <a:prstGeom prst="rect">
              <a:avLst/>
            </a:prstGeom>
          </p:spPr>
        </p:pic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6874B7A8-AF11-9C4C-B5AC-D531033B73B1}"/>
                </a:ext>
              </a:extLst>
            </p:cNvPr>
            <p:cNvSpPr/>
            <p:nvPr/>
          </p:nvSpPr>
          <p:spPr>
            <a:xfrm>
              <a:off x="5525906" y="4303987"/>
              <a:ext cx="3389759" cy="40485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00519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345175" y="2975971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Branch Prediction</a:t>
            </a:r>
            <a:endParaRPr sz="4000" dirty="0"/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zh-TW" sz="12000" b="1" dirty="0">
                <a:solidFill>
                  <a:srgbClr val="3C78D8"/>
                </a:solidFill>
                <a:latin typeface="Oswald"/>
                <a:sym typeface="Oswald"/>
              </a:rPr>
              <a:t>2</a:t>
            </a:r>
            <a:endParaRPr sz="12000" dirty="0">
              <a:solidFill>
                <a:srgbClr val="3C78D8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6ADC8D5-9EE2-C74E-9B86-477957BAD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5175" y="4036925"/>
            <a:ext cx="5214600" cy="784800"/>
          </a:xfrm>
        </p:spPr>
        <p:txBody>
          <a:bodyPr/>
          <a:lstStyle/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&amp; Optimization </a:t>
            </a:r>
            <a:endParaRPr lang="zh-TW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957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583087" y="691126"/>
            <a:ext cx="6996600" cy="25723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Methdology</a:t>
            </a:r>
            <a:endParaRPr kumimoji="1"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600" indent="0">
              <a:buNone/>
            </a:pPr>
            <a:endParaRPr kumimoji="1"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600" indent="0">
              <a:buNone/>
            </a:pPr>
            <a:endParaRPr kumimoji="1"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600" indent="0">
              <a:buNone/>
            </a:pPr>
            <a:endParaRPr kumimoji="1"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600" indent="0">
              <a:buNone/>
            </a:pPr>
            <a:endParaRPr kumimoji="1"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600" indent="0">
              <a:buNone/>
            </a:pPr>
            <a:endParaRPr kumimoji="1"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7" name="Google Shape;469;p14">
            <a:extLst>
              <a:ext uri="{FF2B5EF4-FFF2-40B4-BE49-F238E27FC236}">
                <a16:creationId xmlns:a16="http://schemas.microsoft.com/office/drawing/2014/main" id="{B4AAEED9-3A16-FE4D-A28B-B969F3F1EF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3373" y="140640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2-bit Branch Prediction</a:t>
            </a:r>
            <a:endParaRPr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4AB60B11-27D8-4B46-BDFD-EEC6F059D329}"/>
              </a:ext>
            </a:extLst>
          </p:cNvPr>
          <p:cNvGrpSpPr/>
          <p:nvPr/>
        </p:nvGrpSpPr>
        <p:grpSpPr>
          <a:xfrm>
            <a:off x="1098212" y="1647117"/>
            <a:ext cx="7379198" cy="2383168"/>
            <a:chOff x="516321" y="1169136"/>
            <a:chExt cx="7379198" cy="2383168"/>
          </a:xfrm>
        </p:grpSpPr>
        <p:sp>
          <p:nvSpPr>
            <p:cNvPr id="2" name="橢圓 1">
              <a:extLst>
                <a:ext uri="{FF2B5EF4-FFF2-40B4-BE49-F238E27FC236}">
                  <a16:creationId xmlns:a16="http://schemas.microsoft.com/office/drawing/2014/main" id="{FCE9E0C2-21C3-0D4C-A9FA-34C82430E914}"/>
                </a:ext>
              </a:extLst>
            </p:cNvPr>
            <p:cNvSpPr/>
            <p:nvPr/>
          </p:nvSpPr>
          <p:spPr>
            <a:xfrm>
              <a:off x="1726324" y="1323025"/>
              <a:ext cx="1481959" cy="6542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1026DA87-8670-4149-9D1E-8D7FA8FC837F}"/>
                </a:ext>
              </a:extLst>
            </p:cNvPr>
            <p:cNvSpPr/>
            <p:nvPr/>
          </p:nvSpPr>
          <p:spPr>
            <a:xfrm>
              <a:off x="4992414" y="1323025"/>
              <a:ext cx="1481959" cy="6542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5C1FA5E7-B77C-EB45-9419-6F806DD36A32}"/>
                </a:ext>
              </a:extLst>
            </p:cNvPr>
            <p:cNvSpPr/>
            <p:nvPr/>
          </p:nvSpPr>
          <p:spPr>
            <a:xfrm>
              <a:off x="1724916" y="2737433"/>
              <a:ext cx="1481959" cy="6542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C9BE40E3-40CE-A44B-9A6F-CBABBD382F19}"/>
                </a:ext>
              </a:extLst>
            </p:cNvPr>
            <p:cNvSpPr/>
            <p:nvPr/>
          </p:nvSpPr>
          <p:spPr>
            <a:xfrm>
              <a:off x="4991007" y="2737433"/>
              <a:ext cx="1481959" cy="6542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8C4B32A3-E5ED-E94A-B6AA-59CC9233E3D5}"/>
                </a:ext>
              </a:extLst>
            </p:cNvPr>
            <p:cNvSpPr txBox="1"/>
            <p:nvPr/>
          </p:nvSpPr>
          <p:spPr>
            <a:xfrm>
              <a:off x="5383925" y="1523627"/>
              <a:ext cx="9301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/>
                <a:t>Taken2</a:t>
              </a:r>
              <a:endParaRPr kumimoji="1" lang="zh-TW" altLang="en-US" dirty="0"/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E9896131-FEAA-FD4B-8353-0C4C92FDBF01}"/>
                </a:ext>
              </a:extLst>
            </p:cNvPr>
            <p:cNvSpPr txBox="1"/>
            <p:nvPr/>
          </p:nvSpPr>
          <p:spPr>
            <a:xfrm>
              <a:off x="2107324" y="1523627"/>
              <a:ext cx="9301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/>
                <a:t>Taken1</a:t>
              </a:r>
              <a:endParaRPr kumimoji="1" lang="zh-TW" altLang="en-US" dirty="0"/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FD249C96-E921-3844-9101-80FC274E76B8}"/>
                </a:ext>
              </a:extLst>
            </p:cNvPr>
            <p:cNvSpPr txBox="1"/>
            <p:nvPr/>
          </p:nvSpPr>
          <p:spPr>
            <a:xfrm>
              <a:off x="1959722" y="2947095"/>
              <a:ext cx="11700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/>
                <a:t>NotTaken2</a:t>
              </a:r>
              <a:endParaRPr kumimoji="1" lang="zh-TW" altLang="en-US" dirty="0"/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341A9CD4-B7EB-F044-A6DE-54E30C125570}"/>
                </a:ext>
              </a:extLst>
            </p:cNvPr>
            <p:cNvSpPr txBox="1"/>
            <p:nvPr/>
          </p:nvSpPr>
          <p:spPr>
            <a:xfrm>
              <a:off x="5262597" y="2947094"/>
              <a:ext cx="11700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/>
                <a:t>NotTaken1</a:t>
              </a:r>
              <a:endParaRPr kumimoji="1" lang="zh-TW" altLang="en-US" dirty="0"/>
            </a:p>
          </p:txBody>
        </p:sp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7DA58123-DC00-BB45-8012-991592389AC6}"/>
                </a:ext>
              </a:extLst>
            </p:cNvPr>
            <p:cNvGrpSpPr/>
            <p:nvPr/>
          </p:nvGrpSpPr>
          <p:grpSpPr>
            <a:xfrm>
              <a:off x="3150747" y="1169136"/>
              <a:ext cx="1861280" cy="970045"/>
              <a:chOff x="3150747" y="1169136"/>
              <a:chExt cx="1861280" cy="970045"/>
            </a:xfrm>
          </p:grpSpPr>
          <p:cxnSp>
            <p:nvCxnSpPr>
              <p:cNvPr id="5" name="直線箭頭接點 4">
                <a:extLst>
                  <a:ext uri="{FF2B5EF4-FFF2-40B4-BE49-F238E27FC236}">
                    <a16:creationId xmlns:a16="http://schemas.microsoft.com/office/drawing/2014/main" id="{58E8B276-685E-004A-B85D-8479E3B708DA}"/>
                  </a:ext>
                </a:extLst>
              </p:cNvPr>
              <p:cNvCxnSpPr/>
              <p:nvPr/>
            </p:nvCxnSpPr>
            <p:spPr>
              <a:xfrm>
                <a:off x="3150747" y="1457978"/>
                <a:ext cx="186128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直線箭頭接點 59">
                <a:extLst>
                  <a:ext uri="{FF2B5EF4-FFF2-40B4-BE49-F238E27FC236}">
                    <a16:creationId xmlns:a16="http://schemas.microsoft.com/office/drawing/2014/main" id="{ACC3E2B0-0770-4543-A66F-3E1F5A5B3A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50747" y="1831404"/>
                <a:ext cx="186128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B9E7D184-11BB-2340-8F32-BDF66A10235A}"/>
                  </a:ext>
                </a:extLst>
              </p:cNvPr>
              <p:cNvSpPr txBox="1"/>
              <p:nvPr/>
            </p:nvSpPr>
            <p:spPr>
              <a:xfrm>
                <a:off x="3792922" y="1831404"/>
                <a:ext cx="9301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/>
                  <a:t>correct</a:t>
                </a:r>
                <a:endParaRPr kumimoji="1" lang="zh-TW" altLang="en-US" dirty="0"/>
              </a:p>
            </p:txBody>
          </p:sp>
          <p:sp>
            <p:nvSpPr>
              <p:cNvPr id="67" name="文字方塊 66">
                <a:extLst>
                  <a:ext uri="{FF2B5EF4-FFF2-40B4-BE49-F238E27FC236}">
                    <a16:creationId xmlns:a16="http://schemas.microsoft.com/office/drawing/2014/main" id="{79409E5C-BA8B-CC40-8F70-1E3B4BCF1D57}"/>
                  </a:ext>
                </a:extLst>
              </p:cNvPr>
              <p:cNvSpPr txBox="1"/>
              <p:nvPr/>
            </p:nvSpPr>
            <p:spPr>
              <a:xfrm>
                <a:off x="3792921" y="1169136"/>
                <a:ext cx="9301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/>
                  <a:t>wrong</a:t>
                </a:r>
                <a:endParaRPr kumimoji="1" lang="zh-TW" altLang="en-US" dirty="0"/>
              </a:p>
            </p:txBody>
          </p:sp>
        </p:grpSp>
        <p:sp>
          <p:nvSpPr>
            <p:cNvPr id="11" name="弧線 10">
              <a:extLst>
                <a:ext uri="{FF2B5EF4-FFF2-40B4-BE49-F238E27FC236}">
                  <a16:creationId xmlns:a16="http://schemas.microsoft.com/office/drawing/2014/main" id="{B3E75BE3-3F14-3A41-8FD4-78148C7F27B9}"/>
                </a:ext>
              </a:extLst>
            </p:cNvPr>
            <p:cNvSpPr/>
            <p:nvPr/>
          </p:nvSpPr>
          <p:spPr>
            <a:xfrm>
              <a:off x="1205405" y="1297382"/>
              <a:ext cx="503182" cy="508379"/>
            </a:xfrm>
            <a:prstGeom prst="arc">
              <a:avLst>
                <a:gd name="adj1" fmla="val 2795426"/>
                <a:gd name="adj2" fmla="val 0"/>
              </a:avLst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DC490619-4A68-404A-ABC4-2D2E440CF9D2}"/>
                </a:ext>
              </a:extLst>
            </p:cNvPr>
            <p:cNvSpPr txBox="1"/>
            <p:nvPr/>
          </p:nvSpPr>
          <p:spPr>
            <a:xfrm>
              <a:off x="516321" y="1242303"/>
              <a:ext cx="9301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/>
                <a:t>correct</a:t>
              </a:r>
              <a:endParaRPr kumimoji="1" lang="zh-TW" altLang="en-US" dirty="0"/>
            </a:p>
          </p:txBody>
        </p:sp>
        <p:cxnSp>
          <p:nvCxnSpPr>
            <p:cNvPr id="70" name="直線箭頭接點 69">
              <a:extLst>
                <a:ext uri="{FF2B5EF4-FFF2-40B4-BE49-F238E27FC236}">
                  <a16:creationId xmlns:a16="http://schemas.microsoft.com/office/drawing/2014/main" id="{22A6C097-4652-1D47-B5CB-39B62D6896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67302" y="2023567"/>
              <a:ext cx="0" cy="5917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線箭頭接點 70">
              <a:extLst>
                <a:ext uri="{FF2B5EF4-FFF2-40B4-BE49-F238E27FC236}">
                  <a16:creationId xmlns:a16="http://schemas.microsoft.com/office/drawing/2014/main" id="{9BE206CF-BE48-7044-BDEC-877502952A8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63066" y="2028628"/>
              <a:ext cx="0" cy="5917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文字方塊 71">
              <a:extLst>
                <a:ext uri="{FF2B5EF4-FFF2-40B4-BE49-F238E27FC236}">
                  <a16:creationId xmlns:a16="http://schemas.microsoft.com/office/drawing/2014/main" id="{6FEC648A-6F74-6843-8428-D2E27094CB1D}"/>
                </a:ext>
              </a:extLst>
            </p:cNvPr>
            <p:cNvSpPr txBox="1"/>
            <p:nvPr/>
          </p:nvSpPr>
          <p:spPr>
            <a:xfrm>
              <a:off x="1778066" y="2191566"/>
              <a:ext cx="9301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/>
                <a:t>wrong</a:t>
              </a:r>
              <a:endParaRPr kumimoji="1" lang="zh-TW" altLang="en-US" dirty="0"/>
            </a:p>
          </p:txBody>
        </p: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55D00830-4E73-3244-8A63-1B3BE5646BCE}"/>
                </a:ext>
              </a:extLst>
            </p:cNvPr>
            <p:cNvSpPr txBox="1"/>
            <p:nvPr/>
          </p:nvSpPr>
          <p:spPr>
            <a:xfrm>
              <a:off x="5829833" y="2171995"/>
              <a:ext cx="9301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/>
                <a:t>wrong</a:t>
              </a:r>
              <a:endParaRPr kumimoji="1" lang="zh-TW" altLang="en-US" dirty="0"/>
            </a:p>
          </p:txBody>
        </p:sp>
        <p:grpSp>
          <p:nvGrpSpPr>
            <p:cNvPr id="74" name="群組 73">
              <a:extLst>
                <a:ext uri="{FF2B5EF4-FFF2-40B4-BE49-F238E27FC236}">
                  <a16:creationId xmlns:a16="http://schemas.microsoft.com/office/drawing/2014/main" id="{60B187F4-95DA-5D4D-9C90-D349AC91EEFE}"/>
                </a:ext>
              </a:extLst>
            </p:cNvPr>
            <p:cNvGrpSpPr/>
            <p:nvPr/>
          </p:nvGrpSpPr>
          <p:grpSpPr>
            <a:xfrm>
              <a:off x="3196365" y="2582259"/>
              <a:ext cx="1861280" cy="970045"/>
              <a:chOff x="3150747" y="1169136"/>
              <a:chExt cx="1861280" cy="970045"/>
            </a:xfrm>
          </p:grpSpPr>
          <p:cxnSp>
            <p:nvCxnSpPr>
              <p:cNvPr id="75" name="直線箭頭接點 74">
                <a:extLst>
                  <a:ext uri="{FF2B5EF4-FFF2-40B4-BE49-F238E27FC236}">
                    <a16:creationId xmlns:a16="http://schemas.microsoft.com/office/drawing/2014/main" id="{26E391A9-C329-E24D-AD72-D17FB44B41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50747" y="1457978"/>
                <a:ext cx="186128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直線箭頭接點 75">
                <a:extLst>
                  <a:ext uri="{FF2B5EF4-FFF2-40B4-BE49-F238E27FC236}">
                    <a16:creationId xmlns:a16="http://schemas.microsoft.com/office/drawing/2014/main" id="{BCFE70EC-0066-8A4D-B98F-6AEECF0275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0747" y="1831404"/>
                <a:ext cx="186128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8" name="文字方塊 77">
                <a:extLst>
                  <a:ext uri="{FF2B5EF4-FFF2-40B4-BE49-F238E27FC236}">
                    <a16:creationId xmlns:a16="http://schemas.microsoft.com/office/drawing/2014/main" id="{C36A4E36-9191-D740-B5FB-5812BAF33BF4}"/>
                  </a:ext>
                </a:extLst>
              </p:cNvPr>
              <p:cNvSpPr txBox="1"/>
              <p:nvPr/>
            </p:nvSpPr>
            <p:spPr>
              <a:xfrm>
                <a:off x="3792922" y="1831404"/>
                <a:ext cx="9301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/>
                  <a:t>correct</a:t>
                </a:r>
                <a:endParaRPr kumimoji="1" lang="zh-TW" altLang="en-US" dirty="0"/>
              </a:p>
            </p:txBody>
          </p:sp>
          <p:sp>
            <p:nvSpPr>
              <p:cNvPr id="80" name="文字方塊 79">
                <a:extLst>
                  <a:ext uri="{FF2B5EF4-FFF2-40B4-BE49-F238E27FC236}">
                    <a16:creationId xmlns:a16="http://schemas.microsoft.com/office/drawing/2014/main" id="{CD72ED79-9596-1C47-A9FF-DB01C172D5D1}"/>
                  </a:ext>
                </a:extLst>
              </p:cNvPr>
              <p:cNvSpPr txBox="1"/>
              <p:nvPr/>
            </p:nvSpPr>
            <p:spPr>
              <a:xfrm>
                <a:off x="3792921" y="1169136"/>
                <a:ext cx="9301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/>
                  <a:t>wrong</a:t>
                </a:r>
                <a:endParaRPr kumimoji="1" lang="zh-TW" altLang="en-US" dirty="0"/>
              </a:p>
            </p:txBody>
          </p:sp>
        </p:grpSp>
        <p:sp>
          <p:nvSpPr>
            <p:cNvPr id="82" name="弧線 81">
              <a:extLst>
                <a:ext uri="{FF2B5EF4-FFF2-40B4-BE49-F238E27FC236}">
                  <a16:creationId xmlns:a16="http://schemas.microsoft.com/office/drawing/2014/main" id="{272FA00E-7CAF-514B-AFD8-EC48E18E0C86}"/>
                </a:ext>
              </a:extLst>
            </p:cNvPr>
            <p:cNvSpPr/>
            <p:nvPr/>
          </p:nvSpPr>
          <p:spPr>
            <a:xfrm rot="10337898">
              <a:off x="6515227" y="2921460"/>
              <a:ext cx="503182" cy="508379"/>
            </a:xfrm>
            <a:prstGeom prst="arc">
              <a:avLst>
                <a:gd name="adj1" fmla="val 2795426"/>
                <a:gd name="adj2" fmla="val 0"/>
              </a:avLst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84" name="文字方塊 83">
              <a:extLst>
                <a:ext uri="{FF2B5EF4-FFF2-40B4-BE49-F238E27FC236}">
                  <a16:creationId xmlns:a16="http://schemas.microsoft.com/office/drawing/2014/main" id="{ACC8C009-9809-E249-B2C8-D087EA9A36EC}"/>
                </a:ext>
              </a:extLst>
            </p:cNvPr>
            <p:cNvSpPr txBox="1"/>
            <p:nvPr/>
          </p:nvSpPr>
          <p:spPr>
            <a:xfrm>
              <a:off x="6965354" y="3237813"/>
              <a:ext cx="9301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/>
                <a:t>correct</a:t>
              </a:r>
              <a:endParaRPr kumimoji="1"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21490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331342" y="762637"/>
            <a:ext cx="8812657" cy="25723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kumimoji="1" lang="en-US" altLang="zh-TW" dirty="0"/>
              <a:t>Cost Cycle Difference (No Branch Prediction – 2-bit Branch Prediction)   </a:t>
            </a:r>
          </a:p>
          <a:p>
            <a:pPr lvl="1"/>
            <a:r>
              <a:rPr kumimoji="1" lang="en-US" altLang="zh-TW" dirty="0"/>
              <a:t>Never branch:  </a:t>
            </a:r>
            <a:r>
              <a:rPr kumimoji="1" lang="en-US" altLang="zh-TW" b="1" dirty="0"/>
              <a:t>0</a:t>
            </a:r>
            <a:r>
              <a:rPr kumimoji="1" lang="en-US" altLang="zh-TW" dirty="0"/>
              <a:t> </a:t>
            </a:r>
          </a:p>
          <a:p>
            <a:pPr lvl="1"/>
            <a:r>
              <a:rPr kumimoji="1" lang="en-US" altLang="zh-TW" dirty="0"/>
              <a:t>Interleave branch:  </a:t>
            </a:r>
            <a:r>
              <a:rPr kumimoji="1" lang="en-US" altLang="zh-TW" b="1" dirty="0"/>
              <a:t>-3</a:t>
            </a:r>
          </a:p>
          <a:p>
            <a:pPr lvl="1"/>
            <a:r>
              <a:rPr kumimoji="1" lang="en-US" altLang="zh-TW" dirty="0"/>
              <a:t>Always branch:  </a:t>
            </a:r>
            <a:r>
              <a:rPr lang="en-US" altLang="zh-TW" b="1" dirty="0"/>
              <a:t>9998</a:t>
            </a:r>
            <a:endParaRPr kumimoji="1" lang="zh-TW" altLang="en-US" b="1" dirty="0"/>
          </a:p>
          <a:p>
            <a:endParaRPr kumimoji="1"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600" indent="0">
              <a:buNone/>
            </a:pPr>
            <a:endParaRPr kumimoji="1"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600" indent="0">
              <a:buNone/>
            </a:pPr>
            <a:endParaRPr kumimoji="1"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600" indent="0">
              <a:buNone/>
            </a:pPr>
            <a:endParaRPr kumimoji="1"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600" indent="0">
              <a:buNone/>
            </a:pPr>
            <a:endParaRPr kumimoji="1"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600" indent="0">
              <a:buNone/>
            </a:pPr>
            <a:endParaRPr kumimoji="1"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7" name="Google Shape;469;p14">
            <a:extLst>
              <a:ext uri="{FF2B5EF4-FFF2-40B4-BE49-F238E27FC236}">
                <a16:creationId xmlns:a16="http://schemas.microsoft.com/office/drawing/2014/main" id="{B4AAEED9-3A16-FE4D-A28B-B969F3F1EF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3373" y="140640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2-bit Branch Prediction</a:t>
            </a:r>
            <a:endParaRPr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99DC108-8A1F-D848-9A9C-F1B6CEE7F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43" y="2221543"/>
            <a:ext cx="4059183" cy="247853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DD6EBF3-AB3C-E544-B472-AE7197F27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0793" y="2221543"/>
            <a:ext cx="4166249" cy="2478533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7DB3AB8D-1B08-B642-A5F7-A58154F5FE3E}"/>
              </a:ext>
            </a:extLst>
          </p:cNvPr>
          <p:cNvSpPr txBox="1"/>
          <p:nvPr/>
        </p:nvSpPr>
        <p:spPr>
          <a:xfrm>
            <a:off x="2433785" y="2465064"/>
            <a:ext cx="2010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No Branch Prediction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AE5303A5-3455-F140-AD8C-CBF80A00EAC3}"/>
              </a:ext>
            </a:extLst>
          </p:cNvPr>
          <p:cNvSpPr txBox="1"/>
          <p:nvPr/>
        </p:nvSpPr>
        <p:spPr>
          <a:xfrm>
            <a:off x="6683235" y="2465064"/>
            <a:ext cx="2010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2-bit Branch Prediction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B0A06B6-B704-8A46-AF53-76EF9F674293}"/>
              </a:ext>
            </a:extLst>
          </p:cNvPr>
          <p:cNvSpPr txBox="1"/>
          <p:nvPr/>
        </p:nvSpPr>
        <p:spPr>
          <a:xfrm>
            <a:off x="4161673" y="4774320"/>
            <a:ext cx="5060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nb_notBr</a:t>
            </a:r>
            <a:r>
              <a:rPr kumimoji="1"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nb_interBr</a:t>
            </a:r>
            <a:r>
              <a:rPr kumimoji="1"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nb_Br</a:t>
            </a:r>
            <a:r>
              <a:rPr kumimoji="1"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(10000, 10000, 10000)</a:t>
            </a:r>
            <a:endParaRPr kumimoji="1"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43253"/>
      </p:ext>
    </p:extLst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468BC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539</Words>
  <Application>Microsoft Macintosh PowerPoint</Application>
  <PresentationFormat>如螢幕大小 (16:9)</PresentationFormat>
  <Paragraphs>225</Paragraphs>
  <Slides>19</Slides>
  <Notes>19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7" baseType="lpstr">
      <vt:lpstr>新細明體</vt:lpstr>
      <vt:lpstr>Source Sans Pro</vt:lpstr>
      <vt:lpstr>Times New Roman</vt:lpstr>
      <vt:lpstr>Oswald</vt:lpstr>
      <vt:lpstr>Cambria Math</vt:lpstr>
      <vt:lpstr>Arial</vt:lpstr>
      <vt:lpstr>Songti SC</vt:lpstr>
      <vt:lpstr>Quince template</vt:lpstr>
      <vt:lpstr>PowerPoint 簡報</vt:lpstr>
      <vt:lpstr>Outline</vt:lpstr>
      <vt:lpstr>Baseline</vt:lpstr>
      <vt:lpstr>Baseline</vt:lpstr>
      <vt:lpstr>Baseline</vt:lpstr>
      <vt:lpstr>Baseline Optimization</vt:lpstr>
      <vt:lpstr>Branch Prediction</vt:lpstr>
      <vt:lpstr>2-bit Branch Prediction</vt:lpstr>
      <vt:lpstr>2-bit Branch Prediction</vt:lpstr>
      <vt:lpstr>Branch Prediction  with Local History Table</vt:lpstr>
      <vt:lpstr>Branch Prediction  with Local History Table</vt:lpstr>
      <vt:lpstr>Cost Cycle Comparison </vt:lpstr>
      <vt:lpstr>Branch Prediction Gate Level</vt:lpstr>
      <vt:lpstr>L2 Cache</vt:lpstr>
      <vt:lpstr>L2 Cache</vt:lpstr>
      <vt:lpstr>Multiply&amp;Divide</vt:lpstr>
      <vt:lpstr>Multiplication &amp; Division</vt:lpstr>
      <vt:lpstr>Multiplication &amp; Division</vt:lpstr>
      <vt:lpstr>Thanks for Your Listening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承叡 何</cp:lastModifiedBy>
  <cp:revision>56</cp:revision>
  <dcterms:modified xsi:type="dcterms:W3CDTF">2020-06-28T16:49:01Z</dcterms:modified>
</cp:coreProperties>
</file>