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3"/>
  </p:notesMasterIdLst>
  <p:sldIdLst>
    <p:sldId id="256" r:id="rId2"/>
    <p:sldId id="258" r:id="rId3"/>
    <p:sldId id="272" r:id="rId4"/>
    <p:sldId id="275" r:id="rId5"/>
    <p:sldId id="280" r:id="rId6"/>
    <p:sldId id="283" r:id="rId7"/>
    <p:sldId id="282" r:id="rId8"/>
    <p:sldId id="278" r:id="rId9"/>
    <p:sldId id="281" r:id="rId10"/>
    <p:sldId id="27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50" autoAdjust="0"/>
  </p:normalViewPr>
  <p:slideViewPr>
    <p:cSldViewPr snapToGrid="0">
      <p:cViewPr varScale="1">
        <p:scale>
          <a:sx n="83" d="100"/>
          <a:sy n="83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 vs. N and BL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工作表1!$F$32</c:f>
              <c:strCache>
                <c:ptCount val="1"/>
                <c:pt idx="0">
                  <c:v>BL=4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工作表1!$Q$33:$Q$37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C-46E1-AD2F-13F90AAB1835}"/>
            </c:ext>
          </c:extLst>
        </c:ser>
        <c:ser>
          <c:idx val="1"/>
          <c:order val="1"/>
          <c:tx>
            <c:strRef>
              <c:f>工作表1!$F$40</c:f>
              <c:strCache>
                <c:ptCount val="1"/>
                <c:pt idx="0">
                  <c:v>BL=8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工作表1!$Q$41:$Q$45</c:f>
              <c:numCache>
                <c:formatCode>General</c:formatCode>
                <c:ptCount val="5"/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1C-46E1-AD2F-13F90AAB1835}"/>
            </c:ext>
          </c:extLst>
        </c:ser>
        <c:ser>
          <c:idx val="2"/>
          <c:order val="2"/>
          <c:tx>
            <c:strRef>
              <c:f>工作表1!$F$48</c:f>
              <c:strCache>
                <c:ptCount val="1"/>
                <c:pt idx="0">
                  <c:v>BL=16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工作表1!$Q$49:$Q$53</c:f>
              <c:numCache>
                <c:formatCode>General</c:formatCode>
                <c:ptCount val="5"/>
                <c:pt idx="2">
                  <c:v>16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1C-46E1-AD2F-13F90AAB1835}"/>
            </c:ext>
          </c:extLst>
        </c:ser>
        <c:ser>
          <c:idx val="3"/>
          <c:order val="3"/>
          <c:tx>
            <c:strRef>
              <c:f>工作表1!$F$56</c:f>
              <c:strCache>
                <c:ptCount val="1"/>
                <c:pt idx="0">
                  <c:v>BL=32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工作表1!$O$57:$O$61</c:f>
              <c:numCache>
                <c:formatCode>General</c:formatCode>
                <c:ptCount val="5"/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1C-46E1-AD2F-13F90AAB1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Throughput/Throughput(N=BLx16)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  vs. N and BL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工作表1!$F$32</c:f>
              <c:strCache>
                <c:ptCount val="1"/>
                <c:pt idx="0">
                  <c:v>BL=4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工作表1!$O$33:$O$37</c:f>
              <c:numCache>
                <c:formatCode>General</c:formatCode>
                <c:ptCount val="5"/>
                <c:pt idx="0">
                  <c:v>1</c:v>
                </c:pt>
                <c:pt idx="1">
                  <c:v>0.91807379612257656</c:v>
                </c:pt>
                <c:pt idx="2">
                  <c:v>0.7910548295837263</c:v>
                </c:pt>
                <c:pt idx="3">
                  <c:v>0.61994879510122203</c:v>
                </c:pt>
                <c:pt idx="4">
                  <c:v>0.4247704389577861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1-4D88-BDDE-ACD1D4048625}"/>
            </c:ext>
          </c:extLst>
        </c:ser>
        <c:ser>
          <c:idx val="1"/>
          <c:order val="1"/>
          <c:tx>
            <c:strRef>
              <c:f>工作表1!$F$40</c:f>
              <c:strCache>
                <c:ptCount val="1"/>
                <c:pt idx="0">
                  <c:v>BL=8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工作表1!$O$42:$O$45</c:f>
              <c:numCache>
                <c:formatCode>General</c:formatCode>
                <c:ptCount val="4"/>
                <c:pt idx="0">
                  <c:v>1</c:v>
                </c:pt>
                <c:pt idx="1">
                  <c:v>0.87052896725440798</c:v>
                </c:pt>
                <c:pt idx="2">
                  <c:v>0.74975593882199809</c:v>
                </c:pt>
                <c:pt idx="3">
                  <c:v>0.5933174531642309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B1-4D88-BDDE-ACD1D4048625}"/>
            </c:ext>
          </c:extLst>
        </c:ser>
        <c:ser>
          <c:idx val="2"/>
          <c:order val="2"/>
          <c:tx>
            <c:strRef>
              <c:f>工作表1!$F$48</c:f>
              <c:strCache>
                <c:ptCount val="1"/>
                <c:pt idx="0">
                  <c:v>BL=16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工作表1!$O$51:$O$53</c:f>
              <c:numCache>
                <c:formatCode>General</c:formatCode>
                <c:ptCount val="3"/>
                <c:pt idx="0">
                  <c:v>1</c:v>
                </c:pt>
                <c:pt idx="1">
                  <c:v>0.98252581413820494</c:v>
                </c:pt>
                <c:pt idx="2">
                  <c:v>0.93261709546696836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B1-4D88-BDDE-ACD1D4048625}"/>
            </c:ext>
          </c:extLst>
        </c:ser>
        <c:ser>
          <c:idx val="3"/>
          <c:order val="3"/>
          <c:tx>
            <c:strRef>
              <c:f>工作表1!$F$56</c:f>
              <c:strCache>
                <c:ptCount val="1"/>
                <c:pt idx="0">
                  <c:v>BL=32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工作表1!$O$60:$O$61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B1-4D88-BDDE-ACD1D4048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N/BL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Throughput/Throughput(N/BL=2)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 vs BL(N=32)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工作表1!$H$96</c:f>
              <c:strCache>
                <c:ptCount val="1"/>
                <c:pt idx="0">
                  <c:v>avg Latency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工作表1!$H$97:$H$99</c:f>
              <c:numCache>
                <c:formatCode>General</c:formatCode>
                <c:ptCount val="3"/>
                <c:pt idx="0">
                  <c:v>115</c:v>
                </c:pt>
                <c:pt idx="1">
                  <c:v>246</c:v>
                </c:pt>
                <c:pt idx="2">
                  <c:v>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6B-49DB-8BD7-4E9113E7D73B}"/>
            </c:ext>
          </c:extLst>
        </c:ser>
        <c:ser>
          <c:idx val="0"/>
          <c:order val="1"/>
          <c:tx>
            <c:strRef>
              <c:f>工作表1!$I$96</c:f>
              <c:strCache>
                <c:ptCount val="1"/>
                <c:pt idx="0">
                  <c:v>Max Latency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工作表1!$I$97:$I$99</c:f>
              <c:numCache>
                <c:formatCode>General</c:formatCode>
                <c:ptCount val="3"/>
                <c:pt idx="0">
                  <c:v>339</c:v>
                </c:pt>
                <c:pt idx="1">
                  <c:v>535</c:v>
                </c:pt>
                <c:pt idx="2">
                  <c:v>1126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B-49DB-8BD7-4E9113E7D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Latency(Cycle)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 vs BL(N=64)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工作表1!$H$96</c:f>
              <c:strCache>
                <c:ptCount val="1"/>
                <c:pt idx="0">
                  <c:v>avg Latency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工作表1!$H$105:$H$107</c:f>
              <c:numCache>
                <c:formatCode>General</c:formatCode>
                <c:ptCount val="3"/>
                <c:pt idx="0">
                  <c:v>147</c:v>
                </c:pt>
                <c:pt idx="1">
                  <c:v>286</c:v>
                </c:pt>
                <c:pt idx="2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0-49DD-B4CA-00C24AA07532}"/>
            </c:ext>
          </c:extLst>
        </c:ser>
        <c:ser>
          <c:idx val="0"/>
          <c:order val="1"/>
          <c:tx>
            <c:strRef>
              <c:f>工作表1!$I$96</c:f>
              <c:strCache>
                <c:ptCount val="1"/>
                <c:pt idx="0">
                  <c:v>Max Latency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工作表1!$I$105:$I$107</c:f>
              <c:numCache>
                <c:formatCode>General</c:formatCode>
                <c:ptCount val="3"/>
                <c:pt idx="0">
                  <c:v>627</c:v>
                </c:pt>
                <c:pt idx="1">
                  <c:v>1015</c:v>
                </c:pt>
                <c:pt idx="2">
                  <c:v>1990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0-49DD-B4CA-00C24AA07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Latency(Cycle)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C9043-BC97-4D2B-91AE-048FA0B5E2B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AECA-9B24-4A6C-AB16-5EF9C8380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2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4 x 4 </a:t>
            </a:r>
            <a:r>
              <a:rPr lang="zh-TW" altLang="en-US" dirty="0"/>
              <a:t>矩陣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相乘為例，分成四個</a:t>
            </a:r>
            <a:r>
              <a:rPr lang="en-US" altLang="zh-TW" dirty="0"/>
              <a:t>2x2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，左上角的</a:t>
            </a:r>
            <a:r>
              <a:rPr lang="en-US" altLang="zh-TW" dirty="0"/>
              <a:t>Block</a:t>
            </a:r>
            <a:r>
              <a:rPr lang="zh-TW" altLang="en-US" dirty="0"/>
              <a:t>為這兩個</a:t>
            </a:r>
            <a:r>
              <a:rPr lang="en-US" altLang="zh-TW" dirty="0"/>
              <a:t>Block</a:t>
            </a:r>
            <a:r>
              <a:rPr lang="zh-TW" altLang="en-US" dirty="0"/>
              <a:t>相乘再加上另外兩個</a:t>
            </a:r>
            <a:r>
              <a:rPr lang="en-US" altLang="zh-TW" dirty="0"/>
              <a:t>block</a:t>
            </a:r>
            <a:r>
              <a:rPr lang="zh-TW" altLang="en-US" dirty="0"/>
              <a:t>相乘，對應的位子與矩陣乘法中的元素一樣，只是把元素換成</a:t>
            </a:r>
            <a:r>
              <a:rPr lang="en-US" altLang="zh-TW" dirty="0"/>
              <a:t>block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0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4 x 4 </a:t>
            </a:r>
            <a:r>
              <a:rPr lang="zh-TW" altLang="en-US" dirty="0"/>
              <a:t>矩陣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相乘為例，分成一個</a:t>
            </a:r>
            <a:r>
              <a:rPr lang="en-US" altLang="zh-TW" dirty="0"/>
              <a:t>2x4(A) 4x2(B) </a:t>
            </a:r>
            <a:r>
              <a:rPr lang="zh-TW" altLang="en-US" dirty="0"/>
              <a:t>，</a:t>
            </a:r>
            <a:r>
              <a:rPr lang="en-US" altLang="zh-TW" dirty="0"/>
              <a:t>2x4</a:t>
            </a:r>
            <a:r>
              <a:rPr lang="zh-TW" altLang="en-US" dirty="0"/>
              <a:t>由兩個</a:t>
            </a:r>
            <a:r>
              <a:rPr lang="en-US" altLang="zh-TW" dirty="0"/>
              <a:t>2x2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形成，</a:t>
            </a:r>
            <a:r>
              <a:rPr lang="en-US" altLang="zh-TW" dirty="0"/>
              <a:t>4x2</a:t>
            </a:r>
            <a:r>
              <a:rPr lang="zh-TW" altLang="en-US" dirty="0"/>
              <a:t>也是， 得到結果會等於 </a:t>
            </a:r>
            <a:r>
              <a:rPr lang="en-US" altLang="zh-TW" dirty="0"/>
              <a:t>AB</a:t>
            </a:r>
            <a:r>
              <a:rPr lang="zh-TW" altLang="en-US" dirty="0"/>
              <a:t>左上角</a:t>
            </a:r>
            <a:r>
              <a:rPr lang="en-US" altLang="zh-TW" dirty="0"/>
              <a:t>2x2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。剩下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block</a:t>
            </a:r>
            <a:r>
              <a:rPr lang="zh-TW" altLang="en-US" dirty="0"/>
              <a:t>以此類推。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架構的部分 </a:t>
            </a:r>
            <a:r>
              <a:rPr lang="en-US" altLang="zh-TW" dirty="0"/>
              <a:t>Reuse</a:t>
            </a:r>
            <a:r>
              <a:rPr lang="zh-TW" altLang="en-US" dirty="0"/>
              <a:t> </a:t>
            </a:r>
            <a:r>
              <a:rPr lang="en-US" altLang="zh-TW" dirty="0"/>
              <a:t>2x4</a:t>
            </a:r>
            <a:r>
              <a:rPr lang="zh-TW" altLang="en-US" dirty="0"/>
              <a:t>的</a:t>
            </a:r>
            <a:r>
              <a:rPr lang="en-US" altLang="zh-TW" dirty="0"/>
              <a:t>A(</a:t>
            </a:r>
            <a:r>
              <a:rPr lang="zh-TW" altLang="en-US" dirty="0"/>
              <a:t>行</a:t>
            </a:r>
            <a:r>
              <a:rPr lang="en-US" altLang="zh-TW" dirty="0"/>
              <a:t>)</a:t>
            </a:r>
            <a:r>
              <a:rPr lang="zh-TW" altLang="en-US" dirty="0"/>
              <a:t>，重新讀後面兩列的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我有試過將</a:t>
            </a:r>
            <a:r>
              <a:rPr lang="en-US" altLang="zh-TW" dirty="0"/>
              <a:t>array</a:t>
            </a:r>
            <a:r>
              <a:rPr lang="zh-TW" altLang="en-US" dirty="0"/>
              <a:t>變成</a:t>
            </a:r>
            <a:r>
              <a:rPr lang="en-US" altLang="zh-TW" dirty="0"/>
              <a:t>stream output</a:t>
            </a:r>
            <a:r>
              <a:rPr lang="zh-TW" altLang="en-US" dirty="0"/>
              <a:t>，但</a:t>
            </a:r>
            <a:r>
              <a:rPr lang="en-US" altLang="zh-TW" dirty="0"/>
              <a:t>HLS</a:t>
            </a:r>
            <a:r>
              <a:rPr lang="zh-TW" altLang="en-US" dirty="0"/>
              <a:t> </a:t>
            </a:r>
            <a:r>
              <a:rPr lang="en-US" altLang="zh-TW" dirty="0"/>
              <a:t>tool</a:t>
            </a:r>
            <a:r>
              <a:rPr lang="zh-TW" altLang="en-US" dirty="0"/>
              <a:t>會偵測不到他怎麼傳輸，舉例來說 我</a:t>
            </a:r>
            <a:r>
              <a:rPr lang="en-US" altLang="zh-TW" dirty="0"/>
              <a:t>write</a:t>
            </a:r>
            <a:r>
              <a:rPr lang="zh-TW" altLang="en-US" dirty="0"/>
              <a:t>回去</a:t>
            </a:r>
            <a:r>
              <a:rPr lang="en-US" altLang="zh-TW" dirty="0"/>
              <a:t>8</a:t>
            </a:r>
            <a:r>
              <a:rPr lang="zh-TW" altLang="en-US" dirty="0"/>
              <a:t>次，但，</a:t>
            </a:r>
            <a:r>
              <a:rPr lang="en-US" altLang="zh-TW" dirty="0"/>
              <a:t>Host</a:t>
            </a:r>
            <a:r>
              <a:rPr lang="zh-TW" altLang="en-US" dirty="0"/>
              <a:t>端會收到</a:t>
            </a:r>
            <a:r>
              <a:rPr lang="en-US" altLang="zh-TW" dirty="0"/>
              <a:t>16</a:t>
            </a:r>
            <a:r>
              <a:rPr lang="zh-TW" altLang="en-US" dirty="0"/>
              <a:t>次，導致讀取錯誤。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5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4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這裡其他的</a:t>
            </a:r>
            <a:r>
              <a:rPr lang="en-US" altLang="zh-TW" dirty="0"/>
              <a:t>BRAM</a:t>
            </a:r>
            <a:r>
              <a:rPr lang="zh-TW" altLang="en-US" dirty="0"/>
              <a:t> </a:t>
            </a:r>
            <a:r>
              <a:rPr lang="en-US" altLang="zh-TW" dirty="0"/>
              <a:t>FF</a:t>
            </a:r>
            <a:r>
              <a:rPr lang="zh-TW" altLang="en-US" dirty="0"/>
              <a:t> </a:t>
            </a:r>
            <a:r>
              <a:rPr lang="en-US" altLang="zh-TW" dirty="0"/>
              <a:t>LUT</a:t>
            </a:r>
            <a:r>
              <a:rPr lang="zh-TW" altLang="en-US" dirty="0"/>
              <a:t> 都是一樣的，且</a:t>
            </a:r>
            <a:r>
              <a:rPr lang="en-US" altLang="zh-TW" dirty="0"/>
              <a:t>DSP</a:t>
            </a:r>
            <a:r>
              <a:rPr lang="zh-TW" altLang="en-US" dirty="0"/>
              <a:t>跟</a:t>
            </a:r>
            <a:r>
              <a:rPr lang="en-US" altLang="zh-TW" dirty="0"/>
              <a:t>BRAM</a:t>
            </a:r>
            <a:r>
              <a:rPr lang="zh-TW" altLang="en-US" dirty="0"/>
              <a:t>與</a:t>
            </a:r>
            <a:r>
              <a:rPr lang="en-US" altLang="zh-TW" dirty="0"/>
              <a:t>BL^2</a:t>
            </a:r>
            <a:r>
              <a:rPr lang="zh-TW" altLang="en-US" dirty="0"/>
              <a:t>成正比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76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7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C98-CDB6-4598-92C6-5F361ED2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81" y="2389517"/>
            <a:ext cx="8890958" cy="2173857"/>
          </a:xfrm>
        </p:spPr>
        <p:txBody>
          <a:bodyPr>
            <a:normAutofit fontScale="90000"/>
          </a:bodyPr>
          <a:lstStyle/>
          <a:p>
            <a:r>
              <a:rPr lang="en-US" altLang="zh-TW" sz="8000" cap="none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Block Matrix Multiplication</a:t>
            </a:r>
            <a:endParaRPr lang="zh-TW" altLang="en-US" sz="8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7329C4-9D6C-4BFE-B086-2DA6A86E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198" y="5069082"/>
            <a:ext cx="9418320" cy="1691640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110061592 </a:t>
            </a:r>
            <a:r>
              <a:rPr lang="zh-TW" altLang="en-US" dirty="0">
                <a:latin typeface="+mj-ea"/>
                <a:ea typeface="+mj-ea"/>
              </a:rPr>
              <a:t>  許睿哲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A0008A-5FEB-4B4F-B2B7-8D696E2B86B4}"/>
              </a:ext>
            </a:extLst>
          </p:cNvPr>
          <p:cNvSpPr txBox="1"/>
          <p:nvPr/>
        </p:nvSpPr>
        <p:spPr>
          <a:xfrm>
            <a:off x="1347641" y="751668"/>
            <a:ext cx="931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Lab B#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103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F7864F4-BDE4-290D-7BA5-E424D85838C9}"/>
              </a:ext>
            </a:extLst>
          </p:cNvPr>
          <p:cNvSpPr txBox="1">
            <a:spLocks/>
          </p:cNvSpPr>
          <p:nvPr/>
        </p:nvSpPr>
        <p:spPr>
          <a:xfrm>
            <a:off x="2231136" y="717630"/>
            <a:ext cx="7352702" cy="131443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		</a:t>
            </a:r>
          </a:p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	to test the key learning</a:t>
            </a:r>
            <a:endParaRPr lang="zh-TW" altLang="en-US" sz="3600" b="1" cap="none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E0ED4E4-BD6F-4D23-1DBC-556ED3CC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3" y="3142759"/>
            <a:ext cx="11660227" cy="35819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771B34-2DA8-6F9F-204A-BB15FEE3B28D}"/>
              </a:ext>
            </a:extLst>
          </p:cNvPr>
          <p:cNvSpPr txBox="1"/>
          <p:nvPr/>
        </p:nvSpPr>
        <p:spPr>
          <a:xfrm>
            <a:off x="2523281" y="2434873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下方為</a:t>
            </a:r>
            <a:r>
              <a:rPr lang="en-US" altLang="zh-TW" sz="2000" dirty="0"/>
              <a:t>PL</a:t>
            </a:r>
            <a:r>
              <a:rPr lang="zh-TW" altLang="en-US" sz="2000" dirty="0"/>
              <a:t>端，運算的部分，為甚麼在最裡面的</a:t>
            </a:r>
            <a:r>
              <a:rPr lang="en-US" altLang="zh-TW" sz="2000" dirty="0"/>
              <a:t>for loop </a:t>
            </a:r>
            <a:r>
              <a:rPr lang="zh-TW" altLang="en-US" sz="2000" dirty="0"/>
              <a:t>做</a:t>
            </a:r>
            <a:r>
              <a:rPr lang="en-US" altLang="zh-TW" sz="2000" dirty="0"/>
              <a:t> pipeline</a:t>
            </a:r>
            <a:r>
              <a:rPr lang="zh-TW" altLang="en-US" sz="2000" dirty="0"/>
              <a:t>會發生</a:t>
            </a:r>
            <a:r>
              <a:rPr lang="en-US" altLang="zh-TW" sz="2000" dirty="0"/>
              <a:t>II violation?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008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327D14-BDB3-4B27-92E9-FEF6DA92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01752"/>
            <a:ext cx="9418320" cy="4041648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C3DF8F8-1D32-467D-A110-98EBEE11E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3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5635FEDF-2726-643C-DE39-85B50375240F}"/>
              </a:ext>
            </a:extLst>
          </p:cNvPr>
          <p:cNvSpPr/>
          <p:nvPr/>
        </p:nvSpPr>
        <p:spPr>
          <a:xfrm>
            <a:off x="810228" y="1875099"/>
            <a:ext cx="10440364" cy="4442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204" y="267302"/>
            <a:ext cx="6801995" cy="1298448"/>
          </a:xfrm>
        </p:spPr>
        <p:txBody>
          <a:bodyPr>
            <a:normAutofit fontScale="90000"/>
          </a:bodyPr>
          <a:lstStyle/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Background of Algorithm</a:t>
            </a:r>
            <a:endParaRPr lang="zh-TW" altLang="en-US" sz="3600" b="1" cap="none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92BA90-9356-BFAC-0E6F-FFB46C44F54E}"/>
              </a:ext>
            </a:extLst>
          </p:cNvPr>
          <p:cNvSpPr txBox="1"/>
          <p:nvPr/>
        </p:nvSpPr>
        <p:spPr>
          <a:xfrm>
            <a:off x="2762491" y="2007175"/>
            <a:ext cx="571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4 x 4 </a:t>
            </a:r>
            <a:r>
              <a:rPr lang="zh-TW" altLang="en-US" dirty="0"/>
              <a:t>矩陣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相乘為例，</a:t>
            </a:r>
            <a:r>
              <a:rPr lang="zh-TW" altLang="en-US" sz="1800" dirty="0"/>
              <a:t> </a:t>
            </a:r>
            <a:r>
              <a:rPr lang="en-US" altLang="zh-TW" dirty="0"/>
              <a:t>C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AxB</a:t>
            </a:r>
            <a:r>
              <a:rPr lang="zh-TW" altLang="en-US" sz="1800" dirty="0"/>
              <a:t> </a:t>
            </a:r>
          </a:p>
        </p:txBody>
      </p:sp>
      <p:pic>
        <p:nvPicPr>
          <p:cNvPr id="19" name="圖片 18" descr="一張含有 填字遊戲, 美工圖案 的圖片&#10;&#10;自動產生的描述">
            <a:extLst>
              <a:ext uri="{FF2B5EF4-FFF2-40B4-BE49-F238E27FC236}">
                <a16:creationId xmlns:a16="http://schemas.microsoft.com/office/drawing/2014/main" id="{94995673-7D4D-CA61-5F5F-58A67B916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76" y="2685856"/>
            <a:ext cx="5949387" cy="363172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006A3A9-177F-7120-86A2-DEC48759E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654" y="2007175"/>
            <a:ext cx="3107291" cy="17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5635FEDF-2726-643C-DE39-85B50375240F}"/>
              </a:ext>
            </a:extLst>
          </p:cNvPr>
          <p:cNvSpPr/>
          <p:nvPr/>
        </p:nvSpPr>
        <p:spPr>
          <a:xfrm>
            <a:off x="810228" y="1875099"/>
            <a:ext cx="10313043" cy="4224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757" y="189609"/>
            <a:ext cx="6210346" cy="1298448"/>
          </a:xfrm>
        </p:spPr>
        <p:txBody>
          <a:bodyPr>
            <a:normAutofit/>
          </a:bodyPr>
          <a:lstStyle/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System Diagram</a:t>
            </a:r>
            <a:endParaRPr lang="zh-TW" altLang="en-US" sz="3600" b="1" cap="none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5A3681-D334-215B-3DF3-AC595ED6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27" y="3065181"/>
            <a:ext cx="7535581" cy="23538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592BA90-9356-BFAC-0E6F-FFB46C44F54E}"/>
              </a:ext>
            </a:extLst>
          </p:cNvPr>
          <p:cNvSpPr txBox="1"/>
          <p:nvPr/>
        </p:nvSpPr>
        <p:spPr>
          <a:xfrm>
            <a:off x="2164466" y="2246547"/>
            <a:ext cx="571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Port</a:t>
            </a:r>
            <a:r>
              <a:rPr lang="zh-TW" altLang="en-US" dirty="0"/>
              <a:t> 為 </a:t>
            </a:r>
            <a:r>
              <a:rPr lang="en-US" altLang="zh-TW" dirty="0"/>
              <a:t>2</a:t>
            </a:r>
            <a:r>
              <a:rPr lang="zh-TW" altLang="en-US" dirty="0"/>
              <a:t>個類型為</a:t>
            </a:r>
            <a:r>
              <a:rPr lang="en-US" altLang="zh-TW" dirty="0"/>
              <a:t>int</a:t>
            </a:r>
            <a:r>
              <a:rPr lang="zh-TW" altLang="en-US" dirty="0"/>
              <a:t>且長度為</a:t>
            </a:r>
            <a:r>
              <a:rPr lang="en-US" altLang="zh-TW" dirty="0"/>
              <a:t>BL</a:t>
            </a:r>
            <a:r>
              <a:rPr lang="zh-TW" altLang="en-US" dirty="0"/>
              <a:t>的</a:t>
            </a:r>
            <a:r>
              <a:rPr lang="en-US" altLang="zh-TW" dirty="0"/>
              <a:t>input stream ,1</a:t>
            </a:r>
            <a:r>
              <a:rPr lang="zh-TW" altLang="en-US" dirty="0"/>
              <a:t>個</a:t>
            </a:r>
            <a:r>
              <a:rPr lang="en-US" altLang="zh-TW" dirty="0" err="1"/>
              <a:t>BLxBL</a:t>
            </a:r>
            <a:r>
              <a:rPr lang="zh-TW" altLang="en-US" dirty="0"/>
              <a:t>的</a:t>
            </a:r>
            <a:r>
              <a:rPr lang="en-US" altLang="zh-TW" dirty="0"/>
              <a:t>array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70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68916C8-3F3D-7D2D-A096-AC138141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226"/>
            <a:ext cx="12192000" cy="95013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8E9A210-C75B-CD3D-355F-29A24794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45" y="5233863"/>
            <a:ext cx="6762750" cy="14097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A2D8817-46B8-EF15-C6FD-DBEB4634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8992"/>
            <a:ext cx="5680500" cy="295386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B2471AF-2D7D-6AC3-917C-03B711347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68" y="2739588"/>
            <a:ext cx="7038209" cy="23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68916C8-3F3D-7D2D-A096-AC138141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226"/>
            <a:ext cx="12192000" cy="95013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8E9A210-C75B-CD3D-355F-29A24794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45" y="5233863"/>
            <a:ext cx="6762750" cy="14097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A2D8817-46B8-EF15-C6FD-DBEB4634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8992"/>
            <a:ext cx="5680500" cy="295386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B2471AF-2D7D-6AC3-917C-03B711347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68" y="2739588"/>
            <a:ext cx="7038209" cy="23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84E5F-DF6A-DD7D-394F-C07CE7AD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C01F5E-3D3C-4611-5B26-174F11F58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56" b="9266"/>
          <a:stretch/>
        </p:blipFill>
        <p:spPr>
          <a:xfrm>
            <a:off x="8201" y="3445415"/>
            <a:ext cx="2084884" cy="34125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096049-C626-58BD-36D0-6B376C8717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7" t="3269" r="-128" b="7623"/>
          <a:stretch/>
        </p:blipFill>
        <p:spPr>
          <a:xfrm>
            <a:off x="12322" y="226644"/>
            <a:ext cx="2080763" cy="3185941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E7ACA9E-20C8-3585-E12B-24DF238FE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87030" y="4257592"/>
            <a:ext cx="10677649" cy="171973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7BE838-9441-E1BC-CF9D-F7CC7B941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84" y="1034661"/>
            <a:ext cx="10805895" cy="1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FF4D-7747-2FFC-BD43-E64CE525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2799C-1206-DC0F-FE91-B7DBE2FF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E7B933-E716-C7D8-B09F-BD9D5571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2781577" cy="32685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80E13D-A240-DBAD-64AE-35945915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939"/>
            <a:ext cx="2646681" cy="32685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6C4273-4AB0-365B-A9AF-3B170A89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51" y="1559052"/>
            <a:ext cx="10188269" cy="174565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83C526-8B41-9B0F-70B5-F680EC11B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479" y="4921825"/>
            <a:ext cx="9712641" cy="18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7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F7864F4-BDE4-290D-7BA5-E424D85838C9}"/>
              </a:ext>
            </a:extLst>
          </p:cNvPr>
          <p:cNvSpPr txBox="1">
            <a:spLocks/>
          </p:cNvSpPr>
          <p:nvPr/>
        </p:nvSpPr>
        <p:spPr>
          <a:xfrm>
            <a:off x="2867743" y="690680"/>
            <a:ext cx="7352702" cy="131443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Compare: Throughput and Resource</a:t>
            </a:r>
            <a:endParaRPr lang="zh-TW" altLang="en-US" sz="3600" b="1" cap="none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EDA827C-FFA6-4CCB-B947-C06A003B2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748654"/>
              </p:ext>
            </p:extLst>
          </p:nvPr>
        </p:nvGraphicFramePr>
        <p:xfrm>
          <a:off x="6748041" y="3022926"/>
          <a:ext cx="4508212" cy="292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E8E4274-7E83-981E-CB83-F805B4DB2BCD}"/>
              </a:ext>
            </a:extLst>
          </p:cNvPr>
          <p:cNvSpPr txBox="1"/>
          <p:nvPr/>
        </p:nvSpPr>
        <p:spPr>
          <a:xfrm>
            <a:off x="5768051" y="2084368"/>
            <a:ext cx="6269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電路大小與</a:t>
            </a:r>
            <a:r>
              <a:rPr lang="en-US" altLang="zh-TW" sz="2000" dirty="0"/>
              <a:t>Matrix</a:t>
            </a:r>
            <a:r>
              <a:rPr lang="zh-TW" altLang="en-US" sz="2000" dirty="0"/>
              <a:t>大小</a:t>
            </a:r>
            <a:r>
              <a:rPr lang="zh-TW" altLang="en-US" sz="2000" b="1" dirty="0">
                <a:solidFill>
                  <a:srgbClr val="FF0000"/>
                </a:solidFill>
              </a:rPr>
              <a:t>無關</a:t>
            </a:r>
            <a:r>
              <a:rPr lang="zh-TW" altLang="en-US" sz="2000" dirty="0"/>
              <a:t>，只與</a:t>
            </a:r>
            <a:r>
              <a:rPr lang="en-US" altLang="zh-TW" sz="2000" dirty="0"/>
              <a:t>Block</a:t>
            </a:r>
            <a:r>
              <a:rPr lang="zh-TW" altLang="en-US" sz="2000" b="1" dirty="0">
                <a:solidFill>
                  <a:srgbClr val="FF0000"/>
                </a:solidFill>
              </a:rPr>
              <a:t>有關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</a:rPr>
              <a:t>N/BL = 2</a:t>
            </a:r>
            <a:r>
              <a:rPr lang="zh-TW" altLang="en-US" sz="2000" dirty="0"/>
              <a:t>，</a:t>
            </a:r>
            <a:r>
              <a:rPr lang="en-US" altLang="zh-TW" sz="2000" dirty="0"/>
              <a:t>Throughput</a:t>
            </a:r>
            <a:r>
              <a:rPr lang="zh-TW" altLang="en-US" sz="2000" dirty="0"/>
              <a:t>最佳，但</a:t>
            </a:r>
            <a:r>
              <a:rPr lang="en-US" altLang="zh-TW" sz="2000" dirty="0"/>
              <a:t>N</a:t>
            </a:r>
            <a:r>
              <a:rPr lang="zh-TW" altLang="en-US" sz="2000" dirty="0"/>
              <a:t>越大越不明顯</a:t>
            </a:r>
            <a:endParaRPr lang="en-US" altLang="zh-TW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C36C82-C2DD-7506-0EA2-F6162B2450F7}"/>
              </a:ext>
            </a:extLst>
          </p:cNvPr>
          <p:cNvSpPr txBox="1"/>
          <p:nvPr/>
        </p:nvSpPr>
        <p:spPr>
          <a:xfrm>
            <a:off x="706056" y="1577957"/>
            <a:ext cx="1805650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Matrix(</a:t>
            </a:r>
            <a:r>
              <a:rPr lang="en-US" altLang="zh-TW" sz="2000" dirty="0" err="1"/>
              <a:t>NxN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Block(</a:t>
            </a:r>
            <a:r>
              <a:rPr lang="en-US" altLang="zh-TW" sz="2000" dirty="0" err="1"/>
              <a:t>BLxBL</a:t>
            </a:r>
            <a:r>
              <a:rPr lang="en-US" altLang="zh-TW" sz="2000" dirty="0"/>
              <a:t>)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CE6B4C5A-79A7-B065-CC28-68AA9DE59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902740"/>
              </p:ext>
            </p:extLst>
          </p:nvPr>
        </p:nvGraphicFramePr>
        <p:xfrm>
          <a:off x="308915" y="2927244"/>
          <a:ext cx="5459136" cy="3120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07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7023BF82-AE1B-4C19-A5EC-8155958D5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158460"/>
              </p:ext>
            </p:extLst>
          </p:nvPr>
        </p:nvGraphicFramePr>
        <p:xfrm>
          <a:off x="1539688" y="3309456"/>
          <a:ext cx="4556312" cy="279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5E634FBF-ACA5-420B-9DD8-EE0E33253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453632"/>
              </p:ext>
            </p:extLst>
          </p:nvPr>
        </p:nvGraphicFramePr>
        <p:xfrm>
          <a:off x="6642066" y="3429000"/>
          <a:ext cx="4556312" cy="279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標題 3">
            <a:extLst>
              <a:ext uri="{FF2B5EF4-FFF2-40B4-BE49-F238E27FC236}">
                <a16:creationId xmlns:a16="http://schemas.microsoft.com/office/drawing/2014/main" id="{3EA05F91-5A9D-259A-3BBA-725C45947796}"/>
              </a:ext>
            </a:extLst>
          </p:cNvPr>
          <p:cNvSpPr txBox="1">
            <a:spLocks/>
          </p:cNvSpPr>
          <p:nvPr/>
        </p:nvSpPr>
        <p:spPr>
          <a:xfrm>
            <a:off x="2821444" y="875875"/>
            <a:ext cx="7352702" cy="131443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Compare: Latency</a:t>
            </a:r>
            <a:endParaRPr lang="zh-TW" altLang="en-US" sz="3600" b="1" cap="none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3DB8A9-4E7A-F2AE-F7A8-CAC93E055B39}"/>
              </a:ext>
            </a:extLst>
          </p:cNvPr>
          <p:cNvSpPr txBox="1"/>
          <p:nvPr/>
        </p:nvSpPr>
        <p:spPr>
          <a:xfrm>
            <a:off x="4928758" y="2293793"/>
            <a:ext cx="6269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Block</a:t>
            </a:r>
            <a:r>
              <a:rPr lang="zh-TW" altLang="en-US" sz="2000" dirty="0"/>
              <a:t>變兩倍，</a:t>
            </a:r>
            <a:r>
              <a:rPr lang="en-US" altLang="zh-TW" sz="2000" dirty="0"/>
              <a:t>Latency</a:t>
            </a:r>
            <a:r>
              <a:rPr lang="zh-TW" altLang="en-US" sz="2000" dirty="0"/>
              <a:t>成</a:t>
            </a:r>
            <a:r>
              <a:rPr lang="zh-TW" altLang="en-US" sz="2000" b="1" dirty="0">
                <a:solidFill>
                  <a:srgbClr val="FF0000"/>
                </a:solidFill>
              </a:rPr>
              <a:t>指數</a:t>
            </a:r>
            <a:r>
              <a:rPr lang="zh-TW" altLang="en-US" sz="2000" dirty="0"/>
              <a:t>上升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Size</a:t>
            </a:r>
            <a:r>
              <a:rPr lang="zh-TW" altLang="en-US" sz="2000" dirty="0"/>
              <a:t>越大，雖然</a:t>
            </a:r>
            <a:r>
              <a:rPr lang="en-US" altLang="zh-TW" sz="2000" dirty="0"/>
              <a:t>Throughput</a:t>
            </a:r>
            <a:r>
              <a:rPr lang="zh-TW" altLang="en-US" sz="2000" dirty="0"/>
              <a:t>是</a:t>
            </a:r>
            <a:r>
              <a:rPr lang="en-US" altLang="zh-TW" sz="2000" dirty="0"/>
              <a:t>BL</a:t>
            </a:r>
            <a:r>
              <a:rPr lang="zh-TW" altLang="en-US" sz="2000" dirty="0"/>
              <a:t>越大越好，但</a:t>
            </a:r>
            <a:r>
              <a:rPr lang="en-US" altLang="zh-TW" sz="2000" dirty="0"/>
              <a:t>Latency</a:t>
            </a:r>
            <a:r>
              <a:rPr lang="zh-TW" altLang="en-US" sz="2000" dirty="0"/>
              <a:t>會變更長。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4268867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13959</TotalTime>
  <Words>411</Words>
  <Application>Microsoft Office PowerPoint</Application>
  <PresentationFormat>寬螢幕</PresentationFormat>
  <Paragraphs>42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Gill Sans MT</vt:lpstr>
      <vt:lpstr>包裹</vt:lpstr>
      <vt:lpstr>Block Matrix Multiplication</vt:lpstr>
      <vt:lpstr>Background of Algorithm</vt:lpstr>
      <vt:lpstr>System Diagram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 </dc:title>
  <dc:creator>許睿哲</dc:creator>
  <cp:lastModifiedBy>許睿哲</cp:lastModifiedBy>
  <cp:revision>25</cp:revision>
  <dcterms:created xsi:type="dcterms:W3CDTF">2022-04-18T01:44:31Z</dcterms:created>
  <dcterms:modified xsi:type="dcterms:W3CDTF">2023-04-11T23:34:12Z</dcterms:modified>
</cp:coreProperties>
</file>