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56" r:id="rId2"/>
    <p:sldId id="258" r:id="rId3"/>
    <p:sldId id="270" r:id="rId4"/>
    <p:sldId id="271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7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1"/>
              <a:t>simulation</a:t>
            </a:r>
            <a:r>
              <a:rPr lang="en-US" altLang="zh-TW" sz="1800" b="1" baseline="0"/>
              <a:t> Time</a:t>
            </a:r>
            <a:endParaRPr lang="zh-TW" alt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Flatten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工作表1!$C$5:$C$7</c:f>
              <c:numCache>
                <c:formatCode>General</c:formatCode>
                <c:ptCount val="3"/>
                <c:pt idx="0">
                  <c:v>104204</c:v>
                </c:pt>
                <c:pt idx="1">
                  <c:v>294155</c:v>
                </c:pt>
                <c:pt idx="2">
                  <c:v>585093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C4-4A12-825F-11BD04017BAA}"/>
            </c:ext>
          </c:extLst>
        </c:ser>
        <c:ser>
          <c:idx val="1"/>
          <c:order val="1"/>
          <c:tx>
            <c:v>Unroll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工作表1!$C$8:$C$10</c:f>
              <c:numCache>
                <c:formatCode>General</c:formatCode>
                <c:ptCount val="3"/>
                <c:pt idx="0">
                  <c:v>26769</c:v>
                </c:pt>
                <c:pt idx="1">
                  <c:v>33568</c:v>
                </c:pt>
                <c:pt idx="2">
                  <c:v>43701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C4-4A12-825F-11BD04017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3053312"/>
        <c:axId val="273050400"/>
      </c:barChart>
      <c:catAx>
        <c:axId val="273053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73050400"/>
        <c:crosses val="autoZero"/>
        <c:auto val="1"/>
        <c:lblAlgn val="ctr"/>
        <c:lblOffset val="100"/>
        <c:noMultiLvlLbl val="0"/>
      </c:catAx>
      <c:valAx>
        <c:axId val="27305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7305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1"/>
              <a:t>Total area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Flatten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工作表1!$C$5:$C$7</c:f>
              <c:numCache>
                <c:formatCode>General</c:formatCode>
                <c:ptCount val="3"/>
                <c:pt idx="0">
                  <c:v>104204</c:v>
                </c:pt>
                <c:pt idx="1">
                  <c:v>294155</c:v>
                </c:pt>
                <c:pt idx="2">
                  <c:v>585093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C6-471E-8D17-BB25141B03D5}"/>
            </c:ext>
          </c:extLst>
        </c:ser>
        <c:ser>
          <c:idx val="1"/>
          <c:order val="1"/>
          <c:tx>
            <c:v>Unroll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工作表1!$C$8:$C$10</c:f>
              <c:numCache>
                <c:formatCode>General</c:formatCode>
                <c:ptCount val="3"/>
                <c:pt idx="0">
                  <c:v>26769</c:v>
                </c:pt>
                <c:pt idx="1">
                  <c:v>33568</c:v>
                </c:pt>
                <c:pt idx="2">
                  <c:v>43701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C6-471E-8D17-BB25141B03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3053312"/>
        <c:axId val="273050400"/>
      </c:barChart>
      <c:catAx>
        <c:axId val="273053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73050400"/>
        <c:crosses val="autoZero"/>
        <c:auto val="1"/>
        <c:lblAlgn val="ctr"/>
        <c:lblOffset val="100"/>
        <c:noMultiLvlLbl val="0"/>
      </c:catAx>
      <c:valAx>
        <c:axId val="27305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7305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37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19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23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2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2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8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03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9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31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ABA8FF2-C084-4823-9F5C-10950B9D831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8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ABA8FF2-C084-4823-9F5C-10950B9D831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84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B0C98-CDB6-4598-92C6-5F361ED27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3856" y="2566891"/>
            <a:ext cx="7513607" cy="2134505"/>
          </a:xfrm>
        </p:spPr>
        <p:txBody>
          <a:bodyPr>
            <a:normAutofit/>
          </a:bodyPr>
          <a:lstStyle/>
          <a:p>
            <a:r>
              <a:rPr lang="en-US" altLang="zh-TW" sz="8000" cap="none" spc="-5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Merge Sort</a:t>
            </a:r>
            <a:endParaRPr lang="zh-TW" altLang="en-US" sz="8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7329C4-9D6C-4BFE-B086-2DA6A86E5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198" y="5069082"/>
            <a:ext cx="9418320" cy="1691640"/>
          </a:xfrm>
        </p:spPr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電機所一   </a:t>
            </a:r>
            <a:r>
              <a:rPr lang="en-US" altLang="zh-TW" dirty="0">
                <a:latin typeface="+mj-ea"/>
                <a:ea typeface="+mj-ea"/>
              </a:rPr>
              <a:t>110061592 </a:t>
            </a:r>
            <a:r>
              <a:rPr lang="zh-TW" altLang="en-US" dirty="0">
                <a:latin typeface="+mj-ea"/>
                <a:ea typeface="+mj-ea"/>
              </a:rPr>
              <a:t>  許睿哲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8A0008A-5FEB-4B4F-B2B7-8D696E2B86B4}"/>
              </a:ext>
            </a:extLst>
          </p:cNvPr>
          <p:cNvSpPr txBox="1"/>
          <p:nvPr/>
        </p:nvSpPr>
        <p:spPr>
          <a:xfrm>
            <a:off x="1436781" y="998053"/>
            <a:ext cx="9318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spc="-5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Final Project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103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CE926BA-7C1A-433E-B894-BB552A64F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757" y="189609"/>
            <a:ext cx="6210346" cy="1298448"/>
          </a:xfrm>
        </p:spPr>
        <p:txBody>
          <a:bodyPr>
            <a:normAutofit/>
          </a:bodyPr>
          <a:lstStyle/>
          <a:p>
            <a:r>
              <a:rPr lang="en-US" altLang="zh-TW" sz="4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endParaRPr lang="zh-TW" altLang="en-US" sz="3600" b="1" cap="none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C88C464D-01BE-42C6-A400-F06B967D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190" y="1525278"/>
            <a:ext cx="9132958" cy="76343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The size of number is 32 bits.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Sorting 64 numbers.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D261CEE-9114-3050-317A-9561271A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16" y="2473120"/>
            <a:ext cx="6994567" cy="385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6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CE926BA-7C1A-433E-B894-BB552A64F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127" y="354028"/>
            <a:ext cx="6210346" cy="1298448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STRATUS</a:t>
            </a:r>
            <a:r>
              <a:rPr lang="zh-TW" alt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zh-TW" altLang="en-US" sz="36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50E6126-4DEE-2FF9-40E8-1F2993101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38903"/>
              </p:ext>
            </p:extLst>
          </p:nvPr>
        </p:nvGraphicFramePr>
        <p:xfrm>
          <a:off x="715469" y="4870493"/>
          <a:ext cx="7985186" cy="1206034"/>
        </p:xfrm>
        <a:graphic>
          <a:graphicData uri="http://schemas.openxmlformats.org/drawingml/2006/table">
            <a:tbl>
              <a:tblPr firstRow="1" firstCol="1" bandRow="1"/>
              <a:tblGrid>
                <a:gridCol w="2214074">
                  <a:extLst>
                    <a:ext uri="{9D8B030D-6E8A-4147-A177-3AD203B41FA5}">
                      <a16:colId xmlns:a16="http://schemas.microsoft.com/office/drawing/2014/main" val="1228085086"/>
                    </a:ext>
                  </a:extLst>
                </a:gridCol>
                <a:gridCol w="940318">
                  <a:extLst>
                    <a:ext uri="{9D8B030D-6E8A-4147-A177-3AD203B41FA5}">
                      <a16:colId xmlns:a16="http://schemas.microsoft.com/office/drawing/2014/main" val="316996250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3083107692"/>
                    </a:ext>
                  </a:extLst>
                </a:gridCol>
                <a:gridCol w="1035170">
                  <a:extLst>
                    <a:ext uri="{9D8B030D-6E8A-4147-A177-3AD203B41FA5}">
                      <a16:colId xmlns:a16="http://schemas.microsoft.com/office/drawing/2014/main" val="3588303489"/>
                    </a:ext>
                  </a:extLst>
                </a:gridCol>
                <a:gridCol w="931652">
                  <a:extLst>
                    <a:ext uri="{9D8B030D-6E8A-4147-A177-3AD203B41FA5}">
                      <a16:colId xmlns:a16="http://schemas.microsoft.com/office/drawing/2014/main" val="3464750445"/>
                    </a:ext>
                  </a:extLst>
                </a:gridCol>
                <a:gridCol w="1017917">
                  <a:extLst>
                    <a:ext uri="{9D8B030D-6E8A-4147-A177-3AD203B41FA5}">
                      <a16:colId xmlns:a16="http://schemas.microsoft.com/office/drawing/2014/main" val="1963458513"/>
                    </a:ext>
                  </a:extLst>
                </a:gridCol>
                <a:gridCol w="966160">
                  <a:extLst>
                    <a:ext uri="{9D8B030D-6E8A-4147-A177-3AD203B41FA5}">
                      <a16:colId xmlns:a16="http://schemas.microsoft.com/office/drawing/2014/main" val="3204713462"/>
                    </a:ext>
                  </a:extLst>
                </a:gridCol>
              </a:tblGrid>
              <a:tr h="242355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Flatten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Completed Unroll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15107"/>
                  </a:ext>
                </a:extLst>
              </a:tr>
              <a:tr h="242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Degree of parallelism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447720"/>
                  </a:ext>
                </a:extLst>
              </a:tr>
              <a:tr h="4745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Time(cycle)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8279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4296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2494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8730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4447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2581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59535"/>
                  </a:ext>
                </a:extLst>
              </a:tr>
            </a:tbl>
          </a:graphicData>
        </a:graphic>
      </p:graphicFrame>
      <p:sp>
        <p:nvSpPr>
          <p:cNvPr id="6" name="副標題 4">
            <a:extLst>
              <a:ext uri="{FF2B5EF4-FFF2-40B4-BE49-F238E27FC236}">
                <a16:creationId xmlns:a16="http://schemas.microsoft.com/office/drawing/2014/main" id="{949C31D7-BA1E-1EAC-F8AF-02D86E521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044" y="1912618"/>
            <a:ext cx="2222740" cy="473521"/>
          </a:xfrm>
          <a:ln w="28575">
            <a:solidFill>
              <a:schemeClr val="tx2"/>
            </a:solidFill>
          </a:ln>
        </p:spPr>
        <p:txBody>
          <a:bodyPr/>
          <a:lstStyle/>
          <a:p>
            <a:r>
              <a:rPr lang="en-US" altLang="zh-TW" sz="2400" dirty="0">
                <a:solidFill>
                  <a:schemeClr val="tx1"/>
                </a:solidFill>
              </a:rPr>
              <a:t>Simulation Time</a:t>
            </a: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副標題 4">
            <a:extLst>
              <a:ext uri="{FF2B5EF4-FFF2-40B4-BE49-F238E27FC236}">
                <a16:creationId xmlns:a16="http://schemas.microsoft.com/office/drawing/2014/main" id="{B187D25C-A4D3-B017-2888-1EDC8DE2A235}"/>
              </a:ext>
            </a:extLst>
          </p:cNvPr>
          <p:cNvSpPr txBox="1">
            <a:spLocks/>
          </p:cNvSpPr>
          <p:nvPr/>
        </p:nvSpPr>
        <p:spPr>
          <a:xfrm>
            <a:off x="8700655" y="387624"/>
            <a:ext cx="2592218" cy="3391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tx1"/>
                </a:solidFill>
              </a:rPr>
              <a:t>unroll Simulation Time</a:t>
            </a: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9A44EFAA-FB76-474B-BDF0-2A364038A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207330"/>
              </p:ext>
            </p:extLst>
          </p:nvPr>
        </p:nvGraphicFramePr>
        <p:xfrm>
          <a:off x="6035856" y="1648325"/>
          <a:ext cx="5329597" cy="3125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349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CE926BA-7C1A-433E-B894-BB552A64F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127" y="354028"/>
            <a:ext cx="6210346" cy="1298448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STRATUS</a:t>
            </a:r>
            <a:r>
              <a:rPr lang="zh-TW" alt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zh-TW" altLang="en-US" sz="3600" b="1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3E36ECC-A3C0-4BF7-1B8B-578822246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86889"/>
              </p:ext>
            </p:extLst>
          </p:nvPr>
        </p:nvGraphicFramePr>
        <p:xfrm>
          <a:off x="963289" y="2986172"/>
          <a:ext cx="7509716" cy="3069098"/>
        </p:xfrm>
        <a:graphic>
          <a:graphicData uri="http://schemas.openxmlformats.org/drawingml/2006/table">
            <a:tbl>
              <a:tblPr firstRow="1" firstCol="1" bandRow="1"/>
              <a:tblGrid>
                <a:gridCol w="1544128">
                  <a:extLst>
                    <a:ext uri="{9D8B030D-6E8A-4147-A177-3AD203B41FA5}">
                      <a16:colId xmlns:a16="http://schemas.microsoft.com/office/drawing/2014/main" val="1228085086"/>
                    </a:ext>
                  </a:extLst>
                </a:gridCol>
                <a:gridCol w="1026544">
                  <a:extLst>
                    <a:ext uri="{9D8B030D-6E8A-4147-A177-3AD203B41FA5}">
                      <a16:colId xmlns:a16="http://schemas.microsoft.com/office/drawing/2014/main" val="3169962501"/>
                    </a:ext>
                  </a:extLst>
                </a:gridCol>
                <a:gridCol w="925763">
                  <a:extLst>
                    <a:ext uri="{9D8B030D-6E8A-4147-A177-3AD203B41FA5}">
                      <a16:colId xmlns:a16="http://schemas.microsoft.com/office/drawing/2014/main" val="3083107692"/>
                    </a:ext>
                  </a:extLst>
                </a:gridCol>
                <a:gridCol w="1015180">
                  <a:extLst>
                    <a:ext uri="{9D8B030D-6E8A-4147-A177-3AD203B41FA5}">
                      <a16:colId xmlns:a16="http://schemas.microsoft.com/office/drawing/2014/main" val="2150904926"/>
                    </a:ext>
                  </a:extLst>
                </a:gridCol>
                <a:gridCol w="1017917">
                  <a:extLst>
                    <a:ext uri="{9D8B030D-6E8A-4147-A177-3AD203B41FA5}">
                      <a16:colId xmlns:a16="http://schemas.microsoft.com/office/drawing/2014/main" val="4156293504"/>
                    </a:ext>
                  </a:extLst>
                </a:gridCol>
                <a:gridCol w="931653">
                  <a:extLst>
                    <a:ext uri="{9D8B030D-6E8A-4147-A177-3AD203B41FA5}">
                      <a16:colId xmlns:a16="http://schemas.microsoft.com/office/drawing/2014/main" val="2283180264"/>
                    </a:ext>
                  </a:extLst>
                </a:gridCol>
                <a:gridCol w="1048531">
                  <a:extLst>
                    <a:ext uri="{9D8B030D-6E8A-4147-A177-3AD203B41FA5}">
                      <a16:colId xmlns:a16="http://schemas.microsoft.com/office/drawing/2014/main" val="3332383701"/>
                    </a:ext>
                  </a:extLst>
                </a:gridCol>
              </a:tblGrid>
              <a:tr h="783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Degree of parallelism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/>
                      <a:endParaRPr lang="en-US" altLang="zh-TW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447720"/>
                  </a:ext>
                </a:extLst>
              </a:tr>
              <a:tr h="6023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Level1 PE(each) Area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104204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96505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94502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26769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14066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7363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59535"/>
                  </a:ext>
                </a:extLst>
              </a:tr>
              <a:tr h="60238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Level2 PE(each) Area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101145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52515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5436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4238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788974"/>
                  </a:ext>
                </a:extLst>
              </a:tr>
              <a:tr h="421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Level3 PE(each) Area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102055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5773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041099"/>
                  </a:ext>
                </a:extLst>
              </a:tr>
              <a:tr h="244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Area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104204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294155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585093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26769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33568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43701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12698"/>
                  </a:ext>
                </a:extLst>
              </a:tr>
            </a:tbl>
          </a:graphicData>
        </a:graphic>
      </p:graphicFrame>
      <p:sp>
        <p:nvSpPr>
          <p:cNvPr id="11" name="副標題 4">
            <a:extLst>
              <a:ext uri="{FF2B5EF4-FFF2-40B4-BE49-F238E27FC236}">
                <a16:creationId xmlns:a16="http://schemas.microsoft.com/office/drawing/2014/main" id="{B187D25C-A4D3-B017-2888-1EDC8DE2A235}"/>
              </a:ext>
            </a:extLst>
          </p:cNvPr>
          <p:cNvSpPr txBox="1">
            <a:spLocks/>
          </p:cNvSpPr>
          <p:nvPr/>
        </p:nvSpPr>
        <p:spPr>
          <a:xfrm>
            <a:off x="8700655" y="387624"/>
            <a:ext cx="2592218" cy="3391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tx1"/>
                </a:solidFill>
              </a:rPr>
              <a:t>unroll Simulation Time</a:t>
            </a: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副標題 4">
            <a:extLst>
              <a:ext uri="{FF2B5EF4-FFF2-40B4-BE49-F238E27FC236}">
                <a16:creationId xmlns:a16="http://schemas.microsoft.com/office/drawing/2014/main" id="{4F6C41D1-86C0-6210-4D0F-2D5864F5C851}"/>
              </a:ext>
            </a:extLst>
          </p:cNvPr>
          <p:cNvSpPr txBox="1">
            <a:spLocks/>
          </p:cNvSpPr>
          <p:nvPr/>
        </p:nvSpPr>
        <p:spPr>
          <a:xfrm>
            <a:off x="1076386" y="2200614"/>
            <a:ext cx="2222740" cy="47352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tx1"/>
                </a:solidFill>
              </a:rPr>
              <a:t>Area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9A44EFAA-FB76-474B-BDF0-2A364038A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645962"/>
              </p:ext>
            </p:extLst>
          </p:nvPr>
        </p:nvGraphicFramePr>
        <p:xfrm>
          <a:off x="8608290" y="1652477"/>
          <a:ext cx="3109455" cy="3531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612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CE926BA-7C1A-433E-B894-BB552A64F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127" y="354028"/>
            <a:ext cx="6210346" cy="1298448"/>
          </a:xfrm>
        </p:spPr>
        <p:txBody>
          <a:bodyPr>
            <a:normAutofit/>
          </a:bodyPr>
          <a:lstStyle/>
          <a:p>
            <a:r>
              <a:rPr lang="en-US" altLang="zh-TW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riscv-vp</a:t>
            </a:r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 result</a:t>
            </a:r>
            <a:endParaRPr lang="zh-TW" altLang="en-US" sz="36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50E6126-4DEE-2FF9-40E8-1F2993101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67767"/>
              </p:ext>
            </p:extLst>
          </p:nvPr>
        </p:nvGraphicFramePr>
        <p:xfrm>
          <a:off x="1173018" y="2641139"/>
          <a:ext cx="9955057" cy="3398520"/>
        </p:xfrm>
        <a:graphic>
          <a:graphicData uri="http://schemas.openxmlformats.org/drawingml/2006/table">
            <a:tbl>
              <a:tblPr firstRow="1" firstCol="1" bandRow="1"/>
              <a:tblGrid>
                <a:gridCol w="1422151">
                  <a:extLst>
                    <a:ext uri="{9D8B030D-6E8A-4147-A177-3AD203B41FA5}">
                      <a16:colId xmlns:a16="http://schemas.microsoft.com/office/drawing/2014/main" val="1228085086"/>
                    </a:ext>
                  </a:extLst>
                </a:gridCol>
                <a:gridCol w="1422151">
                  <a:extLst>
                    <a:ext uri="{9D8B030D-6E8A-4147-A177-3AD203B41FA5}">
                      <a16:colId xmlns:a16="http://schemas.microsoft.com/office/drawing/2014/main" val="3169962501"/>
                    </a:ext>
                  </a:extLst>
                </a:gridCol>
                <a:gridCol w="1422151">
                  <a:extLst>
                    <a:ext uri="{9D8B030D-6E8A-4147-A177-3AD203B41FA5}">
                      <a16:colId xmlns:a16="http://schemas.microsoft.com/office/drawing/2014/main" val="3083107692"/>
                    </a:ext>
                  </a:extLst>
                </a:gridCol>
                <a:gridCol w="1422151">
                  <a:extLst>
                    <a:ext uri="{9D8B030D-6E8A-4147-A177-3AD203B41FA5}">
                      <a16:colId xmlns:a16="http://schemas.microsoft.com/office/drawing/2014/main" val="2984256668"/>
                    </a:ext>
                  </a:extLst>
                </a:gridCol>
                <a:gridCol w="1422151">
                  <a:extLst>
                    <a:ext uri="{9D8B030D-6E8A-4147-A177-3AD203B41FA5}">
                      <a16:colId xmlns:a16="http://schemas.microsoft.com/office/drawing/2014/main" val="2974034358"/>
                    </a:ext>
                  </a:extLst>
                </a:gridCol>
                <a:gridCol w="1422151">
                  <a:extLst>
                    <a:ext uri="{9D8B030D-6E8A-4147-A177-3AD203B41FA5}">
                      <a16:colId xmlns:a16="http://schemas.microsoft.com/office/drawing/2014/main" val="2306314651"/>
                    </a:ext>
                  </a:extLst>
                </a:gridCol>
                <a:gridCol w="1422151">
                  <a:extLst>
                    <a:ext uri="{9D8B030D-6E8A-4147-A177-3AD203B41FA5}">
                      <a16:colId xmlns:a16="http://schemas.microsoft.com/office/drawing/2014/main" val="3957728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With DMA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Without DMA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04456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2core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44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95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Simulation time(ns)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741,346,150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64,190,470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26,453,690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73,997,990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58,009,250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26,891,350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num-</a:t>
                      </a:r>
                      <a:r>
                        <a:rPr lang="en-US" altLang="zh-TW" b="1" dirty="0" err="1">
                          <a:solidFill>
                            <a:schemeClr val="bg1"/>
                          </a:solidFill>
                        </a:rPr>
                        <a:t>inst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(core0)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2,216,449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1,921,724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769,906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2,196,993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1,757,865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792,936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78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num-</a:t>
                      </a:r>
                      <a:r>
                        <a:rPr lang="en-US" altLang="zh-TW" b="1" dirty="0" err="1">
                          <a:solidFill>
                            <a:schemeClr val="bg1"/>
                          </a:solidFill>
                        </a:rPr>
                        <a:t>inst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(core1)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/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769,423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968,503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2,412,746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988,778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04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42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10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C327D14-BDB3-4B27-92E9-FEF6DA92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01752"/>
            <a:ext cx="9418320" cy="4041648"/>
          </a:xfrm>
        </p:spPr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BC3DF8F8-1D32-467D-A110-98EBEE11E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0375678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10032</TotalTime>
  <Words>161</Words>
  <Application>Microsoft Office PowerPoint</Application>
  <PresentationFormat>寬螢幕</PresentationFormat>
  <Paragraphs>102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Gill Sans MT</vt:lpstr>
      <vt:lpstr>包裹</vt:lpstr>
      <vt:lpstr>Merge Sort</vt:lpstr>
      <vt:lpstr>Architecture</vt:lpstr>
      <vt:lpstr>STRATUS result</vt:lpstr>
      <vt:lpstr>STRATUS result</vt:lpstr>
      <vt:lpstr>riscv-vp 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  </dc:title>
  <dc:creator>許睿哲</dc:creator>
  <cp:lastModifiedBy>許睿哲</cp:lastModifiedBy>
  <cp:revision>21</cp:revision>
  <dcterms:created xsi:type="dcterms:W3CDTF">2022-04-18T01:44:31Z</dcterms:created>
  <dcterms:modified xsi:type="dcterms:W3CDTF">2022-06-12T15:29:56Z</dcterms:modified>
</cp:coreProperties>
</file>