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a:p>
        </p:txBody>
      </p:sp>
      <p:sp>
        <p:nvSpPr>
          <p:cNvPr id="99" name="Shape 99"/>
          <p:cNvSpPr/>
          <p:nvPr>
            <p:ph type="body" sz="quarter" idx="1"/>
          </p:nvPr>
        </p:nvSpPr>
        <p:spPr>
          <a:prstGeom prst="rect">
            <a:avLst/>
          </a:prstGeom>
        </p:spPr>
        <p:txBody>
          <a:bodyPr/>
          <a:lstStyle/>
          <a:p>
            <a:pPr/>
            <a:r>
              <a:t>[No speaker notes required for this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a:p>
        </p:txBody>
      </p:sp>
      <p:sp>
        <p:nvSpPr>
          <p:cNvPr id="107" name="Shape 107"/>
          <p:cNvSpPr/>
          <p:nvPr>
            <p:ph type="body" sz="quarter" idx="1"/>
          </p:nvPr>
        </p:nvSpPr>
        <p:spPr>
          <a:prstGeom prst="rect">
            <a:avLst/>
          </a:prstGeom>
        </p:spPr>
        <p:txBody>
          <a:bodyPr/>
          <a:lstStyle/>
          <a:p>
            <a:pPr/>
            <a:r>
              <a:t>[In your speaker notes, include an explanation of the different requirements you determined for DriverPass’s system. What are the functional requirements you selected to describe? What are the nonfunctional requirements you selected to describe? Be sure to explain how these requirements meet DriverPass’s needs.]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p>
            <a:pPr/>
            <a:r>
              <a:t>[Explain your diagram. Who are the different actors in the system? What are the different use cases? How did you account for DriverPass’s needs in your design? In your explanation, keep your audience in mind. Avoid the use of terms like “actors” and “use cases” in your explanation.]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[Explain your diagram. Which use case are you breaking down? What are the steps for this use case? How did you account for DriverPass’s needs in your design? In your explanation, keep your audience in mind. Avoid the use of technical terms such as “nodes,” “control flows,” and so 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[How did you consider security in your design? In your explanation, keep your audience in mind by avoiding the use of technical terms.]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[What are the limitations of your design? In your explanation, keep your audience in mind by avoiding the use of technical terms.]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ctangle 8"/>
          <p:cNvSpPr/>
          <p:nvPr/>
        </p:nvSpPr>
        <p:spPr>
          <a:xfrm>
            <a:off x="475487" y="0"/>
            <a:ext cx="10910294"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95" name="Picture 10" descr="Picture 10"/>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p:nvPr>
            <p:ph type="ctrTitle"/>
          </p:nvPr>
        </p:nvSpPr>
        <p:spPr>
          <a:xfrm>
            <a:off x="3045367" y="2043663"/>
            <a:ext cx="6105196" cy="2031056"/>
          </a:xfrm>
          <a:prstGeom prst="rect">
            <a:avLst/>
          </a:prstGeom>
        </p:spPr>
        <p:txBody>
          <a:bodyPr/>
          <a:lstStyle/>
          <a:p>
            <a:pPr>
              <a:defRPr>
                <a:solidFill>
                  <a:srgbClr val="FFFFFF"/>
                </a:solidFill>
              </a:defRPr>
            </a:pPr>
            <a:r>
              <a:t>DriverPass</a:t>
            </a:r>
            <a:br/>
            <a:r>
              <a:t>System Analysis</a:t>
            </a:r>
          </a:p>
        </p:txBody>
      </p:sp>
      <p:sp>
        <p:nvSpPr>
          <p:cNvPr id="97" name="Content Placeholder 2"/>
          <p:cNvSpPr txBox="1"/>
          <p:nvPr>
            <p:ph type="subTitle" sz="quarter" idx="1"/>
          </p:nvPr>
        </p:nvSpPr>
        <p:spPr>
          <a:xfrm>
            <a:off x="3045367" y="4074717"/>
            <a:ext cx="6105196" cy="682080"/>
          </a:xfrm>
          <a:prstGeom prst="rect">
            <a:avLst/>
          </a:prstGeom>
        </p:spPr>
        <p:txBody>
          <a:bodyPr/>
          <a:lstStyle>
            <a:lvl1pPr>
              <a:defRPr>
                <a:solidFill>
                  <a:srgbClr val="FFFFFF"/>
                </a:solidFill>
              </a:defRPr>
            </a:lvl1pPr>
          </a:lstStyle>
          <a:p>
            <a:pPr/>
            <a:r>
              <a:t>Ray Sauter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02"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03" name="Picture 12" descr="Picture 12"/>
          <p:cNvPicPr>
            <a:picLocks noChangeAspect="1"/>
          </p:cNvPicPr>
          <p:nvPr/>
        </p:nvPicPr>
        <p:blipFill>
          <a:blip r:embed="rId3">
            <a:extLst/>
          </a:blip>
          <a:stretch>
            <a:fillRect/>
          </a:stretch>
        </p:blipFill>
        <p:spPr>
          <a:xfrm>
            <a:off x="0" y="-242080"/>
            <a:ext cx="12192000" cy="6858001"/>
          </a:xfrm>
          <a:prstGeom prst="rect">
            <a:avLst/>
          </a:prstGeom>
          <a:ln w="12700">
            <a:miter lim="400000"/>
          </a:ln>
        </p:spPr>
      </p:pic>
      <p:sp>
        <p:nvSpPr>
          <p:cNvPr id="104"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System Requirements</a:t>
            </a:r>
          </a:p>
        </p:txBody>
      </p:sp>
      <p:sp>
        <p:nvSpPr>
          <p:cNvPr id="105" name="Content Placeholder 2"/>
          <p:cNvSpPr txBox="1"/>
          <p:nvPr>
            <p:ph type="body" idx="1"/>
          </p:nvPr>
        </p:nvSpPr>
        <p:spPr>
          <a:xfrm>
            <a:off x="6166773" y="0"/>
            <a:ext cx="5534840" cy="6373842"/>
          </a:xfrm>
          <a:prstGeom prst="rect">
            <a:avLst/>
          </a:prstGeom>
        </p:spPr>
        <p:txBody>
          <a:bodyPr anchor="ctr"/>
          <a:lstStyle/>
          <a:p>
            <a:pPr marL="0" indent="0" defTabSz="182880">
              <a:lnSpc>
                <a:spcPct val="100000"/>
              </a:lnSpc>
              <a:spcBef>
                <a:spcPts val="0"/>
              </a:spcBef>
              <a:buSzTx/>
              <a:buFontTx/>
              <a:buNone/>
              <a:defRPr b="1" sz="2664">
                <a:latin typeface="Times Roman"/>
                <a:ea typeface="Times Roman"/>
                <a:cs typeface="Times Roman"/>
                <a:sym typeface="Times Roman"/>
              </a:defRPr>
            </a:pPr>
            <a:r>
              <a:t>Functional requirements:</a:t>
            </a:r>
          </a:p>
          <a:p>
            <a:pPr marL="243037" indent="-243037" defTabSz="182880">
              <a:lnSpc>
                <a:spcPct val="100000"/>
              </a:lnSpc>
              <a:spcBef>
                <a:spcPts val="0"/>
              </a:spcBef>
              <a:buFontTx/>
              <a:defRPr sz="2664">
                <a:latin typeface="Times Roman"/>
                <a:ea typeface="Times Roman"/>
                <a:cs typeface="Times Roman"/>
                <a:sym typeface="Times Roman"/>
              </a:defRPr>
            </a:pPr>
            <a:r>
              <a:t>The system shall validate user credentials</a:t>
            </a:r>
          </a:p>
          <a:p>
            <a:pPr lvl="3" marL="0" indent="274320" defTabSz="182880">
              <a:lnSpc>
                <a:spcPct val="100000"/>
              </a:lnSpc>
              <a:spcBef>
                <a:spcPts val="0"/>
              </a:spcBef>
              <a:buSzTx/>
              <a:buFontTx/>
              <a:buNone/>
              <a:defRPr sz="2664">
                <a:latin typeface="Times Roman"/>
                <a:ea typeface="Times Roman"/>
                <a:cs typeface="Times Roman"/>
                <a:sym typeface="Times Roman"/>
              </a:defRPr>
            </a:pPr>
            <a:r>
              <a:t>when logging in.</a:t>
            </a:r>
          </a:p>
          <a:p>
            <a:pPr marL="128336" indent="-128336" defTabSz="182880">
              <a:lnSpc>
                <a:spcPct val="100000"/>
              </a:lnSpc>
              <a:spcBef>
                <a:spcPts val="0"/>
              </a:spcBef>
              <a:buFontTx/>
              <a:defRPr sz="2664">
                <a:latin typeface="Times Roman"/>
                <a:ea typeface="Times Roman"/>
                <a:cs typeface="Times Roman"/>
                <a:sym typeface="Times Roman"/>
              </a:defRPr>
            </a:pPr>
            <a:r>
              <a:t>The system shall provide the user with</a:t>
            </a:r>
          </a:p>
          <a:p>
            <a:pPr lvl="1" marL="0" indent="91440" defTabSz="182880">
              <a:lnSpc>
                <a:spcPct val="100000"/>
              </a:lnSpc>
              <a:spcBef>
                <a:spcPts val="0"/>
              </a:spcBef>
              <a:buSzTx/>
              <a:buFontTx/>
              <a:buNone/>
              <a:defRPr sz="2664">
                <a:latin typeface="Times Roman"/>
                <a:ea typeface="Times Roman"/>
                <a:cs typeface="Times Roman"/>
                <a:sym typeface="Times Roman"/>
              </a:defRPr>
            </a:pPr>
            <a:r>
              <a:t>available appointments for them to</a:t>
            </a:r>
          </a:p>
          <a:p>
            <a:pPr lvl="1" marL="0" indent="91440" defTabSz="182880">
              <a:lnSpc>
                <a:spcPct val="100000"/>
              </a:lnSpc>
              <a:spcBef>
                <a:spcPts val="0"/>
              </a:spcBef>
              <a:buSzTx/>
              <a:buFontTx/>
              <a:buNone/>
              <a:defRPr sz="2664">
                <a:latin typeface="Times Roman"/>
                <a:ea typeface="Times Roman"/>
                <a:cs typeface="Times Roman"/>
                <a:sym typeface="Times Roman"/>
              </a:defRPr>
            </a:pPr>
            <a:r>
              <a:t>schedule.</a:t>
            </a:r>
          </a:p>
          <a:p>
            <a:pPr marL="0" indent="0" defTabSz="182880">
              <a:lnSpc>
                <a:spcPct val="100000"/>
              </a:lnSpc>
              <a:spcBef>
                <a:spcPts val="0"/>
              </a:spcBef>
              <a:buSzTx/>
              <a:buFontTx/>
              <a:buNone/>
              <a:defRPr b="1" sz="2664">
                <a:latin typeface="Times Roman"/>
                <a:ea typeface="Times Roman"/>
                <a:cs typeface="Times Roman"/>
                <a:sym typeface="Times Roman"/>
              </a:defRPr>
            </a:pPr>
            <a:r>
              <a:t>Non-functional requirements:</a:t>
            </a:r>
          </a:p>
          <a:p>
            <a:pPr marL="96252" indent="-96252" defTabSz="182880">
              <a:lnSpc>
                <a:spcPct val="100000"/>
              </a:lnSpc>
              <a:spcBef>
                <a:spcPts val="0"/>
              </a:spcBef>
              <a:buFontTx/>
              <a:defRPr sz="2664">
                <a:latin typeface="Times Roman"/>
                <a:ea typeface="Times Roman"/>
                <a:cs typeface="Times Roman"/>
                <a:sym typeface="Times Roman"/>
              </a:defRPr>
            </a:pPr>
            <a:r>
              <a:t>The system needs to be run off the web,</a:t>
            </a:r>
          </a:p>
          <a:p>
            <a:pPr lvl="1" marL="0" indent="91440" defTabSz="182880">
              <a:lnSpc>
                <a:spcPct val="100000"/>
              </a:lnSpc>
              <a:spcBef>
                <a:spcPts val="0"/>
              </a:spcBef>
              <a:buSzTx/>
              <a:buFontTx/>
              <a:buNone/>
              <a:defRPr sz="2664">
                <a:latin typeface="Times Roman"/>
                <a:ea typeface="Times Roman"/>
                <a:cs typeface="Times Roman"/>
                <a:sym typeface="Times Roman"/>
              </a:defRPr>
            </a:pPr>
            <a:r>
              <a:t>preferably over the cloud.</a:t>
            </a:r>
          </a:p>
          <a:p>
            <a:pPr lvl="1" marL="248652" indent="-96252" defTabSz="182880">
              <a:lnSpc>
                <a:spcPct val="100000"/>
              </a:lnSpc>
              <a:spcBef>
                <a:spcPts val="0"/>
              </a:spcBef>
              <a:buFontTx/>
              <a:defRPr sz="2664">
                <a:latin typeface="Times Roman"/>
                <a:ea typeface="Times Roman"/>
                <a:cs typeface="Times Roman"/>
                <a:sym typeface="Times Roman"/>
              </a:defRPr>
            </a:pPr>
            <a:r>
              <a:t>The owner wants to be able to access</a:t>
            </a:r>
          </a:p>
          <a:p>
            <a:pPr lvl="1" marL="0" indent="91440" defTabSz="182880">
              <a:lnSpc>
                <a:spcPct val="100000"/>
              </a:lnSpc>
              <a:spcBef>
                <a:spcPts val="0"/>
              </a:spcBef>
              <a:buSzTx/>
              <a:buFontTx/>
              <a:buNone/>
              <a:defRPr sz="2864">
                <a:latin typeface="Times Roman"/>
                <a:ea typeface="Times Roman"/>
                <a:cs typeface="Times Roman"/>
                <a:sym typeface="Times Roman"/>
              </a:defRPr>
            </a:pPr>
            <a:r>
              <a:t>data from any computer or mobile device.</a:t>
            </a:r>
          </a:p>
          <a:p>
            <a:pPr marL="0" indent="0" defTabSz="182880">
              <a:lnSpc>
                <a:spcPct val="100000"/>
              </a:lnSpc>
              <a:spcBef>
                <a:spcPts val="0"/>
              </a:spcBef>
              <a:buSzTx/>
              <a:buFontTx/>
              <a:buNone/>
              <a:defRPr sz="2424">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0"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11"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12"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Use Case Diagram</a:t>
            </a:r>
          </a:p>
        </p:txBody>
      </p:sp>
      <p:grpSp>
        <p:nvGrpSpPr>
          <p:cNvPr id="115" name="Image Gallery"/>
          <p:cNvGrpSpPr/>
          <p:nvPr/>
        </p:nvGrpSpPr>
        <p:grpSpPr>
          <a:xfrm>
            <a:off x="4252245" y="132406"/>
            <a:ext cx="8757079" cy="7371537"/>
            <a:chOff x="0" y="0"/>
            <a:chExt cx="8757077" cy="7371536"/>
          </a:xfrm>
        </p:grpSpPr>
        <p:pic>
          <p:nvPicPr>
            <p:cNvPr id="113" name="CS_255_Project_Two_System_Design_Document.docx.pdf" descr="CS_255_Project_Two_System_Design_Document.docx.pdf"/>
            <p:cNvPicPr>
              <a:picLocks noChangeAspect="1"/>
            </p:cNvPicPr>
            <p:nvPr/>
          </p:nvPicPr>
          <p:blipFill>
            <a:blip r:embed="rId4">
              <a:extLst/>
            </a:blip>
            <a:srcRect l="0" t="19551" r="0" b="19551"/>
            <a:stretch>
              <a:fillRect/>
            </a:stretch>
          </p:blipFill>
          <p:spPr>
            <a:xfrm>
              <a:off x="0" y="0"/>
              <a:ext cx="8757078" cy="6901289"/>
            </a:xfrm>
            <a:prstGeom prst="rect">
              <a:avLst/>
            </a:prstGeom>
            <a:ln w="12700" cap="flat">
              <a:noFill/>
              <a:miter lim="400000"/>
            </a:ln>
            <a:effectLst/>
          </p:spPr>
        </p:pic>
        <p:sp>
          <p:nvSpPr>
            <p:cNvPr id="114" name="Caption"/>
            <p:cNvSpPr/>
            <p:nvPr/>
          </p:nvSpPr>
          <p:spPr>
            <a:xfrm>
              <a:off x="0" y="6977488"/>
              <a:ext cx="8757078" cy="3940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20"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21"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22" name="Title 1"/>
          <p:cNvSpPr txBox="1"/>
          <p:nvPr>
            <p:ph type="title"/>
          </p:nvPr>
        </p:nvSpPr>
        <p:spPr>
          <a:xfrm>
            <a:off x="640079" y="2053640"/>
            <a:ext cx="3669161" cy="2760099"/>
          </a:xfrm>
          <a:prstGeom prst="rect">
            <a:avLst/>
          </a:prstGeom>
        </p:spPr>
        <p:txBody>
          <a:bodyPr/>
          <a:lstStyle/>
          <a:p>
            <a:pPr>
              <a:defRPr>
                <a:solidFill>
                  <a:srgbClr val="FFFFFF"/>
                </a:solidFill>
              </a:defRPr>
            </a:pPr>
            <a:r>
              <a:t>Activity</a:t>
            </a:r>
            <a:br/>
            <a:r>
              <a:t>Diagram</a:t>
            </a:r>
          </a:p>
        </p:txBody>
      </p:sp>
      <p:sp>
        <p:nvSpPr>
          <p:cNvPr id="123" name="Content Placeholder 2"/>
          <p:cNvSpPr txBox="1"/>
          <p:nvPr>
            <p:ph type="body" sz="half" idx="1"/>
          </p:nvPr>
        </p:nvSpPr>
        <p:spPr>
          <a:xfrm>
            <a:off x="6090573" y="801866"/>
            <a:ext cx="5306086" cy="5230634"/>
          </a:xfrm>
          <a:prstGeom prst="rect">
            <a:avLst/>
          </a:prstGeom>
        </p:spPr>
        <p:txBody>
          <a:bodyPr anchor="ctr"/>
          <a:lstStyle/>
          <a:p>
            <a:pPr marL="0" indent="0">
              <a:buSzTx/>
              <a:buNone/>
              <a:defRPr sz="2400"/>
            </a:pPr>
          </a:p>
        </p:txBody>
      </p:sp>
      <p:pic>
        <p:nvPicPr>
          <p:cNvPr id="124" name="Image" descr="Image"/>
          <p:cNvPicPr>
            <a:picLocks noChangeAspect="1"/>
          </p:cNvPicPr>
          <p:nvPr/>
        </p:nvPicPr>
        <p:blipFill>
          <a:blip r:embed="rId4">
            <a:extLst/>
          </a:blip>
          <a:srcRect l="4530" t="0" r="0" b="0"/>
          <a:stretch>
            <a:fillRect/>
          </a:stretch>
        </p:blipFill>
        <p:spPr>
          <a:xfrm>
            <a:off x="5581430" y="249097"/>
            <a:ext cx="6260986" cy="602558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29"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30"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31"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Security</a:t>
            </a:r>
          </a:p>
        </p:txBody>
      </p:sp>
      <p:sp>
        <p:nvSpPr>
          <p:cNvPr id="132" name="Content Placeholder 2"/>
          <p:cNvSpPr txBox="1"/>
          <p:nvPr>
            <p:ph type="body" idx="1"/>
          </p:nvPr>
        </p:nvSpPr>
        <p:spPr>
          <a:xfrm>
            <a:off x="6200609" y="171691"/>
            <a:ext cx="5539912" cy="6683884"/>
          </a:xfrm>
          <a:prstGeom prst="rect">
            <a:avLst/>
          </a:prstGeom>
        </p:spPr>
        <p:txBody>
          <a:bodyPr anchor="ctr"/>
          <a:lstStyle/>
          <a:p>
            <a:pPr marL="296778" indent="-296778" defTabSz="182880">
              <a:lnSpc>
                <a:spcPct val="100000"/>
              </a:lnSpc>
              <a:spcBef>
                <a:spcPts val="0"/>
              </a:spcBef>
              <a:buFontTx/>
              <a:defRPr sz="2960">
                <a:latin typeface="Times Roman"/>
                <a:ea typeface="Times Roman"/>
                <a:cs typeface="Times Roman"/>
                <a:sym typeface="Times Roman"/>
              </a:defRPr>
            </a:pPr>
            <a:r>
              <a:t>The user needs a username and</a:t>
            </a:r>
          </a:p>
          <a:p>
            <a:pPr marL="0" indent="0" defTabSz="182880">
              <a:lnSpc>
                <a:spcPct val="100000"/>
              </a:lnSpc>
              <a:spcBef>
                <a:spcPts val="0"/>
              </a:spcBef>
              <a:buSzTx/>
              <a:buFontTx/>
              <a:buNone/>
              <a:defRPr sz="2960">
                <a:latin typeface="Times Roman"/>
                <a:ea typeface="Times Roman"/>
                <a:cs typeface="Times Roman"/>
                <a:sym typeface="Times Roman"/>
              </a:defRPr>
            </a:pPr>
            <a:r>
              <a:t>password to log in to the system.</a:t>
            </a:r>
          </a:p>
          <a:p>
            <a:pPr marL="0" indent="0" defTabSz="182880">
              <a:lnSpc>
                <a:spcPct val="100000"/>
              </a:lnSpc>
              <a:spcBef>
                <a:spcPts val="0"/>
              </a:spcBef>
              <a:buSzTx/>
              <a:buFontTx/>
              <a:buNone/>
              <a:defRPr sz="2960">
                <a:latin typeface="Times Roman"/>
                <a:ea typeface="Times Roman"/>
                <a:cs typeface="Times Roman"/>
                <a:sym typeface="Times Roman"/>
              </a:defRPr>
            </a:pPr>
          </a:p>
          <a:p>
            <a:pPr marL="296778" indent="-296778" defTabSz="182880">
              <a:lnSpc>
                <a:spcPct val="100000"/>
              </a:lnSpc>
              <a:spcBef>
                <a:spcPts val="0"/>
              </a:spcBef>
              <a:buFontTx/>
              <a:defRPr sz="2960">
                <a:latin typeface="Times Roman"/>
                <a:ea typeface="Times Roman"/>
                <a:cs typeface="Times Roman"/>
                <a:sym typeface="Times Roman"/>
              </a:defRPr>
            </a:pPr>
            <a:r>
              <a:t>The connection would be</a:t>
            </a:r>
          </a:p>
          <a:p>
            <a:pPr marL="0" indent="0" defTabSz="182880">
              <a:lnSpc>
                <a:spcPct val="100000"/>
              </a:lnSpc>
              <a:spcBef>
                <a:spcPts val="0"/>
              </a:spcBef>
              <a:buSzTx/>
              <a:buFontTx/>
              <a:buNone/>
              <a:defRPr sz="2960">
                <a:latin typeface="Times Roman"/>
                <a:ea typeface="Times Roman"/>
                <a:cs typeface="Times Roman"/>
                <a:sym typeface="Times Roman"/>
              </a:defRPr>
            </a:pPr>
            <a:r>
              <a:t>encrypted to ensure data security.</a:t>
            </a:r>
          </a:p>
          <a:p>
            <a:pPr marL="0" indent="0" defTabSz="182880">
              <a:lnSpc>
                <a:spcPct val="100000"/>
              </a:lnSpc>
              <a:spcBef>
                <a:spcPts val="0"/>
              </a:spcBef>
              <a:buSzTx/>
              <a:buFontTx/>
              <a:buNone/>
              <a:defRPr sz="2960">
                <a:latin typeface="Times Roman"/>
                <a:ea typeface="Times Roman"/>
                <a:cs typeface="Times Roman"/>
                <a:sym typeface="Times Roman"/>
              </a:defRPr>
            </a:pPr>
          </a:p>
          <a:p>
            <a:pPr marL="296778" indent="-296778" defTabSz="182880">
              <a:lnSpc>
                <a:spcPct val="100000"/>
              </a:lnSpc>
              <a:spcBef>
                <a:spcPts val="0"/>
              </a:spcBef>
              <a:buFontTx/>
              <a:defRPr sz="2960">
                <a:latin typeface="Times Roman"/>
                <a:ea typeface="Times Roman"/>
                <a:cs typeface="Times Roman"/>
                <a:sym typeface="Times Roman"/>
              </a:defRPr>
            </a:pPr>
            <a:r>
              <a:t>A user will be locked out of their</a:t>
            </a:r>
          </a:p>
          <a:p>
            <a:pPr marL="0" indent="0" defTabSz="182880">
              <a:lnSpc>
                <a:spcPct val="100000"/>
              </a:lnSpc>
              <a:spcBef>
                <a:spcPts val="0"/>
              </a:spcBef>
              <a:buSzTx/>
              <a:buFontTx/>
              <a:buNone/>
              <a:defRPr sz="2960">
                <a:latin typeface="Times Roman"/>
                <a:ea typeface="Times Roman"/>
                <a:cs typeface="Times Roman"/>
                <a:sym typeface="Times Roman"/>
              </a:defRPr>
            </a:pPr>
            <a:r>
              <a:t>account after so many attempts.</a:t>
            </a:r>
          </a:p>
          <a:p>
            <a:pPr marL="0" indent="0" defTabSz="182880">
              <a:lnSpc>
                <a:spcPct val="100000"/>
              </a:lnSpc>
              <a:spcBef>
                <a:spcPts val="0"/>
              </a:spcBef>
              <a:buSzTx/>
              <a:buFontTx/>
              <a:buNone/>
              <a:defRPr sz="2960">
                <a:latin typeface="Times Roman"/>
                <a:ea typeface="Times Roman"/>
                <a:cs typeface="Times Roman"/>
                <a:sym typeface="Times Roman"/>
              </a:defRPr>
            </a:pPr>
          </a:p>
          <a:p>
            <a:pPr marL="296778" indent="-296778" defTabSz="182880">
              <a:lnSpc>
                <a:spcPct val="100000"/>
              </a:lnSpc>
              <a:spcBef>
                <a:spcPts val="0"/>
              </a:spcBef>
              <a:buFontTx/>
              <a:defRPr sz="2960">
                <a:latin typeface="Times Roman"/>
                <a:ea typeface="Times Roman"/>
                <a:cs typeface="Times Roman"/>
                <a:sym typeface="Times Roman"/>
              </a:defRPr>
            </a:pPr>
            <a:r>
              <a:t>If the user forgets their password,</a:t>
            </a:r>
          </a:p>
          <a:p>
            <a:pPr marL="0" indent="0" defTabSz="182880">
              <a:lnSpc>
                <a:spcPct val="100000"/>
              </a:lnSpc>
              <a:spcBef>
                <a:spcPts val="0"/>
              </a:spcBef>
              <a:buSzTx/>
              <a:buFontTx/>
              <a:buNone/>
              <a:defRPr sz="2960">
                <a:latin typeface="Times Roman"/>
                <a:ea typeface="Times Roman"/>
                <a:cs typeface="Times Roman"/>
                <a:sym typeface="Times Roman"/>
              </a:defRPr>
            </a:pPr>
            <a:r>
              <a:t>they would be able to reset it</a:t>
            </a:r>
          </a:p>
          <a:p>
            <a:pPr marL="0" indent="0" defTabSz="182880">
              <a:lnSpc>
                <a:spcPct val="100000"/>
              </a:lnSpc>
              <a:spcBef>
                <a:spcPts val="0"/>
              </a:spcBef>
              <a:buSzTx/>
              <a:buFontTx/>
              <a:buNone/>
              <a:defRPr sz="2960">
                <a:latin typeface="Times Roman"/>
                <a:ea typeface="Times Roman"/>
                <a:cs typeface="Times Roman"/>
                <a:sym typeface="Times Roman"/>
              </a:defRPr>
            </a:pPr>
            <a:r>
              <a:t>automatically through the system,</a:t>
            </a:r>
          </a:p>
          <a:p>
            <a:pPr marL="0" indent="0" defTabSz="182880">
              <a:lnSpc>
                <a:spcPct val="100000"/>
              </a:lnSpc>
              <a:spcBef>
                <a:spcPts val="0"/>
              </a:spcBef>
              <a:buSzTx/>
              <a:buFontTx/>
              <a:buNone/>
              <a:defRPr sz="2960">
                <a:latin typeface="Times Roman"/>
                <a:ea typeface="Times Roman"/>
                <a:cs typeface="Times Roman"/>
                <a:sym typeface="Times Roman"/>
              </a:defRPr>
            </a:pPr>
            <a:r>
              <a:t>or the IT officer would have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37"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38"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39"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System Limitations</a:t>
            </a:r>
          </a:p>
        </p:txBody>
      </p:sp>
      <p:sp>
        <p:nvSpPr>
          <p:cNvPr id="140" name="Content Placeholder 2"/>
          <p:cNvSpPr txBox="1"/>
          <p:nvPr>
            <p:ph type="body" sz="half" idx="1"/>
          </p:nvPr>
        </p:nvSpPr>
        <p:spPr>
          <a:xfrm>
            <a:off x="6090573" y="801866"/>
            <a:ext cx="5306086" cy="5230634"/>
          </a:xfrm>
          <a:prstGeom prst="rect">
            <a:avLst/>
          </a:prstGeom>
        </p:spPr>
        <p:txBody>
          <a:bodyPr anchor="ctr"/>
          <a:lstStyle/>
          <a:p>
            <a:pPr marL="218974" indent="-218974" defTabSz="416052">
              <a:lnSpc>
                <a:spcPct val="100000"/>
              </a:lnSpc>
              <a:spcBef>
                <a:spcPts val="0"/>
              </a:spcBef>
              <a:buFontTx/>
              <a:defRPr sz="2184">
                <a:latin typeface="Times Roman"/>
                <a:ea typeface="Times Roman"/>
                <a:cs typeface="Times Roman"/>
                <a:sym typeface="Times Roman"/>
              </a:defRPr>
            </a:pPr>
            <a:r>
              <a:t>The consulting company is small,</a:t>
            </a:r>
          </a:p>
          <a:p>
            <a:pPr marL="0" indent="0" defTabSz="416052">
              <a:lnSpc>
                <a:spcPct val="100000"/>
              </a:lnSpc>
              <a:spcBef>
                <a:spcPts val="0"/>
              </a:spcBef>
              <a:buSzTx/>
              <a:buFontTx/>
              <a:buNone/>
              <a:defRPr sz="2184">
                <a:latin typeface="Times Roman"/>
                <a:ea typeface="Times Roman"/>
                <a:cs typeface="Times Roman"/>
                <a:sym typeface="Times Roman"/>
              </a:defRPr>
            </a:pPr>
            <a:r>
              <a:t>resulting in limited resources and</a:t>
            </a:r>
          </a:p>
          <a:p>
            <a:pPr marL="0" indent="0" defTabSz="416052">
              <a:lnSpc>
                <a:spcPct val="100000"/>
              </a:lnSpc>
              <a:spcBef>
                <a:spcPts val="0"/>
              </a:spcBef>
              <a:buSzTx/>
              <a:buFontTx/>
              <a:buNone/>
              <a:defRPr sz="2184">
                <a:latin typeface="Times Roman"/>
                <a:ea typeface="Times Roman"/>
                <a:cs typeface="Times Roman"/>
                <a:sym typeface="Times Roman"/>
              </a:defRPr>
            </a:pPr>
            <a:r>
              <a:t>budget</a:t>
            </a:r>
          </a:p>
          <a:p>
            <a:pPr marL="0" indent="0" defTabSz="416052">
              <a:lnSpc>
                <a:spcPct val="100000"/>
              </a:lnSpc>
              <a:spcBef>
                <a:spcPts val="0"/>
              </a:spcBef>
              <a:buSzTx/>
              <a:buFontTx/>
              <a:buNone/>
              <a:defRPr sz="2184">
                <a:latin typeface="Times Roman"/>
                <a:ea typeface="Times Roman"/>
                <a:cs typeface="Times Roman"/>
                <a:sym typeface="Times Roman"/>
              </a:defRPr>
            </a:pPr>
          </a:p>
          <a:p>
            <a:pPr marL="218974" indent="-218974" defTabSz="416052">
              <a:lnSpc>
                <a:spcPct val="100000"/>
              </a:lnSpc>
              <a:spcBef>
                <a:spcPts val="0"/>
              </a:spcBef>
              <a:buFontTx/>
              <a:defRPr sz="2184">
                <a:latin typeface="Times Roman"/>
                <a:ea typeface="Times Roman"/>
                <a:cs typeface="Times Roman"/>
                <a:sym typeface="Times Roman"/>
              </a:defRPr>
            </a:pPr>
            <a:r>
              <a:t>The time frame of the development</a:t>
            </a:r>
          </a:p>
          <a:p>
            <a:pPr marL="0" indent="0" defTabSz="416052">
              <a:lnSpc>
                <a:spcPct val="100000"/>
              </a:lnSpc>
              <a:spcBef>
                <a:spcPts val="0"/>
              </a:spcBef>
              <a:buSzTx/>
              <a:buFontTx/>
              <a:buNone/>
              <a:defRPr sz="2184">
                <a:latin typeface="Times Roman"/>
                <a:ea typeface="Times Roman"/>
                <a:cs typeface="Times Roman"/>
                <a:sym typeface="Times Roman"/>
              </a:defRPr>
            </a:pPr>
            <a:r>
              <a:t>period is about three months, with the</a:t>
            </a:r>
          </a:p>
          <a:p>
            <a:pPr marL="0" indent="0" defTabSz="416052">
              <a:lnSpc>
                <a:spcPct val="100000"/>
              </a:lnSpc>
              <a:spcBef>
                <a:spcPts val="0"/>
              </a:spcBef>
              <a:buSzTx/>
              <a:buFontTx/>
              <a:buNone/>
              <a:defRPr sz="2184">
                <a:latin typeface="Times Roman"/>
                <a:ea typeface="Times Roman"/>
                <a:cs typeface="Times Roman"/>
                <a:sym typeface="Times Roman"/>
              </a:defRPr>
            </a:pPr>
            <a:r>
              <a:t>collection period taking the first four</a:t>
            </a:r>
          </a:p>
          <a:p>
            <a:pPr marL="0" indent="0" defTabSz="416052">
              <a:lnSpc>
                <a:spcPct val="100000"/>
              </a:lnSpc>
              <a:spcBef>
                <a:spcPts val="0"/>
              </a:spcBef>
              <a:buSzTx/>
              <a:buFontTx/>
              <a:buNone/>
              <a:defRPr sz="2184">
                <a:latin typeface="Times Roman"/>
                <a:ea typeface="Times Roman"/>
                <a:cs typeface="Times Roman"/>
                <a:sym typeface="Times Roman"/>
              </a:defRPr>
            </a:pPr>
            <a:r>
              <a:t>months.</a:t>
            </a:r>
          </a:p>
          <a:p>
            <a:pPr marL="0" indent="0" defTabSz="416052">
              <a:lnSpc>
                <a:spcPct val="100000"/>
              </a:lnSpc>
              <a:spcBef>
                <a:spcPts val="0"/>
              </a:spcBef>
              <a:buSzTx/>
              <a:buFontTx/>
              <a:buNone/>
              <a:defRPr sz="2184">
                <a:latin typeface="Times Roman"/>
                <a:ea typeface="Times Roman"/>
                <a:cs typeface="Times Roman"/>
                <a:sym typeface="Times Roman"/>
              </a:defRPr>
            </a:pPr>
          </a:p>
          <a:p>
            <a:pPr marL="218974" indent="-218974" defTabSz="416052">
              <a:lnSpc>
                <a:spcPct val="100000"/>
              </a:lnSpc>
              <a:spcBef>
                <a:spcPts val="0"/>
              </a:spcBef>
              <a:buFontTx/>
              <a:defRPr sz="2184">
                <a:latin typeface="Times Roman"/>
                <a:ea typeface="Times Roman"/>
                <a:cs typeface="Times Roman"/>
                <a:sym typeface="Times Roman"/>
              </a:defRPr>
            </a:pPr>
            <a:r>
              <a:t>As the application is web based, there</a:t>
            </a:r>
          </a:p>
          <a:p>
            <a:pPr marL="0" indent="0" defTabSz="416052">
              <a:lnSpc>
                <a:spcPct val="100000"/>
              </a:lnSpc>
              <a:spcBef>
                <a:spcPts val="0"/>
              </a:spcBef>
              <a:buSzTx/>
              <a:buFontTx/>
              <a:buNone/>
              <a:defRPr sz="2184">
                <a:latin typeface="Times Roman"/>
                <a:ea typeface="Times Roman"/>
                <a:cs typeface="Times Roman"/>
                <a:sym typeface="Times Roman"/>
              </a:defRPr>
            </a:pPr>
            <a:r>
              <a:t>will be some limitations in technology.</a:t>
            </a:r>
          </a:p>
          <a:p>
            <a:pPr marL="0" indent="0" defTabSz="416052">
              <a:lnSpc>
                <a:spcPct val="100000"/>
              </a:lnSpc>
              <a:spcBef>
                <a:spcPts val="0"/>
              </a:spcBef>
              <a:buSzTx/>
              <a:buFontTx/>
              <a:buNone/>
              <a:defRPr sz="2184">
                <a:latin typeface="Times Roman"/>
                <a:ea typeface="Times Roman"/>
                <a:cs typeface="Times Roman"/>
                <a:sym typeface="Times Roman"/>
              </a:defRPr>
            </a:pPr>
            <a:r>
              <a:t>While mobile was discussed as an</a:t>
            </a:r>
          </a:p>
          <a:p>
            <a:pPr marL="0" indent="0" defTabSz="416052">
              <a:lnSpc>
                <a:spcPct val="100000"/>
              </a:lnSpc>
              <a:spcBef>
                <a:spcPts val="0"/>
              </a:spcBef>
              <a:buSzTx/>
              <a:buFontTx/>
              <a:buNone/>
              <a:defRPr sz="2184">
                <a:latin typeface="Times Roman"/>
                <a:ea typeface="Times Roman"/>
                <a:cs typeface="Times Roman"/>
                <a:sym typeface="Times Roman"/>
              </a:defRPr>
            </a:pPr>
            <a:r>
              <a:t>option, specifics on the mobile UI still</a:t>
            </a:r>
          </a:p>
          <a:p>
            <a:pPr marL="0" indent="0" defTabSz="416052">
              <a:lnSpc>
                <a:spcPct val="100000"/>
              </a:lnSpc>
              <a:spcBef>
                <a:spcPts val="0"/>
              </a:spcBef>
              <a:buSzTx/>
              <a:buFontTx/>
              <a:buNone/>
              <a:defRPr sz="2184">
                <a:latin typeface="Times Roman"/>
                <a:ea typeface="Times Roman"/>
                <a:cs typeface="Times Roman"/>
                <a:sym typeface="Times Roman"/>
              </a:defRPr>
            </a:pPr>
            <a:r>
              <a:t>need to be made.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