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0E3CE-9B66-89EF-97F4-0841E77C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2B59AE-08FC-A620-A655-5B8458870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4E1D7-BF4E-2024-1F1D-256BF770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7497F-D601-1E8A-9A39-4721EB9C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0E56B-0F58-0CD9-E795-6476FBA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3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5C914-28AB-658A-A371-C52CD77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E762B-2277-CA9B-5506-A570FEFC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D39872-3DF2-0DF3-758B-36E4AF4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4B18D-B03F-9923-287F-B7CC0F48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EBBB3-0769-12B2-1D54-ECC7B16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7F6402-938A-8235-23EF-EF7EBD9ED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6D1C34-4868-1A1C-A6E7-E2C3B0CF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EDBD2C-5458-6809-21E6-A1B568A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8DD51D-4923-8A38-B378-2F018970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5849F-9F3C-055D-7187-7FEECF07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30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9CE15-BD8A-33E8-6462-C501863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23AF5-941D-283F-C0ED-96B41798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D5A74-3F2B-661E-DB93-9561E82A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8FF88-6F04-C42D-FF61-019F5A8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52697-E738-266C-9F6E-BD5164D3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A1EF2-EC26-20AD-3645-C23505B3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A06BD-951B-441A-64BB-BC0C135E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A0EDC-7C62-A9B0-95D6-1B58C63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CBF550-FA80-A5DC-B855-3786D58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7BABD-F7D9-8764-B364-B1F0AA04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0522D-2F6B-C1EC-7DE0-E6BBD73B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E5AA7-1525-C258-5B27-D75EAC7B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FDACCD-3265-A294-12F0-076908D6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DA45C-C785-102E-1675-44F278CF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314A4-BEB1-5F64-5167-6C5264C9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B485D6-576E-955A-1326-39A1F54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04327-5197-3027-0DF2-5F26DCF1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FBAA8-3E66-0119-6474-99130818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A7B38-978D-0F2F-CEE8-1D900975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78B2EE-9541-062B-4377-85B7BA59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8E6333-EB3E-8E43-5343-19D2E30D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445C2-9450-F35C-6323-97A61194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5FCCAB-29AC-2A7B-66DE-C9247E59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131A35-8254-9893-2807-79F17F7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2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576B9-41A1-FB7D-2D77-4D977DBC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D6D95-F9CF-75A2-41A7-FCBB40C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03D7BF-5C08-127A-AC2A-FADFF744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653979-1D56-6C9B-BD98-92942ED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E78F7C-7B43-C586-C144-DAF9FAFB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55706-A194-9008-6029-2CBDF73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9F1BCD-0357-5FDF-72ED-567A4FE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4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D875D-CEB3-E5ED-359B-047FCD3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6B28C-8FB7-CADD-FD31-B2E9F972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01C051-C57F-4C3B-A8E0-1D978889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4EE74-9285-C584-72A6-BA5F5F58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AD2A5-F1F3-CBE1-3D9B-2887E5CD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63F7E-655B-366B-6B22-6B6392C6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89AAA-7EAA-2D29-502E-F894E3C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50D72-41A9-7F32-16AB-D6493CE7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14187F-5B82-963A-837B-7DFBD70F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38F367-BE42-D3B4-A748-22956FF5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A4F00F-D08E-9BE3-DEFB-F51BF046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78443A-C8EE-2209-8B8D-3304447D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443944-FD8E-23A1-45B3-53DFB594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715399-C882-17B5-3D9D-050BB7B9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A4815-91C9-663F-2808-EE5BB4DFB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BAAD-AB67-44FC-AD34-1CEC309D850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85CF4-1A57-2A60-3FDD-42A15F44B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0C6FF-7C66-D30A-17F2-20DE92B3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E842-17F2-4CC8-9054-739767540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qiita.com/huntas0624/items/57d35ecf47052a8ff5b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iita.com/nuko-suke/items/1393995fd53ecaeb1cb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makotoishida.com/2018/08/reactcsv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cursive-program-to-generate-power-s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ch-blog.s-yoshiki.com/entry/144#%E7%B5%84%E3%81%BF%E5%90%88%E3%82%8F%E3%81%9B---combin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-stat.go.jp/stat-search/database?statdisp_id=0000010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react.dev/learn/tutorial-tic-tac-toe#inspecting-the-starter-code" TargetMode="External"/><Relationship Id="rId2" Type="http://schemas.openxmlformats.org/officeDocument/2006/relationships/hyperlink" Target="https://note.com/shufugaishi/n/ncd5854ad64a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s-identity-docs-code-javascript/tree/main/react-spa" TargetMode="External"/><Relationship Id="rId2" Type="http://schemas.openxmlformats.org/officeDocument/2006/relationships/hyperlink" Target="https://learn.microsoft.com/ja-jp/entra/identity-platform/tutorial-single-page-app-react-call-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2F4C4-330F-4F54-12A7-82A967849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技術課題 実装内容について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A6CEAD-5619-25EA-554A-DC8FCF9A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2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2FAFB2-E898-6133-4C0A-DF61F4C9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1950"/>
            <a:ext cx="8686800" cy="6134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105A7F-4FD5-FFDA-A485-CDA8345325CD}"/>
              </a:ext>
            </a:extLst>
          </p:cNvPr>
          <p:cNvSpPr txBox="1"/>
          <p:nvPr/>
        </p:nvSpPr>
        <p:spPr>
          <a:xfrm>
            <a:off x="6096000" y="2407515"/>
            <a:ext cx="2900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取得したデータを</a:t>
            </a:r>
            <a:r>
              <a:rPr lang="en-US" altLang="ja-JP" dirty="0"/>
              <a:t>state</a:t>
            </a:r>
            <a:r>
              <a:rPr lang="ja-JP" altLang="en-US" dirty="0"/>
              <a:t>にセットする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EC505-5C30-0C77-2563-F4DF022EF4DD}"/>
              </a:ext>
            </a:extLst>
          </p:cNvPr>
          <p:cNvSpPr txBox="1"/>
          <p:nvPr/>
        </p:nvSpPr>
        <p:spPr>
          <a:xfrm>
            <a:off x="6410633" y="4128616"/>
            <a:ext cx="33822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ProfileData</a:t>
            </a:r>
            <a:r>
              <a:rPr lang="ja-JP" altLang="en-US" dirty="0"/>
              <a:t>というパーツに渡している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003424A-08C2-D2CD-143B-67A95DAF5C4C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098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03071-811F-BF75-F99F-B11D3979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70F43-53F3-4925-0626-EBC69ED1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別ファイルに定義した処理を呼ぶ</a:t>
            </a:r>
            <a:endParaRPr lang="en-US" altLang="ja-JP" dirty="0"/>
          </a:p>
          <a:p>
            <a:r>
              <a:rPr kumimoji="1" lang="ja-JP" altLang="en-US" dirty="0"/>
              <a:t>取得したデータを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にセット</a:t>
            </a:r>
            <a:endParaRPr kumimoji="1" lang="en-US" altLang="ja-JP" dirty="0"/>
          </a:p>
          <a:p>
            <a:r>
              <a:rPr kumimoji="1" lang="en-US" altLang="ja-JP" dirty="0"/>
              <a:t>State</a:t>
            </a:r>
            <a:r>
              <a:rPr lang="ja-JP" altLang="en-US" dirty="0"/>
              <a:t>を画面に出力する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の呼出し処理実装（</a:t>
            </a:r>
            <a:r>
              <a:rPr lang="en-US" altLang="ja-JP" dirty="0"/>
              <a:t>api.js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72FA05-D3FA-F362-FC0E-A7216EBD58D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75674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5BAA-4336-91BB-1665-0B04E6D1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30502-A672-17DF-7C16-995D44F1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を画面に出力する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E64AF0-A59A-9317-4075-C3B680A45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8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728A-06D8-B9B5-30BE-56290485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D96A3-204D-3402-50FA-06AEB335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table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【React】</a:t>
            </a:r>
            <a:r>
              <a:rPr lang="ja-JP" altLang="en-US" sz="2800" dirty="0">
                <a:hlinkClick r:id="rId2"/>
              </a:rPr>
              <a:t>表を作る</a:t>
            </a:r>
            <a:endParaRPr kumimoji="1" lang="ja-JP" altLang="en-US" sz="2800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12DAB1F-A18B-D56D-E53E-ED97109F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8502"/>
            <a:ext cx="3377417" cy="4303713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561E7E2-36DE-5032-32C8-750E3832A63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9764DB-2370-5FE8-B398-2A1B3BA00E42}"/>
              </a:ext>
            </a:extLst>
          </p:cNvPr>
          <p:cNvSpPr txBox="1"/>
          <p:nvPr/>
        </p:nvSpPr>
        <p:spPr>
          <a:xfrm>
            <a:off x="4326193" y="1858502"/>
            <a:ext cx="77251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簡単にテーブル表示したいと検索しましたが、</a:t>
            </a:r>
            <a:endParaRPr kumimoji="1" lang="en-US" altLang="ja-JP" sz="2800" dirty="0"/>
          </a:p>
          <a:p>
            <a:r>
              <a:rPr lang="en-US" altLang="ja-JP" sz="2800" dirty="0"/>
              <a:t>react-table</a:t>
            </a:r>
            <a:r>
              <a:rPr lang="ja-JP" altLang="en-US" sz="2800" dirty="0"/>
              <a:t>は機能過多。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左記コードを参考に、</a:t>
            </a:r>
            <a:endParaRPr lang="en-US" altLang="ja-JP" sz="2800" dirty="0"/>
          </a:p>
          <a:p>
            <a:r>
              <a:rPr lang="ja-JP" altLang="en-US" sz="2800" dirty="0"/>
              <a:t>特別なことはせず実装することにしました。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14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2B79-C3B8-69CF-A640-D308E642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6450-FD2B-2E23-7C82-A6D9BCDC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8118A-8F45-5A54-07A2-A524845B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をテーブルで出力する。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戻り値を、出力しやすいように整形する処理を実装（</a:t>
            </a:r>
            <a:r>
              <a:rPr lang="en-US" altLang="ja-JP" dirty="0"/>
              <a:t>formatTableData.js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8085CF6-CB35-4D4C-1FD5-ABD3D13A08E1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A6761B-3505-1A3C-2428-AC0247E3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26" y="3752206"/>
            <a:ext cx="3758381" cy="288815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8149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E181B-18A0-CE97-8E1F-2BE83E8F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A2031-9470-A613-C14E-DAECB994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アップロード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7985F-0211-3B7F-EDAC-A9AC6C603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6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775E8-28DE-23E4-6F40-1C5D2718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9E0D7-1D77-9433-A11C-8CFC40B4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form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【React】</a:t>
            </a:r>
            <a:r>
              <a:rPr lang="ja-JP" altLang="en-US" sz="2800" dirty="0">
                <a:hlinkClick r:id="rId2"/>
              </a:rPr>
              <a:t>フォームは状態管理せずに実装できるよ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2F9272-9077-5B6E-8E7E-91C60AE8FE29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0A8A4-D48B-3960-1514-54546AB263CD}"/>
              </a:ext>
            </a:extLst>
          </p:cNvPr>
          <p:cNvSpPr txBox="1"/>
          <p:nvPr/>
        </p:nvSpPr>
        <p:spPr>
          <a:xfrm>
            <a:off x="5379056" y="1876906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入力と同時に画面に反映するわけでは</a:t>
            </a:r>
            <a:endParaRPr kumimoji="1" lang="en-US" altLang="ja-JP" sz="2800" dirty="0"/>
          </a:p>
          <a:p>
            <a:r>
              <a:rPr lang="ja-JP" altLang="en-US" sz="2800" dirty="0"/>
              <a:t>ないので、</a:t>
            </a:r>
            <a:endParaRPr lang="en-US" altLang="ja-JP" sz="2800" dirty="0"/>
          </a:p>
          <a:p>
            <a:r>
              <a:rPr lang="en-US" altLang="ja-JP" sz="2800" dirty="0"/>
              <a:t>state</a:t>
            </a:r>
            <a:r>
              <a:rPr lang="ja-JP" altLang="en-US" sz="2800" dirty="0"/>
              <a:t>を使わない方法にしました。</a:t>
            </a:r>
            <a:endParaRPr kumimoji="1" lang="ja-JP" altLang="en-US" sz="28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BA071F9-4FCA-3A2C-CDB9-8E65CE76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410" y="1751883"/>
            <a:ext cx="4540856" cy="4351338"/>
          </a:xfrm>
        </p:spPr>
      </p:pic>
    </p:spTree>
    <p:extLst>
      <p:ext uri="{BB962C8B-B14F-4D97-AF65-F5344CB8AC3E}">
        <p14:creationId xmlns:p14="http://schemas.microsoft.com/office/powerpoint/2010/main" val="153526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6A92-6C80-B7D2-879F-5F27E1BD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BA0F-9AD0-4C39-9268-259E1E9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</a:t>
            </a:r>
            <a:r>
              <a:rPr lang="en-US" altLang="ja-JP" sz="2800" dirty="0"/>
              <a:t>csv </a:t>
            </a:r>
            <a:r>
              <a:rPr lang="ja-JP" altLang="en-US" sz="2800" dirty="0"/>
              <a:t>アップロード」</a:t>
            </a:r>
            <a:br>
              <a:rPr lang="en-US" altLang="ja-JP" dirty="0"/>
            </a:br>
            <a:r>
              <a:rPr lang="en-US" altLang="ja-JP" sz="2800" dirty="0">
                <a:hlinkClick r:id="rId2"/>
              </a:rPr>
              <a:t>React</a:t>
            </a:r>
            <a:r>
              <a:rPr lang="ja-JP" altLang="en-US" sz="2800" dirty="0">
                <a:hlinkClick r:id="rId2"/>
              </a:rPr>
              <a:t>で</a:t>
            </a:r>
            <a:r>
              <a:rPr lang="en-US" altLang="ja-JP" sz="2800" dirty="0">
                <a:hlinkClick r:id="rId2"/>
              </a:rPr>
              <a:t>CSV</a:t>
            </a:r>
            <a:r>
              <a:rPr lang="ja-JP" altLang="en-US" sz="2800" dirty="0">
                <a:hlinkClick r:id="rId2"/>
              </a:rPr>
              <a:t>ファイルを読み込んでクライアント側で帳票を出力する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EC1BE3-761F-5AF7-42AB-EBE00928A689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9AD279-B1C3-1A08-3057-468528715C11}"/>
              </a:ext>
            </a:extLst>
          </p:cNvPr>
          <p:cNvSpPr txBox="1"/>
          <p:nvPr/>
        </p:nvSpPr>
        <p:spPr>
          <a:xfrm>
            <a:off x="5917350" y="1876906"/>
            <a:ext cx="5666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Submit</a:t>
            </a:r>
            <a:r>
              <a:rPr kumimoji="1" lang="ja-JP" altLang="en-US" sz="2800" dirty="0"/>
              <a:t>したファイルの読み込み。</a:t>
            </a:r>
            <a:endParaRPr kumimoji="1" lang="en-US" altLang="ja-JP" sz="2800" dirty="0"/>
          </a:p>
          <a:p>
            <a:r>
              <a:rPr lang="en-US" altLang="ja-JP" sz="2800" dirty="0"/>
              <a:t>TypeScript</a:t>
            </a:r>
            <a:r>
              <a:rPr lang="ja-JP" altLang="en-US" sz="2800" dirty="0"/>
              <a:t>を</a:t>
            </a:r>
            <a:r>
              <a:rPr lang="en-US" altLang="ja-JP" sz="2800" dirty="0" err="1"/>
              <a:t>js</a:t>
            </a:r>
            <a:r>
              <a:rPr lang="ja-JP" altLang="en-US" sz="2800" dirty="0"/>
              <a:t>にして</a:t>
            </a:r>
            <a:endParaRPr lang="en-US" altLang="ja-JP" sz="2800" dirty="0"/>
          </a:p>
          <a:p>
            <a:r>
              <a:rPr lang="ja-JP" altLang="en-US" sz="2800" dirty="0"/>
              <a:t>このまま使いました。</a:t>
            </a:r>
            <a:endParaRPr kumimoji="1" lang="ja-JP" altLang="en-US" sz="2800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6200EED-2A63-8B2E-8A0A-589E2351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2459"/>
            <a:ext cx="4772025" cy="3495675"/>
          </a:xfrm>
        </p:spPr>
      </p:pic>
    </p:spTree>
    <p:extLst>
      <p:ext uri="{BB962C8B-B14F-4D97-AF65-F5344CB8AC3E}">
        <p14:creationId xmlns:p14="http://schemas.microsoft.com/office/powerpoint/2010/main" val="1770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583B-7032-154D-FEF4-E4A05C778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50DB-CFA4-14F9-5673-9119887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EF83A-5696-D8CA-68C1-1BAC0392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Form(&lt;input type=‘file&gt;)</a:t>
            </a:r>
            <a:r>
              <a:rPr lang="ja-JP" altLang="en-US" dirty="0"/>
              <a:t>と</a:t>
            </a:r>
            <a:r>
              <a:rPr lang="en-US" altLang="ja-JP" dirty="0"/>
              <a:t>submit</a:t>
            </a:r>
            <a:r>
              <a:rPr lang="ja-JP" altLang="en-US" dirty="0"/>
              <a:t>のイベントハンドラを作成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読みこみ処理を実装し</a:t>
            </a:r>
            <a:r>
              <a:rPr lang="en-US" altLang="ja-JP" dirty="0"/>
              <a:t>(csvReader.js)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en-US" altLang="ja-JP" dirty="0" err="1"/>
              <a:t>EstatDataForm.jsx</a:t>
            </a:r>
            <a:r>
              <a:rPr lang="ja-JP" altLang="en-US" dirty="0"/>
              <a:t>で利用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の記事で</a:t>
            </a:r>
            <a:r>
              <a:rPr lang="en-US" altLang="ja-JP" dirty="0"/>
              <a:t>props</a:t>
            </a:r>
            <a:r>
              <a:rPr lang="ja-JP" altLang="en-US" dirty="0"/>
              <a:t>を使っていたので真似して、</a:t>
            </a:r>
            <a:br>
              <a:rPr lang="en-US" altLang="ja-JP" dirty="0"/>
            </a:br>
            <a:r>
              <a:rPr lang="ja-JP" altLang="en-US" dirty="0"/>
              <a:t>ロジック</a:t>
            </a:r>
            <a:r>
              <a:rPr lang="en-US" altLang="ja-JP" dirty="0"/>
              <a:t>(.</a:t>
            </a:r>
            <a:r>
              <a:rPr lang="en-US" altLang="ja-JP" dirty="0" err="1"/>
              <a:t>js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CSV</a:t>
            </a:r>
            <a:r>
              <a:rPr lang="ja-JP" altLang="en-US" dirty="0"/>
              <a:t>の内容を</a:t>
            </a:r>
            <a:r>
              <a:rPr lang="en-US" altLang="ja-JP" dirty="0"/>
              <a:t>props</a:t>
            </a:r>
            <a:r>
              <a:rPr lang="ja-JP" altLang="en-US" dirty="0"/>
              <a:t>で渡そうとしましたが、</a:t>
            </a:r>
            <a:br>
              <a:rPr lang="en-US" altLang="ja-JP" dirty="0"/>
            </a:br>
            <a:r>
              <a:rPr lang="ja-JP" altLang="en-US" dirty="0"/>
              <a:t>値が入らず断念しました。</a:t>
            </a:r>
            <a:br>
              <a:rPr lang="en-US" altLang="ja-JP" dirty="0"/>
            </a:br>
            <a:r>
              <a:rPr lang="en-US" altLang="ja-JP" dirty="0"/>
              <a:t>Props</a:t>
            </a:r>
            <a:r>
              <a:rPr lang="ja-JP" altLang="en-US" dirty="0"/>
              <a:t>、おそらく画面の制御などに使うものでデータの受け渡しをするものではない・・・？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FD8F8D1-A139-EA32-F85C-B9CE9FB4567C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7032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D90A-A69A-C0DC-7F23-37F6AC79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06F8-C835-22CB-69D4-3F4A5CB7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EstatDataForm.jsx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F0369-7EEE-3145-2AA3-06894488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の記事で</a:t>
            </a:r>
            <a:r>
              <a:rPr lang="en-US" altLang="ja-JP" dirty="0"/>
              <a:t>props</a:t>
            </a:r>
            <a:r>
              <a:rPr lang="ja-JP" altLang="en-US" dirty="0"/>
              <a:t>を使っていたので真似して、</a:t>
            </a:r>
            <a:br>
              <a:rPr lang="en-US" altLang="ja-JP" dirty="0"/>
            </a:br>
            <a:r>
              <a:rPr lang="ja-JP" altLang="en-US" dirty="0"/>
              <a:t>ロジック</a:t>
            </a:r>
            <a:r>
              <a:rPr lang="en-US" altLang="ja-JP" dirty="0"/>
              <a:t>(.</a:t>
            </a:r>
            <a:r>
              <a:rPr lang="en-US" altLang="ja-JP" dirty="0" err="1"/>
              <a:t>js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CSV</a:t>
            </a:r>
            <a:r>
              <a:rPr lang="ja-JP" altLang="en-US" dirty="0"/>
              <a:t>の内容を</a:t>
            </a:r>
            <a:r>
              <a:rPr lang="en-US" altLang="ja-JP" dirty="0"/>
              <a:t>props</a:t>
            </a:r>
            <a:r>
              <a:rPr lang="ja-JP" altLang="en-US" dirty="0"/>
              <a:t>で渡す</a:t>
            </a:r>
            <a:br>
              <a:rPr lang="en-US" altLang="ja-JP" dirty="0"/>
            </a:br>
            <a:r>
              <a:rPr lang="ja-JP" altLang="en-US" dirty="0"/>
              <a:t>⇒値が入らず断念しました。</a:t>
            </a:r>
            <a:br>
              <a:rPr lang="en-US" altLang="ja-JP" dirty="0"/>
            </a:br>
            <a:r>
              <a:rPr lang="en-US" altLang="ja-JP" dirty="0"/>
              <a:t>Props</a:t>
            </a:r>
            <a:r>
              <a:rPr lang="ja-JP" altLang="en-US" dirty="0"/>
              <a:t>、おそらく画面の制御などに使うものでデータの受け渡しをするものではない・・・？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form</a:t>
            </a:r>
            <a:r>
              <a:rPr lang="ja-JP" altLang="en-US" dirty="0"/>
              <a:t>と</a:t>
            </a:r>
            <a:r>
              <a:rPr lang="en-US" altLang="ja-JP" dirty="0"/>
              <a:t>table</a:t>
            </a:r>
            <a:r>
              <a:rPr lang="ja-JP" altLang="en-US" dirty="0"/>
              <a:t>のコンポーネントを分けて、</a:t>
            </a:r>
            <a:r>
              <a:rPr lang="en-US" altLang="ja-JP" dirty="0"/>
              <a:t>props</a:t>
            </a:r>
            <a:r>
              <a:rPr lang="ja-JP" altLang="en-US" dirty="0"/>
              <a:t>で受け渡す</a:t>
            </a:r>
            <a:br>
              <a:rPr lang="en-US" altLang="ja-JP" dirty="0"/>
            </a:br>
            <a:r>
              <a:rPr lang="ja-JP" altLang="en-US" dirty="0"/>
              <a:t>⇒値が入らず断念しました。</a:t>
            </a:r>
            <a:br>
              <a:rPr lang="en-US" altLang="ja-JP" dirty="0"/>
            </a:br>
            <a:r>
              <a:rPr lang="en-US" altLang="ja-JP" dirty="0"/>
              <a:t>Async</a:t>
            </a:r>
            <a:r>
              <a:rPr lang="ja-JP" altLang="en-US" dirty="0"/>
              <a:t>でなければ使えた・・・？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7284BB6-F8A6-BA35-6DB9-A4DAE6EF5CF0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95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BEAA7-3014-F4D8-B55F-6796AD8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実装内容概要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7885713-A543-FF22-1177-AC1B879FB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290" y="2728453"/>
            <a:ext cx="7146344" cy="3330549"/>
          </a:xfrm>
          <a:ln>
            <a:solidFill>
              <a:schemeClr val="accent3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70C1C2-8A1B-3339-EAB8-8D154AFC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1" y="4696759"/>
            <a:ext cx="4267200" cy="16002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" name="矢印: 折線 7">
            <a:extLst>
              <a:ext uri="{FF2B5EF4-FFF2-40B4-BE49-F238E27FC236}">
                <a16:creationId xmlns:a16="http://schemas.microsoft.com/office/drawing/2014/main" id="{42551373-2E16-3A0E-C79D-5B8C31DA2244}"/>
              </a:ext>
            </a:extLst>
          </p:cNvPr>
          <p:cNvSpPr/>
          <p:nvPr/>
        </p:nvSpPr>
        <p:spPr>
          <a:xfrm>
            <a:off x="1299086" y="2728453"/>
            <a:ext cx="1858297" cy="191530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06AF0D-32D7-F607-2710-0C240DE0C52D}"/>
              </a:ext>
            </a:extLst>
          </p:cNvPr>
          <p:cNvSpPr txBox="1"/>
          <p:nvPr/>
        </p:nvSpPr>
        <p:spPr>
          <a:xfrm>
            <a:off x="89718" y="3550745"/>
            <a:ext cx="24187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アップロード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E687A24-9418-4B77-4B66-7B15F9D132B4}"/>
              </a:ext>
            </a:extLst>
          </p:cNvPr>
          <p:cNvSpPr/>
          <p:nvPr/>
        </p:nvSpPr>
        <p:spPr>
          <a:xfrm>
            <a:off x="6056193" y="515061"/>
            <a:ext cx="2109019" cy="123088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kern="0" dirty="0">
                <a:solidFill>
                  <a:schemeClr val="bg1"/>
                </a:solidFill>
                <a:effectLst/>
                <a:latin typeface="ＭＳ ゴシック" panose="020B0609070205080204" pitchFamily="49" charset="-128"/>
                <a:cs typeface="ＭＳ ゴシック" panose="020B0609070205080204" pitchFamily="49" charset="-128"/>
              </a:rPr>
              <a:t>e-Stat API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F0C22579-103B-67CF-E1EF-E1FB6168C19D}"/>
              </a:ext>
            </a:extLst>
          </p:cNvPr>
          <p:cNvSpPr/>
          <p:nvPr/>
        </p:nvSpPr>
        <p:spPr>
          <a:xfrm>
            <a:off x="4530212" y="813147"/>
            <a:ext cx="1523526" cy="191530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BD39BA-ED3A-016D-AFD8-8D0949381E9E}"/>
              </a:ext>
            </a:extLst>
          </p:cNvPr>
          <p:cNvSpPr txBox="1"/>
          <p:nvPr/>
        </p:nvSpPr>
        <p:spPr>
          <a:xfrm>
            <a:off x="3159839" y="1625001"/>
            <a:ext cx="21090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問い合わせ</a:t>
            </a:r>
          </a:p>
        </p:txBody>
      </p:sp>
      <p:sp>
        <p:nvSpPr>
          <p:cNvPr id="13" name="矢印: 折線 12">
            <a:extLst>
              <a:ext uri="{FF2B5EF4-FFF2-40B4-BE49-F238E27FC236}">
                <a16:creationId xmlns:a16="http://schemas.microsoft.com/office/drawing/2014/main" id="{45CCA8A6-8A0B-9106-CF61-101F0CEAE5F1}"/>
              </a:ext>
            </a:extLst>
          </p:cNvPr>
          <p:cNvSpPr/>
          <p:nvPr/>
        </p:nvSpPr>
        <p:spPr>
          <a:xfrm rot="5400000">
            <a:off x="7804050" y="1274280"/>
            <a:ext cx="2215321" cy="2337616"/>
          </a:xfrm>
          <a:prstGeom prst="bentArrow">
            <a:avLst>
              <a:gd name="adj1" fmla="val 13095"/>
              <a:gd name="adj2" fmla="val 18254"/>
              <a:gd name="adj3" fmla="val 26587"/>
              <a:gd name="adj4" fmla="val 27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0C2818-A538-6789-6ECE-CC0CAA98BAAE}"/>
              </a:ext>
            </a:extLst>
          </p:cNvPr>
          <p:cNvSpPr txBox="1"/>
          <p:nvPr/>
        </p:nvSpPr>
        <p:spPr>
          <a:xfrm>
            <a:off x="8375376" y="1056764"/>
            <a:ext cx="3678967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 取得結果加工、表示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47</a:t>
            </a:r>
            <a:r>
              <a:rPr lang="ja-JP" altLang="en-US" dirty="0"/>
              <a:t>都道府県分取得し、</a:t>
            </a:r>
            <a:r>
              <a:rPr lang="en-US" altLang="ja-JP" dirty="0"/>
              <a:t>CSV</a:t>
            </a:r>
            <a:r>
              <a:rPr lang="ja-JP" altLang="en-US" dirty="0"/>
              <a:t>記載の県で絞り込み。</a:t>
            </a:r>
            <a:endParaRPr lang="en-US" altLang="ja-JP" dirty="0"/>
          </a:p>
          <a:p>
            <a:r>
              <a:rPr kumimoji="1" lang="ja-JP" altLang="en-US" dirty="0"/>
              <a:t>・友好度を計算しグループ分け。</a:t>
            </a:r>
            <a:endParaRPr kumimoji="1" lang="en-US" altLang="ja-JP" dirty="0"/>
          </a:p>
          <a:p>
            <a:r>
              <a:rPr lang="ja-JP" altLang="en-US" dirty="0"/>
              <a:t>・縦軸＝年度の降順、横軸＝県</a:t>
            </a:r>
            <a:endParaRPr lang="en-US" altLang="ja-JP" dirty="0"/>
          </a:p>
          <a:p>
            <a:r>
              <a:rPr lang="ja-JP" altLang="en-US" dirty="0"/>
              <a:t>に持ち替え。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62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37FB3-F7D9-322B-B081-922FC8E4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ADD8D-9085-0377-BF58-0C945853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友好度の計算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24EC8E-4819-E7EE-C705-3A0EA7559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0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52051-1CEB-EA0D-468A-7DA0A069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総当たりでグループを作成し、</a:t>
            </a:r>
            <a:br>
              <a:rPr kumimoji="1" lang="en-US" altLang="ja-JP" dirty="0"/>
            </a:br>
            <a:r>
              <a:rPr kumimoji="1" lang="ja-JP" altLang="en-US" dirty="0"/>
              <a:t>友好度の総和を計算する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40198-FC28-9D2D-6A9E-BEB068C4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記載の県の</a:t>
            </a:r>
            <a:r>
              <a:rPr kumimoji="1" lang="ja-JP" altLang="en-US" dirty="0">
                <a:hlinkClick r:id="rId2" action="ppaction://hlinksldjump"/>
              </a:rPr>
              <a:t>すべての部分集合を求める</a:t>
            </a:r>
            <a:br>
              <a:rPr kumimoji="1" lang="en-US" altLang="ja-JP" dirty="0"/>
            </a:br>
            <a:r>
              <a:rPr kumimoji="1" lang="en-US" altLang="ja-JP" dirty="0"/>
              <a:t>A,B,C</a:t>
            </a:r>
            <a:r>
              <a:rPr kumimoji="1" lang="ja-JP" altLang="en-US" dirty="0"/>
              <a:t>県の場合、</a:t>
            </a:r>
            <a:br>
              <a:rPr kumimoji="1" lang="en-US" altLang="ja-JP" dirty="0"/>
            </a:br>
            <a:r>
              <a:rPr kumimoji="1" lang="en-US" altLang="ja-JP" dirty="0"/>
              <a:t>[],[A],[B],[C],[A,B],[A,C],[B,C],[A,B,C]</a:t>
            </a:r>
            <a:r>
              <a:rPr lang="en-US" altLang="ja-JP" dirty="0"/>
              <a:t> </a:t>
            </a:r>
            <a:r>
              <a:rPr lang="ja-JP" altLang="en-US" dirty="0"/>
              <a:t>⇒ </a:t>
            </a:r>
            <a:r>
              <a:rPr lang="en-US" altLang="ja-JP" dirty="0"/>
              <a:t>subsets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ubsets</a:t>
            </a:r>
            <a:r>
              <a:rPr kumimoji="1" lang="ja-JP" altLang="en-US" dirty="0"/>
              <a:t>から</a:t>
            </a:r>
            <a:r>
              <a:rPr lang="ja-JP" altLang="en-US" dirty="0"/>
              <a:t>、</a:t>
            </a:r>
            <a:r>
              <a:rPr lang="en-US" altLang="ja-JP" dirty="0">
                <a:hlinkClick r:id="rId3" action="ppaction://hlinksldjump"/>
              </a:rPr>
              <a:t>1</a:t>
            </a:r>
            <a:r>
              <a:rPr lang="ja-JP" altLang="en-US" dirty="0">
                <a:hlinkClick r:id="rId3" action="ppaction://hlinksldjump"/>
              </a:rPr>
              <a:t>つ</a:t>
            </a:r>
            <a:r>
              <a:rPr lang="en-US" altLang="ja-JP" dirty="0">
                <a:hlinkClick r:id="rId3" action="ppaction://hlinksldjump"/>
              </a:rPr>
              <a:t>/2</a:t>
            </a:r>
            <a:r>
              <a:rPr lang="ja-JP" altLang="en-US" dirty="0">
                <a:hlinkClick r:id="rId3" action="ppaction://hlinksldjump"/>
              </a:rPr>
              <a:t>つ</a:t>
            </a:r>
            <a:r>
              <a:rPr lang="en-US" altLang="ja-JP" dirty="0">
                <a:hlinkClick r:id="rId3" action="ppaction://hlinksldjump"/>
              </a:rPr>
              <a:t>/3</a:t>
            </a:r>
            <a:r>
              <a:rPr lang="ja-JP" altLang="en-US" dirty="0">
                <a:hlinkClick r:id="rId3" action="ppaction://hlinksldjump"/>
              </a:rPr>
              <a:t>つを選ぶ組み合わせを列挙する</a:t>
            </a:r>
            <a:r>
              <a:rPr lang="ja-JP" altLang="en-US" dirty="0"/>
              <a:t>。</a:t>
            </a:r>
            <a:br>
              <a:rPr lang="en-US" altLang="ja-JP" dirty="0"/>
            </a:br>
            <a:r>
              <a:rPr lang="ja-JP" altLang="en-US" dirty="0"/>
              <a:t>このとき、重複や</a:t>
            </a:r>
            <a:r>
              <a:rPr lang="en-US" altLang="ja-JP" dirty="0"/>
              <a:t>ABC</a:t>
            </a:r>
            <a:r>
              <a:rPr lang="ja-JP" altLang="en-US" dirty="0"/>
              <a:t>３県がそろわない組み合わせは処理対象外とする。</a:t>
            </a:r>
            <a:endParaRPr lang="en-US" altLang="ja-JP" dirty="0"/>
          </a:p>
          <a:p>
            <a:r>
              <a:rPr lang="ja-JP" altLang="en-US" dirty="0"/>
              <a:t>各組み合わせの友好度の総和を計算し、友好度が最も大きい組み合わせを求める。</a:t>
            </a:r>
            <a:endParaRPr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F54FCC-E453-3F49-6C64-1B9C6ECAE7AD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val="299355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E6608-8D91-5EBC-597E-2CD91E70E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642023DB-E578-2AB9-4675-E560D009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036"/>
          <a:stretch/>
        </p:blipFill>
        <p:spPr>
          <a:xfrm>
            <a:off x="838200" y="1902459"/>
            <a:ext cx="5031658" cy="40005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A0D3583-15C5-F4F8-2F25-A86E0D3A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subset recursion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en-US" altLang="ja-JP" sz="2800" dirty="0">
                <a:hlinkClick r:id="rId3"/>
              </a:rPr>
              <a:t>Recursive program to generate power set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81B126-8D8F-70B0-F68D-B75FBB8C1462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217ACC-73D7-DC8B-99F8-430FBB23D053}"/>
              </a:ext>
            </a:extLst>
          </p:cNvPr>
          <p:cNvSpPr txBox="1"/>
          <p:nvPr/>
        </p:nvSpPr>
        <p:spPr>
          <a:xfrm>
            <a:off x="5869858" y="1906135"/>
            <a:ext cx="64524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すべての部分集合を求めるには、</a:t>
            </a:r>
            <a:br>
              <a:rPr lang="en-US" altLang="ja-JP" sz="2800" dirty="0"/>
            </a:br>
            <a:r>
              <a:rPr lang="ja-JP" altLang="en-US" sz="2800" dirty="0"/>
              <a:t>要素を１つとって</a:t>
            </a:r>
            <a:r>
              <a:rPr lang="en-US" altLang="ja-JP" sz="2800" dirty="0"/>
              <a:t>(A)</a:t>
            </a:r>
            <a:r>
              <a:rPr lang="ja-JP" altLang="en-US" sz="2800" dirty="0"/>
              <a:t>、</a:t>
            </a:r>
            <a:endParaRPr lang="en-US" altLang="ja-JP" sz="2800" dirty="0"/>
          </a:p>
          <a:p>
            <a:r>
              <a:rPr kumimoji="1" lang="ja-JP" altLang="en-US" sz="2800" dirty="0"/>
              <a:t>残りの要素の部分集合をもとめて</a:t>
            </a:r>
            <a:r>
              <a:rPr kumimoji="1" lang="en-US" altLang="ja-JP" sz="2800" dirty="0"/>
              <a:t>(B)</a:t>
            </a:r>
            <a:r>
              <a:rPr kumimoji="1" lang="ja-JP" altLang="en-US" sz="2800" dirty="0"/>
              <a:t>、</a:t>
            </a:r>
            <a:endParaRPr kumimoji="1" lang="en-US" altLang="ja-JP" sz="2800" dirty="0"/>
          </a:p>
          <a:p>
            <a:r>
              <a:rPr lang="en-US" altLang="ja-JP" sz="2800" dirty="0"/>
              <a:t>(B)</a:t>
            </a:r>
            <a:r>
              <a:rPr lang="ja-JP" altLang="en-US" sz="2800" dirty="0"/>
              <a:t>の各部分集合に</a:t>
            </a:r>
            <a:r>
              <a:rPr lang="en-US" altLang="ja-JP" sz="2800" dirty="0"/>
              <a:t>(A)</a:t>
            </a:r>
            <a:r>
              <a:rPr lang="ja-JP" altLang="en-US" sz="2800" dirty="0"/>
              <a:t>を足して、、、</a:t>
            </a:r>
            <a:endParaRPr lang="en-US" altLang="ja-JP" sz="2800" dirty="0"/>
          </a:p>
          <a:p>
            <a:r>
              <a:rPr kumimoji="1" lang="ja-JP" altLang="en-US" sz="2800" dirty="0"/>
              <a:t>を再帰的に繰り返すイメージのため、</a:t>
            </a:r>
            <a:endParaRPr kumimoji="1" lang="en-US" altLang="ja-JP" sz="2800" dirty="0"/>
          </a:p>
          <a:p>
            <a:r>
              <a:rPr lang="ja-JP" altLang="en-US" sz="2800" dirty="0"/>
              <a:t>「</a:t>
            </a:r>
            <a:r>
              <a:rPr lang="en-US" altLang="ja-JP" sz="2800" dirty="0"/>
              <a:t>subset recursion</a:t>
            </a:r>
            <a:r>
              <a:rPr lang="ja-JP" altLang="en-US" sz="2800" dirty="0"/>
              <a:t>」で検索。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左記コードをそのまま使いました。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146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CEB20-DDD0-60BA-F448-CB1ABFF0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D9DB9-349A-A665-026F-A9E58F58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 err="1"/>
              <a:t>javascript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組み合わせ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ja-JP" altLang="en-US" sz="2800" dirty="0">
                <a:hlinkClick r:id="rId2"/>
              </a:rPr>
              <a:t>順列・組み合わせ のサンプルコード </a:t>
            </a:r>
            <a:r>
              <a:rPr lang="en-US" altLang="ja-JP" sz="2800" dirty="0">
                <a:hlinkClick r:id="rId2"/>
              </a:rPr>
              <a:t>JS [permutation] [combination]</a:t>
            </a:r>
            <a:endParaRPr kumimoji="1" lang="ja-JP" altLang="en-US" sz="2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548AD-5357-CB66-16DB-27535FD07B74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B7B3D9-4694-F315-75D3-67B1DEB35D0B}"/>
              </a:ext>
            </a:extLst>
          </p:cNvPr>
          <p:cNvSpPr txBox="1"/>
          <p:nvPr/>
        </p:nvSpPr>
        <p:spPr>
          <a:xfrm>
            <a:off x="5928852" y="190500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左記コードをそのまま使いました。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783B36-0318-D760-706F-6D1CA322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4946093" cy="378787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2532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68741-F185-961C-84BE-CDC499AC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やり残したこと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00E45B-3628-5D21-CADC-B6E2BB89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アップロードの必須チェック</a:t>
            </a:r>
            <a:endParaRPr kumimoji="1" lang="en-US" altLang="ja-JP" dirty="0"/>
          </a:p>
          <a:p>
            <a:r>
              <a:rPr lang="ja-JP" altLang="en-US" dirty="0"/>
              <a:t>データ表示に時間がかかるのでローディング画面を表示する</a:t>
            </a:r>
            <a:endParaRPr lang="en-US" altLang="ja-JP" dirty="0"/>
          </a:p>
          <a:p>
            <a:r>
              <a:rPr lang="ja-JP" altLang="en-US" dirty="0"/>
              <a:t>総当たり以外で、グループ分けの方法はないか？</a:t>
            </a:r>
            <a:endParaRPr lang="en-US" altLang="ja-JP" dirty="0"/>
          </a:p>
          <a:p>
            <a:r>
              <a:rPr kumimoji="1" lang="ja-JP" altLang="en-US" dirty="0"/>
              <a:t>グループごとの色分けは、</a:t>
            </a:r>
            <a:br>
              <a:rPr lang="en-US" altLang="ja-JP" dirty="0"/>
            </a:br>
            <a:r>
              <a:rPr kumimoji="1" lang="en-US" altLang="ja-JP" dirty="0"/>
              <a:t>props</a:t>
            </a:r>
            <a:r>
              <a:rPr kumimoji="1" lang="ja-JP" altLang="en-US" dirty="0"/>
              <a:t>を使うと</a:t>
            </a:r>
            <a:r>
              <a:rPr kumimoji="1" lang="en-US" altLang="ja-JP" dirty="0"/>
              <a:t>React</a:t>
            </a:r>
            <a:r>
              <a:rPr kumimoji="1" lang="ja-JP" altLang="en-US" dirty="0"/>
              <a:t>っぽくてよさそう</a:t>
            </a:r>
          </a:p>
        </p:txBody>
      </p:sp>
    </p:spTree>
    <p:extLst>
      <p:ext uri="{BB962C8B-B14F-4D97-AF65-F5344CB8AC3E}">
        <p14:creationId xmlns:p14="http://schemas.microsoft.com/office/powerpoint/2010/main" val="3568327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08A6DC-5390-0B27-C9D6-E48C3572AE36}"/>
              </a:ext>
            </a:extLst>
          </p:cNvPr>
          <p:cNvSpPr txBox="1"/>
          <p:nvPr/>
        </p:nvSpPr>
        <p:spPr>
          <a:xfrm>
            <a:off x="5391764" y="3013501"/>
            <a:ext cx="140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EOF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1271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E1C03-F84E-60C9-6197-182D808A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8F947-A787-7AC9-D519-EA8EBFB2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/>
          <a:p>
            <a:r>
              <a:rPr kumimoji="1" lang="ja-JP" altLang="en-US" dirty="0"/>
              <a:t>社会・人口統計体系 </a:t>
            </a:r>
            <a:r>
              <a:rPr kumimoji="1" lang="en-US" altLang="ja-JP" dirty="0"/>
              <a:t>/ </a:t>
            </a:r>
            <a:r>
              <a:rPr kumimoji="1" lang="ja-JP" altLang="en-US" dirty="0"/>
              <a:t>都道府県データ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社会生活統計指標</a:t>
            </a:r>
            <a:r>
              <a:rPr kumimoji="1" lang="en-US" altLang="ja-JP" dirty="0">
                <a:hlinkClick r:id="rId2"/>
              </a:rPr>
              <a:t>https://www.e-stat.go.jp/stat-search/database?statdisp_id=0000010201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1B2033-CBBC-B851-6EB1-71173D4C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4924"/>
            <a:ext cx="4878337" cy="371741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111E6E-9A25-6440-ABA4-24F6F99B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93" y="2772604"/>
            <a:ext cx="7472823" cy="3720271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709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31630-2FE6-733D-CC3F-28D4DCE6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EE2AC-29A5-1FBA-3AFE-EF48D53F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vscode</a:t>
            </a:r>
            <a:r>
              <a:rPr kumimoji="1" lang="en-US" altLang="ja-JP" dirty="0"/>
              <a:t> react</a:t>
            </a:r>
            <a:r>
              <a:rPr kumimoji="1" lang="ja-JP" altLang="en-US" dirty="0"/>
              <a:t>」で検索。</a:t>
            </a:r>
            <a:br>
              <a:rPr lang="en-US" altLang="ja-JP" dirty="0"/>
            </a:br>
            <a:r>
              <a:rPr lang="ja-JP" altLang="en-US" dirty="0">
                <a:hlinkClick r:id="rId2"/>
              </a:rPr>
              <a:t>こちら</a:t>
            </a:r>
            <a:r>
              <a:rPr lang="ja-JP" altLang="en-US" dirty="0"/>
              <a:t>の手順でローカル開発環境を準備しました。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npx</a:t>
            </a:r>
            <a:r>
              <a:rPr kumimoji="1" lang="en-US" altLang="ja-JP" dirty="0"/>
              <a:t> create-next-app</a:t>
            </a:r>
            <a:r>
              <a:rPr kumimoji="1" lang="ja-JP" altLang="en-US" dirty="0"/>
              <a:t>」でアプリのベースを作成。</a:t>
            </a:r>
            <a:r>
              <a:rPr lang="ja-JP" altLang="en-US" dirty="0"/>
              <a:t>タグを書き換えるなどして動作を確認し、</a:t>
            </a:r>
            <a:r>
              <a:rPr lang="en-US" altLang="ja-JP" dirty="0"/>
              <a:t>React</a:t>
            </a:r>
            <a:r>
              <a:rPr lang="ja-JP" altLang="en-US" dirty="0"/>
              <a:t>の作りをなんとなく把握してから実装に着手しました。</a:t>
            </a:r>
            <a:endParaRPr lang="en-US" altLang="ja-JP" dirty="0"/>
          </a:p>
          <a:p>
            <a:r>
              <a:rPr kumimoji="1" lang="ja-JP" altLang="en-US" dirty="0"/>
              <a:t>上記ベースのファイル数が多くやりづらかったため、</a:t>
            </a:r>
            <a:br>
              <a:rPr kumimoji="1" lang="en-US" altLang="ja-JP" dirty="0"/>
            </a:br>
            <a:r>
              <a:rPr kumimoji="1" lang="ja-JP" altLang="en-US" dirty="0"/>
              <a:t>「</a:t>
            </a:r>
            <a:r>
              <a:rPr kumimoji="1" lang="en-US" altLang="ja-JP" dirty="0"/>
              <a:t>react tutorial</a:t>
            </a:r>
            <a:r>
              <a:rPr kumimoji="1" lang="ja-JP" altLang="en-US" dirty="0"/>
              <a:t>」で検索。</a:t>
            </a:r>
            <a:r>
              <a:rPr kumimoji="1" lang="ja-JP" altLang="en-US" dirty="0">
                <a:hlinkClick r:id="rId3"/>
              </a:rPr>
              <a:t>こちら</a:t>
            </a:r>
            <a:r>
              <a:rPr kumimoji="1" lang="ja-JP" altLang="en-US" dirty="0"/>
              <a:t>を参考に最低限のファイルにしました。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170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2B5A1-5405-5C52-1D3B-761DF58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構想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D91417-0BBF-3E16-D7DE-12243870C373}"/>
              </a:ext>
            </a:extLst>
          </p:cNvPr>
          <p:cNvSpPr/>
          <p:nvPr/>
        </p:nvSpPr>
        <p:spPr>
          <a:xfrm>
            <a:off x="1641987" y="1843549"/>
            <a:ext cx="4454013" cy="4487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dirty="0"/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0460AB-DFC0-FDA4-6D85-2B426F390605}"/>
              </a:ext>
            </a:extLst>
          </p:cNvPr>
          <p:cNvSpPr/>
          <p:nvPr/>
        </p:nvSpPr>
        <p:spPr>
          <a:xfrm>
            <a:off x="1897626" y="2315497"/>
            <a:ext cx="4100052" cy="13642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条件指定部分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2105A7-29DE-DF3A-ECE3-5E4A343D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3809846"/>
            <a:ext cx="4100052" cy="2325483"/>
          </a:xfrm>
          <a:prstGeom prst="roundRect">
            <a:avLst>
              <a:gd name="adj" fmla="val 1159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dirty="0"/>
              <a:t>データ表示部分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1C1587E-ACDF-B315-F90D-27AE2ABAD925}"/>
              </a:ext>
            </a:extLst>
          </p:cNvPr>
          <p:cNvGrpSpPr/>
          <p:nvPr/>
        </p:nvGrpSpPr>
        <p:grpSpPr>
          <a:xfrm>
            <a:off x="7371736" y="365125"/>
            <a:ext cx="3780503" cy="4720688"/>
            <a:chOff x="6769510" y="485493"/>
            <a:chExt cx="3780503" cy="472068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75FB87-C766-1ED8-77BD-D51DF9DCAF70}"/>
                </a:ext>
              </a:extLst>
            </p:cNvPr>
            <p:cNvSpPr/>
            <p:nvPr/>
          </p:nvSpPr>
          <p:spPr>
            <a:xfrm>
              <a:off x="6769510" y="485493"/>
              <a:ext cx="3780503" cy="472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 anchorCtr="0"/>
            <a:lstStyle/>
            <a:p>
              <a:pPr algn="ctr"/>
              <a:r>
                <a:rPr kumimoji="1" lang="ja-JP" altLang="en-US" dirty="0"/>
                <a:t>ロジック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459EFC1-8820-7EFD-6373-4B3116005076}"/>
                </a:ext>
              </a:extLst>
            </p:cNvPr>
            <p:cNvSpPr/>
            <p:nvPr/>
          </p:nvSpPr>
          <p:spPr>
            <a:xfrm>
              <a:off x="7226710" y="914400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CSV</a:t>
              </a:r>
              <a:r>
                <a:rPr kumimoji="1" lang="ja-JP" altLang="en-US" dirty="0"/>
                <a:t>読込み処理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31934-17F3-E2D9-4CCB-D5FD53A8DE27}"/>
                </a:ext>
              </a:extLst>
            </p:cNvPr>
            <p:cNvSpPr/>
            <p:nvPr/>
          </p:nvSpPr>
          <p:spPr>
            <a:xfrm>
              <a:off x="7226709" y="1959743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API</a:t>
              </a:r>
              <a:r>
                <a:rPr kumimoji="1" lang="ja-JP" altLang="en-US" dirty="0"/>
                <a:t>呼出し処理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8214F36-840D-26A7-369C-01C86DAC8CE6}"/>
                </a:ext>
              </a:extLst>
            </p:cNvPr>
            <p:cNvSpPr/>
            <p:nvPr/>
          </p:nvSpPr>
          <p:spPr>
            <a:xfrm>
              <a:off x="7226709" y="3037858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友好度計算処理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B11DAE27-49B9-81A9-E473-1439F3BF54C8}"/>
                </a:ext>
              </a:extLst>
            </p:cNvPr>
            <p:cNvSpPr/>
            <p:nvPr/>
          </p:nvSpPr>
          <p:spPr>
            <a:xfrm>
              <a:off x="7226709" y="4117921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表示用データ整形処理</a:t>
              </a:r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F8CDE96E-BBA3-9807-25A4-22D152162F5C}"/>
              </a:ext>
            </a:extLst>
          </p:cNvPr>
          <p:cNvSpPr/>
          <p:nvPr/>
        </p:nvSpPr>
        <p:spPr>
          <a:xfrm rot="20157579">
            <a:off x="5636003" y="1998407"/>
            <a:ext cx="1799303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CC5CECF7-1024-F05C-048E-A10E9D15B4D0}"/>
              </a:ext>
            </a:extLst>
          </p:cNvPr>
          <p:cNvSpPr/>
          <p:nvPr/>
        </p:nvSpPr>
        <p:spPr>
          <a:xfrm rot="10800000">
            <a:off x="5744980" y="4926702"/>
            <a:ext cx="1986313" cy="1172571"/>
          </a:xfrm>
          <a:prstGeom prst="bentArrow">
            <a:avLst>
              <a:gd name="adj1" fmla="val 1408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E19BCA-F68E-2D6C-7392-43A616BC24DA}"/>
              </a:ext>
            </a:extLst>
          </p:cNvPr>
          <p:cNvSpPr/>
          <p:nvPr/>
        </p:nvSpPr>
        <p:spPr>
          <a:xfrm>
            <a:off x="6858000" y="5370358"/>
            <a:ext cx="2403987" cy="9769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23530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72DE3-01A7-03D4-FB47-0BB05898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268E-448B-6A80-E8C6-D9A57AB0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86FD70-1DC8-065B-2F5A-19DB2212482A}"/>
              </a:ext>
            </a:extLst>
          </p:cNvPr>
          <p:cNvSpPr/>
          <p:nvPr/>
        </p:nvSpPr>
        <p:spPr>
          <a:xfrm>
            <a:off x="1641987" y="1843549"/>
            <a:ext cx="4454013" cy="4487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dirty="0"/>
              <a:t>画面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378F9D-C055-71EA-EE39-DE9E6807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2227006"/>
            <a:ext cx="4100052" cy="3908323"/>
          </a:xfrm>
          <a:prstGeom prst="roundRect">
            <a:avLst>
              <a:gd name="adj" fmla="val 1159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dirty="0"/>
              <a:t>条件指定部分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データ表示部分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3491FDA-F509-3989-AC35-FF4884A3DD2C}"/>
              </a:ext>
            </a:extLst>
          </p:cNvPr>
          <p:cNvGrpSpPr/>
          <p:nvPr/>
        </p:nvGrpSpPr>
        <p:grpSpPr>
          <a:xfrm>
            <a:off x="7371736" y="365125"/>
            <a:ext cx="3780503" cy="4720688"/>
            <a:chOff x="6769510" y="485493"/>
            <a:chExt cx="3780503" cy="472068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5C24F34-AA90-7072-98C8-CC1F09966277}"/>
                </a:ext>
              </a:extLst>
            </p:cNvPr>
            <p:cNvSpPr/>
            <p:nvPr/>
          </p:nvSpPr>
          <p:spPr>
            <a:xfrm>
              <a:off x="6769510" y="485493"/>
              <a:ext cx="3780503" cy="472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 anchorCtr="0"/>
            <a:lstStyle/>
            <a:p>
              <a:pPr algn="ctr"/>
              <a:r>
                <a:rPr kumimoji="1" lang="ja-JP" altLang="en-US" dirty="0"/>
                <a:t>ロジック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8778D02-2EE6-E952-9228-2495182C9FE2}"/>
                </a:ext>
              </a:extLst>
            </p:cNvPr>
            <p:cNvSpPr/>
            <p:nvPr/>
          </p:nvSpPr>
          <p:spPr>
            <a:xfrm>
              <a:off x="7226710" y="914400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CSV</a:t>
              </a:r>
              <a:r>
                <a:rPr kumimoji="1" lang="ja-JP" altLang="en-US" dirty="0"/>
                <a:t>読込み処理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E5E70481-697A-3B95-5356-EE8339659231}"/>
                </a:ext>
              </a:extLst>
            </p:cNvPr>
            <p:cNvSpPr/>
            <p:nvPr/>
          </p:nvSpPr>
          <p:spPr>
            <a:xfrm>
              <a:off x="7226709" y="1959743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API</a:t>
              </a:r>
              <a:r>
                <a:rPr kumimoji="1" lang="ja-JP" altLang="en-US" dirty="0"/>
                <a:t>呼出し処理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1DF0E45-ADCF-2C79-F08F-D0C638F55852}"/>
                </a:ext>
              </a:extLst>
            </p:cNvPr>
            <p:cNvSpPr/>
            <p:nvPr/>
          </p:nvSpPr>
          <p:spPr>
            <a:xfrm>
              <a:off x="7226709" y="3037858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友好度計算処理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A79ACB04-39DC-CD38-61E4-202FC6AAA81C}"/>
                </a:ext>
              </a:extLst>
            </p:cNvPr>
            <p:cNvSpPr/>
            <p:nvPr/>
          </p:nvSpPr>
          <p:spPr>
            <a:xfrm>
              <a:off x="7226709" y="4117921"/>
              <a:ext cx="2949677" cy="92914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表示用データ整形処理</a:t>
              </a:r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72C111D-2E93-47D3-FEBC-5F94FD19AAFA}"/>
              </a:ext>
            </a:extLst>
          </p:cNvPr>
          <p:cNvSpPr/>
          <p:nvPr/>
        </p:nvSpPr>
        <p:spPr>
          <a:xfrm rot="20157579">
            <a:off x="5636003" y="1998407"/>
            <a:ext cx="1799303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4444D72-09DB-1BF7-C0F7-6ACBEE74E70B}"/>
              </a:ext>
            </a:extLst>
          </p:cNvPr>
          <p:cNvSpPr/>
          <p:nvPr/>
        </p:nvSpPr>
        <p:spPr>
          <a:xfrm>
            <a:off x="2902975" y="4767519"/>
            <a:ext cx="2403987" cy="9769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F1389D11-61F0-CFFC-6121-226AB767AE77}"/>
              </a:ext>
            </a:extLst>
          </p:cNvPr>
          <p:cNvSpPr/>
          <p:nvPr/>
        </p:nvSpPr>
        <p:spPr>
          <a:xfrm rot="9293913">
            <a:off x="5032959" y="4524417"/>
            <a:ext cx="2554235" cy="48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5518-F20A-3679-1423-120BA882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呼出し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F70C2-C38D-39A7-12F3-6C6314F68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95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8CD8F-894B-91AE-10B1-5B07B33B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39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react </a:t>
            </a:r>
            <a:r>
              <a:rPr kumimoji="1" lang="en-US" altLang="ja-JP" sz="2800" dirty="0" err="1"/>
              <a:t>api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呼出し</a:t>
            </a:r>
            <a:r>
              <a:rPr lang="ja-JP" altLang="en-US" sz="2800" dirty="0"/>
              <a:t>」</a:t>
            </a:r>
            <a:br>
              <a:rPr lang="en-US" altLang="ja-JP" dirty="0"/>
            </a:br>
            <a:r>
              <a:rPr lang="ja-JP" altLang="en-US" sz="3100" dirty="0">
                <a:hlinkClick r:id="rId2"/>
              </a:rPr>
              <a:t>チュートリアル</a:t>
            </a:r>
            <a:r>
              <a:rPr lang="en-US" altLang="ja-JP" sz="3100" dirty="0">
                <a:hlinkClick r:id="rId2"/>
              </a:rPr>
              <a:t>: React </a:t>
            </a:r>
            <a:r>
              <a:rPr lang="ja-JP" altLang="en-US" sz="3100" dirty="0">
                <a:hlinkClick r:id="rId2"/>
              </a:rPr>
              <a:t>シングルページ アプリから </a:t>
            </a:r>
            <a:r>
              <a:rPr lang="en-US" altLang="ja-JP" sz="3100" dirty="0">
                <a:hlinkClick r:id="rId2"/>
              </a:rPr>
              <a:t>Microsoft Graph API </a:t>
            </a:r>
            <a:r>
              <a:rPr lang="ja-JP" altLang="en-US" sz="3100" dirty="0">
                <a:hlinkClick r:id="rId2"/>
              </a:rPr>
              <a:t>を呼び出す</a:t>
            </a:r>
            <a:endParaRPr kumimoji="1" lang="ja-JP" altLang="en-US" sz="31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98809-24CF-8052-76AD-A797EE73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90962"/>
          </a:xfrm>
        </p:spPr>
        <p:txBody>
          <a:bodyPr/>
          <a:lstStyle/>
          <a:p>
            <a:r>
              <a:rPr kumimoji="1" lang="ja-JP" altLang="en-US" dirty="0">
                <a:hlinkClick r:id="rId3"/>
              </a:rPr>
              <a:t>サンプル</a:t>
            </a:r>
            <a:r>
              <a:rPr kumimoji="1" lang="ja-JP" altLang="en-US" dirty="0"/>
              <a:t>は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呼出しだけでなく、</a:t>
            </a:r>
            <a:r>
              <a:rPr kumimoji="1" lang="en-US" altLang="ja-JP" dirty="0"/>
              <a:t>React</a:t>
            </a:r>
            <a:r>
              <a:rPr kumimoji="1" lang="ja-JP" altLang="en-US" dirty="0"/>
              <a:t>のアプリはどんな構成なのか？を把握するのにも利用しました。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2CBA78-4E8B-A98E-2710-AB26577FC8F6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2986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1C51E49-E1BA-6E99-A249-91AB2095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8" y="238125"/>
            <a:ext cx="10563225" cy="63817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A49A7-5A89-101E-FD24-E3A5BA5F29A0}"/>
              </a:ext>
            </a:extLst>
          </p:cNvPr>
          <p:cNvSpPr txBox="1"/>
          <p:nvPr/>
        </p:nvSpPr>
        <p:spPr>
          <a:xfrm>
            <a:off x="7329948" y="4762342"/>
            <a:ext cx="24113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の呼び出し方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05CC48-9458-C122-30E7-855C0A6472D1}"/>
              </a:ext>
            </a:extLst>
          </p:cNvPr>
          <p:cNvSpPr txBox="1"/>
          <p:nvPr/>
        </p:nvSpPr>
        <p:spPr>
          <a:xfrm>
            <a:off x="2187677" y="1950315"/>
            <a:ext cx="2900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別のファイルに定義した処理の利用方法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077724A-D701-7E9B-5ED6-28DA0D77F69D}"/>
              </a:ext>
            </a:extLst>
          </p:cNvPr>
          <p:cNvSpPr/>
          <p:nvPr/>
        </p:nvSpPr>
        <p:spPr>
          <a:xfrm>
            <a:off x="11225213" y="103239"/>
            <a:ext cx="884904" cy="54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6815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941</Words>
  <Application>Microsoft Office PowerPoint</Application>
  <PresentationFormat>ワイド画面</PresentationFormat>
  <Paragraphs>112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ＭＳ ゴシック</vt:lpstr>
      <vt:lpstr>游ゴシック</vt:lpstr>
      <vt:lpstr>游ゴシック Light</vt:lpstr>
      <vt:lpstr>Arial</vt:lpstr>
      <vt:lpstr>Office テーマ</vt:lpstr>
      <vt:lpstr>技術課題 実装内容について</vt:lpstr>
      <vt:lpstr>実装内容概要</vt:lpstr>
      <vt:lpstr>利用API</vt:lpstr>
      <vt:lpstr>準備</vt:lpstr>
      <vt:lpstr>構想</vt:lpstr>
      <vt:lpstr>実際</vt:lpstr>
      <vt:lpstr>API呼出し</vt:lpstr>
      <vt:lpstr>「react api 呼出し」 チュートリアル: React シングルページ アプリから Microsoft Graph API を呼び出す</vt:lpstr>
      <vt:lpstr>PowerPoint プレゼンテーション</vt:lpstr>
      <vt:lpstr>PowerPoint プレゼンテーション</vt:lpstr>
      <vt:lpstr>EstatDataForm.jsx</vt:lpstr>
      <vt:lpstr>stateを画面に出力する</vt:lpstr>
      <vt:lpstr>「react table」 【React】表を作る</vt:lpstr>
      <vt:lpstr>EstatDataForm.jsx</vt:lpstr>
      <vt:lpstr>CSVアップロード</vt:lpstr>
      <vt:lpstr>「react form」 【React】フォームは状態管理せずに実装できるよ</vt:lpstr>
      <vt:lpstr>「react csv アップロード」 ReactでCSVファイルを読み込んでクライアント側で帳票を出力する</vt:lpstr>
      <vt:lpstr>EstatDataForm.jsx</vt:lpstr>
      <vt:lpstr>EstatDataForm.jsx</vt:lpstr>
      <vt:lpstr>友好度の計算</vt:lpstr>
      <vt:lpstr>総当たりでグループを作成し、 友好度の総和を計算する</vt:lpstr>
      <vt:lpstr>「subset recursion」 Recursive program to generate power set</vt:lpstr>
      <vt:lpstr>「javascript 組み合わせ」 順列・組み合わせ のサンプルコード JS [permutation] [combination]</vt:lpstr>
      <vt:lpstr>やり残したこと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2024-12-18T00:46:26Z</dcterms:created>
  <dcterms:modified xsi:type="dcterms:W3CDTF">2024-12-18T07:03:39Z</dcterms:modified>
</cp:coreProperties>
</file>