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34"/>
  </p:notesMasterIdLst>
  <p:sldIdLst>
    <p:sldId id="256" r:id="rId2"/>
    <p:sldId id="258" r:id="rId3"/>
    <p:sldId id="260" r:id="rId4"/>
    <p:sldId id="257" r:id="rId5"/>
    <p:sldId id="261" r:id="rId6"/>
    <p:sldId id="264" r:id="rId7"/>
    <p:sldId id="262" r:id="rId8"/>
    <p:sldId id="263" r:id="rId9"/>
    <p:sldId id="268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5143500" type="screen16x9"/>
  <p:notesSz cx="6858000" cy="9144000"/>
  <p:embeddedFontLst>
    <p:embeddedFont>
      <p:font typeface="Anaheim" panose="02000503000000000000" pitchFamily="2" charset="0"/>
      <p:regular r:id="rId35"/>
    </p:embeddedFont>
    <p:embeddedFont>
      <p:font typeface="Atkinson Hyperlegible" pitchFamily="2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  <p:embeddedFont>
      <p:font typeface="Comic Sans MS" panose="030F0902030302020204" pitchFamily="66" charset="0"/>
      <p:regular r:id="rId41"/>
      <p:bold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  <p:embeddedFont>
      <p:font typeface="Paytone One" pitchFamily="2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3">
          <p15:clr>
            <a:srgbClr val="747775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5FD"/>
    <a:srgbClr val="E7D7FE"/>
    <a:srgbClr val="D5C2FF"/>
    <a:srgbClr val="D4C1FD"/>
    <a:srgbClr val="D7CEFD"/>
    <a:srgbClr val="F4E0C9"/>
    <a:srgbClr val="F8F8F8"/>
    <a:srgbClr val="D2C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FA0BA-EBBB-48FF-89A3-DFC7B7437432}">
  <a:tblStyle styleId="{51DFA0BA-EBBB-48FF-89A3-DFC7B74374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72DBD30-54C6-4321-9FC6-7D115075C2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67944"/>
  </p:normalViewPr>
  <p:slideViewPr>
    <p:cSldViewPr snapToGrid="0">
      <p:cViewPr>
        <p:scale>
          <a:sx n="164" d="100"/>
          <a:sy n="164" d="100"/>
        </p:scale>
        <p:origin x="968" y="-1200"/>
      </p:cViewPr>
      <p:guideLst>
        <p:guide orient="horz" pos="553"/>
        <p:guide pos="2880"/>
      </p:guideLst>
    </p:cSldViewPr>
  </p:slideViewPr>
  <p:notesTextViewPr>
    <p:cViewPr>
      <p:scale>
        <a:sx n="310" d="100"/>
        <a:sy n="3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xuan xie" userId="1834420fb808e35e" providerId="LiveId" clId="{BCD14375-8B88-4999-80BC-7DCDC6FDDCDE}"/>
    <pc:docChg chg="delSld">
      <pc:chgData name="jiaxuan xie" userId="1834420fb808e35e" providerId="LiveId" clId="{BCD14375-8B88-4999-80BC-7DCDC6FDDCDE}" dt="2024-05-03T14:30:57.791" v="6" actId="47"/>
      <pc:docMkLst>
        <pc:docMk/>
      </pc:docMkLst>
      <pc:sldChg chg="del">
        <pc:chgData name="jiaxuan xie" userId="1834420fb808e35e" providerId="LiveId" clId="{BCD14375-8B88-4999-80BC-7DCDC6FDDCDE}" dt="2024-05-03T14:30:57.791" v="6" actId="47"/>
        <pc:sldMkLst>
          <pc:docMk/>
          <pc:sldMk cId="2227889125" sldId="265"/>
        </pc:sldMkLst>
      </pc:sldChg>
      <pc:sldChg chg="del">
        <pc:chgData name="jiaxuan xie" userId="1834420fb808e35e" providerId="LiveId" clId="{BCD14375-8B88-4999-80BC-7DCDC6FDDCDE}" dt="2024-05-03T14:30:45.988" v="5" actId="47"/>
        <pc:sldMkLst>
          <pc:docMk/>
          <pc:sldMk cId="4076287138" sldId="275"/>
        </pc:sldMkLst>
      </pc:sldChg>
      <pc:sldChg chg="del">
        <pc:chgData name="jiaxuan xie" userId="1834420fb808e35e" providerId="LiveId" clId="{BCD14375-8B88-4999-80BC-7DCDC6FDDCDE}" dt="2024-05-03T14:30:20.982" v="4" actId="47"/>
        <pc:sldMkLst>
          <pc:docMk/>
          <pc:sldMk cId="2339458056" sldId="278"/>
        </pc:sldMkLst>
      </pc:sldChg>
      <pc:sldChg chg="del">
        <pc:chgData name="jiaxuan xie" userId="1834420fb808e35e" providerId="LiveId" clId="{BCD14375-8B88-4999-80BC-7DCDC6FDDCDE}" dt="2024-05-03T14:30:20.045" v="3" actId="47"/>
        <pc:sldMkLst>
          <pc:docMk/>
          <pc:sldMk cId="1054618353" sldId="279"/>
        </pc:sldMkLst>
      </pc:sldChg>
      <pc:sldChg chg="del">
        <pc:chgData name="jiaxuan xie" userId="1834420fb808e35e" providerId="LiveId" clId="{BCD14375-8B88-4999-80BC-7DCDC6FDDCDE}" dt="2024-05-03T14:30:18.325" v="2" actId="47"/>
        <pc:sldMkLst>
          <pc:docMk/>
          <pc:sldMk cId="2700350569" sldId="280"/>
        </pc:sldMkLst>
      </pc:sldChg>
      <pc:sldChg chg="del">
        <pc:chgData name="jiaxuan xie" userId="1834420fb808e35e" providerId="LiveId" clId="{BCD14375-8B88-4999-80BC-7DCDC6FDDCDE}" dt="2024-05-03T14:30:17.022" v="1" actId="47"/>
        <pc:sldMkLst>
          <pc:docMk/>
          <pc:sldMk cId="3111224341" sldId="281"/>
        </pc:sldMkLst>
      </pc:sldChg>
      <pc:sldChg chg="del">
        <pc:chgData name="jiaxuan xie" userId="1834420fb808e35e" providerId="LiveId" clId="{BCD14375-8B88-4999-80BC-7DCDC6FDDCDE}" dt="2024-05-03T14:30:12.645" v="0" actId="47"/>
        <pc:sldMkLst>
          <pc:docMk/>
          <pc:sldMk cId="0" sldId="295"/>
        </pc:sldMkLst>
      </pc:sldChg>
      <pc:sldMasterChg chg="delSldLayout">
        <pc:chgData name="jiaxuan xie" userId="1834420fb808e35e" providerId="LiveId" clId="{BCD14375-8B88-4999-80BC-7DCDC6FDDCDE}" dt="2024-05-03T14:30:57.791" v="6" actId="47"/>
        <pc:sldMasterMkLst>
          <pc:docMk/>
          <pc:sldMasterMk cId="0" sldId="2147483669"/>
        </pc:sldMasterMkLst>
        <pc:sldLayoutChg chg="del">
          <pc:chgData name="jiaxuan xie" userId="1834420fb808e35e" providerId="LiveId" clId="{BCD14375-8B88-4999-80BC-7DCDC6FDDCDE}" dt="2024-05-03T14:30:57.791" v="6" actId="47"/>
          <pc:sldLayoutMkLst>
            <pc:docMk/>
            <pc:sldMasterMk cId="0" sldId="2147483669"/>
            <pc:sldLayoutMk cId="0" sldId="2147483656"/>
          </pc:sldLayoutMkLst>
        </pc:sldLayoutChg>
        <pc:sldLayoutChg chg="del">
          <pc:chgData name="jiaxuan xie" userId="1834420fb808e35e" providerId="LiveId" clId="{BCD14375-8B88-4999-80BC-7DCDC6FDDCDE}" dt="2024-05-03T14:30:45.988" v="5" actId="47"/>
          <pc:sldLayoutMkLst>
            <pc:docMk/>
            <pc:sldMasterMk cId="0" sldId="2147483669"/>
            <pc:sldLayoutMk cId="0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5b81245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5b81245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497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我有使用</a:t>
            </a:r>
            <a:r>
              <a:rPr lang="en-US" altLang="zh-TW" dirty="0"/>
              <a:t> PCA </a:t>
            </a:r>
            <a:r>
              <a:rPr lang="zh-CN" altLang="en-US" dirty="0"/>
              <a:t>因素分析</a:t>
            </a:r>
            <a:r>
              <a:rPr lang="zh-TW" altLang="en-US" dirty="0"/>
              <a:t> 及分群 這三種方法，分群 </a:t>
            </a:r>
            <a:r>
              <a:rPr lang="en-US" altLang="zh-TW" dirty="0"/>
              <a:t>k-means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254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首先看到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PCA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，這張表呈現了主成分的解釋變異。可以發現當累積解釋變異到達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0.83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時，對應的特徵值是第三個，因此我選擇取前三個主成分。</a:t>
            </a:r>
          </a:p>
        </p:txBody>
      </p:sp>
    </p:spTree>
    <p:extLst>
      <p:ext uri="{BB962C8B-B14F-4D97-AF65-F5344CB8AC3E}">
        <p14:creationId xmlns:p14="http://schemas.microsoft.com/office/powerpoint/2010/main" val="1616832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那這兩張圖是將剛剛的表進行視覺化，左邊的圖為解釋變異，而右邊的圖為累積解釋變異。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從左邊的圖可以看到從第三個點開始就慢慢趨於緩和。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而右邊的圖可以看到從第三個點來到 </a:t>
            </a:r>
            <a:r>
              <a:rPr lang="en-US" altLang="zh-TW" dirty="0"/>
              <a:t>0.8</a:t>
            </a:r>
            <a:r>
              <a:rPr lang="zh-TW" altLang="en-US" dirty="0"/>
              <a:t> 以上。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</a:t>
            </a:r>
            <a:r>
              <a:rPr lang="zh-CN" altLang="en-US" dirty="0"/>
              <a:t>我取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  <a:r>
              <a:rPr lang="zh-CN" altLang="en-US" dirty="0"/>
              <a:t>個主成份。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63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這張表為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PC1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：</a:t>
            </a:r>
          </a:p>
          <a:p>
            <a:pPr marL="0" indent="0">
              <a:buNone/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主成分的高負荷</a:t>
            </a:r>
            <a:r>
              <a:rPr lang="zh-TW" altLang="en-US" dirty="0"/>
              <a:t>量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來自：</a:t>
            </a:r>
            <a:endParaRPr lang="en-US" altLang="zh-TW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一氧化碳、二氧化氮、氮氧化物、一氧化氮、一氧化碳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</a:rPr>
              <a:t>8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小時移動平均。</a:t>
            </a:r>
            <a:endParaRPr lang="en-US" altLang="zh-TW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zh-TW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這些變數與交通排放高度相關，因此可命名為 </a:t>
            </a: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交通排放因子</a:t>
            </a: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。</a:t>
            </a:r>
            <a:endParaRPr lang="en-US" altLang="zh-TW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要注意的是，這些係數都是負數，所以</a:t>
            </a:r>
            <a:r>
              <a:rPr lang="en-US" altLang="zh-TW" b="0" i="0" u="none" strike="noStrike" dirty="0">
                <a:solidFill>
                  <a:srgbClr val="000000"/>
                </a:solidFill>
                <a:effectLst/>
              </a:rPr>
              <a:t>PC1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分數越低代表剛剛提到的氣體濃度越高。</a:t>
            </a: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altLang="zh-TW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PC2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：</a:t>
            </a:r>
          </a:p>
          <a:p>
            <a:pPr marL="0" indent="0">
              <a:buNone/>
            </a:pPr>
            <a:r>
              <a:rPr lang="zh-TW" altLang="en-US" dirty="0"/>
              <a:t>主成分的高負荷量來自：臭氧、臭氧</a:t>
            </a:r>
            <a:r>
              <a:rPr lang="en-US" altLang="zh-TW" dirty="0"/>
              <a:t>8</a:t>
            </a:r>
            <a:r>
              <a:rPr lang="zh-TW" altLang="en-US" dirty="0"/>
              <a:t>小時移動平均、懸浮微粒、細懸浮微粒及這兩個的移動平均值。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這些變數與臭氧跟空氣懸浮微粒有關，因此可命名為 </a:t>
            </a:r>
            <a:r>
              <a:rPr lang="en-US" altLang="zh-TW" b="1" dirty="0"/>
              <a:t>“</a:t>
            </a:r>
            <a:r>
              <a:rPr lang="zh-TW" altLang="en-US" b="1" dirty="0"/>
              <a:t>臭氧與懸浮微粒因子</a:t>
            </a:r>
            <a:r>
              <a:rPr lang="en-US" altLang="zh-TW" b="1" dirty="0"/>
              <a:t>"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PC3</a:t>
            </a:r>
            <a:r>
              <a:rPr lang="zh-TW" altLang="en-US" b="0" i="0" u="none" strike="noStrike" dirty="0">
                <a:solidFill>
                  <a:srgbClr val="000000"/>
                </a:solidFill>
                <a:effectLst/>
              </a:rPr>
              <a:t>：</a:t>
            </a:r>
          </a:p>
          <a:p>
            <a:pPr marL="0" indent="0">
              <a:buNone/>
            </a:pPr>
            <a:r>
              <a:rPr lang="zh-TW" altLang="en-US" dirty="0"/>
              <a:t>主成分的高負荷量來自：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二氧化硫及二氧化硫移動平均值。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因為 二氧化硫 與工業排放相關，因此可命名為 </a:t>
            </a: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工業排放因子</a:t>
            </a: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"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66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再來將</a:t>
            </a:r>
            <a:r>
              <a:rPr lang="zh-CN" altLang="en-US" dirty="0"/>
              <a:t>資料</a:t>
            </a:r>
            <a:r>
              <a:rPr lang="zh-TW" altLang="en-US" dirty="0"/>
              <a:t>進行視覺化。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首</a:t>
            </a:r>
            <a:r>
              <a:rPr lang="zh-CN" altLang="en-US" dirty="0"/>
              <a:t>先將觀察值投影到</a:t>
            </a:r>
            <a:r>
              <a:rPr lang="zh-TW" altLang="en-US" dirty="0"/>
              <a:t> </a:t>
            </a:r>
            <a:r>
              <a:rPr lang="en-US" dirty="0"/>
              <a:t>PC1 </a:t>
            </a:r>
            <a:r>
              <a:rPr lang="zh-CN" altLang="en-US" dirty="0"/>
              <a:t>與</a:t>
            </a:r>
            <a:r>
              <a:rPr lang="zh-TW" altLang="en-US" dirty="0"/>
              <a:t> </a:t>
            </a:r>
            <a:r>
              <a:rPr lang="en-US" altLang="zh-TW" dirty="0"/>
              <a:t>PC2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比較明顯的是東部及福建。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可以看到東部在</a:t>
            </a:r>
            <a:r>
              <a:rPr lang="zh-TW" altLang="en-US" dirty="0"/>
              <a:t> </a:t>
            </a:r>
            <a:r>
              <a:rPr lang="en-US" altLang="zh-TW" dirty="0"/>
              <a:t>PC1</a:t>
            </a:r>
            <a:r>
              <a:rPr lang="zh-TW" altLang="en-US" dirty="0"/>
              <a:t> 的分數較高，表示與交通排放的氣體濃度跟其他區域相比起來濃度較低；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而福建在</a:t>
            </a:r>
            <a:r>
              <a:rPr lang="zh-TW" altLang="en-US" dirty="0"/>
              <a:t> </a:t>
            </a:r>
            <a:r>
              <a:rPr lang="en-US" altLang="zh-TW" dirty="0"/>
              <a:t>PC1 </a:t>
            </a:r>
            <a:r>
              <a:rPr lang="zh-CN" altLang="en-US" dirty="0"/>
              <a:t>分數較低，且</a:t>
            </a:r>
            <a:r>
              <a:rPr lang="en-US" altLang="zh-CN" dirty="0"/>
              <a:t>PC2 </a:t>
            </a:r>
            <a:r>
              <a:rPr lang="zh-CN" altLang="en-US" dirty="0"/>
              <a:t>分數較高，代表</a:t>
            </a:r>
            <a:r>
              <a:rPr lang="zh-TW" altLang="en-US" dirty="0"/>
              <a:t>與交通排放的氣體濃度跟其他區域相比較高，且臭氧及懸浮微粒的濃度也較高。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而其他三個區域則都集中在同一處，但還是可以看到北部</a:t>
            </a:r>
            <a:r>
              <a:rPr lang="zh-TW" altLang="en-US" dirty="0"/>
              <a:t>及南部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PC1</a:t>
            </a:r>
            <a:r>
              <a:rPr lang="zh-TW" altLang="en-US" dirty="0"/>
              <a:t> </a:t>
            </a:r>
            <a:r>
              <a:rPr lang="zh-CN" altLang="en-US" dirty="0"/>
              <a:t>較中部來的低一點。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PC1: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交通排放因子</a:t>
            </a:r>
            <a:endParaRPr lang="en-US" altLang="zh-TW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PC2:</a:t>
            </a:r>
            <a:r>
              <a:rPr lang="zh-TW" altLang="en-US" b="1" dirty="0"/>
              <a:t>臭氧與懸浮微粒因子</a:t>
            </a:r>
            <a:endParaRPr lang="en-US" altLang="zh-TW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PC3: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工業排放因子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055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再來</a:t>
            </a:r>
            <a:r>
              <a:rPr lang="zh-CN" altLang="en-US" dirty="0"/>
              <a:t>將觀察值投影到</a:t>
            </a:r>
            <a:r>
              <a:rPr lang="zh-TW" altLang="en-US" dirty="0"/>
              <a:t> </a:t>
            </a:r>
            <a:r>
              <a:rPr lang="en-US" altLang="zh-TW" dirty="0"/>
              <a:t>PC2 </a:t>
            </a:r>
            <a:r>
              <a:rPr lang="zh-CN" altLang="en-US" dirty="0"/>
              <a:t>與</a:t>
            </a:r>
            <a:r>
              <a:rPr lang="zh-TW" altLang="en-US" dirty="0"/>
              <a:t> </a:t>
            </a:r>
            <a:r>
              <a:rPr lang="en-US" altLang="zh-TW" dirty="0"/>
              <a:t>PC3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PC2 </a:t>
            </a:r>
            <a:r>
              <a:rPr lang="zh-CN" altLang="en-US" dirty="0"/>
              <a:t>的結果在剛剛上一張投影片有說明，所以將重點放在</a:t>
            </a:r>
            <a:r>
              <a:rPr lang="zh-TW" altLang="en-US" dirty="0"/>
              <a:t> </a:t>
            </a:r>
            <a:r>
              <a:rPr lang="en-US" altLang="zh-TW" dirty="0"/>
              <a:t>PC3</a:t>
            </a:r>
            <a:r>
              <a:rPr lang="zh-TW" altLang="en-US" dirty="0"/>
              <a:t> </a:t>
            </a:r>
            <a:r>
              <a:rPr lang="zh-CN" altLang="en-US" dirty="0"/>
              <a:t>上。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可以看到北部</a:t>
            </a:r>
            <a:r>
              <a:rPr lang="zh-TW" altLang="en-US" dirty="0"/>
              <a:t> </a:t>
            </a:r>
            <a:r>
              <a:rPr lang="zh-CN" altLang="en-US" dirty="0"/>
              <a:t>的</a:t>
            </a:r>
            <a:r>
              <a:rPr lang="zh-TW" altLang="en-US" dirty="0"/>
              <a:t> </a:t>
            </a:r>
            <a:r>
              <a:rPr lang="en-US" altLang="zh-TW" dirty="0"/>
              <a:t>PC3</a:t>
            </a:r>
            <a:r>
              <a:rPr lang="zh-TW" altLang="en-US" dirty="0"/>
              <a:t> </a:t>
            </a:r>
            <a:r>
              <a:rPr lang="zh-CN" altLang="en-US" dirty="0"/>
              <a:t>較中部與</a:t>
            </a:r>
            <a:r>
              <a:rPr lang="zh-TW" altLang="en-US" dirty="0"/>
              <a:t>南部</a:t>
            </a:r>
            <a:r>
              <a:rPr lang="zh-CN" altLang="en-US" dirty="0"/>
              <a:t>來的高一點，代表北部</a:t>
            </a:r>
            <a:r>
              <a:rPr lang="zh-TW" altLang="en-US" dirty="0"/>
              <a:t>與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工業排放相關</a:t>
            </a:r>
            <a:r>
              <a:rPr lang="zh-TW" altLang="en-US" dirty="0"/>
              <a:t>的氣體濃度較中南部來說較高一點</a:t>
            </a:r>
            <a:r>
              <a:rPr lang="zh-CN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PC1: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交通排放因子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PC2:</a:t>
            </a:r>
            <a:r>
              <a:rPr lang="zh-TW" altLang="en-US" b="1" dirty="0"/>
              <a:t>臭氧與懸浮微粒因子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PC3: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工業排放因子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698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zh-CN" altLang="en-US" b="0" dirty="0"/>
              <a:t>再來看到因素分析</a:t>
            </a:r>
            <a:endParaRPr lang="en-US" altLang="zh-CN" b="0" dirty="0"/>
          </a:p>
          <a:p>
            <a:pPr marL="0" indent="0" algn="l">
              <a:buNone/>
            </a:pPr>
            <a:r>
              <a:rPr lang="zh-CN" altLang="en-US" b="0" dirty="0"/>
              <a:t>這張表為</a:t>
            </a:r>
            <a:r>
              <a:rPr lang="zh-TW" altLang="en-US" b="0" dirty="0"/>
              <a:t> 因素分析各變數的負荷量。</a:t>
            </a:r>
            <a:endParaRPr lang="en-US" altLang="zh-TW" b="0" dirty="0"/>
          </a:p>
          <a:p>
            <a:pPr marL="0" indent="0" algn="l">
              <a:buNone/>
            </a:pPr>
            <a:r>
              <a:rPr lang="zh-TW" altLang="en-US" b="0" dirty="0"/>
              <a:t>這是有經過 </a:t>
            </a:r>
            <a:r>
              <a:rPr lang="en-US" altLang="zh-TW" b="0" dirty="0"/>
              <a:t>R </a:t>
            </a:r>
            <a:r>
              <a:rPr lang="zh-CN" altLang="en-US" b="0" dirty="0"/>
              <a:t>程式中</a:t>
            </a:r>
            <a:r>
              <a:rPr lang="zh-TW" altLang="en-US" b="0" dirty="0"/>
              <a:t> </a:t>
            </a:r>
            <a:r>
              <a:rPr lang="en-US" altLang="zh-TW" b="0" dirty="0" err="1"/>
              <a:t>varmax</a:t>
            </a:r>
            <a:r>
              <a:rPr lang="en-US" altLang="zh-TW" b="0" dirty="0"/>
              <a:t> </a:t>
            </a:r>
            <a:r>
              <a:rPr lang="zh-CN" altLang="en-US" b="0" dirty="0"/>
              <a:t>這個函數進行旋轉的。</a:t>
            </a:r>
            <a:endParaRPr lang="en-US" altLang="zh-TW" b="0" dirty="0"/>
          </a:p>
          <a:p>
            <a:pPr marL="0" indent="0" algn="l">
              <a:buNone/>
            </a:pPr>
            <a:endParaRPr lang="en-US" altLang="zh-CN" b="0" dirty="0"/>
          </a:p>
          <a:p>
            <a:pPr marL="0" indent="0" algn="l">
              <a:buNone/>
            </a:pPr>
            <a:r>
              <a:rPr lang="zh-CN" altLang="en-US" b="0" dirty="0"/>
              <a:t>先的看到最下面欄位，</a:t>
            </a:r>
            <a:endParaRPr lang="en-US" altLang="zh-TW" b="0" dirty="0"/>
          </a:p>
          <a:p>
            <a:pPr marL="0" indent="0" algn="l">
              <a:buNone/>
            </a:pPr>
            <a:endParaRPr lang="en-US" altLang="zh-TW" b="0" dirty="0"/>
          </a:p>
          <a:p>
            <a:pPr marL="0" indent="0" algn="l">
              <a:buNone/>
            </a:pPr>
            <a:r>
              <a:rPr lang="zh-CN" altLang="en-US" b="0" dirty="0"/>
              <a:t>我將</a:t>
            </a:r>
            <a:r>
              <a:rPr lang="zh-TW" altLang="en-US" b="0" dirty="0"/>
              <a:t> </a:t>
            </a:r>
            <a:r>
              <a:rPr lang="en-US" altLang="zh-TW" b="0" dirty="0"/>
              <a:t>factor</a:t>
            </a:r>
            <a:r>
              <a:rPr lang="zh-TW" altLang="en-US" b="0" dirty="0"/>
              <a:t> </a:t>
            </a:r>
            <a:r>
              <a:rPr lang="en-US" altLang="zh-TW" b="0" dirty="0"/>
              <a:t>1 </a:t>
            </a:r>
            <a:r>
              <a:rPr lang="zh-CN" altLang="en-US" b="0" dirty="0"/>
              <a:t>命名為</a:t>
            </a:r>
            <a:r>
              <a:rPr lang="zh-TW" altLang="en-US" b="0" dirty="0"/>
              <a:t> 交通與燃燒污染因子</a:t>
            </a:r>
          </a:p>
          <a:p>
            <a:pPr marL="0" indent="0" algn="l">
              <a:buNone/>
            </a:pPr>
            <a:r>
              <a:rPr lang="zh-TW" altLang="en-US" b="0" dirty="0"/>
              <a:t>高負荷量的變數為：一氧化碳 </a:t>
            </a:r>
            <a:r>
              <a:rPr lang="en-US" altLang="zh-TW" b="0" dirty="0"/>
              <a:t>(0.8318)</a:t>
            </a:r>
            <a:r>
              <a:rPr lang="zh-TW" altLang="en-US" b="0" dirty="0"/>
              <a:t>、二氧化氮 </a:t>
            </a:r>
            <a:r>
              <a:rPr lang="en-US" altLang="zh-TW" b="0" dirty="0"/>
              <a:t>(0.8943)</a:t>
            </a:r>
            <a:r>
              <a:rPr lang="zh-TW" altLang="en-US" b="0" dirty="0"/>
              <a:t>、氮氧化物 </a:t>
            </a:r>
            <a:r>
              <a:rPr lang="en-US" altLang="zh-TW" b="0" dirty="0"/>
              <a:t>(0.9772)</a:t>
            </a:r>
            <a:r>
              <a:rPr lang="zh-TW" altLang="en-US" b="0" dirty="0"/>
              <a:t>、一氧化氮 </a:t>
            </a:r>
            <a:r>
              <a:rPr lang="en-US" altLang="zh-TW" b="0" dirty="0"/>
              <a:t>(0.9417)</a:t>
            </a:r>
          </a:p>
          <a:p>
            <a:pPr marL="0" indent="0" algn="l">
              <a:buNone/>
            </a:pPr>
            <a:r>
              <a:rPr lang="zh-TW" altLang="en-US" b="0" dirty="0"/>
              <a:t>解釋：主要與汽車尾氣及燃燒相關污染物有關。</a:t>
            </a:r>
            <a:endParaRPr lang="en-US" altLang="zh-TW" b="0" dirty="0"/>
          </a:p>
          <a:p>
            <a:pPr marL="0" indent="0" algn="l">
              <a:buNone/>
            </a:pPr>
            <a:endParaRPr lang="zh-TW" altLang="en-US" b="0" dirty="0"/>
          </a:p>
          <a:p>
            <a:pPr marL="0" indent="0" algn="l">
              <a:buNone/>
            </a:pPr>
            <a:r>
              <a:rPr lang="en-US" altLang="zh-TW" b="0" dirty="0"/>
              <a:t>factor</a:t>
            </a:r>
            <a:r>
              <a:rPr lang="zh-TW" altLang="en-US" b="0" dirty="0"/>
              <a:t>  </a:t>
            </a:r>
            <a:r>
              <a:rPr lang="en-US" altLang="zh-TW" b="0" dirty="0"/>
              <a:t>2</a:t>
            </a:r>
            <a:r>
              <a:rPr lang="zh-TW" altLang="en-US" b="0" dirty="0"/>
              <a:t> </a:t>
            </a:r>
            <a:r>
              <a:rPr lang="zh-CN" altLang="en-US" b="0" dirty="0"/>
              <a:t>命名為</a:t>
            </a:r>
            <a:r>
              <a:rPr lang="zh-TW" altLang="en-US" b="0" dirty="0"/>
              <a:t> 懸浮微粒污染因子</a:t>
            </a:r>
          </a:p>
          <a:p>
            <a:pPr marL="0" indent="0" algn="l">
              <a:buNone/>
            </a:pPr>
            <a:r>
              <a:rPr lang="zh-TW" altLang="en-US" b="0" dirty="0"/>
              <a:t>高負荷量的變數為：懸浮微粒 </a:t>
            </a:r>
            <a:r>
              <a:rPr lang="en-US" altLang="zh-TW" b="0" dirty="0"/>
              <a:t>(0.7187)</a:t>
            </a:r>
            <a:r>
              <a:rPr lang="zh-TW" altLang="en-US" b="0" dirty="0"/>
              <a:t>、細懸浮微粒 </a:t>
            </a:r>
            <a:r>
              <a:rPr lang="en-US" altLang="zh-TW" b="0" dirty="0"/>
              <a:t>(0.9590)</a:t>
            </a:r>
            <a:r>
              <a:rPr lang="zh-TW" altLang="en-US" b="0" dirty="0"/>
              <a:t>、細懸浮微粒移動平均值 </a:t>
            </a:r>
            <a:r>
              <a:rPr lang="en-US" altLang="zh-TW" b="0" dirty="0"/>
              <a:t>(0.9457)</a:t>
            </a:r>
            <a:r>
              <a:rPr lang="zh-TW" altLang="en-US" b="0" dirty="0"/>
              <a:t>、懸浮微粒移動平均值 </a:t>
            </a:r>
            <a:r>
              <a:rPr lang="en-US" altLang="zh-TW" b="0" dirty="0"/>
              <a:t>(0.8533)</a:t>
            </a:r>
          </a:p>
          <a:p>
            <a:pPr marL="0" indent="0" algn="l">
              <a:buNone/>
            </a:pPr>
            <a:r>
              <a:rPr lang="zh-TW" altLang="en-US" b="0" dirty="0"/>
              <a:t>解釋：主要與大氣中的懸浮微粒污染有關。</a:t>
            </a:r>
            <a:endParaRPr lang="en-US" altLang="zh-TW" b="0" dirty="0"/>
          </a:p>
          <a:p>
            <a:pPr marL="0" indent="0" algn="l">
              <a:buNone/>
            </a:pPr>
            <a:r>
              <a:rPr lang="zh-TW" altLang="en-US" b="0" dirty="0"/>
              <a:t> </a:t>
            </a:r>
          </a:p>
          <a:p>
            <a:pPr marL="0" indent="0" algn="l">
              <a:buNone/>
            </a:pPr>
            <a:r>
              <a:rPr lang="en-US" altLang="zh-TW" b="0" dirty="0"/>
              <a:t>factor</a:t>
            </a:r>
            <a:r>
              <a:rPr lang="zh-TW" altLang="en-US" b="0" dirty="0"/>
              <a:t>  </a:t>
            </a:r>
            <a:r>
              <a:rPr lang="en-US" altLang="zh-TW" b="0" dirty="0"/>
              <a:t>3</a:t>
            </a:r>
            <a:r>
              <a:rPr lang="zh-TW" altLang="en-US" b="0" dirty="0"/>
              <a:t> </a:t>
            </a:r>
            <a:r>
              <a:rPr lang="zh-CN" altLang="en-US" b="0" dirty="0"/>
              <a:t>命名為</a:t>
            </a:r>
            <a:r>
              <a:rPr lang="zh-TW" altLang="en-US" b="0" dirty="0"/>
              <a:t> 臭氧相關因子</a:t>
            </a:r>
          </a:p>
          <a:p>
            <a:pPr marL="0" indent="0" algn="l">
              <a:buNone/>
            </a:pPr>
            <a:r>
              <a:rPr lang="zh-TW" altLang="en-US" b="0" dirty="0"/>
              <a:t>高負荷量的變數為：臭氧 </a:t>
            </a:r>
            <a:r>
              <a:rPr lang="en-US" altLang="zh-TW" b="0" dirty="0"/>
              <a:t>(0.7373)</a:t>
            </a:r>
            <a:r>
              <a:rPr lang="zh-TW" altLang="en-US" b="0" dirty="0"/>
              <a:t>、臭氧 </a:t>
            </a:r>
            <a:r>
              <a:rPr lang="en-US" altLang="zh-TW" b="0" dirty="0"/>
              <a:t>8 </a:t>
            </a:r>
            <a:r>
              <a:rPr lang="zh-TW" altLang="en-US" b="0" dirty="0"/>
              <a:t>小時移動平均值 </a:t>
            </a:r>
            <a:r>
              <a:rPr lang="en-US" altLang="zh-TW" b="0" dirty="0"/>
              <a:t>(0.9399)</a:t>
            </a:r>
          </a:p>
          <a:p>
            <a:pPr marL="0" indent="0" algn="l">
              <a:buNone/>
            </a:pPr>
            <a:r>
              <a:rPr lang="zh-TW" altLang="en-US" b="0" dirty="0"/>
              <a:t>解釋：主要與臭氧濃度及其變化相關。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029084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這張圖為將剛剛那張表進行視覺化。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將變數投影到</a:t>
            </a:r>
            <a:r>
              <a:rPr lang="zh-TW" altLang="en-US" dirty="0"/>
              <a:t> </a:t>
            </a:r>
            <a:r>
              <a:rPr lang="en-US" altLang="zh-TW" dirty="0"/>
              <a:t>F1 </a:t>
            </a:r>
            <a:r>
              <a:rPr lang="zh-CN" altLang="en-US" dirty="0"/>
              <a:t>與</a:t>
            </a:r>
            <a:r>
              <a:rPr lang="zh-TW" altLang="en-US" dirty="0"/>
              <a:t> </a:t>
            </a:r>
            <a:r>
              <a:rPr lang="en-US" altLang="zh-TW" dirty="0"/>
              <a:t>F2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因為我怕中文字會互相擋到，所以將剛剛的變數依照排列順序命名從 Ｘ</a:t>
            </a:r>
            <a:r>
              <a:rPr lang="en-US" altLang="zh-TW" dirty="0"/>
              <a:t>1 </a:t>
            </a:r>
            <a:r>
              <a:rPr lang="zh-CN" altLang="en-US" dirty="0"/>
              <a:t>到</a:t>
            </a:r>
            <a:r>
              <a:rPr lang="zh-TW" altLang="en-US" dirty="0"/>
              <a:t> Ｘ</a:t>
            </a:r>
            <a:r>
              <a:rPr lang="en-US" altLang="zh-TW" dirty="0"/>
              <a:t>13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# </a:t>
            </a:r>
            <a:r>
              <a:rPr lang="zh-CN" altLang="en-US" dirty="0"/>
              <a:t>按一下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首先看到</a:t>
            </a:r>
            <a:r>
              <a:rPr lang="zh-TW" altLang="en-US" dirty="0"/>
              <a:t> </a:t>
            </a:r>
            <a:r>
              <a:rPr lang="en-US" altLang="zh-TW" dirty="0"/>
              <a:t>F1 </a:t>
            </a:r>
            <a:r>
              <a:rPr lang="zh-TW" altLang="en-US" dirty="0"/>
              <a:t>， </a:t>
            </a:r>
            <a:r>
              <a:rPr lang="zh-CN" altLang="en-US" dirty="0"/>
              <a:t>可以看到</a:t>
            </a:r>
            <a:r>
              <a:rPr lang="zh-TW" altLang="en-US" dirty="0"/>
              <a:t> Ｘ</a:t>
            </a:r>
            <a:r>
              <a:rPr lang="en-US" altLang="zh-TW" dirty="0"/>
              <a:t>2 X7 X8 X9 X10 </a:t>
            </a:r>
            <a:r>
              <a:rPr lang="zh-CN" altLang="en-US" dirty="0"/>
              <a:t>高過其他變數，</a:t>
            </a:r>
            <a:endParaRPr lang="en-US" altLang="zh-CN" dirty="0"/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X2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一氧化碳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X7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二氧化氮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X8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氮氧化物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X9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一氧化氮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X10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一氧化碳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小時移動平均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F1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的這些變數是與</a:t>
            </a:r>
            <a:r>
              <a:rPr lang="zh-TW" altLang="en-US" b="0" dirty="0"/>
              <a:t>交通或燃燒污染有關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2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按一下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再來看到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F2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，可以看到 </a:t>
            </a:r>
            <a:r>
              <a:rPr lang="zh-TW" altLang="en-US" dirty="0"/>
              <a:t>Ｘ</a:t>
            </a:r>
            <a:r>
              <a:rPr lang="en-US" altLang="zh-TW" dirty="0"/>
              <a:t>5 X6 X11 X12</a:t>
            </a:r>
            <a:r>
              <a:rPr lang="zh-CN" altLang="en-US" dirty="0"/>
              <a:t>高過其他變數。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X5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懸浮微粒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X6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細懸浮微粒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X11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細懸浮微粒移動平均值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X12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懸浮微粒移動平均值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F2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的這些變數都與懸浮微粒有關。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/>
              <a:t>F1:</a:t>
            </a:r>
            <a:r>
              <a:rPr lang="zh-TW" altLang="en-US" b="0" dirty="0"/>
              <a:t>交通與燃燒污染因子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F2:</a:t>
            </a:r>
            <a:r>
              <a:rPr lang="zh-TW" altLang="en-US" b="1" dirty="0"/>
              <a:t>懸浮微粒因子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F3:</a:t>
            </a:r>
            <a:r>
              <a:rPr lang="zh-TW" altLang="en-US" b="0" dirty="0"/>
              <a:t>臭氧相關因子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0306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0" fontAlgn="ctr"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再來看投影到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F2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F3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按一下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F2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與剛剛的結果一致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，所以不在說明。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按一下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 rtl="0" fontAlgn="ctr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再來看到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F3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，可以看到 </a:t>
            </a:r>
            <a:r>
              <a:rPr lang="zh-TW" altLang="en-US" dirty="0"/>
              <a:t>Ｘ</a:t>
            </a:r>
            <a:r>
              <a:rPr lang="en-US" altLang="zh-TW" dirty="0"/>
              <a:t>3 X4 </a:t>
            </a:r>
            <a:r>
              <a:rPr lang="zh-CN" altLang="en-US" dirty="0"/>
              <a:t>高過其他變數。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X3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臭氧</a:t>
            </a:r>
          </a:p>
          <a:p>
            <a:pPr marL="158750" indent="0" rtl="0" fontAlgn="ctr">
              <a:buNone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X4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臭氧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小時移動平均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F3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的這些變數都與臭氧有關。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========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/>
              <a:t>F1:</a:t>
            </a:r>
            <a:r>
              <a:rPr lang="zh-TW" altLang="en-US" b="0" dirty="0"/>
              <a:t>交通與燃燒污染因子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F2:</a:t>
            </a:r>
            <a:r>
              <a:rPr lang="zh-TW" altLang="en-US" b="1" dirty="0"/>
              <a:t>懸浮微粒因子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F3:</a:t>
            </a:r>
            <a:r>
              <a:rPr lang="zh-TW" altLang="en-US" b="0" dirty="0"/>
              <a:t>臭氧相關因子</a:t>
            </a:r>
            <a:endParaRPr lang="zh-TW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913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1d0ee76e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1d0ee76e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再來看投影到</a:t>
            </a:r>
            <a:r>
              <a:rPr lang="en-US" altLang="zh-C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F1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按一下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在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F1 </a:t>
            </a:r>
            <a:r>
              <a:rPr lang="zh-CN" altLang="en-US" dirty="0"/>
              <a:t>可以看到</a:t>
            </a:r>
            <a:r>
              <a:rPr lang="zh-TW" altLang="en-US" dirty="0"/>
              <a:t> Ｘ</a:t>
            </a:r>
            <a:r>
              <a:rPr lang="en-US" altLang="zh-TW" dirty="0"/>
              <a:t>2 X7 X8 X9 X10 </a:t>
            </a:r>
            <a:r>
              <a:rPr lang="zh-CN" altLang="en-US" dirty="0"/>
              <a:t>高過其他變數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按一下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在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F3 </a:t>
            </a:r>
            <a:r>
              <a:rPr lang="zh-CN" altLang="en-US" dirty="0"/>
              <a:t>可以看到</a:t>
            </a:r>
            <a:r>
              <a:rPr lang="zh-TW" altLang="en-US" dirty="0"/>
              <a:t> Ｘ</a:t>
            </a:r>
            <a:r>
              <a:rPr lang="en-US" altLang="zh-TW" dirty="0"/>
              <a:t>3 X4 </a:t>
            </a:r>
            <a:r>
              <a:rPr lang="zh-CN" altLang="en-US" dirty="0"/>
              <a:t>高過其他變數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91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再來看到 </a:t>
            </a:r>
            <a:r>
              <a:rPr lang="zh-CN" altLang="en-US" dirty="0"/>
              <a:t>分群。</a:t>
            </a: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我使用</a:t>
            </a:r>
            <a:r>
              <a:rPr lang="zh-TW" altLang="en-US" dirty="0"/>
              <a:t> </a:t>
            </a:r>
            <a:r>
              <a:rPr lang="en-US" altLang="zh-TW" dirty="0"/>
              <a:t>k-means</a:t>
            </a:r>
            <a:r>
              <a:rPr lang="zh-CN" altLang="en-US" dirty="0"/>
              <a:t>這個方法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從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Within-Cluster Sum of Squares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這張圖看到，當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= 5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的時候趨於平緩，所以我將資料分成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群。</a:t>
            </a:r>
            <a:endParaRPr lang="en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034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zh-CN" altLang="en-US" b="0" dirty="0"/>
              <a:t>這張表為各群的中心位置，在將每一群進行命名。</a:t>
            </a:r>
            <a:endParaRPr lang="en-US" altLang="zh-CN" b="0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第一群：多重污染群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特徵：二氧化硫、一氧化碳、臭氧、細懸浮微粒等均有較高濃度，呈現多重污染的特性。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第二群：低污染群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特徵：大多數污染物濃度為最低或次低，尤其是細懸浮微粒和氮氧化物是最低的。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第三群：中等臭氧群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特徵：臭氧相關變數偏高，而細懸浮微粒和氮氧化物較低。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第四群：高氮氧化物群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特徵：氮氧化物和一氧化氮濃度極高，顯示與交通或燃燒源有密切關聯。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第五群：中等懸浮微粒群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特徵：懸浮微粒濃度相對偏高，其他污染物濃度中等偏低。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zh-TW" altLang="en-US" b="1" dirty="0"/>
              <a:t>第六群：高二氧化硫群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/>
              <a:t>特徵：二氧化硫濃度較高，而其他污染物大多處於中低水平。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1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將分群結果投影到</a:t>
            </a:r>
            <a:r>
              <a:rPr lang="zh-TW" altLang="en-US" dirty="0"/>
              <a:t> 第一跟第二主成份進行視覺化。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可以看到 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第一群 的 </a:t>
            </a:r>
            <a:r>
              <a:rPr lang="en-US" altLang="zh-TW" dirty="0"/>
              <a:t>PC2</a:t>
            </a:r>
            <a:r>
              <a:rPr lang="zh-TW" altLang="en-US" dirty="0"/>
              <a:t> 高於其他群，如果還有印象的話，這兩個觀察值來自福建。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第二群 的 </a:t>
            </a:r>
            <a:r>
              <a:rPr lang="en-US" altLang="zh-TW" dirty="0"/>
              <a:t>PC1</a:t>
            </a:r>
            <a:r>
              <a:rPr lang="zh-TW" altLang="en-US" dirty="0"/>
              <a:t> 高於其他群，</a:t>
            </a:r>
            <a:r>
              <a:rPr lang="en-US" altLang="zh-TW" dirty="0"/>
              <a:t>PC2 </a:t>
            </a:r>
            <a:r>
              <a:rPr lang="zh-CN" altLang="en-US" dirty="0"/>
              <a:t>較低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第三群 的 </a:t>
            </a:r>
            <a:r>
              <a:rPr lang="en-US" altLang="zh-TW" dirty="0"/>
              <a:t>PC1</a:t>
            </a:r>
            <a:r>
              <a:rPr lang="zh-TW" altLang="en-US" dirty="0"/>
              <a:t> 與 </a:t>
            </a:r>
            <a:r>
              <a:rPr lang="en-US" altLang="zh-TW" dirty="0"/>
              <a:t>PC2 </a:t>
            </a:r>
            <a:r>
              <a:rPr lang="zh-CN" altLang="en-US" dirty="0"/>
              <a:t>都較中等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第四群 的 </a:t>
            </a:r>
            <a:r>
              <a:rPr lang="en-US" altLang="zh-TW" dirty="0"/>
              <a:t>PC1</a:t>
            </a:r>
            <a:r>
              <a:rPr lang="zh-TW" altLang="en-US" dirty="0"/>
              <a:t> 非常 </a:t>
            </a:r>
            <a:r>
              <a:rPr lang="zh-CN" altLang="en-US" dirty="0"/>
              <a:t>低</a:t>
            </a:r>
            <a:r>
              <a:rPr lang="zh-TW" altLang="en-US" dirty="0"/>
              <a:t>，另外值得注意的是 第四群只有一個測站（</a:t>
            </a:r>
            <a:r>
              <a:rPr lang="zh-CN" altLang="en-US" dirty="0"/>
              <a:t>三重</a:t>
            </a:r>
            <a:r>
              <a:rPr lang="zh-TW" altLang="en-US"/>
              <a:t>）。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/>
              <a:t>第五</a:t>
            </a:r>
            <a:r>
              <a:rPr lang="zh-TW" altLang="en-US" dirty="0"/>
              <a:t>群 的  </a:t>
            </a:r>
            <a:r>
              <a:rPr lang="en-US" altLang="zh-TW" dirty="0"/>
              <a:t>PC2 </a:t>
            </a:r>
            <a:r>
              <a:rPr lang="zh-CN" altLang="en-US" dirty="0"/>
              <a:t>偏</a:t>
            </a:r>
            <a:r>
              <a:rPr lang="zh-CN" altLang="en-US"/>
              <a:t>高</a:t>
            </a:r>
            <a:r>
              <a:rPr lang="zh-TW" altLang="en-US"/>
              <a:t>。</a:t>
            </a: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/>
              <a:t>第六</a:t>
            </a:r>
            <a:r>
              <a:rPr lang="zh-TW" altLang="en-US" dirty="0"/>
              <a:t>群 的  </a:t>
            </a:r>
            <a:r>
              <a:rPr lang="en-US" altLang="zh-TW" dirty="0"/>
              <a:t>PC1</a:t>
            </a:r>
            <a:r>
              <a:rPr lang="zh-TW" altLang="en-US" dirty="0"/>
              <a:t> 與 </a:t>
            </a:r>
            <a:r>
              <a:rPr lang="en-US" altLang="zh-TW" dirty="0"/>
              <a:t>PC2  </a:t>
            </a:r>
            <a:r>
              <a:rPr lang="zh-CN" altLang="en-US" dirty="0"/>
              <a:t>都偏低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========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PC1: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交通排放因子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PC2:</a:t>
            </a:r>
            <a:r>
              <a:rPr lang="zh-TW" altLang="en-US" b="1" dirty="0"/>
              <a:t>臭氧與懸浮微粒因子</a:t>
            </a:r>
            <a:endParaRPr lang="zh-TW" altLang="en-US" b="1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i="0" u="none" strike="noStrike" dirty="0">
                <a:solidFill>
                  <a:srgbClr val="000000"/>
                </a:solidFill>
                <a:effectLst/>
              </a:rPr>
              <a:t>PC3:</a:t>
            </a:r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工業排放因子</a:t>
            </a: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997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再來看到每一群的測站及區域比例。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第一群為 多重污染群，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分到這一群的測站有馬祖與金門。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可以看到福建的所有測站都被分在第一群，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沒有其他區域分到這一群，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所以可以推測離島相較於台灣本島的污染程度較高。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239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再來看到第二群。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第二群為 低污染群，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分到這一群的測站如下。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東部所有的縣市都被分到這一群，所以可以知道 東部的污染程度較低。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而中部有差不多一半被分到 第二群，差不多一半被分到第三群，所以與第三群一起進行說明。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1307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再來看到第三群。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第三群為 中等臭氧群，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分到這一群的測站如下。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br>
              <a:rPr lang="en-US" altLang="zh-TW" dirty="0"/>
            </a:br>
            <a:r>
              <a:rPr lang="zh-TW" altLang="en-US" dirty="0"/>
              <a:t>中部有差不多一半被分到 第二群，差不多一半被分到第三群，所以知道中部的污染相較於北部及南部的污染程度較低。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而北部有超過一半被分到這一群裡面，所以推測北部大部分區域 的臭氧濃度偏高，而細懸浮微粒和氮氧化物較低。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0439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再來看到第四群。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第四群為 高氮氧化物群。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只有三重分到這一群。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代表</a:t>
            </a:r>
            <a:r>
              <a:rPr lang="zh-TW" altLang="en-US" dirty="0"/>
              <a:t> 三重 的 氮氧化物和一氧化氮濃度較其他測站高很多，而氮氧化物和一氧化氮與交通排放有關聯，所以可以做進一步的研究。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026949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再來看到第五群。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第五群為</a:t>
            </a:r>
            <a:r>
              <a:rPr lang="zh-TW" altLang="en-US" b="1" dirty="0"/>
              <a:t>中等懸浮微粒群。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CN" altLang="en-US" dirty="0"/>
              <a:t>分到這一群的測站如下。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南部有差不多一半被分到第五群，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所以推測南部大部分區域 的懸浮微粒濃度相對偏高，而其他污染物濃度中等偏低。</a:t>
            </a:r>
          </a:p>
        </p:txBody>
      </p:sp>
    </p:spTree>
    <p:extLst>
      <p:ext uri="{BB962C8B-B14F-4D97-AF65-F5344CB8AC3E}">
        <p14:creationId xmlns:p14="http://schemas.microsoft.com/office/powerpoint/2010/main" val="1260956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最後看到第六群。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/>
              <a:t>第六群為</a:t>
            </a:r>
            <a:r>
              <a:rPr lang="zh-TW" altLang="en-US" b="1" dirty="0"/>
              <a:t>高二氧化硫群。</a:t>
            </a:r>
            <a:endParaRPr lang="en-US" altLang="zh-TW" dirty="0"/>
          </a:p>
          <a:p>
            <a:pPr marL="0" indent="0">
              <a:lnSpc>
                <a:spcPts val="3500"/>
              </a:lnSpc>
              <a:spcAft>
                <a:spcPts val="1200"/>
              </a:spcAft>
              <a:buNone/>
            </a:pPr>
            <a:r>
              <a:rPr lang="zh-CN" altLang="en-US" dirty="0"/>
              <a:t>分到這一群的測站有</a:t>
            </a:r>
            <a:endParaRPr lang="en-US" altLang="zh-CN" dirty="0"/>
          </a:p>
          <a:p>
            <a:pPr marL="0" indent="0">
              <a:lnSpc>
                <a:spcPts val="3500"/>
              </a:lnSpc>
              <a:spcAft>
                <a:spcPts val="1200"/>
              </a:spcAft>
              <a:buNone/>
            </a:pPr>
            <a:r>
              <a:rPr lang="zh-TW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富貴角、萬里、觀音、大城、崙背、臺西、朴子、屏東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zh-TW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枋山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)</a:t>
            </a:r>
          </a:p>
          <a:p>
            <a:pPr marL="0" indent="0">
              <a:lnSpc>
                <a:spcPts val="3500"/>
              </a:lnSpc>
              <a:spcAft>
                <a:spcPts val="1200"/>
              </a:spcAft>
              <a:buNone/>
            </a:pPr>
            <a:endParaRPr lang="en-US" altLang="zh-TW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0" indent="0">
              <a:lnSpc>
                <a:spcPts val="3500"/>
              </a:lnSpc>
              <a:spcAft>
                <a:spcPts val="1200"/>
              </a:spcAft>
              <a:buNone/>
            </a:pP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北、中、南部都有幾個被分到這一群，也可以</a:t>
            </a:r>
            <a:r>
              <a:rPr lang="zh-TW" altLang="en-US" dirty="0"/>
              <a:t>進一步研究為何這幾個地點有較高濃度的二氧化硫。</a:t>
            </a:r>
            <a:endParaRPr lang="zh-TW" altLang="zh-TW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299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5b81245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5b81245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7558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5b81245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5b81245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1061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從上面分析得知，氣體污染物與區域性具有明顯關聯性，不同地區的污染特徵反映出工業排放、交通排放等主要來源。高污染群的地區（如高二氧化硫群和高氮氧化物群）對健康風險影響較大，而低污染群或中等污染群則相對適合居住環境選擇。因此，空氣品質應也納入居家生活品質的重要考量因素，可為居民選址提供參考依據。</a:t>
            </a:r>
          </a:p>
        </p:txBody>
      </p:sp>
    </p:spTree>
    <p:extLst>
      <p:ext uri="{BB962C8B-B14F-4D97-AF65-F5344CB8AC3E}">
        <p14:creationId xmlns:p14="http://schemas.microsoft.com/office/powerpoint/2010/main" val="18334814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187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空氣污染是全球關注的重要環境問題，尤其在都市化與工業化迅速發展的地區，空氣品質的惡化對公共健康與生態環境帶來了顯著影響。本研究旨在透過分析不同測站的數據，探討氣體污染物與地區的關聯性。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5b812454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5b812454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220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首先先介紹原始資料</a:t>
            </a:r>
            <a:endParaRPr lang="en-US" altLang="zh-TW" dirty="0"/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資料時間：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2024-12-28 06</a:t>
            </a: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00 ~ 16</a:t>
            </a: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00</a:t>
            </a: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。</a:t>
            </a:r>
            <a:endParaRPr lang="zh-TW" altLang="en-US" sz="11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資料筆數</a:t>
            </a: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913 </a:t>
            </a: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筆。</a:t>
            </a:r>
            <a:endParaRPr lang="en-US" altLang="zh-CN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測站個數</a:t>
            </a: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83 </a:t>
            </a: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個。</a:t>
            </a:r>
            <a:endParaRPr lang="en-US" altLang="zh-TW" sz="11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541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再來是變數介紹：有連續型變數及類別型變數、紅色的是代表有使用到的變數，連續性變數總共使了有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個變數。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而類別型使用到的有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測站名稱及縣市。</a:t>
            </a: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連續型變數的這些氣體是由什麼原因產生及對人體的影響，等等如果有時間可以再補充。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二氧化硫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(SO2)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是常見的空氣污染物，會刺激眼、鼻，對哮喘病患者及慢性呼吸系統病患者的健康影響更為明顯。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氮氧化物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NOx)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就是來自工廠和汽機車排氣管所排出的廢氣，在遇到強烈陽光照後，就會和空氣中的氧結合形成臭氧。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壞的臭氧</a:t>
            </a:r>
            <a:b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指的是存在於對流層（我們生存的空間）內的臭氧，具有強氧化特性，超過 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0.1ppm 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即具有殺菌效果。對人體來說，臭氧對呼吸系統具有刺激性，吸入濃度超過 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0.05ppm 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的臭氧會引起咳嗽、頭痛、疲倦以及肺部的傷害，對長輩、幼兒及有氣喘、慢性支氣管炎的人來說，臭氧對身體的傷害更嚴重。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二氧化氮</a:t>
            </a:r>
            <a:r>
              <a:rPr lang="zh-TW" altLang="e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（</a:t>
            </a:r>
            <a:r>
              <a:rPr lang="en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NO2</a:t>
            </a:r>
            <a:r>
              <a:rPr lang="zh-TW" altLang="en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對人體的影響：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刺激人類呼吸系統的氣道，加重呼吸系統疾病。</a:t>
            </a:r>
          </a:p>
          <a:p>
            <a:pPr marL="0" indent="0"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形成哮喘和呼吸道感染，出現咳嗽、喘息或呼吸困難等症狀。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對環境的影響：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二氧化氮與水、氧氣和大氣中的其他化學物質產生反應，形成酸雨。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一氧化氮（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）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是一種無色、聞起來有刺激香甜味的氣體，高劑量的一氧化氮甚至有毒性，空氣中吸入可能造成呼吸道的損害，而接觸到皮膚或是眼睛到可能造成灼傷。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懸浮微粒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（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PM 2.5</a:t>
            </a:r>
            <a:r>
              <a:rPr lang="zh-TW" alt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）</a:t>
            </a:r>
            <a:endParaRPr lang="en-US" altLang="zh-TW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indent="0">
              <a:buNone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露於大氣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PM2.5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會導致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短時間高暴露，將惡化肺部疾病症狀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而長期高暴露會加速</a:t>
            </a:r>
            <a:r>
              <a:rPr lang="en-US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COPD</a:t>
            </a: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惡化程度。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與肺部系統氧化壓力、發炎、動脈硬化及心血管疾病等有關。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對心臟自律交換功能有害。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可能影響血管或血管內皮。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懸浮微粒在血液中的移動，可能影響血栓發生。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影響生理發炎或防禦機制。</a:t>
            </a:r>
          </a:p>
          <a:p>
            <a:pPr marL="228600" lvl="0" indent="-228600">
              <a:buFont typeface="+mj-lt"/>
              <a:buAutoNum type="arabicPeriod"/>
            </a:pPr>
            <a:r>
              <a:rPr lang="zh-TW" altLang="zh-TW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誘發肺部傷害、降低肺功能、產生呼吸道傷害或減少血氧量。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1198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把原本縣市變數分成五個區域。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62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1d0ee76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f1d0ee76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將同一測站的各項變數取平均值，作為該測站的代表數據。</a:t>
            </a:r>
            <a:endParaRPr lang="en-US" altLang="zh-TW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資料從 </a:t>
            </a:r>
            <a:r>
              <a:rPr lang="en-US" altLang="zh-TW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913</a:t>
            </a:r>
            <a:r>
              <a:rPr lang="zh-CN" altLang="en-US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筆變成</a:t>
            </a:r>
            <a:r>
              <a:rPr lang="zh-TW" altLang="en-US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 </a:t>
            </a:r>
            <a:r>
              <a:rPr lang="en-US" altLang="zh-TW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83</a:t>
            </a:r>
            <a:r>
              <a:rPr lang="zh-TW" altLang="en-US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 </a:t>
            </a:r>
            <a:r>
              <a:rPr lang="zh-CN" altLang="en-US" sz="11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筆觀察值。</a:t>
            </a:r>
            <a:endParaRPr lang="en-US" altLang="zh-CN" sz="11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100" dirty="0">
                <a:latin typeface="BiauKaiTC" panose="03000500000000000000" pitchFamily="66" charset="-120"/>
                <a:ea typeface="BiauKaiTC" panose="03000500000000000000" pitchFamily="66" charset="-120"/>
              </a:rPr>
              <a:t>將資料標準化。</a:t>
            </a:r>
            <a:endParaRPr lang="en-US" altLang="zh-CN" sz="11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8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E5085738-FCB1-2B4A-AA0A-0E006C9B52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392" y1="30435" x2="28268" y2="33043"/>
                        <a14:foregroundMark x1="39542" y1="21449" x2="39542" y2="21449"/>
                        <a14:foregroundMark x1="45261" y1="40290" x2="45261" y2="40290"/>
                        <a14:foregroundMark x1="55556" y1="35652" x2="55556" y2="35652"/>
                        <a14:foregroundMark x1="50817" y1="39420" x2="50817" y2="39420"/>
                        <a14:foregroundMark x1="32516" y1="42609" x2="32516" y2="426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4380" y="1320312"/>
            <a:ext cx="7962415" cy="4472042"/>
          </a:xfrm>
          <a:prstGeom prst="rect">
            <a:avLst/>
          </a:prstGeom>
        </p:spPr>
      </p:pic>
      <p:sp>
        <p:nvSpPr>
          <p:cNvPr id="9" name="Google Shape;9;p2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12000" y="1218001"/>
            <a:ext cx="6120000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12000" y="3494399"/>
            <a:ext cx="61200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1"/>
          </p:nvPr>
        </p:nvSpPr>
        <p:spPr>
          <a:xfrm>
            <a:off x="1660196" y="2163601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2"/>
          </p:nvPr>
        </p:nvSpPr>
        <p:spPr>
          <a:xfrm>
            <a:off x="5708100" y="2163601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subTitle" idx="3"/>
          </p:nvPr>
        </p:nvSpPr>
        <p:spPr>
          <a:xfrm>
            <a:off x="1660196" y="3955999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4"/>
          </p:nvPr>
        </p:nvSpPr>
        <p:spPr>
          <a:xfrm>
            <a:off x="5708100" y="3955999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title" idx="5" hasCustomPrompt="1"/>
          </p:nvPr>
        </p:nvSpPr>
        <p:spPr>
          <a:xfrm>
            <a:off x="792000" y="1529250"/>
            <a:ext cx="7200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6" hasCustomPrompt="1"/>
          </p:nvPr>
        </p:nvSpPr>
        <p:spPr>
          <a:xfrm>
            <a:off x="792000" y="3321639"/>
            <a:ext cx="7200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6"/>
          <p:cNvSpPr txBox="1">
            <a:spLocks noGrp="1"/>
          </p:cNvSpPr>
          <p:nvPr>
            <p:ph type="title" idx="7" hasCustomPrompt="1"/>
          </p:nvPr>
        </p:nvSpPr>
        <p:spPr>
          <a:xfrm>
            <a:off x="4839900" y="1529250"/>
            <a:ext cx="7200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8" hasCustomPrompt="1"/>
          </p:nvPr>
        </p:nvSpPr>
        <p:spPr>
          <a:xfrm>
            <a:off x="4839900" y="3321639"/>
            <a:ext cx="720000" cy="57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9"/>
          </p:nvPr>
        </p:nvSpPr>
        <p:spPr>
          <a:xfrm>
            <a:off x="1660196" y="1393200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13"/>
          </p:nvPr>
        </p:nvSpPr>
        <p:spPr>
          <a:xfrm>
            <a:off x="5708100" y="1393200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4"/>
          </p:nvPr>
        </p:nvSpPr>
        <p:spPr>
          <a:xfrm>
            <a:off x="1660196" y="3185589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5"/>
          </p:nvPr>
        </p:nvSpPr>
        <p:spPr>
          <a:xfrm>
            <a:off x="5708100" y="3185589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aytone One"/>
              <a:buNone/>
              <a:defRPr sz="20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 flipH="1">
            <a:off x="7598163" y="4456695"/>
            <a:ext cx="1545843" cy="686806"/>
            <a:chOff x="-12" y="4456695"/>
            <a:chExt cx="1545843" cy="686806"/>
          </a:xfrm>
        </p:grpSpPr>
        <p:sp>
          <p:nvSpPr>
            <p:cNvPr id="150" name="Google Shape;150;p16"/>
            <p:cNvSpPr/>
            <p:nvPr/>
          </p:nvSpPr>
          <p:spPr>
            <a:xfrm flipH="1">
              <a:off x="590447" y="4623682"/>
              <a:ext cx="955384" cy="519819"/>
            </a:xfrm>
            <a:custGeom>
              <a:avLst/>
              <a:gdLst/>
              <a:ahLst/>
              <a:cxnLst/>
              <a:rect l="l" t="t" r="r" b="b"/>
              <a:pathLst>
                <a:path w="1871" h="1018" extrusionOk="0">
                  <a:moveTo>
                    <a:pt x="1486" y="550"/>
                  </a:moveTo>
                  <a:lnTo>
                    <a:pt x="936" y="0"/>
                  </a:lnTo>
                  <a:lnTo>
                    <a:pt x="386" y="550"/>
                  </a:lnTo>
                  <a:lnTo>
                    <a:pt x="0" y="935"/>
                  </a:lnTo>
                  <a:lnTo>
                    <a:pt x="0" y="1018"/>
                  </a:lnTo>
                  <a:lnTo>
                    <a:pt x="1871" y="1018"/>
                  </a:lnTo>
                  <a:lnTo>
                    <a:pt x="1871" y="935"/>
                  </a:lnTo>
                  <a:lnTo>
                    <a:pt x="1486" y="5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 flipH="1">
              <a:off x="-12" y="44566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080077"/>
            <a:ext cx="77040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grpSp>
        <p:nvGrpSpPr>
          <p:cNvPr id="38" name="Google Shape;38;p4"/>
          <p:cNvGrpSpPr/>
          <p:nvPr/>
        </p:nvGrpSpPr>
        <p:grpSpPr>
          <a:xfrm>
            <a:off x="4" y="4055788"/>
            <a:ext cx="1958256" cy="859104"/>
            <a:chOff x="4" y="4055788"/>
            <a:chExt cx="1958256" cy="859104"/>
          </a:xfrm>
        </p:grpSpPr>
        <p:sp>
          <p:nvSpPr>
            <p:cNvPr id="39" name="Google Shape;39;p4"/>
            <p:cNvSpPr/>
            <p:nvPr/>
          </p:nvSpPr>
          <p:spPr>
            <a:xfrm>
              <a:off x="4" y="4676940"/>
              <a:ext cx="1958256" cy="237952"/>
            </a:xfrm>
            <a:custGeom>
              <a:avLst/>
              <a:gdLst/>
              <a:ahLst/>
              <a:cxnLst/>
              <a:rect l="l" t="t" r="r" b="b"/>
              <a:pathLst>
                <a:path w="3835" h="466" extrusionOk="0">
                  <a:moveTo>
                    <a:pt x="3619" y="466"/>
                  </a:moveTo>
                  <a:lnTo>
                    <a:pt x="0" y="466"/>
                  </a:lnTo>
                  <a:lnTo>
                    <a:pt x="222" y="0"/>
                  </a:lnTo>
                  <a:lnTo>
                    <a:pt x="3835" y="0"/>
                  </a:lnTo>
                  <a:lnTo>
                    <a:pt x="3619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" y="4055788"/>
              <a:ext cx="469267" cy="468756"/>
            </a:xfrm>
            <a:custGeom>
              <a:avLst/>
              <a:gdLst/>
              <a:ahLst/>
              <a:cxnLst/>
              <a:rect l="l" t="t" r="r" b="b"/>
              <a:pathLst>
                <a:path w="919" h="918" extrusionOk="0">
                  <a:moveTo>
                    <a:pt x="0" y="459"/>
                  </a:moveTo>
                  <a:lnTo>
                    <a:pt x="460" y="0"/>
                  </a:lnTo>
                  <a:lnTo>
                    <a:pt x="919" y="459"/>
                  </a:lnTo>
                  <a:lnTo>
                    <a:pt x="460" y="918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78549BAA-9A8B-0948-AD5A-28FBEAD72CBC}"/>
              </a:ext>
            </a:extLst>
          </p:cNvPr>
          <p:cNvSpPr txBox="1"/>
          <p:nvPr userDrawn="1"/>
        </p:nvSpPr>
        <p:spPr>
          <a:xfrm>
            <a:off x="8343900" y="4544586"/>
            <a:ext cx="4203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957623E-A5B1-044D-9CD3-39C8201D9B9F}" type="slidenum">
              <a:rPr kumimoji="1" lang="zh-TW" altLang="en-US" sz="1500" smtClean="0"/>
              <a:t>‹#›</a:t>
            </a:fld>
            <a:endParaRPr kumimoji="1" lang="zh-TW" altLang="en-US" sz="15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7" name="Google Shape;187;p19"/>
          <p:cNvGrpSpPr/>
          <p:nvPr/>
        </p:nvGrpSpPr>
        <p:grpSpPr>
          <a:xfrm>
            <a:off x="-12" y="228600"/>
            <a:ext cx="9144023" cy="4914889"/>
            <a:chOff x="-12" y="228600"/>
            <a:chExt cx="9144023" cy="4914889"/>
          </a:xfrm>
        </p:grpSpPr>
        <p:sp>
          <p:nvSpPr>
            <p:cNvPr id="188" name="Google Shape;188;p19"/>
            <p:cNvSpPr/>
            <p:nvPr/>
          </p:nvSpPr>
          <p:spPr>
            <a:xfrm rot="10800000" flipH="1">
              <a:off x="609606" y="4624180"/>
              <a:ext cx="955384" cy="519308"/>
            </a:xfrm>
            <a:custGeom>
              <a:avLst/>
              <a:gdLst/>
              <a:ahLst/>
              <a:cxnLst/>
              <a:rect l="l" t="t" r="r" b="b"/>
              <a:pathLst>
                <a:path w="1871" h="1017" extrusionOk="0">
                  <a:moveTo>
                    <a:pt x="385" y="468"/>
                  </a:moveTo>
                  <a:lnTo>
                    <a:pt x="935" y="1017"/>
                  </a:lnTo>
                  <a:lnTo>
                    <a:pt x="1485" y="468"/>
                  </a:lnTo>
                  <a:lnTo>
                    <a:pt x="1871" y="82"/>
                  </a:lnTo>
                  <a:lnTo>
                    <a:pt x="1871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385" y="46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-12" y="44566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8623682" y="228600"/>
              <a:ext cx="520329" cy="955384"/>
            </a:xfrm>
            <a:custGeom>
              <a:avLst/>
              <a:gdLst/>
              <a:ahLst/>
              <a:cxnLst/>
              <a:rect l="l" t="t" r="r" b="b"/>
              <a:pathLst>
                <a:path w="1019" h="1871" extrusionOk="0">
                  <a:moveTo>
                    <a:pt x="937" y="935"/>
                  </a:moveTo>
                  <a:lnTo>
                    <a:pt x="0" y="1871"/>
                  </a:lnTo>
                  <a:lnTo>
                    <a:pt x="1019" y="1871"/>
                  </a:lnTo>
                  <a:lnTo>
                    <a:pt x="1019" y="0"/>
                  </a:lnTo>
                  <a:lnTo>
                    <a:pt x="0" y="0"/>
                  </a:lnTo>
                  <a:lnTo>
                    <a:pt x="937" y="9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8481259" y="347831"/>
              <a:ext cx="357950" cy="716921"/>
            </a:xfrm>
            <a:custGeom>
              <a:avLst/>
              <a:gdLst/>
              <a:ahLst/>
              <a:cxnLst/>
              <a:rect l="l" t="t" r="r" b="b"/>
              <a:pathLst>
                <a:path w="701" h="1404" extrusionOk="0">
                  <a:moveTo>
                    <a:pt x="701" y="703"/>
                  </a:moveTo>
                  <a:lnTo>
                    <a:pt x="0" y="0"/>
                  </a:lnTo>
                  <a:lnTo>
                    <a:pt x="0" y="1404"/>
                  </a:lnTo>
                  <a:lnTo>
                    <a:pt x="701" y="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4" name="Google Shape;194;p20"/>
          <p:cNvGrpSpPr/>
          <p:nvPr/>
        </p:nvGrpSpPr>
        <p:grpSpPr>
          <a:xfrm flipH="1">
            <a:off x="-3" y="4511843"/>
            <a:ext cx="2111965" cy="631657"/>
            <a:chOff x="7032047" y="4511843"/>
            <a:chExt cx="2111965" cy="631657"/>
          </a:xfrm>
        </p:grpSpPr>
        <p:sp>
          <p:nvSpPr>
            <p:cNvPr id="195" name="Google Shape;195;p20"/>
            <p:cNvSpPr/>
            <p:nvPr/>
          </p:nvSpPr>
          <p:spPr>
            <a:xfrm flipH="1">
              <a:off x="7032047" y="4623682"/>
              <a:ext cx="955384" cy="519819"/>
            </a:xfrm>
            <a:custGeom>
              <a:avLst/>
              <a:gdLst/>
              <a:ahLst/>
              <a:cxnLst/>
              <a:rect l="l" t="t" r="r" b="b"/>
              <a:pathLst>
                <a:path w="1871" h="1018" extrusionOk="0">
                  <a:moveTo>
                    <a:pt x="1486" y="550"/>
                  </a:moveTo>
                  <a:lnTo>
                    <a:pt x="936" y="0"/>
                  </a:lnTo>
                  <a:lnTo>
                    <a:pt x="386" y="550"/>
                  </a:lnTo>
                  <a:lnTo>
                    <a:pt x="0" y="935"/>
                  </a:lnTo>
                  <a:lnTo>
                    <a:pt x="0" y="1018"/>
                  </a:lnTo>
                  <a:lnTo>
                    <a:pt x="1871" y="1018"/>
                  </a:lnTo>
                  <a:lnTo>
                    <a:pt x="1871" y="935"/>
                  </a:lnTo>
                  <a:lnTo>
                    <a:pt x="1486" y="5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8456707" y="4511843"/>
              <a:ext cx="687305" cy="631646"/>
            </a:xfrm>
            <a:custGeom>
              <a:avLst/>
              <a:gdLst/>
              <a:ahLst/>
              <a:cxnLst/>
              <a:rect l="l" t="t" r="r" b="b"/>
              <a:pathLst>
                <a:path w="1346" h="1237" extrusionOk="0">
                  <a:moveTo>
                    <a:pt x="618" y="618"/>
                  </a:moveTo>
                  <a:lnTo>
                    <a:pt x="0" y="1237"/>
                  </a:lnTo>
                  <a:lnTo>
                    <a:pt x="728" y="1237"/>
                  </a:lnTo>
                  <a:lnTo>
                    <a:pt x="983" y="982"/>
                  </a:lnTo>
                  <a:lnTo>
                    <a:pt x="1346" y="618"/>
                  </a:lnTo>
                  <a:lnTo>
                    <a:pt x="983" y="255"/>
                  </a:lnTo>
                  <a:lnTo>
                    <a:pt x="728" y="0"/>
                  </a:lnTo>
                  <a:lnTo>
                    <a:pt x="0" y="0"/>
                  </a:lnTo>
                  <a:lnTo>
                    <a:pt x="618" y="6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 flipH="1">
              <a:off x="7987434" y="4649201"/>
              <a:ext cx="469267" cy="468756"/>
            </a:xfrm>
            <a:custGeom>
              <a:avLst/>
              <a:gdLst/>
              <a:ahLst/>
              <a:cxnLst/>
              <a:rect l="l" t="t" r="r" b="b"/>
              <a:pathLst>
                <a:path w="919" h="918" extrusionOk="0">
                  <a:moveTo>
                    <a:pt x="0" y="459"/>
                  </a:moveTo>
                  <a:lnTo>
                    <a:pt x="460" y="0"/>
                  </a:lnTo>
                  <a:lnTo>
                    <a:pt x="919" y="459"/>
                  </a:lnTo>
                  <a:lnTo>
                    <a:pt x="460" y="918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2" name="Google Shape;22;p3"/>
          <p:cNvGrpSpPr/>
          <p:nvPr userDrawn="1"/>
        </p:nvGrpSpPr>
        <p:grpSpPr>
          <a:xfrm>
            <a:off x="-3" y="-12"/>
            <a:ext cx="1424654" cy="519831"/>
            <a:chOff x="-3" y="-12"/>
            <a:chExt cx="1424654" cy="519831"/>
          </a:xfrm>
        </p:grpSpPr>
        <p:sp>
          <p:nvSpPr>
            <p:cNvPr id="25" name="Google Shape;25;p3"/>
            <p:cNvSpPr/>
            <p:nvPr/>
          </p:nvSpPr>
          <p:spPr>
            <a:xfrm>
              <a:off x="-3" y="0"/>
              <a:ext cx="955384" cy="519819"/>
            </a:xfrm>
            <a:custGeom>
              <a:avLst/>
              <a:gdLst/>
              <a:ahLst/>
              <a:cxnLst/>
              <a:rect l="l" t="t" r="r" b="b"/>
              <a:pathLst>
                <a:path w="1871" h="1018" extrusionOk="0">
                  <a:moveTo>
                    <a:pt x="1486" y="550"/>
                  </a:moveTo>
                  <a:lnTo>
                    <a:pt x="936" y="0"/>
                  </a:lnTo>
                  <a:lnTo>
                    <a:pt x="386" y="550"/>
                  </a:lnTo>
                  <a:lnTo>
                    <a:pt x="0" y="935"/>
                  </a:lnTo>
                  <a:lnTo>
                    <a:pt x="0" y="1018"/>
                  </a:lnTo>
                  <a:lnTo>
                    <a:pt x="1871" y="1018"/>
                  </a:lnTo>
                  <a:lnTo>
                    <a:pt x="1871" y="935"/>
                  </a:lnTo>
                  <a:lnTo>
                    <a:pt x="1486" y="5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55384" y="-12"/>
              <a:ext cx="469267" cy="468756"/>
            </a:xfrm>
            <a:custGeom>
              <a:avLst/>
              <a:gdLst/>
              <a:ahLst/>
              <a:cxnLst/>
              <a:rect l="l" t="t" r="r" b="b"/>
              <a:pathLst>
                <a:path w="919" h="918" extrusionOk="0">
                  <a:moveTo>
                    <a:pt x="0" y="459"/>
                  </a:moveTo>
                  <a:lnTo>
                    <a:pt x="460" y="0"/>
                  </a:lnTo>
                  <a:lnTo>
                    <a:pt x="919" y="459"/>
                  </a:lnTo>
                  <a:lnTo>
                    <a:pt x="460" y="918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720000" y="1886100"/>
            <a:ext cx="57600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882000" y="950100"/>
            <a:ext cx="1080000" cy="93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720000" y="3762300"/>
            <a:ext cx="57600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" y="0"/>
            <a:ext cx="9144000" cy="5144400"/>
          </a:xfrm>
          <a:prstGeom prst="frame">
            <a:avLst>
              <a:gd name="adj1" fmla="val 23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228106"/>
            <a:ext cx="9384667" cy="4916295"/>
            <a:chOff x="0" y="228106"/>
            <a:chExt cx="9384667" cy="4916295"/>
          </a:xfrm>
        </p:grpSpPr>
        <p:sp>
          <p:nvSpPr>
            <p:cNvPr id="11" name="Google Shape;11;p2"/>
            <p:cNvSpPr/>
            <p:nvPr/>
          </p:nvSpPr>
          <p:spPr>
            <a:xfrm>
              <a:off x="7029182" y="4624582"/>
              <a:ext cx="955384" cy="519819"/>
            </a:xfrm>
            <a:custGeom>
              <a:avLst/>
              <a:gdLst/>
              <a:ahLst/>
              <a:cxnLst/>
              <a:rect l="l" t="t" r="r" b="b"/>
              <a:pathLst>
                <a:path w="1871" h="1018" extrusionOk="0">
                  <a:moveTo>
                    <a:pt x="1486" y="550"/>
                  </a:moveTo>
                  <a:lnTo>
                    <a:pt x="936" y="0"/>
                  </a:lnTo>
                  <a:lnTo>
                    <a:pt x="386" y="550"/>
                  </a:lnTo>
                  <a:lnTo>
                    <a:pt x="0" y="935"/>
                  </a:lnTo>
                  <a:lnTo>
                    <a:pt x="0" y="1018"/>
                  </a:lnTo>
                  <a:lnTo>
                    <a:pt x="1871" y="1018"/>
                  </a:lnTo>
                  <a:lnTo>
                    <a:pt x="1871" y="935"/>
                  </a:lnTo>
                  <a:lnTo>
                    <a:pt x="1486" y="5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" y="228106"/>
              <a:ext cx="676427" cy="1241998"/>
            </a:xfrm>
            <a:custGeom>
              <a:avLst/>
              <a:gdLst/>
              <a:ahLst/>
              <a:cxnLst/>
              <a:rect l="l" t="t" r="r" b="b"/>
              <a:pathLst>
                <a:path w="1019" h="1871" extrusionOk="0">
                  <a:moveTo>
                    <a:pt x="937" y="935"/>
                  </a:moveTo>
                  <a:lnTo>
                    <a:pt x="0" y="1871"/>
                  </a:lnTo>
                  <a:lnTo>
                    <a:pt x="1019" y="1871"/>
                  </a:lnTo>
                  <a:lnTo>
                    <a:pt x="1019" y="0"/>
                  </a:lnTo>
                  <a:lnTo>
                    <a:pt x="0" y="0"/>
                  </a:lnTo>
                  <a:lnTo>
                    <a:pt x="937" y="9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593288"/>
              <a:ext cx="469267" cy="468756"/>
            </a:xfrm>
            <a:custGeom>
              <a:avLst/>
              <a:gdLst/>
              <a:ahLst/>
              <a:cxnLst/>
              <a:rect l="l" t="t" r="r" b="b"/>
              <a:pathLst>
                <a:path w="919" h="918" extrusionOk="0">
                  <a:moveTo>
                    <a:pt x="0" y="459"/>
                  </a:moveTo>
                  <a:lnTo>
                    <a:pt x="460" y="0"/>
                  </a:lnTo>
                  <a:lnTo>
                    <a:pt x="919" y="459"/>
                  </a:lnTo>
                  <a:lnTo>
                    <a:pt x="460" y="918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" y="1622507"/>
              <a:ext cx="465334" cy="931996"/>
            </a:xfrm>
            <a:custGeom>
              <a:avLst/>
              <a:gdLst/>
              <a:ahLst/>
              <a:cxnLst/>
              <a:rect l="l" t="t" r="r" b="b"/>
              <a:pathLst>
                <a:path w="701" h="1404" extrusionOk="0">
                  <a:moveTo>
                    <a:pt x="701" y="703"/>
                  </a:moveTo>
                  <a:lnTo>
                    <a:pt x="0" y="0"/>
                  </a:lnTo>
                  <a:lnTo>
                    <a:pt x="0" y="1404"/>
                  </a:lnTo>
                  <a:lnTo>
                    <a:pt x="701" y="7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185745" y="228600"/>
              <a:ext cx="1958256" cy="237952"/>
            </a:xfrm>
            <a:custGeom>
              <a:avLst/>
              <a:gdLst/>
              <a:ahLst/>
              <a:cxnLst/>
              <a:rect l="l" t="t" r="r" b="b"/>
              <a:pathLst>
                <a:path w="3835" h="466" extrusionOk="0">
                  <a:moveTo>
                    <a:pt x="3619" y="466"/>
                  </a:moveTo>
                  <a:lnTo>
                    <a:pt x="0" y="466"/>
                  </a:lnTo>
                  <a:lnTo>
                    <a:pt x="222" y="0"/>
                  </a:lnTo>
                  <a:lnTo>
                    <a:pt x="3835" y="0"/>
                  </a:lnTo>
                  <a:lnTo>
                    <a:pt x="3619" y="4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23682" y="3152600"/>
              <a:ext cx="520329" cy="955384"/>
            </a:xfrm>
            <a:custGeom>
              <a:avLst/>
              <a:gdLst/>
              <a:ahLst/>
              <a:cxnLst/>
              <a:rect l="l" t="t" r="r" b="b"/>
              <a:pathLst>
                <a:path w="1019" h="1871" extrusionOk="0">
                  <a:moveTo>
                    <a:pt x="937" y="935"/>
                  </a:moveTo>
                  <a:lnTo>
                    <a:pt x="0" y="1871"/>
                  </a:lnTo>
                  <a:lnTo>
                    <a:pt x="1019" y="1871"/>
                  </a:lnTo>
                  <a:lnTo>
                    <a:pt x="1019" y="0"/>
                  </a:lnTo>
                  <a:lnTo>
                    <a:pt x="0" y="0"/>
                  </a:lnTo>
                  <a:lnTo>
                    <a:pt x="937" y="9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915400" y="4593288"/>
              <a:ext cx="469267" cy="468756"/>
            </a:xfrm>
            <a:custGeom>
              <a:avLst/>
              <a:gdLst/>
              <a:ahLst/>
              <a:cxnLst/>
              <a:rect l="l" t="t" r="r" b="b"/>
              <a:pathLst>
                <a:path w="919" h="918" extrusionOk="0">
                  <a:moveTo>
                    <a:pt x="0" y="459"/>
                  </a:moveTo>
                  <a:lnTo>
                    <a:pt x="460" y="0"/>
                  </a:lnTo>
                  <a:lnTo>
                    <a:pt x="919" y="459"/>
                  </a:lnTo>
                  <a:lnTo>
                    <a:pt x="460" y="918"/>
                  </a:lnTo>
                  <a:lnTo>
                    <a:pt x="0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12000" y="1218001"/>
            <a:ext cx="6120000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None/>
              <a:defRPr sz="4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12000" y="3494399"/>
            <a:ext cx="6120000" cy="43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1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ytone One"/>
              <a:buNone/>
              <a:defRPr sz="28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060625"/>
            <a:ext cx="7704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●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○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tkinson Hyperlegible"/>
              <a:buChar char="■"/>
              <a:defRPr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2" r:id="rId2"/>
    <p:sldLayoutId id="2147483650" r:id="rId3"/>
    <p:sldLayoutId id="2147483665" r:id="rId4"/>
    <p:sldLayoutId id="2147483666" r:id="rId5"/>
    <p:sldLayoutId id="2147483670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ctrTitle"/>
          </p:nvPr>
        </p:nvSpPr>
        <p:spPr>
          <a:xfrm>
            <a:off x="353526" y="748700"/>
            <a:ext cx="7520916" cy="2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30000"/>
              </a:lnSpc>
            </a:pP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空氣品質資料分析：</a:t>
            </a:r>
            <a:b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</a:rPr>
            </a:b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</a:rPr>
              <a:t>     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區域性空氣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品質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探索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1"/>
          </p:nvPr>
        </p:nvSpPr>
        <p:spPr>
          <a:xfrm>
            <a:off x="624359" y="3406704"/>
            <a:ext cx="2331453" cy="865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200000"/>
              </a:lnSpc>
            </a:pPr>
            <a:r>
              <a:rPr lang="zh-CN" altLang="en-US" dirty="0">
                <a:latin typeface="BiauKaiTC" panose="03000500000000000000" pitchFamily="66" charset="-120"/>
                <a:ea typeface="BiauKaiTC" panose="03000500000000000000" pitchFamily="66" charset="-120"/>
              </a:rPr>
              <a:t>授課老師：</a:t>
            </a:r>
            <a:r>
              <a:rPr lang="zh-TW" altLang="en-US" dirty="0">
                <a:latin typeface="BiauKaiTC" panose="03000500000000000000" pitchFamily="66" charset="-120"/>
                <a:ea typeface="BiauKaiTC" panose="03000500000000000000" pitchFamily="66" charset="-120"/>
              </a:rPr>
              <a:t>李百靈老師</a:t>
            </a:r>
            <a:endParaRPr lang="en-US" altLang="zh-CN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0" indent="0" algn="just">
              <a:lnSpc>
                <a:spcPct val="200000"/>
              </a:lnSpc>
            </a:pPr>
            <a:r>
              <a:rPr lang="zh-TW" altLang="en-US" dirty="0">
                <a:latin typeface="BiauKaiTC" panose="03000500000000000000" pitchFamily="66" charset="-120"/>
                <a:ea typeface="BiauKaiTC" panose="03000500000000000000" pitchFamily="66" charset="-120"/>
              </a:rPr>
              <a:t>報告人：張家瑞</a:t>
            </a:r>
          </a:p>
        </p:txBody>
      </p:sp>
      <p:cxnSp>
        <p:nvCxnSpPr>
          <p:cNvPr id="219" name="Google Shape;219;p24"/>
          <p:cNvCxnSpPr>
            <a:cxnSpLocks/>
          </p:cNvCxnSpPr>
          <p:nvPr/>
        </p:nvCxnSpPr>
        <p:spPr>
          <a:xfrm>
            <a:off x="888721" y="3214516"/>
            <a:ext cx="4331279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810000" y="950100"/>
            <a:ext cx="1224000" cy="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720000" y="1886100"/>
            <a:ext cx="57600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研究方法及分析</a:t>
            </a: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2"/>
          </p:nvPr>
        </p:nvSpPr>
        <p:spPr>
          <a:xfrm>
            <a:off x="774000" y="950100"/>
            <a:ext cx="126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7821561" y="3969932"/>
            <a:ext cx="1616647" cy="1417403"/>
            <a:chOff x="7527363" y="336185"/>
            <a:chExt cx="1616647" cy="1417403"/>
          </a:xfrm>
        </p:grpSpPr>
        <p:sp>
          <p:nvSpPr>
            <p:cNvPr id="268" name="Google Shape;268;p28"/>
            <p:cNvSpPr/>
            <p:nvPr/>
          </p:nvSpPr>
          <p:spPr>
            <a:xfrm>
              <a:off x="8019863" y="10667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527363" y="336185"/>
              <a:ext cx="1616647" cy="807813"/>
            </a:xfrm>
            <a:custGeom>
              <a:avLst/>
              <a:gdLst/>
              <a:ahLst/>
              <a:cxnLst/>
              <a:rect l="l" t="t" r="r" b="b"/>
              <a:pathLst>
                <a:path w="3166" h="1582" extrusionOk="0">
                  <a:moveTo>
                    <a:pt x="1583" y="775"/>
                  </a:moveTo>
                  <a:lnTo>
                    <a:pt x="809" y="0"/>
                  </a:lnTo>
                  <a:lnTo>
                    <a:pt x="0" y="0"/>
                  </a:lnTo>
                  <a:lnTo>
                    <a:pt x="1583" y="1582"/>
                  </a:lnTo>
                  <a:lnTo>
                    <a:pt x="3166" y="0"/>
                  </a:lnTo>
                  <a:lnTo>
                    <a:pt x="2358" y="0"/>
                  </a:lnTo>
                  <a:lnTo>
                    <a:pt x="1583" y="7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28"/>
          <p:cNvCxnSpPr/>
          <p:nvPr/>
        </p:nvCxnSpPr>
        <p:spPr>
          <a:xfrm>
            <a:off x="810000" y="3686100"/>
            <a:ext cx="504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788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03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研究方法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20000" y="1080076"/>
            <a:ext cx="7704000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en" altLang="zh-TW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Principal components analysis</a:t>
            </a:r>
            <a:r>
              <a:rPr lang="zh-TW" altLang="en-US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。</a:t>
            </a:r>
            <a:endParaRPr lang="zh-TW" altLang="en-US" sz="1800" dirty="0">
              <a:solidFill>
                <a:srgbClr val="FF0000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Factor analysis</a:t>
            </a:r>
            <a:r>
              <a:rPr lang="zh-CN" altLang="en-US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。</a:t>
            </a:r>
            <a:endParaRPr lang="en-US" altLang="zh-CN" sz="1800" dirty="0"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en-US" altLang="zh-CN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Clustering (K-means)</a:t>
            </a:r>
            <a:r>
              <a:rPr lang="zh-CN" altLang="en-US" sz="1800" dirty="0">
                <a:latin typeface="Times New Roman" panose="02020603050405020304" pitchFamily="18" charset="0"/>
                <a:ea typeface="Kaiti TC" panose="02010600040101010101" pitchFamily="2" charset="-120"/>
                <a:cs typeface="Times New Roman" panose="02020603050405020304" pitchFamily="18" charset="0"/>
              </a:rPr>
              <a:t>。</a:t>
            </a:r>
            <a:endParaRPr lang="en-US" altLang="zh-TW" sz="1800" dirty="0">
              <a:solidFill>
                <a:srgbClr val="FF0000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462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3-1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PCA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C2DB79B-1C80-644C-8D47-0381813F1E01}"/>
              </a:ext>
            </a:extLst>
          </p:cNvPr>
          <p:cNvSpPr txBox="1"/>
          <p:nvPr/>
        </p:nvSpPr>
        <p:spPr>
          <a:xfrm>
            <a:off x="3218103" y="470871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/>
              <a:t> </a:t>
            </a:r>
            <a:r>
              <a:rPr lang="en-US" altLang="zh-TW" dirty="0">
                <a:sym typeface="Wingdings 3" pitchFamily="2" charset="2"/>
              </a:rPr>
              <a:t></a:t>
            </a:r>
            <a:r>
              <a:rPr lang="zh-TW" altLang="zh-TW" dirty="0"/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variance of PC’s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1DEA99B-4936-AF46-ACD1-C4C209F36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81924"/>
              </p:ext>
            </p:extLst>
          </p:nvPr>
        </p:nvGraphicFramePr>
        <p:xfrm>
          <a:off x="1164333" y="1060625"/>
          <a:ext cx="6815332" cy="3629025"/>
        </p:xfrm>
        <a:graphic>
          <a:graphicData uri="http://schemas.openxmlformats.org/drawingml/2006/table">
            <a:tbl>
              <a:tblPr firstRow="1" firstCol="1" bandRow="1">
                <a:tableStyleId>{51DFA0BA-EBBB-48FF-89A3-DFC7B7437432}</a:tableStyleId>
              </a:tblPr>
              <a:tblGrid>
                <a:gridCol w="2293042">
                  <a:extLst>
                    <a:ext uri="{9D8B030D-6E8A-4147-A177-3AD203B41FA5}">
                      <a16:colId xmlns:a16="http://schemas.microsoft.com/office/drawing/2014/main" val="178694841"/>
                    </a:ext>
                  </a:extLst>
                </a:gridCol>
                <a:gridCol w="2261145">
                  <a:extLst>
                    <a:ext uri="{9D8B030D-6E8A-4147-A177-3AD203B41FA5}">
                      <a16:colId xmlns:a16="http://schemas.microsoft.com/office/drawing/2014/main" val="1160679353"/>
                    </a:ext>
                  </a:extLst>
                </a:gridCol>
                <a:gridCol w="2261145">
                  <a:extLst>
                    <a:ext uri="{9D8B030D-6E8A-4147-A177-3AD203B41FA5}">
                      <a16:colId xmlns:a16="http://schemas.microsoft.com/office/drawing/2014/main" val="838208549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Eigenvalue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Proportion of variance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sz="15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Cumulated proportion</a:t>
                      </a:r>
                      <a:endParaRPr lang="zh-TW" altLang="en-US" sz="15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728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5.4282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0.4227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5408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0.2859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0.7087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02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1.6618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0.8381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2721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0.9581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0.9127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29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0.4301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0.0335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0.9462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983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0.2389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0.9648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5723802"/>
                  </a:ext>
                </a:extLst>
              </a:tr>
              <a:tr h="61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0.1891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0.9795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6584635"/>
                  </a:ext>
                </a:extLst>
              </a:tr>
              <a:tr h="906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0.136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0.9901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7803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0.0768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0.9961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9567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0.0272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0.9982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077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0.0166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0.9995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49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0.0066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0.0004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732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86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95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3-1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PCA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8193DC-94CC-2244-86CE-E1337D95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4" y="1534406"/>
            <a:ext cx="4242666" cy="26208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443474-7648-624A-9CAC-3BA634555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727" y="1534406"/>
            <a:ext cx="4206635" cy="26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3-1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PCA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1DEA99B-4936-AF46-ACD1-C4C209F36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58971"/>
              </p:ext>
            </p:extLst>
          </p:nvPr>
        </p:nvGraphicFramePr>
        <p:xfrm>
          <a:off x="1423118" y="1080076"/>
          <a:ext cx="6577882" cy="3880785"/>
        </p:xfrm>
        <a:graphic>
          <a:graphicData uri="http://schemas.openxmlformats.org/drawingml/2006/table">
            <a:tbl>
              <a:tblPr firstRow="1" firstCol="1" bandRow="1">
                <a:tableStyleId>{51DFA0BA-EBBB-48FF-89A3-DFC7B7437432}</a:tableStyleId>
              </a:tblPr>
              <a:tblGrid>
                <a:gridCol w="2546731">
                  <a:extLst>
                    <a:ext uri="{9D8B030D-6E8A-4147-A177-3AD203B41FA5}">
                      <a16:colId xmlns:a16="http://schemas.microsoft.com/office/drawing/2014/main" val="178694841"/>
                    </a:ext>
                  </a:extLst>
                </a:gridCol>
                <a:gridCol w="1343717">
                  <a:extLst>
                    <a:ext uri="{9D8B030D-6E8A-4147-A177-3AD203B41FA5}">
                      <a16:colId xmlns:a16="http://schemas.microsoft.com/office/drawing/2014/main" val="1160679353"/>
                    </a:ext>
                  </a:extLst>
                </a:gridCol>
                <a:gridCol w="1343717">
                  <a:extLst>
                    <a:ext uri="{9D8B030D-6E8A-4147-A177-3AD203B41FA5}">
                      <a16:colId xmlns:a16="http://schemas.microsoft.com/office/drawing/2014/main" val="838208549"/>
                    </a:ext>
                  </a:extLst>
                </a:gridCol>
                <a:gridCol w="1343717">
                  <a:extLst>
                    <a:ext uri="{9D8B030D-6E8A-4147-A177-3AD203B41FA5}">
                      <a16:colId xmlns:a16="http://schemas.microsoft.com/office/drawing/2014/main" val="1792793851"/>
                    </a:ext>
                  </a:extLst>
                </a:gridCol>
              </a:tblGrid>
              <a:tr h="274545">
                <a:tc>
                  <a:txBody>
                    <a:bodyPr/>
                    <a:lstStyle/>
                    <a:p>
                      <a:pPr marL="72000"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TW" sz="12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Variable</a:t>
                      </a:r>
                      <a:endParaRPr lang="zh-TW" altLang="en-US" sz="1200" b="0" i="0" u="none" strike="noStrike" kern="100" cap="none" dirty="0">
                        <a:solidFill>
                          <a:schemeClr val="tx1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TW" sz="12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PC1</a:t>
                      </a:r>
                      <a:endParaRPr lang="zh-TW" altLang="en-US" sz="12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TW" sz="12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PC2</a:t>
                      </a:r>
                      <a:endParaRPr lang="zh-TW" altLang="en-US" sz="12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</a:pPr>
                      <a:r>
                        <a:rPr lang="en-US" altLang="zh-TW" sz="12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新細明體" panose="02020500000000000000" pitchFamily="18" charset="-120"/>
                          <a:cs typeface="Arial"/>
                          <a:sym typeface="Arial"/>
                        </a:rPr>
                        <a:t>PC3</a:t>
                      </a:r>
                      <a:endParaRPr lang="zh-TW" altLang="en-US" sz="1200" b="0" i="0" u="none" strike="noStrike" kern="100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新細明體" panose="02020500000000000000" pitchFamily="18" charset="-120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287731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二氧化硫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-0.2113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0.0929</a:t>
                      </a:r>
                      <a:endParaRPr lang="zh-TW" alt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-0.5839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408396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一氧化碳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-0.4024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-0.0158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0211833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臭氧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0.1971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2721232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臭氧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8</a:t>
                      </a: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小時移動平均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0.2039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0.3178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81296840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懸浮微粒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-0.1315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0.4343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0.1564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9838930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細懸浮微粒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-0.2345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0.3897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0.1111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65723802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二氧化氮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-0.3767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-0.1189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6584635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氮氧化物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-0.3729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-0.1659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0.1947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7803451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一氧化氮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-0.3235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-0.1916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0.2105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9567176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一氧化碳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8</a:t>
                      </a: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小時移動平均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-0.3939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-0.0093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-0.1298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077954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細懸浮微粒移動平均值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-0.2347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0.3381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-0.0418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49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2000"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200" b="0" i="0" u="none" strike="noStrike" cap="none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懸浮微粒移動平均值</a:t>
                      </a:r>
                      <a:endParaRPr lang="en-US" altLang="zh-TW" sz="1200" b="0" i="0" u="none" strike="noStrike" cap="none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-0.1731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0.4367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0.0416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732946"/>
                  </a:ext>
                </a:extLst>
              </a:tr>
              <a:tr h="27893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二氧化硫移動平均值</a:t>
                      </a:r>
                      <a:endParaRPr lang="en-US" altLang="zh-TW" sz="1200" b="0" i="0" u="none" strike="noStrike" dirty="0">
                        <a:solidFill>
                          <a:schemeClr val="tx1"/>
                        </a:solidFill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-0.1222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-0.682</a:t>
                      </a:r>
                      <a:endParaRPr lang="zh-TW" alt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865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90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F8878EE-2222-C848-A3D2-992FC1E6A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" y="209697"/>
            <a:ext cx="7606720" cy="47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1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F59673-0C07-084E-BE4F-C4DFCC42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" y="199681"/>
            <a:ext cx="7606720" cy="474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6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310096" y="167241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3-2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Factor Analysis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E0A463F-E072-9640-A3D0-027CE825BF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354580"/>
                  </p:ext>
                </p:extLst>
              </p:nvPr>
            </p:nvGraphicFramePr>
            <p:xfrm>
              <a:off x="538697" y="782841"/>
              <a:ext cx="7769731" cy="4193431"/>
            </p:xfrm>
            <a:graphic>
              <a:graphicData uri="http://schemas.openxmlformats.org/drawingml/2006/table">
                <a:tbl>
                  <a:tblPr firstRow="1" firstCol="1" bandRow="1">
                    <a:tableStyleId>{51DFA0BA-EBBB-48FF-89A3-DFC7B7437432}</a:tableStyleId>
                  </a:tblPr>
                  <a:tblGrid>
                    <a:gridCol w="2044594">
                      <a:extLst>
                        <a:ext uri="{9D8B030D-6E8A-4147-A177-3AD203B41FA5}">
                          <a16:colId xmlns:a16="http://schemas.microsoft.com/office/drawing/2014/main" val="4010045638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1586959883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2732076721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1408132890"/>
                        </a:ext>
                      </a:extLst>
                    </a:gridCol>
                    <a:gridCol w="1426125">
                      <a:extLst>
                        <a:ext uri="{9D8B030D-6E8A-4147-A177-3AD203B41FA5}">
                          <a16:colId xmlns:a16="http://schemas.microsoft.com/office/drawing/2014/main" val="2807062699"/>
                        </a:ext>
                      </a:extLst>
                    </a:gridCol>
                    <a:gridCol w="1426125">
                      <a:extLst>
                        <a:ext uri="{9D8B030D-6E8A-4147-A177-3AD203B41FA5}">
                          <a16:colId xmlns:a16="http://schemas.microsoft.com/office/drawing/2014/main" val="1928092996"/>
                        </a:ext>
                      </a:extLst>
                    </a:gridCol>
                  </a:tblGrid>
                  <a:tr h="366269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Estimated factor loadings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Communalities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 variances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412271"/>
                      </a:ext>
                    </a:extLst>
                  </a:tr>
                  <a:tr h="229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𝑗𝑗</m:t>
                                    </m:r>
                                  </m:sub>
                                </m:sSub>
                                <m: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bSup>
                                  <m:sSubSupPr>
                                    <m:ctrlPr>
                                      <a:rPr lang="zh-TW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zh-TW" sz="1200" i="1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200" kern="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2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2447864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二氧化硫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0.1775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0.3067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-0.1475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0.1473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0.8527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924234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一氧化碳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0.8318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0.3743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-0.1504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0.8546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0.1454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19256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臭氧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-0.485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0.3538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0.7373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75321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臭氧</a:t>
                          </a:r>
                          <a:r>
                            <a:rPr lang="en-US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8</a:t>
                          </a: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小時移動平均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-0.2961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0.1545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0.9399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568695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懸浮微粒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0.1139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0.3726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0.3317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610750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細懸浮微粒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0.1705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0.0519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680289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二氧化氮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0.8943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-0.2572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0.8994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0.1006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174777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氮氧化物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0.9772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0.9953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363396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一氧化氮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0.9417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-0.0481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-0.0929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0.8977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588737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一氧化碳</a:t>
                          </a:r>
                          <a:r>
                            <a:rPr lang="en-US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8</a:t>
                          </a: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小時移動平均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0.6434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0.4242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-0.3665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0.7282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0.2718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523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細懸浮微粒移動平均值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0.9457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-0.2338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0.9522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723563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懸浮微粒移動平均值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0.8533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749045"/>
                      </a:ext>
                    </a:extLst>
                  </a:tr>
                  <a:tr h="226784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二氧化硫移動平均值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0.0377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0.0754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-0.2383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0.0639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0.9361</a:t>
                          </a:r>
                          <a:endParaRPr lang="zh-TW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04874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solidFill>
                                <a:srgbClr val="FF0000"/>
                              </a:solidFill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累積總樣本變異比例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0.319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0.601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0.754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6177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E0A463F-E072-9640-A3D0-027CE825BF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4354580"/>
                  </p:ext>
                </p:extLst>
              </p:nvPr>
            </p:nvGraphicFramePr>
            <p:xfrm>
              <a:off x="538697" y="782841"/>
              <a:ext cx="7769731" cy="4193431"/>
            </p:xfrm>
            <a:graphic>
              <a:graphicData uri="http://schemas.openxmlformats.org/drawingml/2006/table">
                <a:tbl>
                  <a:tblPr firstRow="1" firstCol="1" bandRow="1">
                    <a:tableStyleId>{51DFA0BA-EBBB-48FF-89A3-DFC7B7437432}</a:tableStyleId>
                  </a:tblPr>
                  <a:tblGrid>
                    <a:gridCol w="2044594">
                      <a:extLst>
                        <a:ext uri="{9D8B030D-6E8A-4147-A177-3AD203B41FA5}">
                          <a16:colId xmlns:a16="http://schemas.microsoft.com/office/drawing/2014/main" val="4010045638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1586959883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2732076721"/>
                        </a:ext>
                      </a:extLst>
                    </a:gridCol>
                    <a:gridCol w="957629">
                      <a:extLst>
                        <a:ext uri="{9D8B030D-6E8A-4147-A177-3AD203B41FA5}">
                          <a16:colId xmlns:a16="http://schemas.microsoft.com/office/drawing/2014/main" val="1408132890"/>
                        </a:ext>
                      </a:extLst>
                    </a:gridCol>
                    <a:gridCol w="1426125">
                      <a:extLst>
                        <a:ext uri="{9D8B030D-6E8A-4147-A177-3AD203B41FA5}">
                          <a16:colId xmlns:a16="http://schemas.microsoft.com/office/drawing/2014/main" val="2807062699"/>
                        </a:ext>
                      </a:extLst>
                    </a:gridCol>
                    <a:gridCol w="1426125">
                      <a:extLst>
                        <a:ext uri="{9D8B030D-6E8A-4147-A177-3AD203B41FA5}">
                          <a16:colId xmlns:a16="http://schemas.microsoft.com/office/drawing/2014/main" val="1928092996"/>
                        </a:ext>
                      </a:extLst>
                    </a:gridCol>
                  </a:tblGrid>
                  <a:tr h="366269">
                    <a:tc row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Variables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Estimated factor loadings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Communalities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Specific variances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412271"/>
                      </a:ext>
                    </a:extLst>
                  </a:tr>
                  <a:tr h="229400">
                    <a:tc v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6459" marR="56459" marT="0" marB="0" anchor="ctr">
                        <a:blipFill>
                          <a:blip r:embed="rId3"/>
                          <a:stretch>
                            <a:fillRect l="-213158" t="-166667" r="-496053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6459" marR="56459" marT="0" marB="0" anchor="ctr">
                        <a:blipFill>
                          <a:blip r:embed="rId3"/>
                          <a:stretch>
                            <a:fillRect l="-317333" t="-166667" r="-402667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6459" marR="56459" marT="0" marB="0" anchor="ctr">
                        <a:blipFill>
                          <a:blip r:embed="rId3"/>
                          <a:stretch>
                            <a:fillRect l="-411842" t="-166667" r="-297368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6459" marR="56459" marT="0" marB="0" anchor="ctr">
                        <a:blipFill>
                          <a:blip r:embed="rId3"/>
                          <a:stretch>
                            <a:fillRect l="-347321" t="-166667" r="-101786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3363" t="-166667" r="-885" b="-1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2447864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二氧化硫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0.1775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0.3067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-0.1475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0.1473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0.8527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924234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一氧化碳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0.8318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0.3743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-0.1504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0.8546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0.1454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19256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臭氧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-0.485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0.3538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0.7373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75321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臭氧</a:t>
                          </a:r>
                          <a:r>
                            <a:rPr lang="en-US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8</a:t>
                          </a: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小時移動平均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-0.2961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0.1545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0.9399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8568695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懸浮微粒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0.1139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0.3726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0.3317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610750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細懸浮微粒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0.1705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0.0519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0.9514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2680289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二氧化氮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0.8943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0.1829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-0.2572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0.8994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0.1006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174777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氮氧化物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0.9772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-0.188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0.9953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0.0047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9363396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一氧化氮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0.9417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-0.0481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-0.0929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0.8977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6588737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一氧化碳</a:t>
                          </a:r>
                          <a:r>
                            <a:rPr lang="en-US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8</a:t>
                          </a: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小時移動平均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0.6434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0.4242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-0.3665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0.7282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0.2718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61523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細懸浮微粒移動平均值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0.9457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-0.2338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0.9522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0.0478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723563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懸浮微粒移動平均值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0.0472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0.8533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0.74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0.26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749045"/>
                      </a:ext>
                    </a:extLst>
                  </a:tr>
                  <a:tr h="226784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二氧化硫移動平均值</a:t>
                          </a:r>
                          <a:endParaRPr lang="zh-TW" sz="1200" kern="100" dirty="0"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0.0377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0.0754</a:t>
                          </a:r>
                          <a:endParaRPr lang="zh-TW" sz="1200" kern="10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-0.2383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0.0639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0.9361</a:t>
                          </a:r>
                          <a:endParaRPr lang="zh-TW" sz="12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4048741"/>
                      </a:ext>
                    </a:extLst>
                  </a:tr>
                  <a:tr h="259306">
                    <a:tc>
                      <a:txBody>
                        <a:bodyPr/>
                        <a:lstStyle/>
                        <a:p>
                          <a:pPr marL="71755" algn="l" fontAlgn="ctr">
                            <a:lnSpc>
                              <a:spcPct val="1000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zh-TW" sz="1200" kern="100" dirty="0">
                              <a:solidFill>
                                <a:srgbClr val="FF0000"/>
                              </a:solidFill>
                              <a:effectLst/>
                              <a:latin typeface="BiauKaiTC" panose="03000500000000000000" pitchFamily="66" charset="-120"/>
                              <a:ea typeface="BiauKaiTC" panose="03000500000000000000" pitchFamily="66" charset="-120"/>
                            </a:rPr>
                            <a:t>累積總樣本變異比例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BiauKaiTC" panose="03000500000000000000" pitchFamily="66" charset="-120"/>
                            <a:ea typeface="BiauKaiTC" panose="03000500000000000000" pitchFamily="66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0.319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0.601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kern="1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0.754</a:t>
                          </a:r>
                          <a:endParaRPr lang="zh-TW" sz="1200" kern="1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56459" marR="56459" marT="0" marB="0"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zh-TW" sz="12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zh-TW" sz="1200" kern="100" dirty="0">
                            <a:effectLst/>
                            <a:latin typeface="Times New Roman" panose="020206030504050203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86177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49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A4EE097-9B43-7245-83AE-4774F9D9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" y="211174"/>
            <a:ext cx="7567376" cy="4719600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4213EC1F-9AF4-354E-9A28-C65A409BC78A}"/>
              </a:ext>
            </a:extLst>
          </p:cNvPr>
          <p:cNvSpPr/>
          <p:nvPr/>
        </p:nvSpPr>
        <p:spPr>
          <a:xfrm>
            <a:off x="6172200" y="2258291"/>
            <a:ext cx="1752600" cy="18911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FAEC9E3-CF0F-CA43-8098-1B233DD1E0C0}"/>
              </a:ext>
            </a:extLst>
          </p:cNvPr>
          <p:cNvSpPr/>
          <p:nvPr/>
        </p:nvSpPr>
        <p:spPr>
          <a:xfrm>
            <a:off x="3304308" y="852056"/>
            <a:ext cx="1752600" cy="1011381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28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437F1B-4678-2047-980F-D00CA769D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" y="211174"/>
            <a:ext cx="7559360" cy="4719600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00A12E7C-B4D2-6B47-AEF4-A91199AC5E89}"/>
              </a:ext>
            </a:extLst>
          </p:cNvPr>
          <p:cNvSpPr/>
          <p:nvPr/>
        </p:nvSpPr>
        <p:spPr>
          <a:xfrm>
            <a:off x="6082145" y="2001983"/>
            <a:ext cx="1842655" cy="21474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0AE5AA1B-D3D6-774D-AC54-3852630C904B}"/>
              </a:ext>
            </a:extLst>
          </p:cNvPr>
          <p:cNvSpPr/>
          <p:nvPr/>
        </p:nvSpPr>
        <p:spPr>
          <a:xfrm>
            <a:off x="2549236" y="852057"/>
            <a:ext cx="1891146" cy="90054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/>
          <p:nvPr/>
        </p:nvSpPr>
        <p:spPr>
          <a:xfrm>
            <a:off x="4767900" y="1528500"/>
            <a:ext cx="864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4767900" y="3320889"/>
            <a:ext cx="864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720000" y="1528500"/>
            <a:ext cx="864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720000" y="3320889"/>
            <a:ext cx="864000" cy="57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subTitle" idx="13"/>
          </p:nvPr>
        </p:nvSpPr>
        <p:spPr>
          <a:xfrm>
            <a:off x="5708100" y="1393200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資料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介紹</a:t>
            </a:r>
          </a:p>
        </p:txBody>
      </p:sp>
      <p:sp>
        <p:nvSpPr>
          <p:cNvPr id="238" name="Google Shape;238;p26"/>
          <p:cNvSpPr txBox="1">
            <a:spLocks noGrp="1"/>
          </p:cNvSpPr>
          <p:nvPr>
            <p:ph type="title" idx="5"/>
          </p:nvPr>
        </p:nvSpPr>
        <p:spPr>
          <a:xfrm>
            <a:off x="792000" y="1529250"/>
            <a:ext cx="7200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9" name="Google Shape;239;p26"/>
          <p:cNvSpPr txBox="1">
            <a:spLocks noGrp="1"/>
          </p:cNvSpPr>
          <p:nvPr>
            <p:ph type="subTitle" idx="9"/>
          </p:nvPr>
        </p:nvSpPr>
        <p:spPr>
          <a:xfrm>
            <a:off x="1660196" y="1393200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研究動機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0" name="Google Shape;240;p26"/>
          <p:cNvSpPr txBox="1">
            <a:spLocks noGrp="1"/>
          </p:cNvSpPr>
          <p:nvPr>
            <p:ph type="subTitle" idx="15"/>
          </p:nvPr>
        </p:nvSpPr>
        <p:spPr>
          <a:xfrm>
            <a:off x="5708100" y="3185589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結論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1" name="Google Shape;241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目錄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46" name="Google Shape;246;p26"/>
          <p:cNvSpPr txBox="1">
            <a:spLocks noGrp="1"/>
          </p:cNvSpPr>
          <p:nvPr>
            <p:ph type="title" idx="6"/>
          </p:nvPr>
        </p:nvSpPr>
        <p:spPr>
          <a:xfrm>
            <a:off x="792000" y="3321639"/>
            <a:ext cx="7200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7" name="Google Shape;247;p26"/>
          <p:cNvSpPr txBox="1">
            <a:spLocks noGrp="1"/>
          </p:cNvSpPr>
          <p:nvPr>
            <p:ph type="title" idx="7"/>
          </p:nvPr>
        </p:nvSpPr>
        <p:spPr>
          <a:xfrm>
            <a:off x="4839900" y="1529250"/>
            <a:ext cx="7200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 idx="8"/>
          </p:nvPr>
        </p:nvSpPr>
        <p:spPr>
          <a:xfrm>
            <a:off x="4839900" y="3321639"/>
            <a:ext cx="720000" cy="5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9" name="Google Shape;249;p26"/>
          <p:cNvSpPr txBox="1">
            <a:spLocks noGrp="1"/>
          </p:cNvSpPr>
          <p:nvPr>
            <p:ph type="subTitle" idx="14"/>
          </p:nvPr>
        </p:nvSpPr>
        <p:spPr>
          <a:xfrm>
            <a:off x="1660196" y="3185589"/>
            <a:ext cx="2715900" cy="8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研究方法及分析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A97F04-08DD-9F46-8409-3C7A97BD2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0" y="211174"/>
            <a:ext cx="7567376" cy="4719600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BAA3D7B6-4340-7B40-BA7F-25CE0BD5FCF4}"/>
              </a:ext>
            </a:extLst>
          </p:cNvPr>
          <p:cNvSpPr/>
          <p:nvPr/>
        </p:nvSpPr>
        <p:spPr>
          <a:xfrm>
            <a:off x="6172200" y="2999509"/>
            <a:ext cx="1752600" cy="11499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24CA4BA2-2668-5A43-B426-F7DB795C7490}"/>
              </a:ext>
            </a:extLst>
          </p:cNvPr>
          <p:cNvSpPr/>
          <p:nvPr/>
        </p:nvSpPr>
        <p:spPr>
          <a:xfrm>
            <a:off x="1468581" y="845130"/>
            <a:ext cx="1607128" cy="900544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7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BC273-8DCE-BB47-8868-E601A957D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81" y="1060625"/>
            <a:ext cx="6310838" cy="3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58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A292D4-1BDA-824A-8B96-7542062D7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224206"/>
              </p:ext>
            </p:extLst>
          </p:nvPr>
        </p:nvGraphicFramePr>
        <p:xfrm>
          <a:off x="453600" y="1060625"/>
          <a:ext cx="8407176" cy="3876090"/>
        </p:xfrm>
        <a:graphic>
          <a:graphicData uri="http://schemas.openxmlformats.org/drawingml/2006/table">
            <a:tbl>
              <a:tblPr firstRow="1" firstCol="1" bandRow="1">
                <a:tableStyleId>{51DFA0BA-EBBB-48FF-89A3-DFC7B7437432}</a:tableStyleId>
              </a:tblPr>
              <a:tblGrid>
                <a:gridCol w="2130474">
                  <a:extLst>
                    <a:ext uri="{9D8B030D-6E8A-4147-A177-3AD203B41FA5}">
                      <a16:colId xmlns:a16="http://schemas.microsoft.com/office/drawing/2014/main" val="2400941179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4236231981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3692623600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3695822188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448342454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2324402029"/>
                    </a:ext>
                  </a:extLst>
                </a:gridCol>
                <a:gridCol w="1046117">
                  <a:extLst>
                    <a:ext uri="{9D8B030D-6E8A-4147-A177-3AD203B41FA5}">
                      <a16:colId xmlns:a16="http://schemas.microsoft.com/office/drawing/2014/main" val="389034702"/>
                    </a:ext>
                  </a:extLst>
                </a:gridCol>
              </a:tblGrid>
              <a:tr h="315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algn="ctr" rtl="0" font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zh-TW" altLang="en-US" sz="1300" b="0" i="0" u="none" strike="noStrike" kern="100" cap="none" dirty="0">
                          <a:solidFill>
                            <a:srgbClr val="000000"/>
                          </a:solidFill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第一群中心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</a:t>
                      </a:r>
                      <a:r>
                        <a:rPr kumimoji="0" lang="zh-CN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二</a:t>
                      </a: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第三群中心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第四群中心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第五群中心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0" lvl="0" indent="0" algn="ctr" defTabSz="914400" rtl="0" eaLnBrk="1" fontAlgn="ctr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zh-TW" altLang="en-US" sz="13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第六群中心</a:t>
                      </a:r>
                    </a:p>
                  </a:txBody>
                  <a:tcPr marL="63273" marR="63273" marT="0" marB="0" anchor="ctr"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77269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二氧化硫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1.8614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1.1632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1.497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2.0545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1.5817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4E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683529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一氧化碳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0.4845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0.2615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0.2836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0.376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57361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臭氧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50.3409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36.8517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41.6818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17.1818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46.3902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33.1011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54096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臭氧</a:t>
                      </a:r>
                      <a:r>
                        <a:rPr lang="en-US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8</a:t>
                      </a: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小時移動平均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40.9773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33.4928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37.9217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19.1818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40.5341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26.3068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301044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懸浮微粒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93.4026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28.9187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51.5253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59.4545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41.0455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81208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細懸浮微粒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60.2727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13.5359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22.2298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29.8182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26.375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20.892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03472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二氧化氮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11.2727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6.2297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9.5202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35.9091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6.6932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14.4039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189221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氮氧化物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11.8955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7.8837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11.1828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78.6091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7.583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18.4355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75170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一氧化氮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0.6614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1.5943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1.6288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42.6455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3.9939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113370"/>
                  </a:ext>
                </a:extLst>
              </a:tr>
              <a:tr h="277210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一氧化碳</a:t>
                      </a:r>
                      <a:r>
                        <a:rPr lang="en-US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8</a:t>
                      </a: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小時移動平均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0.1919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0.2283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0.3068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6997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細懸浮微粒移動平均值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59.1591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11.6268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16.5581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21.1818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20.4205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20.5341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759541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懸浮微粒移動平均值</a:t>
                      </a:r>
                      <a:endParaRPr lang="zh-TW" sz="1300" kern="10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89.3182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23.1962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38.2854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42.8182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62.7614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EEE5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39.5057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930541"/>
                  </a:ext>
                </a:extLst>
              </a:tr>
              <a:tr h="273621">
                <a:tc>
                  <a:txBody>
                    <a:bodyPr/>
                    <a:lstStyle/>
                    <a:p>
                      <a:pPr marL="71755" font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TW" sz="1300" kern="100" dirty="0">
                          <a:effectLst/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二氧化硫移動平均值</a:t>
                      </a:r>
                      <a:endParaRPr lang="zh-TW" sz="1300" kern="100" dirty="0">
                        <a:effectLst/>
                        <a:latin typeface="BiauKaiTC" panose="03000500000000000000" pitchFamily="66" charset="-120"/>
                        <a:ea typeface="BiauKaiTC" panose="03000500000000000000" pitchFamily="66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0.6746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0.7449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sz="13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0.5568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1.0739</a:t>
                      </a:r>
                      <a:endParaRPr lang="zh-TW" sz="13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3273" marR="63273" marT="0" marB="0" anchor="ctr">
                    <a:solidFill>
                      <a:srgbClr val="F4E0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333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50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1953B6-8B06-E54C-B07C-950F984D9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81" y="209697"/>
            <a:ext cx="7606720" cy="47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618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20000" y="1080076"/>
            <a:ext cx="7704000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第一群：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多重污染群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測站：馬祖、金門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zh-TW" altLang="en-US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BC9215D-6C84-F241-8142-44E51541F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081817"/>
              </p:ext>
            </p:extLst>
          </p:nvPr>
        </p:nvGraphicFramePr>
        <p:xfrm>
          <a:off x="866628" y="2902516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100%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22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19999" y="1080076"/>
            <a:ext cx="8232411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第二群：</a:t>
            </a:r>
            <a:r>
              <a:rPr lang="zh-TW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低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污染群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測站：竹東、三義、冬山、宜蘭、大里、忠明、豐原、斗六、南投、埔里、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982800" indent="0">
              <a:lnSpc>
                <a:spcPts val="3500"/>
              </a:lnSpc>
              <a:buNone/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竹山、楠梓、橋頭、美濃、恆春、臺東、關山、花蓮、花蓮（美崙） </a:t>
            </a:r>
          </a:p>
          <a:p>
            <a:pPr marL="982800" indent="0">
              <a:lnSpc>
                <a:spcPts val="3500"/>
              </a:lnSpc>
              <a:buNone/>
            </a:pP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7D32D63-5071-C746-AB7B-DE192C7B0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72068"/>
              </p:ext>
            </p:extLst>
          </p:nvPr>
        </p:nvGraphicFramePr>
        <p:xfrm>
          <a:off x="866628" y="2902516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8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9.38%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42.11%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16.00%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100%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3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19999" y="1080076"/>
            <a:ext cx="8232411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第三群：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中等臭氧群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基隆、中山、古亭、士林、松山、陽明、土城、新店、新莊、板橋、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982800" indent="0">
              <a:lnSpc>
                <a:spcPts val="3500"/>
              </a:lnSpc>
              <a:buNone/>
            </a:pP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林口、永和、汐止、淡水、菜寮、大園、平鎮、桃園、龍潭、湖口、新竹、苗栗、頭份、沙鹿、西屯、二林、彰化、線西、麥寮、新港、善化、安南、新營、臺南、臺南（麻豆）、馬公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982800" indent="0">
              <a:lnSpc>
                <a:spcPts val="3500"/>
              </a:lnSpc>
              <a:buNone/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 </a:t>
            </a:r>
          </a:p>
          <a:p>
            <a:pPr marL="982800" indent="0">
              <a:lnSpc>
                <a:spcPts val="3500"/>
              </a:lnSpc>
              <a:buNone/>
            </a:pP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CBB8BB9-F38D-8F45-96DD-B003ADF86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92077"/>
              </p:ext>
            </p:extLst>
          </p:nvPr>
        </p:nvGraphicFramePr>
        <p:xfrm>
          <a:off x="866628" y="3635675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21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8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65.62%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42.11%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28.00%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2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19999" y="1080076"/>
            <a:ext cx="8232411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第四群：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高氮氧化物群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測站：三重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D02070-6EF3-1349-80AB-35415C91D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71412"/>
              </p:ext>
            </p:extLst>
          </p:nvPr>
        </p:nvGraphicFramePr>
        <p:xfrm>
          <a:off x="866628" y="2902516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3.12%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16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19999" y="1080076"/>
            <a:ext cx="8232411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第五群：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中等懸浮微粒群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大同、萬華、新北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樹林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)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、中壢、仁武、前金、前鎮、大寮、小港、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982800" indent="0">
              <a:lnSpc>
                <a:spcPts val="3500"/>
              </a:lnSpc>
              <a:buNone/>
            </a:pP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左營、復興、林園、高雄（湖內）、鳳山、屏東、屏東（琉球）</a:t>
            </a:r>
          </a:p>
          <a:p>
            <a:pPr marL="285750" indent="-285750">
              <a:lnSpc>
                <a:spcPts val="3500"/>
              </a:lnSpc>
            </a:pPr>
            <a:endParaRPr lang="zh-TW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39C1A5-52AD-0F4B-BA2B-CC529E3A0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95166"/>
              </p:ext>
            </p:extLst>
          </p:nvPr>
        </p:nvGraphicFramePr>
        <p:xfrm>
          <a:off x="866628" y="2902516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FF0000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12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12.5%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48.00%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435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3-3</a:t>
            </a:r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 </a:t>
            </a:r>
            <a:r>
              <a:rPr lang="en-US" altLang="zh-TW" b="1" dirty="0">
                <a:latin typeface="Yuanti SC" panose="02010600040101010101" pitchFamily="2" charset="-122"/>
                <a:ea typeface="Yuanti SC" panose="02010600040101010101" pitchFamily="2" charset="-122"/>
                <a:cs typeface="Geeza Pro" panose="02000400000000000000" pitchFamily="2" charset="-78"/>
              </a:rPr>
              <a:t>Clustering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19999" y="1080076"/>
            <a:ext cx="8232411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第六群：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高二氧化硫群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測站：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富貴角、萬里、觀音、大城、崙背、臺西、朴子、屏東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zh-TW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枋山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)</a:t>
            </a:r>
            <a:endParaRPr lang="zh-TW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ea typeface="Kaiti TC" panose="02010600040101010101" pitchFamily="2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39C1A5-52AD-0F4B-BA2B-CC529E3A0918}"/>
              </a:ext>
            </a:extLst>
          </p:cNvPr>
          <p:cNvGraphicFramePr>
            <a:graphicFrameLocks noGrp="1"/>
          </p:cNvGraphicFramePr>
          <p:nvPr/>
        </p:nvGraphicFramePr>
        <p:xfrm>
          <a:off x="866628" y="2902516"/>
          <a:ext cx="7410744" cy="1289427"/>
        </p:xfrm>
        <a:graphic>
          <a:graphicData uri="http://schemas.openxmlformats.org/drawingml/2006/table">
            <a:tbl>
              <a:tblPr firstRow="1" bandRow="1">
                <a:tableStyleId>{51DFA0BA-EBBB-48FF-89A3-DFC7B7437432}</a:tableStyleId>
              </a:tblPr>
              <a:tblGrid>
                <a:gridCol w="1613369">
                  <a:extLst>
                    <a:ext uri="{9D8B030D-6E8A-4147-A177-3AD203B41FA5}">
                      <a16:colId xmlns:a16="http://schemas.microsoft.com/office/drawing/2014/main" val="3106296665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37621803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021272260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516771344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4132072167"/>
                    </a:ext>
                  </a:extLst>
                </a:gridCol>
                <a:gridCol w="1159475">
                  <a:extLst>
                    <a:ext uri="{9D8B030D-6E8A-4147-A177-3AD203B41FA5}">
                      <a16:colId xmlns:a16="http://schemas.microsoft.com/office/drawing/2014/main" val="2207912829"/>
                    </a:ext>
                  </a:extLst>
                </a:gridCol>
              </a:tblGrid>
              <a:tr h="429809"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中部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南部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東部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福建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78189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數量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613741"/>
                  </a:ext>
                </a:extLst>
              </a:tr>
              <a:tr h="42980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占區域比例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9.38%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15.79%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8.00%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BiauKaiTC" panose="03000500000000000000" pitchFamily="66" charset="-120"/>
                          <a:ea typeface="BiauKaiTC" panose="03000500000000000000" pitchFamily="66" charset="-120"/>
                          <a:cs typeface="Arial"/>
                          <a:sym typeface="Arial"/>
                        </a:rPr>
                        <a:t>0%</a:t>
                      </a:r>
                      <a:endParaRPr kumimoji="0" lang="zh-TW" alt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BiauKaiTC" panose="03000500000000000000" pitchFamily="66" charset="-120"/>
                        <a:ea typeface="BiauKaiTC" panose="03000500000000000000" pitchFamily="66" charset="-120"/>
                        <a:cs typeface="Arial"/>
                        <a:sym typeface="Arial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BiauKaiTC" panose="03000500000000000000" pitchFamily="66" charset="-120"/>
                          <a:ea typeface="BiauKaiTC" panose="03000500000000000000" pitchFamily="66" charset="-120"/>
                        </a:rPr>
                        <a:t>0%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BiauKaiTC" panose="03000500000000000000" pitchFamily="66" charset="-120"/>
                        <a:ea typeface="BiauKaiTC" panose="03000500000000000000" pitchFamily="66" charset="-120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966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748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810000" y="950100"/>
            <a:ext cx="1224000" cy="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720000" y="1886100"/>
            <a:ext cx="57600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研究動機</a:t>
            </a:r>
            <a:endParaRPr dirty="0"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7821561" y="3969932"/>
            <a:ext cx="1616647" cy="1417403"/>
            <a:chOff x="7527363" y="336185"/>
            <a:chExt cx="1616647" cy="1417403"/>
          </a:xfrm>
        </p:grpSpPr>
        <p:sp>
          <p:nvSpPr>
            <p:cNvPr id="268" name="Google Shape;268;p28"/>
            <p:cNvSpPr/>
            <p:nvPr/>
          </p:nvSpPr>
          <p:spPr>
            <a:xfrm>
              <a:off x="8019863" y="10667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527363" y="336185"/>
              <a:ext cx="1616647" cy="807813"/>
            </a:xfrm>
            <a:custGeom>
              <a:avLst/>
              <a:gdLst/>
              <a:ahLst/>
              <a:cxnLst/>
              <a:rect l="l" t="t" r="r" b="b"/>
              <a:pathLst>
                <a:path w="3166" h="1582" extrusionOk="0">
                  <a:moveTo>
                    <a:pt x="1583" y="775"/>
                  </a:moveTo>
                  <a:lnTo>
                    <a:pt x="809" y="0"/>
                  </a:lnTo>
                  <a:lnTo>
                    <a:pt x="0" y="0"/>
                  </a:lnTo>
                  <a:lnTo>
                    <a:pt x="1583" y="1582"/>
                  </a:lnTo>
                  <a:lnTo>
                    <a:pt x="3166" y="0"/>
                  </a:lnTo>
                  <a:lnTo>
                    <a:pt x="2358" y="0"/>
                  </a:lnTo>
                  <a:lnTo>
                    <a:pt x="1583" y="7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28"/>
          <p:cNvCxnSpPr/>
          <p:nvPr/>
        </p:nvCxnSpPr>
        <p:spPr>
          <a:xfrm>
            <a:off x="810000" y="3686100"/>
            <a:ext cx="504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64;p28">
            <a:extLst>
              <a:ext uri="{FF2B5EF4-FFF2-40B4-BE49-F238E27FC236}">
                <a16:creationId xmlns:a16="http://schemas.microsoft.com/office/drawing/2014/main" id="{955D5F89-068A-3047-8B03-DDC0357DEA2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74000" y="950100"/>
            <a:ext cx="126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16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810000" y="950100"/>
            <a:ext cx="1224000" cy="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720000" y="1886100"/>
            <a:ext cx="57600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結論</a:t>
            </a: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2"/>
          </p:nvPr>
        </p:nvSpPr>
        <p:spPr>
          <a:xfrm>
            <a:off x="774000" y="950100"/>
            <a:ext cx="126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7821561" y="3969932"/>
            <a:ext cx="1616647" cy="1417403"/>
            <a:chOff x="7527363" y="336185"/>
            <a:chExt cx="1616647" cy="1417403"/>
          </a:xfrm>
        </p:grpSpPr>
        <p:sp>
          <p:nvSpPr>
            <p:cNvPr id="268" name="Google Shape;268;p28"/>
            <p:cNvSpPr/>
            <p:nvPr/>
          </p:nvSpPr>
          <p:spPr>
            <a:xfrm>
              <a:off x="8019863" y="10667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527363" y="336185"/>
              <a:ext cx="1616647" cy="807813"/>
            </a:xfrm>
            <a:custGeom>
              <a:avLst/>
              <a:gdLst/>
              <a:ahLst/>
              <a:cxnLst/>
              <a:rect l="l" t="t" r="r" b="b"/>
              <a:pathLst>
                <a:path w="3166" h="1582" extrusionOk="0">
                  <a:moveTo>
                    <a:pt x="1583" y="775"/>
                  </a:moveTo>
                  <a:lnTo>
                    <a:pt x="809" y="0"/>
                  </a:lnTo>
                  <a:lnTo>
                    <a:pt x="0" y="0"/>
                  </a:lnTo>
                  <a:lnTo>
                    <a:pt x="1583" y="1582"/>
                  </a:lnTo>
                  <a:lnTo>
                    <a:pt x="3166" y="0"/>
                  </a:lnTo>
                  <a:lnTo>
                    <a:pt x="2358" y="0"/>
                  </a:lnTo>
                  <a:lnTo>
                    <a:pt x="1583" y="7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28"/>
          <p:cNvCxnSpPr/>
          <p:nvPr/>
        </p:nvCxnSpPr>
        <p:spPr>
          <a:xfrm>
            <a:off x="810000" y="3686100"/>
            <a:ext cx="504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5358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04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結論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13AC146D-318D-5340-AFAF-F61AC7E53B96}"/>
              </a:ext>
            </a:extLst>
          </p:cNvPr>
          <p:cNvSpPr txBox="1">
            <a:spLocks/>
          </p:cNvSpPr>
          <p:nvPr/>
        </p:nvSpPr>
        <p:spPr>
          <a:xfrm>
            <a:off x="720000" y="1080076"/>
            <a:ext cx="7704000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0" indent="0">
              <a:lnSpc>
                <a:spcPts val="3500"/>
              </a:lnSpc>
              <a:spcAft>
                <a:spcPts val="1200"/>
              </a:spcAft>
              <a:buNone/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4" name="Google Shape;225;p25">
            <a:extLst>
              <a:ext uri="{FF2B5EF4-FFF2-40B4-BE49-F238E27FC236}">
                <a16:creationId xmlns:a16="http://schemas.microsoft.com/office/drawing/2014/main" id="{4C821E44-F70C-BA46-8241-BF32578615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72400" y="1232476"/>
            <a:ext cx="77040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lnSpc>
                <a:spcPct val="200000"/>
              </a:lnSpc>
              <a:buNone/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從上面分析得知，氣體污染物與區域性具有明顯關聯性，不同地區的污染特徵反映出工業排放、交通排放等主要來源。高污染群的地區（如高二氧化硫群和高氮氧化物群）對健康風險影響較大，而低污染群或中等污染群則相對適合居住環境選擇。因此，空氣品質應也納入居家生活品質的重要考量因素，可為居民選址提供參考依據。</a:t>
            </a:r>
            <a:endParaRPr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5821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355482" y="4511843"/>
            <a:ext cx="687305" cy="631646"/>
          </a:xfrm>
          <a:custGeom>
            <a:avLst/>
            <a:gdLst/>
            <a:ahLst/>
            <a:cxnLst/>
            <a:rect l="l" t="t" r="r" b="b"/>
            <a:pathLst>
              <a:path w="1346" h="1237" extrusionOk="0">
                <a:moveTo>
                  <a:pt x="618" y="618"/>
                </a:moveTo>
                <a:lnTo>
                  <a:pt x="0" y="1237"/>
                </a:lnTo>
                <a:lnTo>
                  <a:pt x="728" y="1237"/>
                </a:lnTo>
                <a:lnTo>
                  <a:pt x="983" y="982"/>
                </a:lnTo>
                <a:lnTo>
                  <a:pt x="1346" y="618"/>
                </a:lnTo>
                <a:lnTo>
                  <a:pt x="983" y="255"/>
                </a:lnTo>
                <a:lnTo>
                  <a:pt x="728" y="0"/>
                </a:lnTo>
                <a:lnTo>
                  <a:pt x="0" y="0"/>
                </a:lnTo>
                <a:lnTo>
                  <a:pt x="618" y="6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24"/>
          <p:cNvGrpSpPr/>
          <p:nvPr/>
        </p:nvGrpSpPr>
        <p:grpSpPr>
          <a:xfrm>
            <a:off x="343222" y="-505"/>
            <a:ext cx="1740753" cy="1470279"/>
            <a:chOff x="343222" y="-505"/>
            <a:chExt cx="1740753" cy="1470279"/>
          </a:xfrm>
        </p:grpSpPr>
        <p:sp>
          <p:nvSpPr>
            <p:cNvPr id="214" name="Google Shape;214;p24"/>
            <p:cNvSpPr/>
            <p:nvPr/>
          </p:nvSpPr>
          <p:spPr>
            <a:xfrm rot="10800000">
              <a:off x="343222" y="228440"/>
              <a:ext cx="675764" cy="1241334"/>
            </a:xfrm>
            <a:custGeom>
              <a:avLst/>
              <a:gdLst/>
              <a:ahLst/>
              <a:cxnLst/>
              <a:rect l="l" t="t" r="r" b="b"/>
              <a:pathLst>
                <a:path w="1018" h="1870" extrusionOk="0">
                  <a:moveTo>
                    <a:pt x="466" y="1486"/>
                  </a:moveTo>
                  <a:lnTo>
                    <a:pt x="1018" y="936"/>
                  </a:lnTo>
                  <a:lnTo>
                    <a:pt x="466" y="386"/>
                  </a:lnTo>
                  <a:lnTo>
                    <a:pt x="82" y="0"/>
                  </a:lnTo>
                  <a:lnTo>
                    <a:pt x="0" y="0"/>
                  </a:lnTo>
                  <a:lnTo>
                    <a:pt x="0" y="1870"/>
                  </a:lnTo>
                  <a:lnTo>
                    <a:pt x="82" y="1870"/>
                  </a:lnTo>
                  <a:lnTo>
                    <a:pt x="466" y="14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1262836" y="-505"/>
              <a:ext cx="821139" cy="892831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4"/>
          <p:cNvGrpSpPr/>
          <p:nvPr/>
        </p:nvGrpSpPr>
        <p:grpSpPr>
          <a:xfrm>
            <a:off x="7527354" y="3989333"/>
            <a:ext cx="1616647" cy="1155065"/>
            <a:chOff x="7527354" y="3989333"/>
            <a:chExt cx="1616647" cy="1155065"/>
          </a:xfrm>
        </p:grpSpPr>
        <p:sp>
          <p:nvSpPr>
            <p:cNvPr id="217" name="Google Shape;217;p24"/>
            <p:cNvSpPr/>
            <p:nvPr/>
          </p:nvSpPr>
          <p:spPr>
            <a:xfrm>
              <a:off x="8101039" y="3989333"/>
              <a:ext cx="469267" cy="469267"/>
            </a:xfrm>
            <a:custGeom>
              <a:avLst/>
              <a:gdLst/>
              <a:ahLst/>
              <a:cxnLst/>
              <a:rect l="l" t="t" r="r" b="b"/>
              <a:pathLst>
                <a:path w="919" h="919" extrusionOk="0">
                  <a:moveTo>
                    <a:pt x="0" y="460"/>
                  </a:moveTo>
                  <a:lnTo>
                    <a:pt x="459" y="0"/>
                  </a:lnTo>
                  <a:lnTo>
                    <a:pt x="919" y="460"/>
                  </a:lnTo>
                  <a:lnTo>
                    <a:pt x="459" y="919"/>
                  </a:lnTo>
                  <a:lnTo>
                    <a:pt x="0" y="4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527354" y="4336585"/>
              <a:ext cx="1616647" cy="807813"/>
            </a:xfrm>
            <a:custGeom>
              <a:avLst/>
              <a:gdLst/>
              <a:ahLst/>
              <a:cxnLst/>
              <a:rect l="l" t="t" r="r" b="b"/>
              <a:pathLst>
                <a:path w="3166" h="1582" extrusionOk="0">
                  <a:moveTo>
                    <a:pt x="1583" y="775"/>
                  </a:moveTo>
                  <a:lnTo>
                    <a:pt x="809" y="0"/>
                  </a:lnTo>
                  <a:lnTo>
                    <a:pt x="0" y="0"/>
                  </a:lnTo>
                  <a:lnTo>
                    <a:pt x="1583" y="1582"/>
                  </a:lnTo>
                  <a:lnTo>
                    <a:pt x="3166" y="0"/>
                  </a:lnTo>
                  <a:lnTo>
                    <a:pt x="2358" y="0"/>
                  </a:lnTo>
                  <a:lnTo>
                    <a:pt x="1583" y="7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9" name="Google Shape;219;p24"/>
          <p:cNvCxnSpPr/>
          <p:nvPr/>
        </p:nvCxnSpPr>
        <p:spPr>
          <a:xfrm>
            <a:off x="2232000" y="3418200"/>
            <a:ext cx="468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標題 6">
            <a:extLst>
              <a:ext uri="{FF2B5EF4-FFF2-40B4-BE49-F238E27FC236}">
                <a16:creationId xmlns:a16="http://schemas.microsoft.com/office/drawing/2014/main" id="{E9C9D870-838F-8F4F-912C-8B338EEBC6BC}"/>
              </a:ext>
            </a:extLst>
          </p:cNvPr>
          <p:cNvSpPr txBox="1">
            <a:spLocks/>
          </p:cNvSpPr>
          <p:nvPr/>
        </p:nvSpPr>
        <p:spPr>
          <a:xfrm>
            <a:off x="146390" y="1974020"/>
            <a:ext cx="8851220" cy="1143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200"/>
              <a:buFont typeface="Paytone One"/>
              <a:buNone/>
              <a:defRPr sz="4200" b="0" i="0" u="none" strike="noStrike" cap="none">
                <a:solidFill>
                  <a:srgbClr val="191919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kumimoji="1" lang="en" altLang="zh-TW" sz="5500" b="1" dirty="0">
                <a:latin typeface="Comic Sans MS" panose="030F0902030302020204" pitchFamily="66" charset="0"/>
                <a:ea typeface="Arial Unicode MS" panose="020B0604020202020204" pitchFamily="34" charset="-128"/>
                <a:cs typeface="Malayalam Sangam MN" pitchFamily="2" charset="0"/>
              </a:rPr>
              <a:t>Thank you for listening</a:t>
            </a:r>
            <a:r>
              <a:rPr kumimoji="1" lang="zh-TW" altLang="en-US" sz="5500" b="1" dirty="0">
                <a:latin typeface="Comic Sans MS" panose="030F0902030302020204" pitchFamily="66" charset="0"/>
                <a:ea typeface="Arial Unicode MS" panose="020B0604020202020204" pitchFamily="34" charset="-128"/>
                <a:cs typeface="Malayalam Sangam MN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783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01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研究動機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7040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lnSpc>
                <a:spcPct val="200000"/>
              </a:lnSpc>
              <a:buNone/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空氣污染是全球關注的重要環境問題，尤其在都市化與工業化迅速發展的地區，空氣品質的惡化對公共健康與生態環境帶來了顯著影響。本研究旨在透過分析不同測站的數據，探討氣體污染物與地區的關聯性。</a:t>
            </a:r>
            <a:endParaRPr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/>
          <p:nvPr/>
        </p:nvSpPr>
        <p:spPr>
          <a:xfrm>
            <a:off x="810000" y="950100"/>
            <a:ext cx="1224000" cy="9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720000" y="1886100"/>
            <a:ext cx="57600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資料介紹</a:t>
            </a:r>
            <a:endParaRPr dirty="0"/>
          </a:p>
        </p:txBody>
      </p:sp>
      <p:sp>
        <p:nvSpPr>
          <p:cNvPr id="264" name="Google Shape;264;p28"/>
          <p:cNvSpPr txBox="1">
            <a:spLocks noGrp="1"/>
          </p:cNvSpPr>
          <p:nvPr>
            <p:ph type="title" idx="2"/>
          </p:nvPr>
        </p:nvSpPr>
        <p:spPr>
          <a:xfrm>
            <a:off x="774000" y="950100"/>
            <a:ext cx="1260000" cy="9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7" name="Google Shape;267;p28"/>
          <p:cNvGrpSpPr/>
          <p:nvPr/>
        </p:nvGrpSpPr>
        <p:grpSpPr>
          <a:xfrm>
            <a:off x="7821561" y="3969932"/>
            <a:ext cx="1616647" cy="1417403"/>
            <a:chOff x="7527363" y="336185"/>
            <a:chExt cx="1616647" cy="1417403"/>
          </a:xfrm>
        </p:grpSpPr>
        <p:sp>
          <p:nvSpPr>
            <p:cNvPr id="268" name="Google Shape;268;p28"/>
            <p:cNvSpPr/>
            <p:nvPr/>
          </p:nvSpPr>
          <p:spPr>
            <a:xfrm>
              <a:off x="8019863" y="1066795"/>
              <a:ext cx="631646" cy="686794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619" y="617"/>
                  </a:moveTo>
                  <a:lnTo>
                    <a:pt x="0" y="0"/>
                  </a:lnTo>
                  <a:lnTo>
                    <a:pt x="0" y="727"/>
                  </a:lnTo>
                  <a:lnTo>
                    <a:pt x="255" y="982"/>
                  </a:lnTo>
                  <a:lnTo>
                    <a:pt x="619" y="1345"/>
                  </a:lnTo>
                  <a:lnTo>
                    <a:pt x="982" y="982"/>
                  </a:lnTo>
                  <a:lnTo>
                    <a:pt x="1237" y="727"/>
                  </a:lnTo>
                  <a:lnTo>
                    <a:pt x="1237" y="0"/>
                  </a:lnTo>
                  <a:lnTo>
                    <a:pt x="619" y="6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527363" y="336185"/>
              <a:ext cx="1616647" cy="807813"/>
            </a:xfrm>
            <a:custGeom>
              <a:avLst/>
              <a:gdLst/>
              <a:ahLst/>
              <a:cxnLst/>
              <a:rect l="l" t="t" r="r" b="b"/>
              <a:pathLst>
                <a:path w="3166" h="1582" extrusionOk="0">
                  <a:moveTo>
                    <a:pt x="1583" y="775"/>
                  </a:moveTo>
                  <a:lnTo>
                    <a:pt x="809" y="0"/>
                  </a:lnTo>
                  <a:lnTo>
                    <a:pt x="0" y="0"/>
                  </a:lnTo>
                  <a:lnTo>
                    <a:pt x="1583" y="1582"/>
                  </a:lnTo>
                  <a:lnTo>
                    <a:pt x="3166" y="0"/>
                  </a:lnTo>
                  <a:lnTo>
                    <a:pt x="2358" y="0"/>
                  </a:lnTo>
                  <a:lnTo>
                    <a:pt x="1583" y="77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28"/>
          <p:cNvCxnSpPr/>
          <p:nvPr/>
        </p:nvCxnSpPr>
        <p:spPr>
          <a:xfrm>
            <a:off x="810000" y="3686100"/>
            <a:ext cx="5040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70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2-1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資料介紹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6" name="Google Shape;225;p25">
            <a:extLst>
              <a:ext uri="{FF2B5EF4-FFF2-40B4-BE49-F238E27FC236}">
                <a16:creationId xmlns:a16="http://schemas.microsoft.com/office/drawing/2014/main" id="{CB6FBFC0-4C4A-6E42-A0EE-FFC8E9C92519}"/>
              </a:ext>
            </a:extLst>
          </p:cNvPr>
          <p:cNvSpPr txBox="1">
            <a:spLocks/>
          </p:cNvSpPr>
          <p:nvPr/>
        </p:nvSpPr>
        <p:spPr>
          <a:xfrm>
            <a:off x="720000" y="1080076"/>
            <a:ext cx="7704000" cy="338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資料時間：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2024-12-28 06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00 ~ 16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00</a:t>
            </a: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。</a:t>
            </a:r>
            <a:endParaRPr lang="zh-TW" altLang="en-US" sz="18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資料筆數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913 </a:t>
            </a: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筆。</a:t>
            </a:r>
            <a:endParaRPr lang="en-US" altLang="zh-CN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測站個數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83 </a:t>
            </a: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個。</a:t>
            </a:r>
            <a:endParaRPr lang="en-US" altLang="zh-TW" sz="18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endParaRPr lang="en-US" altLang="zh-TW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Font typeface="Nunito Light"/>
              <a:buNone/>
            </a:pPr>
            <a:endParaRPr lang="zh-TW" altLang="en-US" sz="1800" dirty="0">
              <a:solidFill>
                <a:srgbClr val="FF0000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15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2-2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變數介紹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7040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連續型變數：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spcAft>
                <a:spcPts val="1200"/>
              </a:spcAft>
              <a:buNone/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空氣品質指標、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二氧化硫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一氧化碳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ppm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臭氧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臭氧</a:t>
            </a:r>
            <a:r>
              <a:rPr lang="en-US" altLang="zh-TW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8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小時移動平均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懸浮微粒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el-GR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μ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g/m3)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細懸浮微粒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el-GR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μ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g/m3)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二氧化氮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氮氧化物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一氧化氮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一氧化碳</a:t>
            </a:r>
            <a:r>
              <a:rPr lang="en-US" altLang="zh-TW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8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小時移動平均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(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ppm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細懸浮微粒移動平均值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el-GR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μ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g/m3)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懸浮微粒移動平均值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el-GR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μ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g/m3) 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二氧化硫移動平均值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(</a:t>
            </a:r>
            <a:r>
              <a:rPr lang="en-US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ppb</a:t>
            </a:r>
            <a:r>
              <a:rPr lang="en" altLang="zh-TW" sz="1800" baseline="-25000" dirty="0">
                <a:solidFill>
                  <a:schemeClr val="tx1"/>
                </a:solidFill>
                <a:latin typeface="BiauKaiTC" panose="03000500000000000000" pitchFamily="66" charset="-120"/>
                <a:ea typeface="BiauKaiTC" panose="03000500000000000000" pitchFamily="66" charset="-120"/>
                <a:cs typeface="Times New Roman" panose="02020603050405020304" pitchFamily="18" charset="0"/>
              </a:rPr>
              <a:t>) </a:t>
            </a:r>
            <a:endParaRPr lang="en-US" altLang="zh-TW" sz="18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類別型變數：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000"/>
              </a:lnSpc>
              <a:buNone/>
            </a:pP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測站名稱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</a:t>
            </a: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縣市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、狀態、資料發布時間、經度、緯度、測站編號</a:t>
            </a:r>
            <a:endParaRPr sz="18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512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2-3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增加變數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3500"/>
              </a:lnSpc>
            </a:pP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新增「區域」變數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b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</a:b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北部：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臺北市、新北市、基隆市、新竹市、桃園市、新竹縣及宜蘭縣。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buNone/>
            </a:pP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中部：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臺中市、苗栗縣、彰化縣、南投縣及雲林縣。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buNone/>
            </a:pP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南部：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高雄市、臺南市、嘉義市、嘉義縣、嘉義市、屏東縣及澎湖縣。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buNone/>
            </a:pP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東部：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花蓮縣及臺東縣。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buNone/>
            </a:pPr>
            <a:r>
              <a:rPr lang="zh-TW" altLang="en-US" sz="1800" dirty="0">
                <a:solidFill>
                  <a:srgbClr val="FF0000"/>
                </a:solidFill>
                <a:latin typeface="BiauKaiTC" panose="03000500000000000000" pitchFamily="66" charset="-120"/>
                <a:ea typeface="BiauKaiTC" panose="03000500000000000000" pitchFamily="66" charset="-120"/>
              </a:rPr>
              <a:t>福建：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金門縣與連江縣。</a:t>
            </a:r>
            <a:endParaRPr lang="en-US" altLang="zh-TW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800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1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Geeza Pro" panose="02000400000000000000" pitchFamily="2" charset="-78"/>
                <a:ea typeface="GungsuhChe" panose="02030609000101010101" pitchFamily="49" charset="-127"/>
                <a:cs typeface="Geeza Pro" panose="02000400000000000000" pitchFamily="2" charset="-78"/>
              </a:rPr>
              <a:t>2-4</a:t>
            </a:r>
            <a:r>
              <a:rPr lang="en-US" altLang="zh-CN" b="1" dirty="0">
                <a:latin typeface="Yuanti SC" panose="02010600040101010101" pitchFamily="2" charset="-122"/>
                <a:ea typeface="Yuanti SC" panose="02010600040101010101" pitchFamily="2" charset="-122"/>
              </a:rPr>
              <a:t> </a:t>
            </a:r>
            <a:r>
              <a:rPr lang="zh-CN" altLang="en-US" b="1" dirty="0">
                <a:latin typeface="Yuanti SC" panose="02010600040101010101" pitchFamily="2" charset="-122"/>
                <a:ea typeface="Yuanti SC" panose="02010600040101010101" pitchFamily="2" charset="-122"/>
              </a:rPr>
              <a:t>資料處理</a:t>
            </a:r>
            <a:endParaRPr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25" name="Google Shape;225;p25"/>
          <p:cNvSpPr txBox="1">
            <a:spLocks noGrp="1"/>
          </p:cNvSpPr>
          <p:nvPr>
            <p:ph type="body" idx="1"/>
          </p:nvPr>
        </p:nvSpPr>
        <p:spPr>
          <a:xfrm>
            <a:off x="720000" y="1080076"/>
            <a:ext cx="7970400" cy="338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將同一測站的各項變數取平均值，作為該測站的代表數據。</a:t>
            </a:r>
            <a:endParaRPr lang="zh-TW" altLang="en-US" sz="1800" dirty="0">
              <a:solidFill>
                <a:srgbClr val="FF0000"/>
              </a:solidFill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資料筆數</a:t>
            </a:r>
            <a:r>
              <a:rPr lang="zh-TW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：</a:t>
            </a:r>
            <a:r>
              <a:rPr lang="en-US" altLang="zh-TW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83 </a:t>
            </a: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筆。</a:t>
            </a:r>
            <a:endParaRPr lang="en-US" altLang="zh-CN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  <a:spcAft>
                <a:spcPts val="1200"/>
              </a:spcAft>
            </a:pPr>
            <a:r>
              <a:rPr lang="zh-CN" altLang="en-US" sz="1800" dirty="0">
                <a:latin typeface="BiauKaiTC" panose="03000500000000000000" pitchFamily="66" charset="-120"/>
                <a:ea typeface="BiauKaiTC" panose="03000500000000000000" pitchFamily="66" charset="-120"/>
              </a:rPr>
              <a:t>標準化。</a:t>
            </a:r>
            <a:endParaRPr lang="en-US" altLang="zh-CN" sz="1800" dirty="0">
              <a:latin typeface="BiauKaiTC" panose="03000500000000000000" pitchFamily="66" charset="-120"/>
              <a:ea typeface="BiauKaiTC" panose="03000500000000000000" pitchFamily="66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CN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5750" indent="-285750">
              <a:lnSpc>
                <a:spcPts val="3500"/>
              </a:lnSpc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0" indent="0">
              <a:lnSpc>
                <a:spcPts val="3500"/>
              </a:lnSpc>
              <a:buNone/>
            </a:pPr>
            <a:endParaRPr lang="en-US" altLang="zh-TW" sz="1800" dirty="0">
              <a:latin typeface="Kaiti TC" panose="02010600040101010101" pitchFamily="2" charset="-120"/>
              <a:ea typeface="Kaiti TC" panose="02010600040101010101" pitchFamily="2" charset="-120"/>
            </a:endParaRPr>
          </a:p>
          <a:p>
            <a:pPr marL="288000" indent="0">
              <a:lnSpc>
                <a:spcPts val="3000"/>
              </a:lnSpc>
              <a:buNone/>
            </a:pPr>
            <a:endParaRPr sz="1800" dirty="0">
              <a:solidFill>
                <a:schemeClr val="tx1"/>
              </a:solidFill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9259007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Combinatorics and Probability by Slidesgo">
  <a:themeElements>
    <a:clrScheme name="Simple Light">
      <a:dk1>
        <a:srgbClr val="333333"/>
      </a:dk1>
      <a:lt1>
        <a:srgbClr val="F8F8F8"/>
      </a:lt1>
      <a:dk2>
        <a:srgbClr val="1BBC9B"/>
      </a:dk2>
      <a:lt2>
        <a:srgbClr val="68C1E0"/>
      </a:lt2>
      <a:accent1>
        <a:srgbClr val="A3DFEF"/>
      </a:accent1>
      <a:accent2>
        <a:srgbClr val="ED77D4"/>
      </a:accent2>
      <a:accent3>
        <a:srgbClr val="F5815A"/>
      </a:accent3>
      <a:accent4>
        <a:srgbClr val="F0CB4D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3074</Words>
  <Application>Microsoft Macintosh PowerPoint</Application>
  <PresentationFormat>如螢幕大小 (16:9)</PresentationFormat>
  <Paragraphs>715</Paragraphs>
  <Slides>32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6" baseType="lpstr">
      <vt:lpstr>Nunito Light</vt:lpstr>
      <vt:lpstr>BiauKaiTC</vt:lpstr>
      <vt:lpstr>Times New Roman</vt:lpstr>
      <vt:lpstr>Geeza Pro</vt:lpstr>
      <vt:lpstr>Arial</vt:lpstr>
      <vt:lpstr>Paytone One</vt:lpstr>
      <vt:lpstr>Anaheim</vt:lpstr>
      <vt:lpstr>Yuanti SC</vt:lpstr>
      <vt:lpstr>Kaiti TC</vt:lpstr>
      <vt:lpstr>Lato</vt:lpstr>
      <vt:lpstr>Atkinson Hyperlegible</vt:lpstr>
      <vt:lpstr>Cambria Math</vt:lpstr>
      <vt:lpstr>Comic Sans MS</vt:lpstr>
      <vt:lpstr>Discrete Mathematics: Combinatorics and Probability by Slidesgo</vt:lpstr>
      <vt:lpstr>空氣品質資料分析：      區域性空氣品質探索</vt:lpstr>
      <vt:lpstr>01</vt:lpstr>
      <vt:lpstr>研究動機</vt:lpstr>
      <vt:lpstr>01 研究動機</vt:lpstr>
      <vt:lpstr>資料介紹</vt:lpstr>
      <vt:lpstr>2-1 資料介紹</vt:lpstr>
      <vt:lpstr>2-2 變數介紹</vt:lpstr>
      <vt:lpstr>2-3 增加變數</vt:lpstr>
      <vt:lpstr>2-4 資料處理</vt:lpstr>
      <vt:lpstr>研究方法及分析</vt:lpstr>
      <vt:lpstr>03 研究方法</vt:lpstr>
      <vt:lpstr>3-1 PCA</vt:lpstr>
      <vt:lpstr>3-1 PCA</vt:lpstr>
      <vt:lpstr>3-1 PCA</vt:lpstr>
      <vt:lpstr>PowerPoint 簡報</vt:lpstr>
      <vt:lpstr>PowerPoint 簡報</vt:lpstr>
      <vt:lpstr>3-2 Factor Analysis</vt:lpstr>
      <vt:lpstr>PowerPoint 簡報</vt:lpstr>
      <vt:lpstr>PowerPoint 簡報</vt:lpstr>
      <vt:lpstr>PowerPoint 簡報</vt:lpstr>
      <vt:lpstr>3-3 Clustering</vt:lpstr>
      <vt:lpstr>3-3 Clustering</vt:lpstr>
      <vt:lpstr>PowerPoint 簡報</vt:lpstr>
      <vt:lpstr>3-3 Clustering</vt:lpstr>
      <vt:lpstr>3-3 Clustering</vt:lpstr>
      <vt:lpstr>3-3 Clustering</vt:lpstr>
      <vt:lpstr>3-3 Clustering</vt:lpstr>
      <vt:lpstr>3-3 Clustering</vt:lpstr>
      <vt:lpstr>3-3 Clustering</vt:lpstr>
      <vt:lpstr>結論</vt:lpstr>
      <vt:lpstr>04 結論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Mathematics: Combinatorics and Probability</dc:title>
  <cp:lastModifiedBy>張家瑞</cp:lastModifiedBy>
  <cp:revision>64</cp:revision>
  <dcterms:modified xsi:type="dcterms:W3CDTF">2025-01-07T08:57:18Z</dcterms:modified>
</cp:coreProperties>
</file>