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5" r:id="rId4"/>
    <p:sldId id="266" r:id="rId5"/>
    <p:sldId id="261" r:id="rId6"/>
    <p:sldId id="264" r:id="rId7"/>
    <p:sldId id="263" r:id="rId8"/>
    <p:sldId id="262" r:id="rId9"/>
    <p:sldId id="267" r:id="rId10"/>
    <p:sldId id="268" r:id="rId11"/>
    <p:sldId id="271" r:id="rId12"/>
    <p:sldId id="270" r:id="rId13"/>
    <p:sldId id="269" r:id="rId14"/>
    <p:sldId id="276" r:id="rId15"/>
    <p:sldId id="272" r:id="rId16"/>
    <p:sldId id="273" r:id="rId17"/>
    <p:sldId id="274" r:id="rId18"/>
    <p:sldId id="275" r:id="rId19"/>
    <p:sldId id="277" r:id="rId20"/>
    <p:sldId id="282" r:id="rId21"/>
    <p:sldId id="280" r:id="rId22"/>
    <p:sldId id="278"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9032" y="-9064"/>
            <a:ext cx="10602794"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5983" y="9074"/>
            <a:ext cx="9440034" cy="1885988"/>
          </a:xfrm>
        </p:spPr>
        <p:txBody>
          <a:bodyPr>
            <a:normAutofit fontScale="90000"/>
          </a:bodyPr>
          <a:lstStyle/>
          <a:p>
            <a:r>
              <a:rPr lang="en-US" sz="7200" dirty="0">
                <a:solidFill>
                  <a:srgbClr val="00B0F0"/>
                </a:solidFill>
              </a:rPr>
              <a:t>Marketing Retail Analytics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4962032" y="5314899"/>
            <a:ext cx="2538698" cy="911962"/>
          </a:xfrm>
        </p:spPr>
        <p:txBody>
          <a:bodyPr>
            <a:normAutofit/>
          </a:bodyPr>
          <a:lstStyle/>
          <a:p>
            <a:r>
              <a:rPr lang="en-US" sz="2000" dirty="0">
                <a:solidFill>
                  <a:srgbClr val="002060"/>
                </a:solidFill>
              </a:rPr>
              <a:t>Great Learning PGDSBA2002-203</a:t>
            </a:r>
          </a:p>
        </p:txBody>
      </p:sp>
      <p:sp>
        <p:nvSpPr>
          <p:cNvPr id="6" name="Subtitle 2">
            <a:extLst>
              <a:ext uri="{FF2B5EF4-FFF2-40B4-BE49-F238E27FC236}">
                <a16:creationId xmlns:a16="http://schemas.microsoft.com/office/drawing/2014/main" id="{EC01F29B-B4F9-69E5-FC76-3424D0714181}"/>
              </a:ext>
            </a:extLst>
          </p:cNvPr>
          <p:cNvSpPr txBox="1">
            <a:spLocks/>
          </p:cNvSpPr>
          <p:nvPr/>
        </p:nvSpPr>
        <p:spPr>
          <a:xfrm>
            <a:off x="4962032" y="4962939"/>
            <a:ext cx="2538698" cy="91196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sz="2000" dirty="0">
                <a:solidFill>
                  <a:srgbClr val="002060"/>
                </a:solidFill>
              </a:rPr>
              <a:t>Bhushan Rai</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5BB7-9C30-922D-E7D1-A121F12D46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B50832-32D0-CEA1-87B5-008A99BEB89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AE404AB-415D-9820-34C0-089F6553E8D9}"/>
              </a:ext>
            </a:extLst>
          </p:cNvPr>
          <p:cNvPicPr>
            <a:picLocks noChangeAspect="1"/>
          </p:cNvPicPr>
          <p:nvPr/>
        </p:nvPicPr>
        <p:blipFill>
          <a:blip r:embed="rId2"/>
          <a:stretch>
            <a:fillRect/>
          </a:stretch>
        </p:blipFill>
        <p:spPr>
          <a:xfrm>
            <a:off x="924443" y="609600"/>
            <a:ext cx="10353762" cy="5638800"/>
          </a:xfrm>
          <a:prstGeom prst="rect">
            <a:avLst/>
          </a:prstGeom>
        </p:spPr>
      </p:pic>
    </p:spTree>
    <p:extLst>
      <p:ext uri="{BB962C8B-B14F-4D97-AF65-F5344CB8AC3E}">
        <p14:creationId xmlns:p14="http://schemas.microsoft.com/office/powerpoint/2010/main" val="264882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302E-7A60-5D83-D942-BACE2AEFE7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FA0426-729E-5A20-B4D4-FEFF0063C3D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A6761AA-45F0-0A65-0DC1-212E395B9503}"/>
              </a:ext>
            </a:extLst>
          </p:cNvPr>
          <p:cNvPicPr>
            <a:picLocks noChangeAspect="1"/>
          </p:cNvPicPr>
          <p:nvPr/>
        </p:nvPicPr>
        <p:blipFill>
          <a:blip r:embed="rId2"/>
          <a:stretch>
            <a:fillRect/>
          </a:stretch>
        </p:blipFill>
        <p:spPr>
          <a:xfrm>
            <a:off x="689113" y="609600"/>
            <a:ext cx="10578443" cy="5638800"/>
          </a:xfrm>
          <a:prstGeom prst="rect">
            <a:avLst/>
          </a:prstGeom>
        </p:spPr>
      </p:pic>
    </p:spTree>
    <p:extLst>
      <p:ext uri="{BB962C8B-B14F-4D97-AF65-F5344CB8AC3E}">
        <p14:creationId xmlns:p14="http://schemas.microsoft.com/office/powerpoint/2010/main" val="314343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908D2-CBA4-BD2A-06F7-948F307D34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8B9FE0-6C38-8D4C-5EFD-591A3F970945}"/>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408B578D-3B47-0AE2-05FF-5ECAE6A9630F}"/>
              </a:ext>
            </a:extLst>
          </p:cNvPr>
          <p:cNvPicPr>
            <a:picLocks noChangeAspect="1"/>
          </p:cNvPicPr>
          <p:nvPr/>
        </p:nvPicPr>
        <p:blipFill>
          <a:blip r:embed="rId2"/>
          <a:stretch>
            <a:fillRect/>
          </a:stretch>
        </p:blipFill>
        <p:spPr>
          <a:xfrm>
            <a:off x="913795" y="609600"/>
            <a:ext cx="10364410" cy="5539409"/>
          </a:xfrm>
          <a:prstGeom prst="rect">
            <a:avLst/>
          </a:prstGeom>
        </p:spPr>
      </p:pic>
    </p:spTree>
    <p:extLst>
      <p:ext uri="{BB962C8B-B14F-4D97-AF65-F5344CB8AC3E}">
        <p14:creationId xmlns:p14="http://schemas.microsoft.com/office/powerpoint/2010/main" val="34998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140-EC6E-6B24-8077-57F2ADF1AA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0FDF63-F0A5-E751-29D7-27F350715DA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8E53563-60B5-2C09-2E62-7EA864D1D1D5}"/>
              </a:ext>
            </a:extLst>
          </p:cNvPr>
          <p:cNvPicPr>
            <a:picLocks noChangeAspect="1"/>
          </p:cNvPicPr>
          <p:nvPr/>
        </p:nvPicPr>
        <p:blipFill>
          <a:blip r:embed="rId2"/>
          <a:stretch>
            <a:fillRect/>
          </a:stretch>
        </p:blipFill>
        <p:spPr>
          <a:xfrm>
            <a:off x="758066" y="609600"/>
            <a:ext cx="10520139" cy="5777948"/>
          </a:xfrm>
          <a:prstGeom prst="rect">
            <a:avLst/>
          </a:prstGeom>
        </p:spPr>
      </p:pic>
    </p:spTree>
    <p:extLst>
      <p:ext uri="{BB962C8B-B14F-4D97-AF65-F5344CB8AC3E}">
        <p14:creationId xmlns:p14="http://schemas.microsoft.com/office/powerpoint/2010/main" val="419818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50A6-715A-552C-237D-715204DF80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41AE0D-EDAB-2D95-E428-531B1ECF790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571640D-7124-C028-DE25-88FFB5BE79DF}"/>
              </a:ext>
            </a:extLst>
          </p:cNvPr>
          <p:cNvPicPr>
            <a:picLocks noChangeAspect="1"/>
          </p:cNvPicPr>
          <p:nvPr/>
        </p:nvPicPr>
        <p:blipFill>
          <a:blip r:embed="rId2"/>
          <a:stretch>
            <a:fillRect/>
          </a:stretch>
        </p:blipFill>
        <p:spPr>
          <a:xfrm>
            <a:off x="913795" y="503375"/>
            <a:ext cx="10549335" cy="5745025"/>
          </a:xfrm>
          <a:prstGeom prst="rect">
            <a:avLst/>
          </a:prstGeom>
        </p:spPr>
      </p:pic>
    </p:spTree>
    <p:extLst>
      <p:ext uri="{BB962C8B-B14F-4D97-AF65-F5344CB8AC3E}">
        <p14:creationId xmlns:p14="http://schemas.microsoft.com/office/powerpoint/2010/main" val="399292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86FB-CE9B-2730-6812-E958B9B5F2F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539CCE8-E644-F1AB-30B5-58208D2C243F}"/>
              </a:ext>
            </a:extLst>
          </p:cNvPr>
          <p:cNvSpPr>
            <a:spLocks noGrp="1"/>
          </p:cNvSpPr>
          <p:nvPr>
            <p:ph idx="1"/>
          </p:nvPr>
        </p:nvSpPr>
        <p:spPr/>
        <p:txBody>
          <a:bodyPr/>
          <a:lstStyle/>
          <a:p>
            <a:r>
              <a:rPr lang="en-US" dirty="0"/>
              <a:t>Products yogurt, soda, dinner rolls, tortillas, pork, paper-towels, poultry, sandwich loaves, laundry detergent, liquid detergent has the highest frequency(top 10)</a:t>
            </a:r>
          </a:p>
          <a:p>
            <a:r>
              <a:rPr lang="en-US" dirty="0"/>
              <a:t>Data shows raise in orders in consecutive years 2018,2019,2020</a:t>
            </a:r>
          </a:p>
          <a:p>
            <a:r>
              <a:rPr lang="en-US" dirty="0"/>
              <a:t>Quarterly Trend also shows a significant raise in orders</a:t>
            </a:r>
          </a:p>
          <a:p>
            <a:r>
              <a:rPr lang="en-US" dirty="0"/>
              <a:t>Monthly and daily trends has a significant break up of the orders</a:t>
            </a:r>
            <a:endParaRPr lang="en-IN" dirty="0"/>
          </a:p>
        </p:txBody>
      </p:sp>
    </p:spTree>
    <p:extLst>
      <p:ext uri="{BB962C8B-B14F-4D97-AF65-F5344CB8AC3E}">
        <p14:creationId xmlns:p14="http://schemas.microsoft.com/office/powerpoint/2010/main" val="1234566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8206-3A62-E281-0C0D-C0BF0DA55C9B}"/>
              </a:ext>
            </a:extLst>
          </p:cNvPr>
          <p:cNvSpPr>
            <a:spLocks noGrp="1"/>
          </p:cNvSpPr>
          <p:nvPr>
            <p:ph type="title"/>
          </p:nvPr>
        </p:nvSpPr>
        <p:spPr>
          <a:xfrm>
            <a:off x="622247" y="4214191"/>
            <a:ext cx="10353762" cy="1257300"/>
          </a:xfrm>
        </p:spPr>
        <p:txBody>
          <a:bodyPr>
            <a:normAutofit/>
          </a:bodyPr>
          <a:lstStyle/>
          <a:p>
            <a:r>
              <a:rPr lang="en-US" sz="2000" dirty="0"/>
              <a:t>Market basket analysis is a data mining technique used in the field of retail and business analytics to discover patterns, associations, and relationships within transactional data. Its primary objective is to identify which items are frequently purchased together by customers</a:t>
            </a:r>
            <a:endParaRPr lang="en-IN" sz="2000" dirty="0"/>
          </a:p>
        </p:txBody>
      </p:sp>
      <p:pic>
        <p:nvPicPr>
          <p:cNvPr id="5" name="Content Placeholder 4">
            <a:extLst>
              <a:ext uri="{FF2B5EF4-FFF2-40B4-BE49-F238E27FC236}">
                <a16:creationId xmlns:a16="http://schemas.microsoft.com/office/drawing/2014/main" id="{2F9204E8-194A-334A-0B90-AD0AB2E211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428" y="384313"/>
            <a:ext cx="8915399" cy="3723861"/>
          </a:xfrm>
        </p:spPr>
      </p:pic>
    </p:spTree>
    <p:extLst>
      <p:ext uri="{BB962C8B-B14F-4D97-AF65-F5344CB8AC3E}">
        <p14:creationId xmlns:p14="http://schemas.microsoft.com/office/powerpoint/2010/main" val="2313945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FA24A3-8D14-7D59-563A-34B9BD8F6F08}"/>
              </a:ext>
            </a:extLst>
          </p:cNvPr>
          <p:cNvPicPr>
            <a:picLocks noChangeAspect="1"/>
          </p:cNvPicPr>
          <p:nvPr/>
        </p:nvPicPr>
        <p:blipFill>
          <a:blip r:embed="rId2"/>
          <a:stretch>
            <a:fillRect/>
          </a:stretch>
        </p:blipFill>
        <p:spPr>
          <a:xfrm>
            <a:off x="1192696" y="735498"/>
            <a:ext cx="9398946" cy="3714748"/>
          </a:xfrm>
          <a:prstGeom prst="rect">
            <a:avLst/>
          </a:prstGeom>
        </p:spPr>
      </p:pic>
    </p:spTree>
    <p:extLst>
      <p:ext uri="{BB962C8B-B14F-4D97-AF65-F5344CB8AC3E}">
        <p14:creationId xmlns:p14="http://schemas.microsoft.com/office/powerpoint/2010/main" val="601578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503F64-D523-F9B1-D32C-1B89D7884F5E}"/>
              </a:ext>
            </a:extLst>
          </p:cNvPr>
          <p:cNvPicPr>
            <a:picLocks noChangeAspect="1"/>
          </p:cNvPicPr>
          <p:nvPr/>
        </p:nvPicPr>
        <p:blipFill>
          <a:blip r:embed="rId2"/>
          <a:stretch>
            <a:fillRect/>
          </a:stretch>
        </p:blipFill>
        <p:spPr>
          <a:xfrm>
            <a:off x="1484243" y="609599"/>
            <a:ext cx="9236766" cy="5830957"/>
          </a:xfrm>
          <a:prstGeom prst="rect">
            <a:avLst/>
          </a:prstGeom>
        </p:spPr>
      </p:pic>
    </p:spTree>
    <p:extLst>
      <p:ext uri="{BB962C8B-B14F-4D97-AF65-F5344CB8AC3E}">
        <p14:creationId xmlns:p14="http://schemas.microsoft.com/office/powerpoint/2010/main" val="1607057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7E4C-8400-AD50-1886-46DB7CBB90E2}"/>
              </a:ext>
            </a:extLst>
          </p:cNvPr>
          <p:cNvSpPr>
            <a:spLocks noGrp="1"/>
          </p:cNvSpPr>
          <p:nvPr>
            <p:ph type="title"/>
          </p:nvPr>
        </p:nvSpPr>
        <p:spPr>
          <a:xfrm>
            <a:off x="913795" y="609600"/>
            <a:ext cx="8495248" cy="569843"/>
          </a:xfrm>
        </p:spPr>
        <p:txBody>
          <a:bodyPr>
            <a:normAutofit/>
          </a:bodyPr>
          <a:lstStyle/>
          <a:p>
            <a:r>
              <a:rPr lang="en-US" sz="2000" dirty="0"/>
              <a:t>Identified Associations:</a:t>
            </a:r>
            <a:endParaRPr lang="en-IN" sz="2000" dirty="0"/>
          </a:p>
        </p:txBody>
      </p:sp>
      <p:sp>
        <p:nvSpPr>
          <p:cNvPr id="3" name="Content Placeholder 2">
            <a:extLst>
              <a:ext uri="{FF2B5EF4-FFF2-40B4-BE49-F238E27FC236}">
                <a16:creationId xmlns:a16="http://schemas.microsoft.com/office/drawing/2014/main" id="{38E3683C-6E3E-A47B-7C0F-7A0AA40AD10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E41A14B-E5E4-EA2B-D9C2-B49DADCF1334}"/>
              </a:ext>
            </a:extLst>
          </p:cNvPr>
          <p:cNvPicPr>
            <a:picLocks noChangeAspect="1"/>
          </p:cNvPicPr>
          <p:nvPr/>
        </p:nvPicPr>
        <p:blipFill>
          <a:blip r:embed="rId2"/>
          <a:stretch>
            <a:fillRect/>
          </a:stretch>
        </p:blipFill>
        <p:spPr>
          <a:xfrm>
            <a:off x="924443" y="1943098"/>
            <a:ext cx="10353762" cy="4305301"/>
          </a:xfrm>
          <a:prstGeom prst="rect">
            <a:avLst/>
          </a:prstGeom>
        </p:spPr>
      </p:pic>
    </p:spTree>
    <p:extLst>
      <p:ext uri="{BB962C8B-B14F-4D97-AF65-F5344CB8AC3E}">
        <p14:creationId xmlns:p14="http://schemas.microsoft.com/office/powerpoint/2010/main" val="349939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0BEF-B2E8-B645-27F9-1F190CBD7C6F}"/>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B2A4828B-36A2-F821-57E3-91A843576152}"/>
              </a:ext>
            </a:extLst>
          </p:cNvPr>
          <p:cNvSpPr>
            <a:spLocks noGrp="1"/>
          </p:cNvSpPr>
          <p:nvPr>
            <p:ph idx="1"/>
          </p:nvPr>
        </p:nvSpPr>
        <p:spPr/>
        <p:txBody>
          <a:bodyPr/>
          <a:lstStyle/>
          <a:p>
            <a:pPr marL="494100" indent="-457200">
              <a:buFont typeface="+mj-lt"/>
              <a:buAutoNum type="arabicPeriod"/>
            </a:pPr>
            <a:r>
              <a:rPr lang="en-IN" sz="18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a:t>
            </a:r>
            <a:r>
              <a:rPr lang="en-IN" sz="1800" b="1" kern="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Exploratory Analysis --&gt; Exploratory Analysis of data &amp; an executive summary,,</a:t>
            </a:r>
          </a:p>
          <a:p>
            <a:pPr marL="494100" indent="-457200">
              <a:buFont typeface="+mj-lt"/>
              <a:buAutoNum type="arabicPeriod"/>
            </a:pPr>
            <a:r>
              <a:rPr lang="en-IN" sz="1800" b="1" kern="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Trends across months/years/quarters/days</a:t>
            </a:r>
          </a:p>
          <a:p>
            <a:pPr marL="494100" indent="-457200">
              <a:buFont typeface="+mj-lt"/>
              <a:buAutoNum type="arabicPeriod"/>
            </a:pPr>
            <a:r>
              <a:rPr lang="en-IN" sz="1800" b="1" kern="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Use of Market Basket Analysis (Association Rules) </a:t>
            </a:r>
          </a:p>
          <a:p>
            <a:pPr marL="494100" indent="-457200">
              <a:buFont typeface="+mj-lt"/>
              <a:buAutoNum type="arabicPeriod"/>
            </a:pPr>
            <a:r>
              <a:rPr lang="en-IN" sz="1800" b="1" kern="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KNIME workflow image </a:t>
            </a:r>
          </a:p>
          <a:p>
            <a:pPr marL="494100" indent="-457200">
              <a:buFont typeface="+mj-lt"/>
              <a:buAutoNum type="arabicPeriod"/>
            </a:pPr>
            <a:r>
              <a:rPr lang="en-IN" sz="1800" b="1" kern="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Threshold values of Support and Confidence</a:t>
            </a:r>
          </a:p>
          <a:p>
            <a:pPr marL="494100" indent="-457200">
              <a:buFont typeface="+mj-lt"/>
              <a:buAutoNum type="arabicPeriod"/>
            </a:pPr>
            <a:r>
              <a:rPr lang="en-IN" sz="1800" b="1" kern="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Associations Identified  -confidence, &amp; lift values</a:t>
            </a:r>
          </a:p>
          <a:p>
            <a:pPr marL="494100" indent="-457200">
              <a:buFont typeface="+mj-lt"/>
              <a:buAutoNum type="arabicPeriod"/>
            </a:pPr>
            <a:r>
              <a:rPr lang="en-IN" sz="1800" b="1" kern="0" dirty="0">
                <a:solidFill>
                  <a:schemeClr val="tx1"/>
                </a:solidFill>
                <a:effectLst/>
                <a:latin typeface="Lato" panose="020F0502020204030203" pitchFamily="34" charset="0"/>
                <a:ea typeface="Times New Roman" panose="02020603050405020304" pitchFamily="18" charset="0"/>
                <a:cs typeface="Times New Roman" panose="02020603050405020304" pitchFamily="18" charset="0"/>
              </a:rPr>
              <a:t>Suggested Possible Combos and Lucrative Offers </a:t>
            </a:r>
          </a:p>
          <a:p>
            <a:pPr marL="494100" indent="-457200">
              <a:buFont typeface="+mj-lt"/>
              <a:buAutoNum type="arabicPeriod"/>
            </a:pPr>
            <a:endParaRPr lang="en-IN" dirty="0"/>
          </a:p>
        </p:txBody>
      </p:sp>
    </p:spTree>
    <p:extLst>
      <p:ext uri="{BB962C8B-B14F-4D97-AF65-F5344CB8AC3E}">
        <p14:creationId xmlns:p14="http://schemas.microsoft.com/office/powerpoint/2010/main" val="2022831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AEDBF6-7134-CFA5-93B6-6ACC56A04F51}"/>
              </a:ext>
            </a:extLst>
          </p:cNvPr>
          <p:cNvSpPr>
            <a:spLocks noGrp="1"/>
          </p:cNvSpPr>
          <p:nvPr>
            <p:ph idx="1"/>
          </p:nvPr>
        </p:nvSpPr>
        <p:spPr>
          <a:xfrm>
            <a:off x="5751443" y="702366"/>
            <a:ext cx="5516114" cy="5406886"/>
          </a:xfrm>
        </p:spPr>
        <p:txBody>
          <a:bodyPr/>
          <a:lstStyle/>
          <a:p>
            <a:r>
              <a:rPr lang="en-US" dirty="0"/>
              <a:t>In total of 22 rules found in the dataset , A lift value greater than 1 suggests a positive association. A confidence of 1.0 means that the antecedent is always bought when the consequent is purchased. Support measures the frequency of occurrence of both items together. It is a proportion of transactions that contain both items.</a:t>
            </a:r>
          </a:p>
          <a:p>
            <a:r>
              <a:rPr lang="en-US" dirty="0"/>
              <a:t>The items on both sides of the "&lt;---" arrow are the antecedent and consequent of the association rule, indicating which items tend to be purchased together.</a:t>
            </a:r>
            <a:endParaRPr lang="en-IN" dirty="0"/>
          </a:p>
        </p:txBody>
      </p:sp>
      <p:pic>
        <p:nvPicPr>
          <p:cNvPr id="5" name="Picture 4">
            <a:extLst>
              <a:ext uri="{FF2B5EF4-FFF2-40B4-BE49-F238E27FC236}">
                <a16:creationId xmlns:a16="http://schemas.microsoft.com/office/drawing/2014/main" id="{8BC44C7E-1501-BF99-6DC0-72553426DA38}"/>
              </a:ext>
            </a:extLst>
          </p:cNvPr>
          <p:cNvPicPr>
            <a:picLocks noChangeAspect="1"/>
          </p:cNvPicPr>
          <p:nvPr/>
        </p:nvPicPr>
        <p:blipFill>
          <a:blip r:embed="rId2"/>
          <a:stretch>
            <a:fillRect/>
          </a:stretch>
        </p:blipFill>
        <p:spPr>
          <a:xfrm>
            <a:off x="465068" y="854972"/>
            <a:ext cx="5286375" cy="4604924"/>
          </a:xfrm>
          <a:prstGeom prst="rect">
            <a:avLst/>
          </a:prstGeom>
        </p:spPr>
      </p:pic>
    </p:spTree>
    <p:extLst>
      <p:ext uri="{BB962C8B-B14F-4D97-AF65-F5344CB8AC3E}">
        <p14:creationId xmlns:p14="http://schemas.microsoft.com/office/powerpoint/2010/main" val="3413884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194F22-1BCD-AC38-62CB-5316E54AD791}"/>
              </a:ext>
            </a:extLst>
          </p:cNvPr>
          <p:cNvSpPr>
            <a:spLocks noGrp="1"/>
          </p:cNvSpPr>
          <p:nvPr>
            <p:ph idx="1"/>
          </p:nvPr>
        </p:nvSpPr>
        <p:spPr>
          <a:xfrm>
            <a:off x="913795" y="331304"/>
            <a:ext cx="10353762" cy="5459895"/>
          </a:xfrm>
        </p:spPr>
        <p:txBody>
          <a:bodyPr>
            <a:normAutofit fontScale="25000" lnSpcReduction="20000"/>
          </a:bodyPr>
          <a:lstStyle/>
          <a:p>
            <a:r>
              <a:rPr lang="en-US" sz="8000" dirty="0"/>
              <a:t>Based on these association rules here are some potential recommendations based on the provided rules:</a:t>
            </a:r>
          </a:p>
          <a:p>
            <a:endParaRPr lang="en-US" sz="8000" dirty="0"/>
          </a:p>
          <a:p>
            <a:r>
              <a:rPr lang="en-US" sz="8000" dirty="0"/>
              <a:t>Spaghetti &amp; Sauce: Since spaghetti and sauce have a high lift and confidence, you can recommend placing them together in-store or running promotions like "Buy Spaghetti, Get Sauce at a Discount."</a:t>
            </a:r>
          </a:p>
          <a:p>
            <a:endParaRPr lang="en-US" sz="8000" dirty="0"/>
          </a:p>
          <a:p>
            <a:r>
              <a:rPr lang="en-US" sz="8000" dirty="0"/>
              <a:t>Laundry &amp; Detergent: Given the strong association between laundry and detergent, you could consider bundling these products or offering detergent discounts to laundry product purchasers.</a:t>
            </a:r>
          </a:p>
          <a:p>
            <a:endParaRPr lang="en-US" sz="8000" dirty="0"/>
          </a:p>
          <a:p>
            <a:r>
              <a:rPr lang="en-US" sz="8000" dirty="0"/>
              <a:t>Individual Meals: If individual meals and meals are frequently bought together, you might create meal combos for customers looking for quick meal solutions.</a:t>
            </a:r>
          </a:p>
          <a:p>
            <a:endParaRPr lang="en-US" sz="8000" dirty="0"/>
          </a:p>
          <a:p>
            <a:r>
              <a:rPr lang="en-US" sz="8000" dirty="0"/>
              <a:t>All-Purpose &amp; Dishwashing Liquid/Detergent: Encourage customers to purchase both all-purpose and liquid dishwashing detergent together, perhaps by offering a discount on the combination.</a:t>
            </a:r>
          </a:p>
          <a:p>
            <a:endParaRPr lang="en-US" sz="8000" dirty="0"/>
          </a:p>
          <a:p>
            <a:r>
              <a:rPr lang="en-US" sz="8000" dirty="0"/>
              <a:t>Aluminum Foil: Since aluminum and foil have a strong association, consider placing them together in-store or running promotions on foil for customers buying aluminum products.</a:t>
            </a:r>
          </a:p>
          <a:p>
            <a:endParaRPr lang="en-US" sz="8000" dirty="0"/>
          </a:p>
          <a:p>
            <a:endParaRPr lang="en-IN" sz="2000" dirty="0"/>
          </a:p>
        </p:txBody>
      </p:sp>
    </p:spTree>
    <p:extLst>
      <p:ext uri="{BB962C8B-B14F-4D97-AF65-F5344CB8AC3E}">
        <p14:creationId xmlns:p14="http://schemas.microsoft.com/office/powerpoint/2010/main" val="1965247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36815-4528-CBD6-0FDD-B5CC3D82A39E}"/>
              </a:ext>
            </a:extLst>
          </p:cNvPr>
          <p:cNvSpPr>
            <a:spLocks noGrp="1"/>
          </p:cNvSpPr>
          <p:nvPr>
            <p:ph idx="1"/>
          </p:nvPr>
        </p:nvSpPr>
        <p:spPr>
          <a:xfrm>
            <a:off x="913795" y="198784"/>
            <a:ext cx="10353762" cy="5592416"/>
          </a:xfrm>
        </p:spPr>
        <p:txBody>
          <a:bodyPr>
            <a:normAutofit fontScale="70000" lnSpcReduction="20000"/>
          </a:bodyPr>
          <a:lstStyle/>
          <a:p>
            <a:r>
              <a:rPr lang="en-US" dirty="0"/>
              <a:t>Dinner Rolls: Promote dinner rolls alongside dinner items, especially during dinner hours or special meal occasions.</a:t>
            </a:r>
          </a:p>
          <a:p>
            <a:endParaRPr lang="en-US" dirty="0"/>
          </a:p>
          <a:p>
            <a:r>
              <a:rPr lang="en-US" dirty="0"/>
              <a:t>Lunch &amp; Meat: If lunch and meat are frequently bought together, create lunch kits or promotions that include meat options.</a:t>
            </a:r>
          </a:p>
          <a:p>
            <a:endParaRPr lang="en-US" dirty="0"/>
          </a:p>
          <a:p>
            <a:r>
              <a:rPr lang="en-US" dirty="0"/>
              <a:t>Ice Cream: Since ice and cream have a high lift, you could promote ice cream during the purchase of ice products, especially during warm weather.</a:t>
            </a:r>
          </a:p>
          <a:p>
            <a:endParaRPr lang="en-US" dirty="0"/>
          </a:p>
          <a:p>
            <a:r>
              <a:rPr lang="en-US" dirty="0"/>
              <a:t>Sandwich &amp; Bags: Encourage the purchase of sandwich bags when customers buy sandwich ingredients.</a:t>
            </a:r>
          </a:p>
          <a:p>
            <a:endParaRPr lang="en-US" dirty="0"/>
          </a:p>
          <a:p>
            <a:r>
              <a:rPr lang="en-US" dirty="0"/>
              <a:t>Soap &amp; Hand: Place hand soap and soap products together in-store for convenience.</a:t>
            </a:r>
          </a:p>
          <a:p>
            <a:endParaRPr lang="en-US" dirty="0"/>
          </a:p>
          <a:p>
            <a:r>
              <a:rPr lang="en-US" dirty="0"/>
              <a:t>Paper Towels &amp; Toilet Paper: Consider bundling paper towel and toilet paper products or running promotions for customers buying one when purchasing the other.</a:t>
            </a:r>
          </a:p>
          <a:p>
            <a:endParaRPr lang="en-US" dirty="0"/>
          </a:p>
          <a:p>
            <a:r>
              <a:rPr lang="en-US" dirty="0"/>
              <a:t>These recommendations are based on the associations observed in the dataset and can be used to optimize product placement, marketing campaigns, and pricing strategies to increase sales and customer satisfaction.</a:t>
            </a:r>
            <a:endParaRPr lang="en-IN" dirty="0"/>
          </a:p>
        </p:txBody>
      </p:sp>
    </p:spTree>
    <p:extLst>
      <p:ext uri="{BB962C8B-B14F-4D97-AF65-F5344CB8AC3E}">
        <p14:creationId xmlns:p14="http://schemas.microsoft.com/office/powerpoint/2010/main" val="1695644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07777B-4515-4F6F-44EF-3E455C162F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2354" y="1105338"/>
            <a:ext cx="4587291" cy="4893110"/>
          </a:xfrm>
        </p:spPr>
      </p:pic>
    </p:spTree>
    <p:extLst>
      <p:ext uri="{BB962C8B-B14F-4D97-AF65-F5344CB8AC3E}">
        <p14:creationId xmlns:p14="http://schemas.microsoft.com/office/powerpoint/2010/main" val="123624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1B6E-5696-83E9-A455-ADFDB2F7283D}"/>
              </a:ext>
            </a:extLst>
          </p:cNvPr>
          <p:cNvSpPr>
            <a:spLocks noGrp="1"/>
          </p:cNvSpPr>
          <p:nvPr>
            <p:ph type="title"/>
          </p:nvPr>
        </p:nvSpPr>
        <p:spPr/>
        <p:txBody>
          <a:bodyPr/>
          <a:lstStyle/>
          <a:p>
            <a:r>
              <a:rPr lang="en-US" dirty="0"/>
              <a:t>Business Problem:</a:t>
            </a:r>
            <a:endParaRPr lang="en-IN" dirty="0"/>
          </a:p>
        </p:txBody>
      </p:sp>
      <p:sp>
        <p:nvSpPr>
          <p:cNvPr id="3" name="Content Placeholder 2">
            <a:extLst>
              <a:ext uri="{FF2B5EF4-FFF2-40B4-BE49-F238E27FC236}">
                <a16:creationId xmlns:a16="http://schemas.microsoft.com/office/drawing/2014/main" id="{BF25ED47-9E6A-E488-C4C0-4ACAAD7336E1}"/>
              </a:ext>
            </a:extLst>
          </p:cNvPr>
          <p:cNvSpPr>
            <a:spLocks noGrp="1"/>
          </p:cNvSpPr>
          <p:nvPr>
            <p:ph idx="1"/>
          </p:nvPr>
        </p:nvSpPr>
        <p:spPr>
          <a:xfrm>
            <a:off x="318051" y="1535595"/>
            <a:ext cx="4283661" cy="5116996"/>
          </a:xfrm>
        </p:spPr>
        <p:txBody>
          <a:bodyPr>
            <a:normAutofit fontScale="40000" lnSpcReduction="20000"/>
          </a:bodyPr>
          <a:lstStyle/>
          <a:p>
            <a:endParaRPr lang="en-IN" dirty="0"/>
          </a:p>
          <a:p>
            <a:endParaRPr lang="en-IN" dirty="0"/>
          </a:p>
          <a:p>
            <a:endParaRPr lang="en-IN" dirty="0"/>
          </a:p>
          <a:p>
            <a:r>
              <a:rPr lang="en-IN" sz="4200" kern="1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rPr>
              <a:t>A grocery store shared the transactional data with you. Your job is to conduct a thorough analysis of Point of Sale (POS) data, identify the most commonly occurring sets of items in the customer orders, and provide recommendations through which a grocery store can increase its revenue by popular combo offers &amp; discounts for customers</a:t>
            </a:r>
          </a:p>
          <a:p>
            <a:pPr marL="36900" indent="0">
              <a:buNone/>
            </a:pPr>
            <a:endParaRPr lang="en-IN" sz="4200" kern="1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p>
            <a:r>
              <a:rPr lang="en-IN" sz="4200" dirty="0"/>
              <a:t>Data Dictionary:</a:t>
            </a:r>
          </a:p>
          <a:p>
            <a:pPr marL="36900" indent="0">
              <a:buNone/>
            </a:pPr>
            <a:r>
              <a:rPr lang="en-IN" sz="4200" dirty="0">
                <a:solidFill>
                  <a:schemeClr val="tx1"/>
                </a:solidFill>
              </a:rPr>
              <a:t>Date, Order ID, Product</a:t>
            </a:r>
          </a:p>
        </p:txBody>
      </p:sp>
      <p:pic>
        <p:nvPicPr>
          <p:cNvPr id="5" name="Picture 4">
            <a:extLst>
              <a:ext uri="{FF2B5EF4-FFF2-40B4-BE49-F238E27FC236}">
                <a16:creationId xmlns:a16="http://schemas.microsoft.com/office/drawing/2014/main" id="{69794901-5672-A61F-D608-CA912636F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417" y="1866900"/>
            <a:ext cx="5327374" cy="4242352"/>
          </a:xfrm>
          <a:prstGeom prst="rect">
            <a:avLst/>
          </a:prstGeom>
        </p:spPr>
      </p:pic>
    </p:spTree>
    <p:extLst>
      <p:ext uri="{BB962C8B-B14F-4D97-AF65-F5344CB8AC3E}">
        <p14:creationId xmlns:p14="http://schemas.microsoft.com/office/powerpoint/2010/main" val="82905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D823-9A94-E9CF-20E2-D90A927FC815}"/>
              </a:ext>
            </a:extLst>
          </p:cNvPr>
          <p:cNvSpPr>
            <a:spLocks noGrp="1"/>
          </p:cNvSpPr>
          <p:nvPr>
            <p:ph type="title"/>
          </p:nvPr>
        </p:nvSpPr>
        <p:spPr>
          <a:xfrm>
            <a:off x="3988905" y="5241234"/>
            <a:ext cx="7764896" cy="874643"/>
          </a:xfrm>
        </p:spPr>
        <p:txBody>
          <a:bodyPr>
            <a:normAutofit fontScale="90000"/>
          </a:bodyPr>
          <a:lstStyle/>
          <a:p>
            <a:r>
              <a:rPr lang="en-US" sz="2000" dirty="0"/>
              <a:t># The dataset has 20641 rows and 3 columns 37 unique product categories.</a:t>
            </a:r>
            <a:br>
              <a:rPr lang="en-US" sz="2000" dirty="0"/>
            </a:br>
            <a:r>
              <a:rPr lang="en-US" sz="2000" dirty="0"/>
              <a:t>#The most frequently occurring product category poultry appearing 640 times.</a:t>
            </a:r>
            <a:br>
              <a:rPr lang="en-US" sz="2000" dirty="0"/>
            </a:br>
            <a:r>
              <a:rPr lang="en-US" sz="2000" dirty="0"/>
              <a:t>#It seems that there are missing statistics (mean, std, min, 25%, 50%, 75%, max) for the Product column</a:t>
            </a:r>
            <a:endParaRPr lang="en-IN" sz="2000" dirty="0"/>
          </a:p>
        </p:txBody>
      </p:sp>
      <p:sp>
        <p:nvSpPr>
          <p:cNvPr id="3" name="Content Placeholder 2">
            <a:extLst>
              <a:ext uri="{FF2B5EF4-FFF2-40B4-BE49-F238E27FC236}">
                <a16:creationId xmlns:a16="http://schemas.microsoft.com/office/drawing/2014/main" id="{6E1F93CB-B718-7ABB-D243-70C236DF9BE6}"/>
              </a:ext>
            </a:extLst>
          </p:cNvPr>
          <p:cNvSpPr>
            <a:spLocks noGrp="1"/>
          </p:cNvSpPr>
          <p:nvPr>
            <p:ph idx="1"/>
          </p:nvPr>
        </p:nvSpPr>
        <p:spPr>
          <a:xfrm>
            <a:off x="3020890" y="4041912"/>
            <a:ext cx="7196536" cy="3849757"/>
          </a:xfrm>
        </p:spPr>
        <p:txBody>
          <a:bodyPr/>
          <a:lstStyle/>
          <a:p>
            <a:r>
              <a:rPr lang="en-US" dirty="0"/>
              <a:t>s</a:t>
            </a:r>
            <a:endParaRPr lang="en-IN" dirty="0"/>
          </a:p>
        </p:txBody>
      </p:sp>
      <p:pic>
        <p:nvPicPr>
          <p:cNvPr id="5" name="Picture 4">
            <a:extLst>
              <a:ext uri="{FF2B5EF4-FFF2-40B4-BE49-F238E27FC236}">
                <a16:creationId xmlns:a16="http://schemas.microsoft.com/office/drawing/2014/main" id="{3F1F0D30-C739-7A69-0B87-E54C0543DE53}"/>
              </a:ext>
            </a:extLst>
          </p:cNvPr>
          <p:cNvPicPr>
            <a:picLocks noChangeAspect="1"/>
          </p:cNvPicPr>
          <p:nvPr/>
        </p:nvPicPr>
        <p:blipFill>
          <a:blip r:embed="rId2"/>
          <a:stretch>
            <a:fillRect/>
          </a:stretch>
        </p:blipFill>
        <p:spPr>
          <a:xfrm>
            <a:off x="0" y="1749287"/>
            <a:ext cx="3893777" cy="4757531"/>
          </a:xfrm>
          <a:prstGeom prst="rect">
            <a:avLst/>
          </a:prstGeom>
        </p:spPr>
      </p:pic>
      <p:pic>
        <p:nvPicPr>
          <p:cNvPr id="7" name="Picture 6">
            <a:extLst>
              <a:ext uri="{FF2B5EF4-FFF2-40B4-BE49-F238E27FC236}">
                <a16:creationId xmlns:a16="http://schemas.microsoft.com/office/drawing/2014/main" id="{73837D25-0E87-9824-D542-74ADE736E704}"/>
              </a:ext>
            </a:extLst>
          </p:cNvPr>
          <p:cNvPicPr>
            <a:picLocks noChangeAspect="1"/>
          </p:cNvPicPr>
          <p:nvPr/>
        </p:nvPicPr>
        <p:blipFill>
          <a:blip r:embed="rId3"/>
          <a:stretch>
            <a:fillRect/>
          </a:stretch>
        </p:blipFill>
        <p:spPr>
          <a:xfrm>
            <a:off x="3893777" y="1636643"/>
            <a:ext cx="8305800" cy="2054087"/>
          </a:xfrm>
          <a:prstGeom prst="rect">
            <a:avLst/>
          </a:prstGeom>
        </p:spPr>
      </p:pic>
      <p:sp>
        <p:nvSpPr>
          <p:cNvPr id="9" name="Title 1">
            <a:extLst>
              <a:ext uri="{FF2B5EF4-FFF2-40B4-BE49-F238E27FC236}">
                <a16:creationId xmlns:a16="http://schemas.microsoft.com/office/drawing/2014/main" id="{98C19B61-05B7-E85F-6E60-80EDFFF3A2D0}"/>
              </a:ext>
            </a:extLst>
          </p:cNvPr>
          <p:cNvSpPr txBox="1">
            <a:spLocks/>
          </p:cNvSpPr>
          <p:nvPr/>
        </p:nvSpPr>
        <p:spPr>
          <a:xfrm>
            <a:off x="1066195" y="762000"/>
            <a:ext cx="10562588" cy="874643"/>
          </a:xfrm>
          <a:prstGeom prst="rect">
            <a:avLst/>
          </a:prstGeom>
          <a:effectLst>
            <a:outerShdw blurRad="25400" dir="17880000">
              <a:srgbClr val="000000">
                <a:alpha val="46000"/>
              </a:srgbClr>
            </a:outerShdw>
          </a:effectLst>
        </p:spPr>
        <p:txBody>
          <a:bodyPr vert="horz" lIns="91440" tIns="45720" rIns="91440" bIns="45720" rtlCol="0" anchor="ctr">
            <a:normAutofit fontScale="9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Sample of the dataset and description of the data</a:t>
            </a:r>
            <a:endParaRPr lang="en-IN" dirty="0"/>
          </a:p>
        </p:txBody>
      </p:sp>
    </p:spTree>
    <p:extLst>
      <p:ext uri="{BB962C8B-B14F-4D97-AF65-F5344CB8AC3E}">
        <p14:creationId xmlns:p14="http://schemas.microsoft.com/office/powerpoint/2010/main" val="4201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DE5F254B-643D-DBB2-88F7-871E03FD4592}"/>
              </a:ext>
            </a:extLst>
          </p:cNvPr>
          <p:cNvPicPr>
            <a:picLocks noGrp="1" noChangeAspect="1"/>
          </p:cNvPicPr>
          <p:nvPr>
            <p:ph idx="1"/>
          </p:nvPr>
        </p:nvPicPr>
        <p:blipFill>
          <a:blip r:embed="rId2"/>
          <a:stretch>
            <a:fillRect/>
          </a:stretch>
        </p:blipFill>
        <p:spPr>
          <a:xfrm>
            <a:off x="755374" y="901148"/>
            <a:ext cx="10512183" cy="5347252"/>
          </a:xfrm>
        </p:spPr>
      </p:pic>
    </p:spTree>
    <p:extLst>
      <p:ext uri="{BB962C8B-B14F-4D97-AF65-F5344CB8AC3E}">
        <p14:creationId xmlns:p14="http://schemas.microsoft.com/office/powerpoint/2010/main" val="59903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CBCA-FBB5-43DE-96FC-7A959871D3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006338-A643-1191-63A4-1D58DDFE63D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EC68969-8BB3-B6A2-DBC0-71D4885B1958}"/>
              </a:ext>
            </a:extLst>
          </p:cNvPr>
          <p:cNvPicPr>
            <a:picLocks noChangeAspect="1"/>
          </p:cNvPicPr>
          <p:nvPr/>
        </p:nvPicPr>
        <p:blipFill>
          <a:blip r:embed="rId2"/>
          <a:stretch>
            <a:fillRect/>
          </a:stretch>
        </p:blipFill>
        <p:spPr>
          <a:xfrm>
            <a:off x="924443" y="609600"/>
            <a:ext cx="10101366" cy="5057775"/>
          </a:xfrm>
          <a:prstGeom prst="rect">
            <a:avLst/>
          </a:prstGeom>
        </p:spPr>
      </p:pic>
    </p:spTree>
    <p:extLst>
      <p:ext uri="{BB962C8B-B14F-4D97-AF65-F5344CB8AC3E}">
        <p14:creationId xmlns:p14="http://schemas.microsoft.com/office/powerpoint/2010/main" val="369464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0A57-9D4B-81C8-8306-58805485CA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EE3F2E-FA45-8256-3D7A-AF211EFBBF4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2D1923E-67E2-933A-B1E6-96E749EF10A4}"/>
              </a:ext>
            </a:extLst>
          </p:cNvPr>
          <p:cNvPicPr>
            <a:picLocks noChangeAspect="1"/>
          </p:cNvPicPr>
          <p:nvPr/>
        </p:nvPicPr>
        <p:blipFill>
          <a:blip r:embed="rId2"/>
          <a:stretch>
            <a:fillRect/>
          </a:stretch>
        </p:blipFill>
        <p:spPr>
          <a:xfrm>
            <a:off x="913795" y="609600"/>
            <a:ext cx="10364410" cy="5420139"/>
          </a:xfrm>
          <a:prstGeom prst="rect">
            <a:avLst/>
          </a:prstGeom>
        </p:spPr>
      </p:pic>
    </p:spTree>
    <p:extLst>
      <p:ext uri="{BB962C8B-B14F-4D97-AF65-F5344CB8AC3E}">
        <p14:creationId xmlns:p14="http://schemas.microsoft.com/office/powerpoint/2010/main" val="109620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AF1E-6457-D362-F764-6A9FC6390E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76F920-1580-90B3-6AB7-D9063429D55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AACAFEA-A6EA-4E57-D5B4-AF1E388DB771}"/>
              </a:ext>
            </a:extLst>
          </p:cNvPr>
          <p:cNvPicPr>
            <a:picLocks noChangeAspect="1"/>
          </p:cNvPicPr>
          <p:nvPr/>
        </p:nvPicPr>
        <p:blipFill>
          <a:blip r:embed="rId2"/>
          <a:stretch>
            <a:fillRect/>
          </a:stretch>
        </p:blipFill>
        <p:spPr>
          <a:xfrm>
            <a:off x="924443" y="609600"/>
            <a:ext cx="10343114" cy="5638800"/>
          </a:xfrm>
          <a:prstGeom prst="rect">
            <a:avLst/>
          </a:prstGeom>
        </p:spPr>
      </p:pic>
    </p:spTree>
    <p:extLst>
      <p:ext uri="{BB962C8B-B14F-4D97-AF65-F5344CB8AC3E}">
        <p14:creationId xmlns:p14="http://schemas.microsoft.com/office/powerpoint/2010/main" val="263770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FE85-4C1B-F618-F0EC-D7CF2764B60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3F4C705-3AD6-4890-4965-C6C2B0EA8AAD}"/>
              </a:ext>
            </a:extLst>
          </p:cNvPr>
          <p:cNvPicPr>
            <a:picLocks noGrp="1" noChangeAspect="1"/>
          </p:cNvPicPr>
          <p:nvPr>
            <p:ph idx="1"/>
          </p:nvPr>
        </p:nvPicPr>
        <p:blipFill>
          <a:blip r:embed="rId2"/>
          <a:stretch>
            <a:fillRect/>
          </a:stretch>
        </p:blipFill>
        <p:spPr>
          <a:xfrm>
            <a:off x="913795" y="609600"/>
            <a:ext cx="10353762" cy="5512904"/>
          </a:xfrm>
        </p:spPr>
      </p:pic>
    </p:spTree>
    <p:extLst>
      <p:ext uri="{BB962C8B-B14F-4D97-AF65-F5344CB8AC3E}">
        <p14:creationId xmlns:p14="http://schemas.microsoft.com/office/powerpoint/2010/main" val="3720428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{D854086A-3B6F-4185-BB76-16655C99EEDD}tf12214701_win32</Template>
  <TotalTime>80</TotalTime>
  <Words>720</Words>
  <Application>Microsoft Office PowerPoint</Application>
  <PresentationFormat>Widescreen</PresentationFormat>
  <Paragraphs>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Goudy Old Style</vt:lpstr>
      <vt:lpstr>Lato</vt:lpstr>
      <vt:lpstr>Wingdings 2</vt:lpstr>
      <vt:lpstr>SlateVTI</vt:lpstr>
      <vt:lpstr>Marketing Retail Analytics</vt:lpstr>
      <vt:lpstr>Contents:</vt:lpstr>
      <vt:lpstr>Business Problem:</vt:lpstr>
      <vt:lpstr># The dataset has 20641 rows and 3 columns 37 unique product categories. #The most frequently occurring product category poultry appearing 640 times. #It seems that there are missing statistics (mean, std, min, 25%, 50%, 75%, max) for the Product column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 basket analysis is a data mining technique used in the field of retail and business analytics to discover patterns, associations, and relationships within transactional data. Its primary objective is to identify which items are frequently purchased together by customers</vt:lpstr>
      <vt:lpstr>PowerPoint Presentation</vt:lpstr>
      <vt:lpstr>PowerPoint Presentation</vt:lpstr>
      <vt:lpstr>Identified Associations: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Retail Analytics</dc:title>
  <dc:creator>Bhushan Rai</dc:creator>
  <cp:lastModifiedBy>Bhushan Rai</cp:lastModifiedBy>
  <cp:revision>1</cp:revision>
  <dcterms:created xsi:type="dcterms:W3CDTF">2023-09-10T14:59:12Z</dcterms:created>
  <dcterms:modified xsi:type="dcterms:W3CDTF">2023-09-10T16:19:49Z</dcterms:modified>
</cp:coreProperties>
</file>