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3" r:id="rId7"/>
    <p:sldId id="264" r:id="rId8"/>
    <p:sldId id="261" r:id="rId9"/>
    <p:sldId id="262" r:id="rId10"/>
    <p:sldId id="265" r:id="rId11"/>
    <p:sldId id="266" r:id="rId12"/>
    <p:sldId id="267" r:id="rId13"/>
    <p:sldId id="281" r:id="rId14"/>
    <p:sldId id="282" r:id="rId15"/>
    <p:sldId id="268" r:id="rId16"/>
    <p:sldId id="270" r:id="rId17"/>
    <p:sldId id="271" r:id="rId18"/>
    <p:sldId id="283" r:id="rId19"/>
    <p:sldId id="269" r:id="rId20"/>
    <p:sldId id="272" r:id="rId21"/>
    <p:sldId id="273" r:id="rId22"/>
    <p:sldId id="274" r:id="rId23"/>
    <p:sldId id="275" r:id="rId24"/>
    <p:sldId id="276" r:id="rId25"/>
    <p:sldId id="277" r:id="rId26"/>
    <p:sldId id="278" r:id="rId27"/>
    <p:sldId id="279" r:id="rId28"/>
    <p:sldId id="280"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1" r:id="rId45"/>
    <p:sldId id="299" r:id="rId46"/>
    <p:sldId id="300" r:id="rId47"/>
    <p:sldId id="304" r:id="rId48"/>
    <p:sldId id="302" r:id="rId49"/>
    <p:sldId id="303"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9/9/2023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8F63A3B-78C7-47BE-AE5E-E10140E04643}"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292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4330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682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612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823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232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821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9/9/2023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6828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9/9/2023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70426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64DE79-268F-4C1A-8933-263129D2AF90}" type="datetimeFigureOut">
              <a:rPr lang="en-US" smtClean="0"/>
              <a:t>9/9/2023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750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764DE79-268F-4C1A-8933-263129D2AF90}" type="datetimeFigureOut">
              <a:rPr lang="en-US" smtClean="0"/>
              <a:t>9/9/2023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F63A3B-78C7-47BE-AE5E-E10140E04643}"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56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fr.wikipedia.org/wiki/Fichier:RFM_logo_2002.png" TargetMode="External"/><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FC15-82B4-2700-F19D-BF38D80FDA56}"/>
              </a:ext>
            </a:extLst>
          </p:cNvPr>
          <p:cNvSpPr>
            <a:spLocks noGrp="1"/>
          </p:cNvSpPr>
          <p:nvPr>
            <p:ph type="ctrTitle"/>
          </p:nvPr>
        </p:nvSpPr>
        <p:spPr>
          <a:xfrm>
            <a:off x="2417779" y="802298"/>
            <a:ext cx="8637073" cy="801215"/>
          </a:xfrm>
        </p:spPr>
        <p:txBody>
          <a:bodyPr>
            <a:normAutofit/>
          </a:bodyPr>
          <a:lstStyle/>
          <a:p>
            <a:r>
              <a:rPr lang="en-US" sz="3600" dirty="0"/>
              <a:t>Marketing retail analytics</a:t>
            </a:r>
            <a:endParaRPr lang="en-IN" sz="3600" dirty="0"/>
          </a:p>
        </p:txBody>
      </p:sp>
      <p:sp>
        <p:nvSpPr>
          <p:cNvPr id="3" name="Subtitle 2">
            <a:extLst>
              <a:ext uri="{FF2B5EF4-FFF2-40B4-BE49-F238E27FC236}">
                <a16:creationId xmlns:a16="http://schemas.microsoft.com/office/drawing/2014/main" id="{37BBCAEA-ABB6-52A9-EC47-2F6BD49AEE0B}"/>
              </a:ext>
            </a:extLst>
          </p:cNvPr>
          <p:cNvSpPr>
            <a:spLocks noGrp="1"/>
          </p:cNvSpPr>
          <p:nvPr>
            <p:ph type="subTitle" idx="1"/>
          </p:nvPr>
        </p:nvSpPr>
        <p:spPr>
          <a:xfrm>
            <a:off x="2682823" y="5068457"/>
            <a:ext cx="8637072" cy="431196"/>
          </a:xfrm>
        </p:spPr>
        <p:txBody>
          <a:bodyPr>
            <a:normAutofit fontScale="85000" lnSpcReduction="10000"/>
          </a:bodyPr>
          <a:lstStyle/>
          <a:p>
            <a:r>
              <a:rPr lang="en-US" dirty="0"/>
              <a:t>						Presented by: Bhushan Rai</a:t>
            </a:r>
            <a:endParaRPr lang="en-IN" dirty="0"/>
          </a:p>
        </p:txBody>
      </p:sp>
      <p:sp>
        <p:nvSpPr>
          <p:cNvPr id="4" name="Subtitle 2">
            <a:extLst>
              <a:ext uri="{FF2B5EF4-FFF2-40B4-BE49-F238E27FC236}">
                <a16:creationId xmlns:a16="http://schemas.microsoft.com/office/drawing/2014/main" id="{BD56C1DF-F736-2670-196A-DCE510716540}"/>
              </a:ext>
            </a:extLst>
          </p:cNvPr>
          <p:cNvSpPr txBox="1">
            <a:spLocks/>
          </p:cNvSpPr>
          <p:nvPr/>
        </p:nvSpPr>
        <p:spPr>
          <a:xfrm>
            <a:off x="2570180" y="3683605"/>
            <a:ext cx="8637072" cy="431196"/>
          </a:xfrm>
          <a:prstGeom prst="rect">
            <a:avLst/>
          </a:prstGeom>
        </p:spPr>
        <p:txBody>
          <a:bodyPr vert="horz" lIns="91440" tIns="91440" rIns="91440" bIns="91440" rtlCol="0">
            <a:normAutofit fontScale="85000" lnSpcReduction="1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dirty="0"/>
              <a:t>Great Learning  PGDSBA 2022-2023</a:t>
            </a:r>
            <a:endParaRPr lang="en-IN" dirty="0"/>
          </a:p>
        </p:txBody>
      </p:sp>
    </p:spTree>
    <p:extLst>
      <p:ext uri="{BB962C8B-B14F-4D97-AF65-F5344CB8AC3E}">
        <p14:creationId xmlns:p14="http://schemas.microsoft.com/office/powerpoint/2010/main" val="3775041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C4075-4F4D-27AB-2D0A-85932640820A}"/>
              </a:ext>
            </a:extLst>
          </p:cNvPr>
          <p:cNvSpPr>
            <a:spLocks noGrp="1"/>
          </p:cNvSpPr>
          <p:nvPr>
            <p:ph idx="1"/>
          </p:nvPr>
        </p:nvSpPr>
        <p:spPr>
          <a:xfrm>
            <a:off x="1603977" y="1046923"/>
            <a:ext cx="9603275" cy="4850293"/>
          </a:xfrm>
        </p:spPr>
        <p:txBody>
          <a:bodyPr>
            <a:normAutofit lnSpcReduction="1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Order Timing: The average number of days since the last order is around 1757.09, suggesting a relatively steady flow of orders.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Order Status: The dataset includes various order statuses, with Shipped being the most common (appearing 2541 times).Analysing order statuses can provide insights into order processing efficiency and customer satisfaction.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Product Line Popularity: Classic Cars is the most frequent product line (appearing 949 times), indicating its popularity among customers. Identifying popular product lines can guide marketing and inventory management decisions.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MSRP Analysis: The average Manufacturer's Suggested Retail Price (MSRP) is approximately 100.69. Understanding the relationship between MSRP and actual sales prices can help assess pricing strategies.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Deal Size: Medium deals are the most common (appearing 1349 times).Analysing deal sizes and their impact on sales can guide sales and marketing efforts.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p>
        </p:txBody>
      </p:sp>
      <p:sp>
        <p:nvSpPr>
          <p:cNvPr id="5" name="Content Placeholder 2">
            <a:extLst>
              <a:ext uri="{FF2B5EF4-FFF2-40B4-BE49-F238E27FC236}">
                <a16:creationId xmlns:a16="http://schemas.microsoft.com/office/drawing/2014/main" id="{FD1DDADA-9F3C-0216-63BB-7C73D8C8B34F}"/>
              </a:ext>
            </a:extLst>
          </p:cNvPr>
          <p:cNvSpPr txBox="1">
            <a:spLocks/>
          </p:cNvSpPr>
          <p:nvPr/>
        </p:nvSpPr>
        <p:spPr>
          <a:xfrm>
            <a:off x="1603978" y="642733"/>
            <a:ext cx="9603275" cy="54333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sz="1800"/>
              <a:t>Assumptions and Findings:</a:t>
            </a:r>
            <a:endParaRPr lang="en-US" sz="1800" dirty="0"/>
          </a:p>
        </p:txBody>
      </p:sp>
    </p:spTree>
    <p:extLst>
      <p:ext uri="{BB962C8B-B14F-4D97-AF65-F5344CB8AC3E}">
        <p14:creationId xmlns:p14="http://schemas.microsoft.com/office/powerpoint/2010/main" val="414800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58D0-3B10-2F52-B1E0-B4BBCD454698}"/>
              </a:ext>
            </a:extLst>
          </p:cNvPr>
          <p:cNvSpPr>
            <a:spLocks noGrp="1"/>
          </p:cNvSpPr>
          <p:nvPr>
            <p:ph type="title"/>
          </p:nvPr>
        </p:nvSpPr>
        <p:spPr>
          <a:xfrm>
            <a:off x="1451579" y="543339"/>
            <a:ext cx="9603275" cy="1472393"/>
          </a:xfrm>
        </p:spPr>
        <p:txBody>
          <a:bodyPr>
            <a:normAutofit fontScale="90000"/>
          </a:bodyPr>
          <a:lstStyle/>
          <a:p>
            <a:r>
              <a:rPr lang="en-IN" sz="2200" kern="100" dirty="0">
                <a:effectLst/>
                <a:latin typeface="Calibri" panose="020F0502020204030204" pitchFamily="34" charset="0"/>
                <a:ea typeface="Calibri" panose="020F0502020204030204" pitchFamily="34" charset="0"/>
                <a:cs typeface="Times New Roman" panose="02020603050405020304" pitchFamily="18" charset="0"/>
              </a:rPr>
              <a:t>Let’s Perform EDA (Exploratory Data Analysis). This will help us to examine the dataset to summarize the main characteristics and identify patterns undercovering underlying structures, detect outliers and visualize relationships between variables.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A3DE5D4-68AA-B388-4AF6-8DF6EA3E2581}"/>
              </a:ext>
            </a:extLst>
          </p:cNvPr>
          <p:cNvSpPr>
            <a:spLocks noGrp="1"/>
          </p:cNvSpPr>
          <p:nvPr>
            <p:ph idx="1"/>
          </p:nvPr>
        </p:nvSpPr>
        <p:spPr>
          <a:xfrm>
            <a:off x="1451580" y="2015732"/>
            <a:ext cx="4127586" cy="3450613"/>
          </a:xfrm>
        </p:spPr>
        <p:txBody>
          <a:bodyPr/>
          <a:lstStyle/>
          <a:p>
            <a:r>
              <a:rPr lang="en-US" dirty="0"/>
              <a:t>Univariate Analysis:</a:t>
            </a:r>
          </a:p>
          <a:p>
            <a:pPr marL="0" indent="0">
              <a:buNone/>
            </a:pPr>
            <a:endParaRPr lang="en-IN" dirty="0"/>
          </a:p>
        </p:txBody>
      </p:sp>
      <p:pic>
        <p:nvPicPr>
          <p:cNvPr id="4" name="Picture 3">
            <a:extLst>
              <a:ext uri="{FF2B5EF4-FFF2-40B4-BE49-F238E27FC236}">
                <a16:creationId xmlns:a16="http://schemas.microsoft.com/office/drawing/2014/main" id="{2863345F-2E66-0A89-0068-DFD08D4553E5}"/>
              </a:ext>
            </a:extLst>
          </p:cNvPr>
          <p:cNvPicPr>
            <a:picLocks noChangeAspect="1"/>
          </p:cNvPicPr>
          <p:nvPr/>
        </p:nvPicPr>
        <p:blipFill>
          <a:blip r:embed="rId2"/>
          <a:stretch>
            <a:fillRect/>
          </a:stretch>
        </p:blipFill>
        <p:spPr>
          <a:xfrm>
            <a:off x="887896" y="2832877"/>
            <a:ext cx="4127586" cy="2202949"/>
          </a:xfrm>
          <a:prstGeom prst="rect">
            <a:avLst/>
          </a:prstGeom>
        </p:spPr>
      </p:pic>
      <p:pic>
        <p:nvPicPr>
          <p:cNvPr id="5" name="Picture 4">
            <a:extLst>
              <a:ext uri="{FF2B5EF4-FFF2-40B4-BE49-F238E27FC236}">
                <a16:creationId xmlns:a16="http://schemas.microsoft.com/office/drawing/2014/main" id="{A76A84D5-E1FD-EB21-7860-CB546C183692}"/>
              </a:ext>
            </a:extLst>
          </p:cNvPr>
          <p:cNvPicPr>
            <a:picLocks noChangeAspect="1"/>
          </p:cNvPicPr>
          <p:nvPr/>
        </p:nvPicPr>
        <p:blipFill>
          <a:blip r:embed="rId3"/>
          <a:stretch>
            <a:fillRect/>
          </a:stretch>
        </p:blipFill>
        <p:spPr>
          <a:xfrm>
            <a:off x="5313190" y="2832877"/>
            <a:ext cx="3419993" cy="2202949"/>
          </a:xfrm>
          <a:prstGeom prst="rect">
            <a:avLst/>
          </a:prstGeom>
        </p:spPr>
      </p:pic>
      <p:pic>
        <p:nvPicPr>
          <p:cNvPr id="6" name="Picture 5">
            <a:extLst>
              <a:ext uri="{FF2B5EF4-FFF2-40B4-BE49-F238E27FC236}">
                <a16:creationId xmlns:a16="http://schemas.microsoft.com/office/drawing/2014/main" id="{DAD1ECD0-CD3D-4243-FAA8-486CE7438A3F}"/>
              </a:ext>
            </a:extLst>
          </p:cNvPr>
          <p:cNvPicPr>
            <a:picLocks noChangeAspect="1"/>
          </p:cNvPicPr>
          <p:nvPr/>
        </p:nvPicPr>
        <p:blipFill>
          <a:blip r:embed="rId4"/>
          <a:stretch>
            <a:fillRect/>
          </a:stretch>
        </p:blipFill>
        <p:spPr>
          <a:xfrm>
            <a:off x="8901430" y="2832877"/>
            <a:ext cx="1838990" cy="2202949"/>
          </a:xfrm>
          <a:prstGeom prst="rect">
            <a:avLst/>
          </a:prstGeom>
        </p:spPr>
      </p:pic>
    </p:spTree>
    <p:extLst>
      <p:ext uri="{BB962C8B-B14F-4D97-AF65-F5344CB8AC3E}">
        <p14:creationId xmlns:p14="http://schemas.microsoft.com/office/powerpoint/2010/main" val="243033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5600-B913-1D9D-05EA-FA41AD7D5E67}"/>
              </a:ext>
            </a:extLst>
          </p:cNvPr>
          <p:cNvSpPr>
            <a:spLocks noGrp="1"/>
          </p:cNvSpPr>
          <p:nvPr>
            <p:ph type="title"/>
          </p:nvPr>
        </p:nvSpPr>
        <p:spPr>
          <a:xfrm>
            <a:off x="1451579" y="450575"/>
            <a:ext cx="9603275" cy="1403180"/>
          </a:xfrm>
        </p:spPr>
        <p:txBody>
          <a:bodyPr>
            <a:normAutofit fontScale="90000"/>
          </a:bodyPr>
          <a:lstStyle/>
          <a:p>
            <a:r>
              <a:rPr lang="en-IN" sz="2200" kern="100" dirty="0">
                <a:effectLst/>
                <a:latin typeface="Calibri" panose="020F0502020204030204" pitchFamily="34" charset="0"/>
                <a:ea typeface="Calibri" panose="020F0502020204030204" pitchFamily="34" charset="0"/>
                <a:cs typeface="Times New Roman" panose="02020603050405020304" pitchFamily="18" charset="0"/>
              </a:rPr>
              <a:t>As we see the data is right skewed for variables [Quantity Ordered, Price Each, Sales], there can be a possible outcome of huge delivery as per the demand on the product, so we see a raise in the outliers for these variables however we will still treat them for our analysis. Here in next image, we will see the possible outliers in these variables.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32ED358C-7A55-8421-8DD1-0609203CDE9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17840" y="2035770"/>
            <a:ext cx="4141721" cy="3495268"/>
          </a:xfrm>
          <a:prstGeom prst="rect">
            <a:avLst/>
          </a:prstGeom>
          <a:noFill/>
          <a:ln>
            <a:noFill/>
          </a:ln>
        </p:spPr>
      </p:pic>
      <p:pic>
        <p:nvPicPr>
          <p:cNvPr id="5" name="Picture 4">
            <a:extLst>
              <a:ext uri="{FF2B5EF4-FFF2-40B4-BE49-F238E27FC236}">
                <a16:creationId xmlns:a16="http://schemas.microsoft.com/office/drawing/2014/main" id="{5EC24160-6A1D-4A07-0850-28F190E6BB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1644" y="2014147"/>
            <a:ext cx="4737817" cy="3516890"/>
          </a:xfrm>
          <a:prstGeom prst="rect">
            <a:avLst/>
          </a:prstGeom>
          <a:noFill/>
          <a:ln>
            <a:noFill/>
          </a:ln>
        </p:spPr>
      </p:pic>
    </p:spTree>
    <p:extLst>
      <p:ext uri="{BB962C8B-B14F-4D97-AF65-F5344CB8AC3E}">
        <p14:creationId xmlns:p14="http://schemas.microsoft.com/office/powerpoint/2010/main" val="3180356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E021-B567-23ED-F874-135849DBEC78}"/>
              </a:ext>
            </a:extLst>
          </p:cNvPr>
          <p:cNvSpPr>
            <a:spLocks noGrp="1"/>
          </p:cNvSpPr>
          <p:nvPr>
            <p:ph type="title"/>
          </p:nvPr>
        </p:nvSpPr>
        <p:spPr>
          <a:xfrm>
            <a:off x="1451579" y="804520"/>
            <a:ext cx="9603275" cy="467690"/>
          </a:xfrm>
        </p:spPr>
        <p:txBody>
          <a:bodyPr>
            <a:normAutofit/>
          </a:bodyPr>
          <a:lstStyle/>
          <a:p>
            <a:r>
              <a:rPr lang="en-US" sz="2000" dirty="0"/>
              <a:t>Outliers:</a:t>
            </a:r>
            <a:endParaRPr lang="en-IN" sz="2000" dirty="0"/>
          </a:p>
        </p:txBody>
      </p:sp>
      <p:pic>
        <p:nvPicPr>
          <p:cNvPr id="5" name="Content Placeholder 4">
            <a:extLst>
              <a:ext uri="{FF2B5EF4-FFF2-40B4-BE49-F238E27FC236}">
                <a16:creationId xmlns:a16="http://schemas.microsoft.com/office/drawing/2014/main" id="{E7DEC265-B184-00C7-8BE3-EDEC8F7847F7}"/>
              </a:ext>
            </a:extLst>
          </p:cNvPr>
          <p:cNvPicPr>
            <a:picLocks noGrp="1" noChangeAspect="1"/>
          </p:cNvPicPr>
          <p:nvPr>
            <p:ph idx="1"/>
          </p:nvPr>
        </p:nvPicPr>
        <p:blipFill>
          <a:blip r:embed="rId2"/>
          <a:stretch>
            <a:fillRect/>
          </a:stretch>
        </p:blipFill>
        <p:spPr>
          <a:xfrm>
            <a:off x="1669774" y="1948070"/>
            <a:ext cx="8825948" cy="3670852"/>
          </a:xfrm>
        </p:spPr>
      </p:pic>
    </p:spTree>
    <p:extLst>
      <p:ext uri="{BB962C8B-B14F-4D97-AF65-F5344CB8AC3E}">
        <p14:creationId xmlns:p14="http://schemas.microsoft.com/office/powerpoint/2010/main" val="913352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1402-F7C4-11ED-7693-177310E807BD}"/>
              </a:ext>
            </a:extLst>
          </p:cNvPr>
          <p:cNvSpPr>
            <a:spLocks noGrp="1"/>
          </p:cNvSpPr>
          <p:nvPr>
            <p:ph type="title"/>
          </p:nvPr>
        </p:nvSpPr>
        <p:spPr/>
        <p:txBody>
          <a:bodyPr/>
          <a:lstStyle/>
          <a:p>
            <a:r>
              <a:rPr lang="en-US" dirty="0"/>
              <a:t>Outliers Treated:</a:t>
            </a:r>
            <a:endParaRPr lang="en-IN" dirty="0"/>
          </a:p>
        </p:txBody>
      </p:sp>
      <p:pic>
        <p:nvPicPr>
          <p:cNvPr id="5" name="Content Placeholder 4">
            <a:extLst>
              <a:ext uri="{FF2B5EF4-FFF2-40B4-BE49-F238E27FC236}">
                <a16:creationId xmlns:a16="http://schemas.microsoft.com/office/drawing/2014/main" id="{64D8CE24-C01F-7B77-F301-FDAC620247E9}"/>
              </a:ext>
            </a:extLst>
          </p:cNvPr>
          <p:cNvPicPr>
            <a:picLocks noGrp="1" noChangeAspect="1"/>
          </p:cNvPicPr>
          <p:nvPr>
            <p:ph idx="1"/>
          </p:nvPr>
        </p:nvPicPr>
        <p:blipFill>
          <a:blip r:embed="rId2"/>
          <a:stretch>
            <a:fillRect/>
          </a:stretch>
        </p:blipFill>
        <p:spPr>
          <a:xfrm>
            <a:off x="506588" y="2082386"/>
            <a:ext cx="3628544" cy="2921861"/>
          </a:xfrm>
        </p:spPr>
      </p:pic>
      <p:pic>
        <p:nvPicPr>
          <p:cNvPr id="7" name="Picture 6">
            <a:extLst>
              <a:ext uri="{FF2B5EF4-FFF2-40B4-BE49-F238E27FC236}">
                <a16:creationId xmlns:a16="http://schemas.microsoft.com/office/drawing/2014/main" id="{B72E7CB1-D813-B838-08A6-ADA82BBC854D}"/>
              </a:ext>
            </a:extLst>
          </p:cNvPr>
          <p:cNvPicPr>
            <a:picLocks noChangeAspect="1"/>
          </p:cNvPicPr>
          <p:nvPr/>
        </p:nvPicPr>
        <p:blipFill>
          <a:blip r:embed="rId3"/>
          <a:stretch>
            <a:fillRect/>
          </a:stretch>
        </p:blipFill>
        <p:spPr>
          <a:xfrm>
            <a:off x="4135132" y="2082387"/>
            <a:ext cx="3895686" cy="2931874"/>
          </a:xfrm>
          <a:prstGeom prst="rect">
            <a:avLst/>
          </a:prstGeom>
        </p:spPr>
      </p:pic>
      <p:pic>
        <p:nvPicPr>
          <p:cNvPr id="9" name="Picture 8">
            <a:extLst>
              <a:ext uri="{FF2B5EF4-FFF2-40B4-BE49-F238E27FC236}">
                <a16:creationId xmlns:a16="http://schemas.microsoft.com/office/drawing/2014/main" id="{76077814-BBBA-3643-B63D-AD027D8C5C30}"/>
              </a:ext>
            </a:extLst>
          </p:cNvPr>
          <p:cNvPicPr>
            <a:picLocks noChangeAspect="1"/>
          </p:cNvPicPr>
          <p:nvPr/>
        </p:nvPicPr>
        <p:blipFill>
          <a:blip r:embed="rId4"/>
          <a:stretch>
            <a:fillRect/>
          </a:stretch>
        </p:blipFill>
        <p:spPr>
          <a:xfrm>
            <a:off x="8056870" y="2071447"/>
            <a:ext cx="3656632" cy="2942814"/>
          </a:xfrm>
          <a:prstGeom prst="rect">
            <a:avLst/>
          </a:prstGeom>
        </p:spPr>
      </p:pic>
    </p:spTree>
    <p:extLst>
      <p:ext uri="{BB962C8B-B14F-4D97-AF65-F5344CB8AC3E}">
        <p14:creationId xmlns:p14="http://schemas.microsoft.com/office/powerpoint/2010/main" val="4164672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6C30-7D95-6DAD-9894-DEA1038C81FC}"/>
              </a:ext>
            </a:extLst>
          </p:cNvPr>
          <p:cNvSpPr>
            <a:spLocks noGrp="1"/>
          </p:cNvSpPr>
          <p:nvPr>
            <p:ph type="title"/>
          </p:nvPr>
        </p:nvSpPr>
        <p:spPr/>
        <p:txBody>
          <a:bodyPr>
            <a:normAutofit fontScale="90000"/>
          </a:bodyPr>
          <a:lstStyle/>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We see here the distribution of sales, Quantity ordered Price Each,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Days’s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since Last Order, data has a normal distribution.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7" name="Content Placeholder 6">
            <a:extLst>
              <a:ext uri="{FF2B5EF4-FFF2-40B4-BE49-F238E27FC236}">
                <a16:creationId xmlns:a16="http://schemas.microsoft.com/office/drawing/2014/main" id="{8A7B52AE-B38E-2FBF-21FD-2E3DE4281877}"/>
              </a:ext>
            </a:extLst>
          </p:cNvPr>
          <p:cNvPicPr>
            <a:picLocks noGrp="1" noChangeAspect="1"/>
          </p:cNvPicPr>
          <p:nvPr>
            <p:ph idx="1"/>
          </p:nvPr>
        </p:nvPicPr>
        <p:blipFill>
          <a:blip r:embed="rId2"/>
          <a:stretch>
            <a:fillRect/>
          </a:stretch>
        </p:blipFill>
        <p:spPr>
          <a:xfrm>
            <a:off x="2023754" y="2016125"/>
            <a:ext cx="8458817" cy="3449638"/>
          </a:xfrm>
          <a:prstGeom prst="rect">
            <a:avLst/>
          </a:prstGeom>
        </p:spPr>
      </p:pic>
    </p:spTree>
    <p:extLst>
      <p:ext uri="{BB962C8B-B14F-4D97-AF65-F5344CB8AC3E}">
        <p14:creationId xmlns:p14="http://schemas.microsoft.com/office/powerpoint/2010/main" val="545850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99A1-996F-7B46-8509-DE2C42FC153A}"/>
              </a:ext>
            </a:extLst>
          </p:cNvPr>
          <p:cNvSpPr>
            <a:spLocks noGrp="1"/>
          </p:cNvSpPr>
          <p:nvPr>
            <p:ph type="title"/>
          </p:nvPr>
        </p:nvSpPr>
        <p:spPr>
          <a:xfrm>
            <a:off x="1451579" y="397565"/>
            <a:ext cx="9603275" cy="1456189"/>
          </a:xfrm>
        </p:spPr>
        <p:txBody>
          <a:bodyPr>
            <a:normAutofit fontScale="90000"/>
          </a:bodyPr>
          <a:lstStyle/>
          <a:p>
            <a:r>
              <a:rPr lang="en-IN" sz="2200" kern="100" dirty="0">
                <a:effectLst/>
                <a:latin typeface="Calibri" panose="020F0502020204030204" pitchFamily="34" charset="0"/>
                <a:ea typeface="Calibri" panose="020F0502020204030204" pitchFamily="34" charset="0"/>
                <a:cs typeface="Times New Roman" panose="02020603050405020304" pitchFamily="18" charset="0"/>
              </a:rPr>
              <a:t>This image shows was a distribution of status variable, shipped is the maximum frequency, followed by the descending order in cancelled, resolved, on-hold, InProgress, disputed.</a:t>
            </a:r>
            <a:br>
              <a:rPr lang="en-IN" sz="2200" kern="100" dirty="0">
                <a:effectLst/>
                <a:latin typeface="Calibri" panose="020F0502020204030204" pitchFamily="34" charset="0"/>
                <a:ea typeface="Calibri" panose="020F0502020204030204" pitchFamily="34" charset="0"/>
                <a:cs typeface="Times New Roman" panose="02020603050405020304" pitchFamily="18" charset="0"/>
              </a:rPr>
            </a:b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Distribution frequency for product-line shows classic cars has the maximum, followed by vintage cars, motorcycles, planes, trucks&amp; Buses, Ships, trains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E30609CE-8826-DEC7-58FA-A7B753E48E8D}"/>
              </a:ext>
            </a:extLst>
          </p:cNvPr>
          <p:cNvPicPr>
            <a:picLocks noGrp="1" noChangeAspect="1"/>
          </p:cNvPicPr>
          <p:nvPr>
            <p:ph idx="1"/>
          </p:nvPr>
        </p:nvPicPr>
        <p:blipFill>
          <a:blip r:embed="rId2"/>
          <a:stretch>
            <a:fillRect/>
          </a:stretch>
        </p:blipFill>
        <p:spPr>
          <a:xfrm>
            <a:off x="1314468" y="2086078"/>
            <a:ext cx="5480222" cy="3244608"/>
          </a:xfrm>
        </p:spPr>
      </p:pic>
      <p:pic>
        <p:nvPicPr>
          <p:cNvPr id="8" name="Picture 7">
            <a:extLst>
              <a:ext uri="{FF2B5EF4-FFF2-40B4-BE49-F238E27FC236}">
                <a16:creationId xmlns:a16="http://schemas.microsoft.com/office/drawing/2014/main" id="{866483BD-8FDB-5385-2394-31473833CB8C}"/>
              </a:ext>
            </a:extLst>
          </p:cNvPr>
          <p:cNvPicPr>
            <a:picLocks noChangeAspect="1"/>
          </p:cNvPicPr>
          <p:nvPr/>
        </p:nvPicPr>
        <p:blipFill>
          <a:blip r:embed="rId3"/>
          <a:stretch>
            <a:fillRect/>
          </a:stretch>
        </p:blipFill>
        <p:spPr>
          <a:xfrm>
            <a:off x="6794690" y="2086078"/>
            <a:ext cx="4893727" cy="3228143"/>
          </a:xfrm>
          <a:prstGeom prst="rect">
            <a:avLst/>
          </a:prstGeom>
        </p:spPr>
      </p:pic>
    </p:spTree>
    <p:extLst>
      <p:ext uri="{BB962C8B-B14F-4D97-AF65-F5344CB8AC3E}">
        <p14:creationId xmlns:p14="http://schemas.microsoft.com/office/powerpoint/2010/main" val="2037712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B367-B92C-71CE-97EC-17E300F180A1}"/>
              </a:ext>
            </a:extLst>
          </p:cNvPr>
          <p:cNvSpPr>
            <a:spLocks noGrp="1"/>
          </p:cNvSpPr>
          <p:nvPr>
            <p:ph type="title"/>
          </p:nvPr>
        </p:nvSpPr>
        <p:spPr>
          <a:xfrm>
            <a:off x="1451579" y="424071"/>
            <a:ext cx="9603275" cy="1007164"/>
          </a:xfrm>
        </p:spPr>
        <p:txBody>
          <a:bodyPr>
            <a:normAutofit fontScale="90000"/>
          </a:bodyPr>
          <a:lstStyle/>
          <a:p>
            <a:pPr>
              <a:lnSpc>
                <a:spcPct val="107000"/>
              </a:lnSpc>
              <a:spcAft>
                <a:spcPts val="800"/>
              </a:spcAf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Distribution frequency for deal size is Medium, small and large</a:t>
            </a:r>
            <a:br>
              <a:rPr lang="en-IN" sz="2200" kern="100" dirty="0">
                <a:effectLst/>
                <a:latin typeface="Calibri" panose="020F0502020204030204" pitchFamily="34" charset="0"/>
                <a:ea typeface="Calibri" panose="020F0502020204030204" pitchFamily="34" charset="0"/>
                <a:cs typeface="Times New Roman" panose="02020603050405020304" pitchFamily="18" charset="0"/>
              </a:rPr>
            </a:b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Distribution frequency for country is USA has the maximum frequency and Ireland has the lowest frequency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B51D55F7-639D-26AF-7066-FDA1A30A43B6}"/>
              </a:ext>
            </a:extLst>
          </p:cNvPr>
          <p:cNvPicPr>
            <a:picLocks noGrp="1" noChangeAspect="1"/>
          </p:cNvPicPr>
          <p:nvPr>
            <p:ph idx="1"/>
          </p:nvPr>
        </p:nvPicPr>
        <p:blipFill>
          <a:blip r:embed="rId2"/>
          <a:stretch>
            <a:fillRect/>
          </a:stretch>
        </p:blipFill>
        <p:spPr>
          <a:xfrm>
            <a:off x="560299" y="1431235"/>
            <a:ext cx="5535701" cy="4280452"/>
          </a:xfrm>
        </p:spPr>
      </p:pic>
      <p:pic>
        <p:nvPicPr>
          <p:cNvPr id="7" name="Picture 6">
            <a:extLst>
              <a:ext uri="{FF2B5EF4-FFF2-40B4-BE49-F238E27FC236}">
                <a16:creationId xmlns:a16="http://schemas.microsoft.com/office/drawing/2014/main" id="{DE9A371E-6B71-5633-4C54-545BFC6E4FD7}"/>
              </a:ext>
            </a:extLst>
          </p:cNvPr>
          <p:cNvPicPr>
            <a:picLocks noChangeAspect="1"/>
          </p:cNvPicPr>
          <p:nvPr/>
        </p:nvPicPr>
        <p:blipFill>
          <a:blip r:embed="rId3"/>
          <a:stretch>
            <a:fillRect/>
          </a:stretch>
        </p:blipFill>
        <p:spPr>
          <a:xfrm>
            <a:off x="6096000" y="1431235"/>
            <a:ext cx="5826401" cy="4280452"/>
          </a:xfrm>
          <a:prstGeom prst="rect">
            <a:avLst/>
          </a:prstGeom>
        </p:spPr>
      </p:pic>
    </p:spTree>
    <p:extLst>
      <p:ext uri="{BB962C8B-B14F-4D97-AF65-F5344CB8AC3E}">
        <p14:creationId xmlns:p14="http://schemas.microsoft.com/office/powerpoint/2010/main" val="684732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05CA-891C-1243-3E32-A9C2E985DA62}"/>
              </a:ext>
            </a:extLst>
          </p:cNvPr>
          <p:cNvSpPr>
            <a:spLocks noGrp="1"/>
          </p:cNvSpPr>
          <p:nvPr>
            <p:ph type="title"/>
          </p:nvPr>
        </p:nvSpPr>
        <p:spPr>
          <a:xfrm>
            <a:off x="1451579" y="804519"/>
            <a:ext cx="9603275" cy="401429"/>
          </a:xfrm>
        </p:spPr>
        <p:txBody>
          <a:bodyPr>
            <a:normAutofit/>
          </a:bodyPr>
          <a:lstStyle/>
          <a:p>
            <a:r>
              <a:rPr lang="en-US" sz="2000" dirty="0"/>
              <a:t>Value counts for Product-line,  deal-size, country &amp; Status </a:t>
            </a:r>
            <a:endParaRPr lang="en-IN" sz="2000" dirty="0"/>
          </a:p>
        </p:txBody>
      </p:sp>
      <p:pic>
        <p:nvPicPr>
          <p:cNvPr id="4" name="Content Placeholder 3">
            <a:extLst>
              <a:ext uri="{FF2B5EF4-FFF2-40B4-BE49-F238E27FC236}">
                <a16:creationId xmlns:a16="http://schemas.microsoft.com/office/drawing/2014/main" id="{D2F53A96-A516-4B11-BFA3-DEC0610C09EA}"/>
              </a:ext>
            </a:extLst>
          </p:cNvPr>
          <p:cNvPicPr>
            <a:picLocks noGrp="1" noChangeAspect="1"/>
          </p:cNvPicPr>
          <p:nvPr>
            <p:ph idx="1"/>
          </p:nvPr>
        </p:nvPicPr>
        <p:blipFill>
          <a:blip r:embed="rId2"/>
          <a:stretch>
            <a:fillRect/>
          </a:stretch>
        </p:blipFill>
        <p:spPr>
          <a:xfrm>
            <a:off x="1451579" y="2038350"/>
            <a:ext cx="2352675" cy="1390650"/>
          </a:xfrm>
          <a:prstGeom prst="rect">
            <a:avLst/>
          </a:prstGeom>
        </p:spPr>
      </p:pic>
      <p:pic>
        <p:nvPicPr>
          <p:cNvPr id="5" name="Picture 4">
            <a:extLst>
              <a:ext uri="{FF2B5EF4-FFF2-40B4-BE49-F238E27FC236}">
                <a16:creationId xmlns:a16="http://schemas.microsoft.com/office/drawing/2014/main" id="{1695F866-3D54-4FE1-0DC0-C8937835DE41}"/>
              </a:ext>
            </a:extLst>
          </p:cNvPr>
          <p:cNvPicPr>
            <a:picLocks noChangeAspect="1"/>
          </p:cNvPicPr>
          <p:nvPr/>
        </p:nvPicPr>
        <p:blipFill>
          <a:blip r:embed="rId3"/>
          <a:stretch>
            <a:fillRect/>
          </a:stretch>
        </p:blipFill>
        <p:spPr>
          <a:xfrm>
            <a:off x="1451579" y="3613595"/>
            <a:ext cx="2352675" cy="1390649"/>
          </a:xfrm>
          <a:prstGeom prst="rect">
            <a:avLst/>
          </a:prstGeom>
        </p:spPr>
      </p:pic>
      <p:pic>
        <p:nvPicPr>
          <p:cNvPr id="6" name="Picture 5">
            <a:extLst>
              <a:ext uri="{FF2B5EF4-FFF2-40B4-BE49-F238E27FC236}">
                <a16:creationId xmlns:a16="http://schemas.microsoft.com/office/drawing/2014/main" id="{4A429DA9-E4B9-D0B9-8F58-E9E1B29A61A7}"/>
              </a:ext>
            </a:extLst>
          </p:cNvPr>
          <p:cNvPicPr>
            <a:picLocks noChangeAspect="1"/>
          </p:cNvPicPr>
          <p:nvPr/>
        </p:nvPicPr>
        <p:blipFill>
          <a:blip r:embed="rId4"/>
          <a:stretch>
            <a:fillRect/>
          </a:stretch>
        </p:blipFill>
        <p:spPr>
          <a:xfrm>
            <a:off x="4359966" y="2038349"/>
            <a:ext cx="2849218" cy="3076989"/>
          </a:xfrm>
          <a:prstGeom prst="rect">
            <a:avLst/>
          </a:prstGeom>
        </p:spPr>
      </p:pic>
      <p:pic>
        <p:nvPicPr>
          <p:cNvPr id="7" name="Picture 6">
            <a:extLst>
              <a:ext uri="{FF2B5EF4-FFF2-40B4-BE49-F238E27FC236}">
                <a16:creationId xmlns:a16="http://schemas.microsoft.com/office/drawing/2014/main" id="{25E5A1BA-3E87-9499-A6CE-7B48C51F1383}"/>
              </a:ext>
            </a:extLst>
          </p:cNvPr>
          <p:cNvPicPr>
            <a:picLocks noChangeAspect="1"/>
          </p:cNvPicPr>
          <p:nvPr/>
        </p:nvPicPr>
        <p:blipFill>
          <a:blip r:embed="rId5"/>
          <a:stretch>
            <a:fillRect/>
          </a:stretch>
        </p:blipFill>
        <p:spPr>
          <a:xfrm>
            <a:off x="7764896" y="2074792"/>
            <a:ext cx="2598304" cy="2457451"/>
          </a:xfrm>
          <a:prstGeom prst="rect">
            <a:avLst/>
          </a:prstGeom>
        </p:spPr>
      </p:pic>
    </p:spTree>
    <p:extLst>
      <p:ext uri="{BB962C8B-B14F-4D97-AF65-F5344CB8AC3E}">
        <p14:creationId xmlns:p14="http://schemas.microsoft.com/office/powerpoint/2010/main" val="1736540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9919-D86F-87E0-4F32-32DD6C5F7215}"/>
              </a:ext>
            </a:extLst>
          </p:cNvPr>
          <p:cNvSpPr>
            <a:spLocks noGrp="1"/>
          </p:cNvSpPr>
          <p:nvPr>
            <p:ph type="title"/>
          </p:nvPr>
        </p:nvSpPr>
        <p:spPr>
          <a:xfrm>
            <a:off x="1451579" y="804520"/>
            <a:ext cx="9603275" cy="321915"/>
          </a:xfrm>
        </p:spPr>
        <p:txBody>
          <a:bodyPr>
            <a:normAutofit fontScale="90000"/>
          </a:bodyPr>
          <a:lstStyle/>
          <a:p>
            <a:r>
              <a:rPr lang="en-US" sz="2000" dirty="0"/>
              <a:t> USA has the most sales</a:t>
            </a:r>
            <a:endParaRPr lang="en-IN" sz="2000" dirty="0"/>
          </a:p>
        </p:txBody>
      </p:sp>
      <p:pic>
        <p:nvPicPr>
          <p:cNvPr id="9" name="Content Placeholder 8">
            <a:extLst>
              <a:ext uri="{FF2B5EF4-FFF2-40B4-BE49-F238E27FC236}">
                <a16:creationId xmlns:a16="http://schemas.microsoft.com/office/drawing/2014/main" id="{4920E910-E2AF-F525-2D78-32F47DE2E7D9}"/>
              </a:ext>
            </a:extLst>
          </p:cNvPr>
          <p:cNvPicPr>
            <a:picLocks noGrp="1" noChangeAspect="1"/>
          </p:cNvPicPr>
          <p:nvPr>
            <p:ph idx="1"/>
          </p:nvPr>
        </p:nvPicPr>
        <p:blipFill>
          <a:blip r:embed="rId2"/>
          <a:stretch>
            <a:fillRect/>
          </a:stretch>
        </p:blipFill>
        <p:spPr>
          <a:xfrm>
            <a:off x="1590260" y="2080592"/>
            <a:ext cx="6149010" cy="3292406"/>
          </a:xfrm>
        </p:spPr>
      </p:pic>
      <p:pic>
        <p:nvPicPr>
          <p:cNvPr id="11" name="Picture 10">
            <a:extLst>
              <a:ext uri="{FF2B5EF4-FFF2-40B4-BE49-F238E27FC236}">
                <a16:creationId xmlns:a16="http://schemas.microsoft.com/office/drawing/2014/main" id="{F0A07E2A-A89A-959D-D7CB-6BC27E3549BA}"/>
              </a:ext>
            </a:extLst>
          </p:cNvPr>
          <p:cNvPicPr>
            <a:picLocks noChangeAspect="1"/>
          </p:cNvPicPr>
          <p:nvPr/>
        </p:nvPicPr>
        <p:blipFill>
          <a:blip r:embed="rId3"/>
          <a:stretch>
            <a:fillRect/>
          </a:stretch>
        </p:blipFill>
        <p:spPr>
          <a:xfrm>
            <a:off x="8003899" y="2080592"/>
            <a:ext cx="1948484" cy="3292406"/>
          </a:xfrm>
          <a:prstGeom prst="rect">
            <a:avLst/>
          </a:prstGeom>
        </p:spPr>
      </p:pic>
    </p:spTree>
    <p:extLst>
      <p:ext uri="{BB962C8B-B14F-4D97-AF65-F5344CB8AC3E}">
        <p14:creationId xmlns:p14="http://schemas.microsoft.com/office/powerpoint/2010/main" val="24951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B05D-6009-E6F1-25E7-01D801947B20}"/>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5BB1442A-1292-F0AE-EA87-7D7C7F6A39C4}"/>
              </a:ext>
            </a:extLst>
          </p:cNvPr>
          <p:cNvSpPr>
            <a:spLocks noGrp="1"/>
          </p:cNvSpPr>
          <p:nvPr>
            <p:ph idx="1"/>
          </p:nvPr>
        </p:nvSpPr>
        <p:spPr/>
        <p:txBody>
          <a:bodyPr/>
          <a:lstStyle/>
          <a:p>
            <a:r>
              <a:rPr lang="en-US" dirty="0"/>
              <a:t>Problem Statement </a:t>
            </a:r>
          </a:p>
          <a:p>
            <a:r>
              <a:rPr lang="en-US" dirty="0"/>
              <a:t>Data Pre-processing</a:t>
            </a:r>
          </a:p>
          <a:p>
            <a:r>
              <a:rPr lang="en-US" dirty="0"/>
              <a:t>Exploratory Data Analysis</a:t>
            </a:r>
          </a:p>
          <a:p>
            <a:r>
              <a:rPr lang="en-US" dirty="0"/>
              <a:t>Customer Segmentation using RFM Analysis</a:t>
            </a:r>
          </a:p>
          <a:p>
            <a:r>
              <a:rPr lang="en-US" dirty="0"/>
              <a:t>RFM Inferences and Business Recommendation</a:t>
            </a:r>
          </a:p>
          <a:p>
            <a:pPr marL="0" indent="0">
              <a:buNone/>
            </a:pPr>
            <a:endParaRPr lang="en-US" dirty="0"/>
          </a:p>
          <a:p>
            <a:endParaRPr lang="en-IN" dirty="0"/>
          </a:p>
        </p:txBody>
      </p:sp>
    </p:spTree>
    <p:extLst>
      <p:ext uri="{BB962C8B-B14F-4D97-AF65-F5344CB8AC3E}">
        <p14:creationId xmlns:p14="http://schemas.microsoft.com/office/powerpoint/2010/main" val="2197139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3E67-2C71-5B6B-D7FF-BA8422A82499}"/>
              </a:ext>
            </a:extLst>
          </p:cNvPr>
          <p:cNvSpPr>
            <a:spLocks noGrp="1"/>
          </p:cNvSpPr>
          <p:nvPr>
            <p:ph type="title"/>
          </p:nvPr>
        </p:nvSpPr>
        <p:spPr/>
        <p:txBody>
          <a:bodyPr>
            <a:normAutofit/>
          </a:bodyPr>
          <a:lstStyle/>
          <a:p>
            <a:r>
              <a:rPr lang="en-US" sz="2000" dirty="0"/>
              <a:t>Price Each Data for product line and Quantity ordered</a:t>
            </a:r>
            <a:endParaRPr lang="en-IN" sz="2000" dirty="0"/>
          </a:p>
        </p:txBody>
      </p:sp>
      <p:pic>
        <p:nvPicPr>
          <p:cNvPr id="5" name="Content Placeholder 4">
            <a:extLst>
              <a:ext uri="{FF2B5EF4-FFF2-40B4-BE49-F238E27FC236}">
                <a16:creationId xmlns:a16="http://schemas.microsoft.com/office/drawing/2014/main" id="{1D0F9344-632B-DABB-4A8A-DBA5837A3A7D}"/>
              </a:ext>
            </a:extLst>
          </p:cNvPr>
          <p:cNvPicPr>
            <a:picLocks noGrp="1" noChangeAspect="1"/>
          </p:cNvPicPr>
          <p:nvPr>
            <p:ph idx="1"/>
          </p:nvPr>
        </p:nvPicPr>
        <p:blipFill>
          <a:blip r:embed="rId2"/>
          <a:stretch>
            <a:fillRect/>
          </a:stretch>
        </p:blipFill>
        <p:spPr>
          <a:xfrm>
            <a:off x="1722783" y="2016125"/>
            <a:ext cx="9603275" cy="3449638"/>
          </a:xfrm>
        </p:spPr>
      </p:pic>
    </p:spTree>
    <p:extLst>
      <p:ext uri="{BB962C8B-B14F-4D97-AF65-F5344CB8AC3E}">
        <p14:creationId xmlns:p14="http://schemas.microsoft.com/office/powerpoint/2010/main" val="1719822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1F70-EDAC-5D1E-18BA-200FC9E091A0}"/>
              </a:ext>
            </a:extLst>
          </p:cNvPr>
          <p:cNvSpPr>
            <a:spLocks noGrp="1"/>
          </p:cNvSpPr>
          <p:nvPr>
            <p:ph type="title"/>
          </p:nvPr>
        </p:nvSpPr>
        <p:spPr/>
        <p:txBody>
          <a:bodyPr>
            <a:normAutofit/>
          </a:bodyPr>
          <a:lstStyle/>
          <a:p>
            <a:r>
              <a:rPr lang="en-US" sz="2000" dirty="0"/>
              <a:t>Number of Day Since Last order for TOP 10 customers for most days: </a:t>
            </a:r>
            <a:endParaRPr lang="en-IN" sz="2000" dirty="0"/>
          </a:p>
        </p:txBody>
      </p:sp>
      <p:pic>
        <p:nvPicPr>
          <p:cNvPr id="13" name="Content Placeholder 12">
            <a:extLst>
              <a:ext uri="{FF2B5EF4-FFF2-40B4-BE49-F238E27FC236}">
                <a16:creationId xmlns:a16="http://schemas.microsoft.com/office/drawing/2014/main" id="{FB04D610-5E30-5234-D54B-179F17295D21}"/>
              </a:ext>
            </a:extLst>
          </p:cNvPr>
          <p:cNvPicPr>
            <a:picLocks noGrp="1" noChangeAspect="1"/>
          </p:cNvPicPr>
          <p:nvPr>
            <p:ph idx="1"/>
          </p:nvPr>
        </p:nvPicPr>
        <p:blipFill>
          <a:blip r:embed="rId2"/>
          <a:stretch>
            <a:fillRect/>
          </a:stretch>
        </p:blipFill>
        <p:spPr>
          <a:xfrm>
            <a:off x="2186610" y="2054088"/>
            <a:ext cx="7235686" cy="3617842"/>
          </a:xfrm>
        </p:spPr>
      </p:pic>
    </p:spTree>
    <p:extLst>
      <p:ext uri="{BB962C8B-B14F-4D97-AF65-F5344CB8AC3E}">
        <p14:creationId xmlns:p14="http://schemas.microsoft.com/office/powerpoint/2010/main" val="4236938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65586-A943-906F-D2A5-5257E536D362}"/>
              </a:ext>
            </a:extLst>
          </p:cNvPr>
          <p:cNvSpPr>
            <a:spLocks noGrp="1"/>
          </p:cNvSpPr>
          <p:nvPr>
            <p:ph type="title"/>
          </p:nvPr>
        </p:nvSpPr>
        <p:spPr/>
        <p:txBody>
          <a:bodyPr/>
          <a:lstStyle/>
          <a:p>
            <a:r>
              <a:rPr lang="en-US" dirty="0"/>
              <a:t>Top countries with most sales yearly data</a:t>
            </a:r>
            <a:endParaRPr lang="en-IN" dirty="0"/>
          </a:p>
        </p:txBody>
      </p:sp>
      <p:pic>
        <p:nvPicPr>
          <p:cNvPr id="5" name="Content Placeholder 4">
            <a:extLst>
              <a:ext uri="{FF2B5EF4-FFF2-40B4-BE49-F238E27FC236}">
                <a16:creationId xmlns:a16="http://schemas.microsoft.com/office/drawing/2014/main" id="{D3DA12BC-9FEF-CED1-8D11-557E2FA4A340}"/>
              </a:ext>
            </a:extLst>
          </p:cNvPr>
          <p:cNvPicPr>
            <a:picLocks noGrp="1" noChangeAspect="1"/>
          </p:cNvPicPr>
          <p:nvPr>
            <p:ph idx="1"/>
          </p:nvPr>
        </p:nvPicPr>
        <p:blipFill>
          <a:blip r:embed="rId2"/>
          <a:stretch>
            <a:fillRect/>
          </a:stretch>
        </p:blipFill>
        <p:spPr>
          <a:xfrm>
            <a:off x="1590262" y="1853754"/>
            <a:ext cx="9464592" cy="4030211"/>
          </a:xfrm>
        </p:spPr>
      </p:pic>
    </p:spTree>
    <p:extLst>
      <p:ext uri="{BB962C8B-B14F-4D97-AF65-F5344CB8AC3E}">
        <p14:creationId xmlns:p14="http://schemas.microsoft.com/office/powerpoint/2010/main" val="2980198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7A31-1FF7-9314-6300-AE0C4958D617}"/>
              </a:ext>
            </a:extLst>
          </p:cNvPr>
          <p:cNvSpPr>
            <a:spLocks noGrp="1"/>
          </p:cNvSpPr>
          <p:nvPr>
            <p:ph type="title"/>
          </p:nvPr>
        </p:nvSpPr>
        <p:spPr>
          <a:xfrm>
            <a:off x="1451579" y="804519"/>
            <a:ext cx="9603275" cy="427933"/>
          </a:xfrm>
        </p:spPr>
        <p:txBody>
          <a:bodyPr>
            <a:normAutofit/>
          </a:bodyPr>
          <a:lstStyle/>
          <a:p>
            <a:r>
              <a:rPr lang="en-US" sz="2000" dirty="0"/>
              <a:t>This Graph represents sales frequency as 2019 was a top year</a:t>
            </a:r>
            <a:endParaRPr lang="en-IN" sz="2000" dirty="0"/>
          </a:p>
        </p:txBody>
      </p:sp>
      <p:pic>
        <p:nvPicPr>
          <p:cNvPr id="5" name="Content Placeholder 4">
            <a:extLst>
              <a:ext uri="{FF2B5EF4-FFF2-40B4-BE49-F238E27FC236}">
                <a16:creationId xmlns:a16="http://schemas.microsoft.com/office/drawing/2014/main" id="{2211D4F9-8DB4-4395-E352-63EB32E79B79}"/>
              </a:ext>
            </a:extLst>
          </p:cNvPr>
          <p:cNvPicPr>
            <a:picLocks noGrp="1" noChangeAspect="1"/>
          </p:cNvPicPr>
          <p:nvPr>
            <p:ph idx="1"/>
          </p:nvPr>
        </p:nvPicPr>
        <p:blipFill>
          <a:blip r:embed="rId2"/>
          <a:stretch>
            <a:fillRect/>
          </a:stretch>
        </p:blipFill>
        <p:spPr>
          <a:xfrm>
            <a:off x="1451579" y="1802296"/>
            <a:ext cx="9282681" cy="4251185"/>
          </a:xfrm>
        </p:spPr>
      </p:pic>
    </p:spTree>
    <p:extLst>
      <p:ext uri="{BB962C8B-B14F-4D97-AF65-F5344CB8AC3E}">
        <p14:creationId xmlns:p14="http://schemas.microsoft.com/office/powerpoint/2010/main" val="604310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817C-654D-D70B-4142-DE2E0908B7DD}"/>
              </a:ext>
            </a:extLst>
          </p:cNvPr>
          <p:cNvSpPr>
            <a:spLocks noGrp="1"/>
          </p:cNvSpPr>
          <p:nvPr>
            <p:ph type="title"/>
          </p:nvPr>
        </p:nvSpPr>
        <p:spPr>
          <a:xfrm>
            <a:off x="1451579" y="106018"/>
            <a:ext cx="9603275" cy="119270"/>
          </a:xfrm>
        </p:spPr>
        <p:txBody>
          <a:bodyPr>
            <a:noAutofit/>
          </a:bodyPr>
          <a:lstStyle/>
          <a:p>
            <a:endParaRPr lang="en-IN" sz="2000" dirty="0"/>
          </a:p>
        </p:txBody>
      </p:sp>
      <p:pic>
        <p:nvPicPr>
          <p:cNvPr id="5" name="Content Placeholder 4">
            <a:extLst>
              <a:ext uri="{FF2B5EF4-FFF2-40B4-BE49-F238E27FC236}">
                <a16:creationId xmlns:a16="http://schemas.microsoft.com/office/drawing/2014/main" id="{B1AED6DE-B1B0-3ACC-8FCE-34D4F9990158}"/>
              </a:ext>
            </a:extLst>
          </p:cNvPr>
          <p:cNvPicPr>
            <a:picLocks noGrp="1" noChangeAspect="1"/>
          </p:cNvPicPr>
          <p:nvPr>
            <p:ph idx="1"/>
          </p:nvPr>
        </p:nvPicPr>
        <p:blipFill>
          <a:blip r:embed="rId2"/>
          <a:stretch>
            <a:fillRect/>
          </a:stretch>
        </p:blipFill>
        <p:spPr>
          <a:xfrm>
            <a:off x="1451580" y="0"/>
            <a:ext cx="9706750" cy="5830888"/>
          </a:xfrm>
        </p:spPr>
      </p:pic>
    </p:spTree>
    <p:extLst>
      <p:ext uri="{BB962C8B-B14F-4D97-AF65-F5344CB8AC3E}">
        <p14:creationId xmlns:p14="http://schemas.microsoft.com/office/powerpoint/2010/main" val="803511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FE71E-7871-7B8F-0A1E-019E9935D971}"/>
              </a:ext>
            </a:extLst>
          </p:cNvPr>
          <p:cNvSpPr>
            <a:spLocks noGrp="1"/>
          </p:cNvSpPr>
          <p:nvPr>
            <p:ph type="title"/>
          </p:nvPr>
        </p:nvSpPr>
        <p:spPr>
          <a:xfrm>
            <a:off x="1451579" y="0"/>
            <a:ext cx="9799517" cy="1338470"/>
          </a:xfrm>
        </p:spPr>
        <p:txBody>
          <a:bodyPr>
            <a:normAutofit fontScale="90000"/>
          </a:bodyPr>
          <a:lstStyle/>
          <a:p>
            <a:r>
              <a:rPr lang="en-IN" sz="2200" kern="100" dirty="0">
                <a:effectLst/>
                <a:latin typeface="Calibri" panose="020F0502020204030204" pitchFamily="34" charset="0"/>
                <a:ea typeface="Calibri" panose="020F0502020204030204" pitchFamily="34" charset="0"/>
                <a:cs typeface="Times New Roman" panose="02020603050405020304" pitchFamily="18" charset="0"/>
              </a:rPr>
              <a:t>Sales as been constant, however there have been few inconsistencies, but we see a high rise from sep2018 to nov 218, nov 2019, also there is a weekly break up of sales within the same pattern. As we see maximum sales in sep, oct and</a:t>
            </a: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200" kern="100" dirty="0">
                <a:latin typeface="Calibri" panose="020F0502020204030204" pitchFamily="34" charset="0"/>
                <a:cs typeface="Times New Roman" panose="02020603050405020304" pitchFamily="18" charset="0"/>
              </a:rPr>
              <a:t>nov months</a:t>
            </a:r>
          </a:p>
        </p:txBody>
      </p:sp>
      <p:pic>
        <p:nvPicPr>
          <p:cNvPr id="4" name="Content Placeholder 3">
            <a:extLst>
              <a:ext uri="{FF2B5EF4-FFF2-40B4-BE49-F238E27FC236}">
                <a16:creationId xmlns:a16="http://schemas.microsoft.com/office/drawing/2014/main" id="{AC0D3871-1919-4F72-2B85-2D789FD6774C}"/>
              </a:ext>
            </a:extLst>
          </p:cNvPr>
          <p:cNvPicPr>
            <a:picLocks noGrp="1" noChangeAspect="1"/>
          </p:cNvPicPr>
          <p:nvPr>
            <p:ph idx="1"/>
          </p:nvPr>
        </p:nvPicPr>
        <p:blipFill>
          <a:blip r:embed="rId2"/>
          <a:stretch>
            <a:fillRect/>
          </a:stretch>
        </p:blipFill>
        <p:spPr>
          <a:xfrm>
            <a:off x="357809" y="1338470"/>
            <a:ext cx="11330608" cy="4833181"/>
          </a:xfrm>
          <a:prstGeom prst="rect">
            <a:avLst/>
          </a:prstGeom>
        </p:spPr>
      </p:pic>
    </p:spTree>
    <p:extLst>
      <p:ext uri="{BB962C8B-B14F-4D97-AF65-F5344CB8AC3E}">
        <p14:creationId xmlns:p14="http://schemas.microsoft.com/office/powerpoint/2010/main" val="515145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57FD-0124-A0E1-25E3-DFAF80095A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6C0AA6-3AA0-F3DB-7F8E-3C6B770BA05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47C4FC0-5C62-728E-A76F-D50703C7426B}"/>
              </a:ext>
            </a:extLst>
          </p:cNvPr>
          <p:cNvPicPr>
            <a:picLocks noChangeAspect="1"/>
          </p:cNvPicPr>
          <p:nvPr/>
        </p:nvPicPr>
        <p:blipFill>
          <a:blip r:embed="rId2"/>
          <a:stretch>
            <a:fillRect/>
          </a:stretch>
        </p:blipFill>
        <p:spPr>
          <a:xfrm>
            <a:off x="1451579" y="675861"/>
            <a:ext cx="9879030" cy="5115339"/>
          </a:xfrm>
          <a:prstGeom prst="rect">
            <a:avLst/>
          </a:prstGeom>
        </p:spPr>
      </p:pic>
    </p:spTree>
    <p:extLst>
      <p:ext uri="{BB962C8B-B14F-4D97-AF65-F5344CB8AC3E}">
        <p14:creationId xmlns:p14="http://schemas.microsoft.com/office/powerpoint/2010/main" val="3832405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AA1A-7188-A5D8-DC69-EA31EB29EA47}"/>
              </a:ext>
            </a:extLst>
          </p:cNvPr>
          <p:cNvSpPr>
            <a:spLocks noGrp="1"/>
          </p:cNvSpPr>
          <p:nvPr>
            <p:ph type="title"/>
          </p:nvPr>
        </p:nvSpPr>
        <p:spPr>
          <a:xfrm>
            <a:off x="1451579" y="804519"/>
            <a:ext cx="9603275" cy="388177"/>
          </a:xfrm>
        </p:spPr>
        <p:txBody>
          <a:bodyPr>
            <a:normAutofit/>
          </a:bodyPr>
          <a:lstStyle/>
          <a:p>
            <a:r>
              <a:rPr lang="en-US" sz="2000" dirty="0"/>
              <a:t>Bivariate Analysis:</a:t>
            </a:r>
            <a:endParaRPr lang="en-IN" sz="2000" dirty="0"/>
          </a:p>
        </p:txBody>
      </p:sp>
      <p:sp>
        <p:nvSpPr>
          <p:cNvPr id="3" name="Content Placeholder 2">
            <a:extLst>
              <a:ext uri="{FF2B5EF4-FFF2-40B4-BE49-F238E27FC236}">
                <a16:creationId xmlns:a16="http://schemas.microsoft.com/office/drawing/2014/main" id="{20213DF0-3161-D84E-83A6-A5E2D00A7796}"/>
              </a:ext>
            </a:extLst>
          </p:cNvPr>
          <p:cNvSpPr>
            <a:spLocks noGrp="1"/>
          </p:cNvSpPr>
          <p:nvPr>
            <p:ph idx="1"/>
          </p:nvPr>
        </p:nvSpPr>
        <p:spPr>
          <a:xfrm>
            <a:off x="1451579" y="1192696"/>
            <a:ext cx="9603275" cy="4273649"/>
          </a:xfrm>
        </p:spPr>
        <p:txBody>
          <a:bodyPr/>
          <a:lstStyle/>
          <a:p>
            <a:endParaRPr lang="en-IN" dirty="0"/>
          </a:p>
        </p:txBody>
      </p:sp>
      <p:pic>
        <p:nvPicPr>
          <p:cNvPr id="5" name="Picture 4">
            <a:extLst>
              <a:ext uri="{FF2B5EF4-FFF2-40B4-BE49-F238E27FC236}">
                <a16:creationId xmlns:a16="http://schemas.microsoft.com/office/drawing/2014/main" id="{7F5A4DE8-DBEA-A06B-83AC-0B108F1B2E22}"/>
              </a:ext>
            </a:extLst>
          </p:cNvPr>
          <p:cNvPicPr>
            <a:picLocks noChangeAspect="1"/>
          </p:cNvPicPr>
          <p:nvPr/>
        </p:nvPicPr>
        <p:blipFill>
          <a:blip r:embed="rId2"/>
          <a:stretch>
            <a:fillRect/>
          </a:stretch>
        </p:blipFill>
        <p:spPr>
          <a:xfrm>
            <a:off x="1451579" y="1192696"/>
            <a:ext cx="9759760" cy="4724400"/>
          </a:xfrm>
          <a:prstGeom prst="rect">
            <a:avLst/>
          </a:prstGeom>
        </p:spPr>
      </p:pic>
    </p:spTree>
    <p:extLst>
      <p:ext uri="{BB962C8B-B14F-4D97-AF65-F5344CB8AC3E}">
        <p14:creationId xmlns:p14="http://schemas.microsoft.com/office/powerpoint/2010/main" val="1693151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46F8-5225-49A7-6E6A-44310DFA216D}"/>
              </a:ext>
            </a:extLst>
          </p:cNvPr>
          <p:cNvSpPr>
            <a:spLocks noGrp="1"/>
          </p:cNvSpPr>
          <p:nvPr>
            <p:ph type="title"/>
          </p:nvPr>
        </p:nvSpPr>
        <p:spPr>
          <a:xfrm>
            <a:off x="1451579" y="522304"/>
            <a:ext cx="9603275" cy="1049235"/>
          </a:xfrm>
        </p:spPr>
        <p:txBody>
          <a:bodyPr>
            <a:normAutofit/>
          </a:bodyPr>
          <a:lstStyle/>
          <a:p>
            <a:r>
              <a:rPr lang="en-US" sz="2000" dirty="0"/>
              <a:t>Customer Product-line sales</a:t>
            </a:r>
            <a:endParaRPr lang="en-IN" sz="2000" dirty="0"/>
          </a:p>
        </p:txBody>
      </p:sp>
      <p:sp>
        <p:nvSpPr>
          <p:cNvPr id="3" name="Content Placeholder 2">
            <a:extLst>
              <a:ext uri="{FF2B5EF4-FFF2-40B4-BE49-F238E27FC236}">
                <a16:creationId xmlns:a16="http://schemas.microsoft.com/office/drawing/2014/main" id="{89320BC9-5726-954F-91FC-1A371C65B7D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DC55734-DADF-201E-145B-D4949FA5AE62}"/>
              </a:ext>
            </a:extLst>
          </p:cNvPr>
          <p:cNvPicPr>
            <a:picLocks noChangeAspect="1"/>
          </p:cNvPicPr>
          <p:nvPr/>
        </p:nvPicPr>
        <p:blipFill>
          <a:blip r:embed="rId2"/>
          <a:stretch>
            <a:fillRect/>
          </a:stretch>
        </p:blipFill>
        <p:spPr>
          <a:xfrm>
            <a:off x="887897" y="1046922"/>
            <a:ext cx="10482468" cy="4784035"/>
          </a:xfrm>
          <a:prstGeom prst="rect">
            <a:avLst/>
          </a:prstGeom>
        </p:spPr>
      </p:pic>
    </p:spTree>
    <p:extLst>
      <p:ext uri="{BB962C8B-B14F-4D97-AF65-F5344CB8AC3E}">
        <p14:creationId xmlns:p14="http://schemas.microsoft.com/office/powerpoint/2010/main" val="376068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1E17-2D60-9AD5-F63B-2A9A7FA020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804D43-6684-F754-0339-639C04F13A7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485EDDF-171E-C16F-345E-9BB9DF349496}"/>
              </a:ext>
            </a:extLst>
          </p:cNvPr>
          <p:cNvPicPr>
            <a:picLocks noChangeAspect="1"/>
          </p:cNvPicPr>
          <p:nvPr/>
        </p:nvPicPr>
        <p:blipFill>
          <a:blip r:embed="rId2"/>
          <a:stretch>
            <a:fillRect/>
          </a:stretch>
        </p:blipFill>
        <p:spPr>
          <a:xfrm>
            <a:off x="1451579" y="516835"/>
            <a:ext cx="9786264" cy="5321990"/>
          </a:xfrm>
          <a:prstGeom prst="rect">
            <a:avLst/>
          </a:prstGeom>
        </p:spPr>
      </p:pic>
      <p:pic>
        <p:nvPicPr>
          <p:cNvPr id="7" name="Picture 6">
            <a:extLst>
              <a:ext uri="{FF2B5EF4-FFF2-40B4-BE49-F238E27FC236}">
                <a16:creationId xmlns:a16="http://schemas.microsoft.com/office/drawing/2014/main" id="{9FE976B9-D5B7-D1AF-D496-F74C49185A11}"/>
              </a:ext>
            </a:extLst>
          </p:cNvPr>
          <p:cNvPicPr>
            <a:picLocks noChangeAspect="1"/>
          </p:cNvPicPr>
          <p:nvPr/>
        </p:nvPicPr>
        <p:blipFill>
          <a:blip r:embed="rId3"/>
          <a:stretch>
            <a:fillRect/>
          </a:stretch>
        </p:blipFill>
        <p:spPr>
          <a:xfrm>
            <a:off x="10677525" y="145360"/>
            <a:ext cx="1514475" cy="742950"/>
          </a:xfrm>
          <a:prstGeom prst="rect">
            <a:avLst/>
          </a:prstGeom>
        </p:spPr>
      </p:pic>
    </p:spTree>
    <p:extLst>
      <p:ext uri="{BB962C8B-B14F-4D97-AF65-F5344CB8AC3E}">
        <p14:creationId xmlns:p14="http://schemas.microsoft.com/office/powerpoint/2010/main" val="3337429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703FC-1716-63CB-10DD-BA15A72B9768}"/>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92F003C2-DA49-48E4-BA08-CB794AFA5C1A}"/>
              </a:ext>
            </a:extLst>
          </p:cNvPr>
          <p:cNvSpPr>
            <a:spLocks noGrp="1"/>
          </p:cNvSpPr>
          <p:nvPr>
            <p:ph idx="1"/>
          </p:nvPr>
        </p:nvSpPr>
        <p:spPr>
          <a:xfrm>
            <a:off x="1451580" y="2015732"/>
            <a:ext cx="5055238" cy="3450613"/>
          </a:xfrm>
        </p:spPr>
        <p:txBody>
          <a:bodyPr/>
          <a:lstStyle/>
          <a:p>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 automobile parts manufacturing company has collected data on transactions for 3 years. They do not have any in-house data science team thus they have hired you as their consultant. Your job is to use your data science skills to find the underlying buying patterns of the customers, provide the company with suitable insights about their customers, and recommend customized marketing strategies for different segments of customers</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01C5F85-D93B-8EE4-079E-5466E585BB7F}"/>
              </a:ext>
            </a:extLst>
          </p:cNvPr>
          <p:cNvPicPr>
            <a:picLocks noChangeAspect="1"/>
          </p:cNvPicPr>
          <p:nvPr/>
        </p:nvPicPr>
        <p:blipFill>
          <a:blip r:embed="rId2"/>
          <a:stretch>
            <a:fillRect/>
          </a:stretch>
        </p:blipFill>
        <p:spPr>
          <a:xfrm>
            <a:off x="6591584" y="2478157"/>
            <a:ext cx="5598928" cy="3150166"/>
          </a:xfrm>
          <a:prstGeom prst="rect">
            <a:avLst/>
          </a:prstGeom>
        </p:spPr>
      </p:pic>
    </p:spTree>
    <p:extLst>
      <p:ext uri="{BB962C8B-B14F-4D97-AF65-F5344CB8AC3E}">
        <p14:creationId xmlns:p14="http://schemas.microsoft.com/office/powerpoint/2010/main" val="2413276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800BA-8ED7-036E-9A8D-8C4C42DD8DEF}"/>
              </a:ext>
            </a:extLst>
          </p:cNvPr>
          <p:cNvSpPr>
            <a:spLocks noGrp="1"/>
          </p:cNvSpPr>
          <p:nvPr>
            <p:ph type="title"/>
          </p:nvPr>
        </p:nvSpPr>
        <p:spPr>
          <a:xfrm>
            <a:off x="1464831" y="327441"/>
            <a:ext cx="9603275" cy="587718"/>
          </a:xfrm>
        </p:spPr>
        <p:txBody>
          <a:bodyPr>
            <a:normAutofit fontScale="90000"/>
          </a:bodyPr>
          <a:lstStyle/>
          <a:p>
            <a:r>
              <a:rPr lang="en-US" sz="2000" dirty="0"/>
              <a:t>Countries Sales: </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USA is topping the data with maximum sales and Ireland the least. There is a clear explanation as per the year order date for consecutive 3 years:</a:t>
            </a:r>
            <a:br>
              <a:rPr lang="en-IN" sz="22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200" dirty="0"/>
          </a:p>
        </p:txBody>
      </p:sp>
      <p:pic>
        <p:nvPicPr>
          <p:cNvPr id="5" name="Content Placeholder 4">
            <a:extLst>
              <a:ext uri="{FF2B5EF4-FFF2-40B4-BE49-F238E27FC236}">
                <a16:creationId xmlns:a16="http://schemas.microsoft.com/office/drawing/2014/main" id="{6937679A-833E-8B03-BDB5-8A9CA82F2BC0}"/>
              </a:ext>
            </a:extLst>
          </p:cNvPr>
          <p:cNvPicPr>
            <a:picLocks noGrp="1" noChangeAspect="1"/>
          </p:cNvPicPr>
          <p:nvPr>
            <p:ph idx="1"/>
          </p:nvPr>
        </p:nvPicPr>
        <p:blipFill>
          <a:blip r:embed="rId2"/>
          <a:stretch>
            <a:fillRect/>
          </a:stretch>
        </p:blipFill>
        <p:spPr>
          <a:xfrm>
            <a:off x="1351722" y="1179443"/>
            <a:ext cx="9716384" cy="4625008"/>
          </a:xfrm>
        </p:spPr>
      </p:pic>
    </p:spTree>
    <p:extLst>
      <p:ext uri="{BB962C8B-B14F-4D97-AF65-F5344CB8AC3E}">
        <p14:creationId xmlns:p14="http://schemas.microsoft.com/office/powerpoint/2010/main" val="1365025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1620-8409-4315-F57B-48256CAF13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DFB30C-BEAC-1BC5-5DA3-C838C25431F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0A6D9C0-4693-F3ED-63D8-92403C0F0E79}"/>
              </a:ext>
            </a:extLst>
          </p:cNvPr>
          <p:cNvPicPr>
            <a:picLocks noChangeAspect="1"/>
          </p:cNvPicPr>
          <p:nvPr/>
        </p:nvPicPr>
        <p:blipFill>
          <a:blip r:embed="rId2"/>
          <a:stretch>
            <a:fillRect/>
          </a:stretch>
        </p:blipFill>
        <p:spPr>
          <a:xfrm>
            <a:off x="848139" y="172278"/>
            <a:ext cx="10668000" cy="5881203"/>
          </a:xfrm>
          <a:prstGeom prst="rect">
            <a:avLst/>
          </a:prstGeom>
        </p:spPr>
      </p:pic>
    </p:spTree>
    <p:extLst>
      <p:ext uri="{BB962C8B-B14F-4D97-AF65-F5344CB8AC3E}">
        <p14:creationId xmlns:p14="http://schemas.microsoft.com/office/powerpoint/2010/main" val="3982605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0C99D-8EF3-31D5-FACE-206286362C94}"/>
              </a:ext>
            </a:extLst>
          </p:cNvPr>
          <p:cNvSpPr>
            <a:spLocks noGrp="1"/>
          </p:cNvSpPr>
          <p:nvPr>
            <p:ph type="title"/>
          </p:nvPr>
        </p:nvSpPr>
        <p:spPr/>
        <p:txBody>
          <a:bodyPr>
            <a:normAutofit/>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Classic cars has the maximum product popularity.</a:t>
            </a:r>
            <a:endParaRPr lang="en-IN" sz="2000" dirty="0"/>
          </a:p>
        </p:txBody>
      </p:sp>
      <p:pic>
        <p:nvPicPr>
          <p:cNvPr id="4" name="Content Placeholder 3">
            <a:extLst>
              <a:ext uri="{FF2B5EF4-FFF2-40B4-BE49-F238E27FC236}">
                <a16:creationId xmlns:a16="http://schemas.microsoft.com/office/drawing/2014/main" id="{DE092864-3CEB-E71A-78D8-CEFEC0253CE5}"/>
              </a:ext>
            </a:extLst>
          </p:cNvPr>
          <p:cNvPicPr>
            <a:picLocks noGrp="1" noChangeAspect="1"/>
          </p:cNvPicPr>
          <p:nvPr>
            <p:ph idx="1"/>
          </p:nvPr>
        </p:nvPicPr>
        <p:blipFill>
          <a:blip r:embed="rId2"/>
          <a:stretch>
            <a:fillRect/>
          </a:stretch>
        </p:blipFill>
        <p:spPr>
          <a:xfrm>
            <a:off x="1137146" y="1285461"/>
            <a:ext cx="10166958" cy="4572000"/>
          </a:xfrm>
          <a:prstGeom prst="rect">
            <a:avLst/>
          </a:prstGeom>
        </p:spPr>
      </p:pic>
    </p:spTree>
    <p:extLst>
      <p:ext uri="{BB962C8B-B14F-4D97-AF65-F5344CB8AC3E}">
        <p14:creationId xmlns:p14="http://schemas.microsoft.com/office/powerpoint/2010/main" val="4094428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825B-03D5-51D1-69FD-282A345AF584}"/>
              </a:ext>
            </a:extLst>
          </p:cNvPr>
          <p:cNvSpPr>
            <a:spLocks noGrp="1"/>
          </p:cNvSpPr>
          <p:nvPr>
            <p:ph type="title"/>
          </p:nvPr>
        </p:nvSpPr>
        <p:spPr/>
        <p:txBody>
          <a:bodyPr/>
          <a:lstStyle/>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Shipped has the most status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FF6DA45B-42E5-A0D1-60C1-446E2304E11D}"/>
              </a:ext>
            </a:extLst>
          </p:cNvPr>
          <p:cNvPicPr>
            <a:picLocks noGrp="1" noChangeAspect="1"/>
          </p:cNvPicPr>
          <p:nvPr>
            <p:ph idx="1"/>
          </p:nvPr>
        </p:nvPicPr>
        <p:blipFill>
          <a:blip r:embed="rId2"/>
          <a:stretch>
            <a:fillRect/>
          </a:stretch>
        </p:blipFill>
        <p:spPr>
          <a:xfrm>
            <a:off x="1451579" y="1192697"/>
            <a:ext cx="9603275" cy="4731026"/>
          </a:xfrm>
          <a:prstGeom prst="rect">
            <a:avLst/>
          </a:prstGeom>
        </p:spPr>
      </p:pic>
    </p:spTree>
    <p:extLst>
      <p:ext uri="{BB962C8B-B14F-4D97-AF65-F5344CB8AC3E}">
        <p14:creationId xmlns:p14="http://schemas.microsoft.com/office/powerpoint/2010/main" val="1489457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ECF8-EC6D-9F6D-4E67-0A3257C55B1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54CA63D-8467-6E86-E6AA-453559EFFDE0}"/>
              </a:ext>
            </a:extLst>
          </p:cNvPr>
          <p:cNvPicPr>
            <a:picLocks noGrp="1" noChangeAspect="1"/>
          </p:cNvPicPr>
          <p:nvPr>
            <p:ph idx="1"/>
          </p:nvPr>
        </p:nvPicPr>
        <p:blipFill>
          <a:blip r:embed="rId2"/>
          <a:stretch>
            <a:fillRect/>
          </a:stretch>
        </p:blipFill>
        <p:spPr>
          <a:xfrm>
            <a:off x="821635" y="450574"/>
            <a:ext cx="9157252" cy="4623821"/>
          </a:xfrm>
          <a:prstGeom prst="rect">
            <a:avLst/>
          </a:prstGeom>
        </p:spPr>
      </p:pic>
      <p:pic>
        <p:nvPicPr>
          <p:cNvPr id="5" name="Picture 4">
            <a:extLst>
              <a:ext uri="{FF2B5EF4-FFF2-40B4-BE49-F238E27FC236}">
                <a16:creationId xmlns:a16="http://schemas.microsoft.com/office/drawing/2014/main" id="{C4484FB5-F8FA-8ACF-B529-8DB7A986BE2F}"/>
              </a:ext>
            </a:extLst>
          </p:cNvPr>
          <p:cNvPicPr>
            <a:picLocks noChangeAspect="1"/>
          </p:cNvPicPr>
          <p:nvPr/>
        </p:nvPicPr>
        <p:blipFill>
          <a:blip r:embed="rId3"/>
          <a:stretch>
            <a:fillRect/>
          </a:stretch>
        </p:blipFill>
        <p:spPr>
          <a:xfrm>
            <a:off x="9978887" y="450573"/>
            <a:ext cx="1181984" cy="4623821"/>
          </a:xfrm>
          <a:prstGeom prst="rect">
            <a:avLst/>
          </a:prstGeom>
        </p:spPr>
      </p:pic>
    </p:spTree>
    <p:extLst>
      <p:ext uri="{BB962C8B-B14F-4D97-AF65-F5344CB8AC3E}">
        <p14:creationId xmlns:p14="http://schemas.microsoft.com/office/powerpoint/2010/main" val="1266174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EB1F-084D-A4A5-65A0-080460A83148}"/>
              </a:ext>
            </a:extLst>
          </p:cNvPr>
          <p:cNvSpPr>
            <a:spLocks noGrp="1"/>
          </p:cNvSpPr>
          <p:nvPr>
            <p:ph type="title"/>
          </p:nvPr>
        </p:nvSpPr>
        <p:spPr>
          <a:xfrm>
            <a:off x="1451579" y="543340"/>
            <a:ext cx="9603275" cy="331304"/>
          </a:xfrm>
        </p:spPr>
        <p:txBody>
          <a:bodyPr>
            <a:normAutofit fontScale="90000"/>
          </a:bodyPr>
          <a:lstStyle/>
          <a:p>
            <a:r>
              <a:rPr lang="en-US" sz="2000" dirty="0"/>
              <a:t>Multivariate  Analysis:</a:t>
            </a:r>
            <a:endParaRPr lang="en-IN" sz="2000" dirty="0"/>
          </a:p>
        </p:txBody>
      </p:sp>
      <p:sp>
        <p:nvSpPr>
          <p:cNvPr id="3" name="Content Placeholder 2">
            <a:extLst>
              <a:ext uri="{FF2B5EF4-FFF2-40B4-BE49-F238E27FC236}">
                <a16:creationId xmlns:a16="http://schemas.microsoft.com/office/drawing/2014/main" id="{7A7BEDDB-3DB5-7F8E-F258-28A7276369A3}"/>
              </a:ext>
            </a:extLst>
          </p:cNvPr>
          <p:cNvSpPr>
            <a:spLocks noGrp="1"/>
          </p:cNvSpPr>
          <p:nvPr>
            <p:ph idx="1"/>
          </p:nvPr>
        </p:nvSpPr>
        <p:spPr>
          <a:xfrm>
            <a:off x="1451579" y="1060174"/>
            <a:ext cx="9603275" cy="4406171"/>
          </a:xfrm>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Strong Positive Correlation between Price Each and MSRP: The correlation coefficient between Price Each and MSRP is 0.781075, suggesting a strong positive linear relationship. This means that the price at which a product is sold Price Each tends to be positively correlated with its Manufacturer's Suggested Retail Price MSRP.</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Strong Positive Correlation between Order Date and Order Number: The correlation coefficient between Order Date and Order Number is 0.982862, indicating a strong positive linear relationship. This suggests that order numbers tend to increase over time, indicating a growth in orders.</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Negative Correlation between Days Since Last Order and Sales: The correlation coefficient between Days Since Last Order and Sales is -0.336058, showing a negative correlation. This means that as the number of days since the last order increases, sales tend to decrease, although the correlation is not very strong.</a:t>
            </a:r>
          </a:p>
          <a:p>
            <a:endParaRPr lang="en-IN" dirty="0"/>
          </a:p>
        </p:txBody>
      </p:sp>
    </p:spTree>
    <p:extLst>
      <p:ext uri="{BB962C8B-B14F-4D97-AF65-F5344CB8AC3E}">
        <p14:creationId xmlns:p14="http://schemas.microsoft.com/office/powerpoint/2010/main" val="3521432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A14265-8AE0-14DE-E264-88AEA5460E97}"/>
              </a:ext>
            </a:extLst>
          </p:cNvPr>
          <p:cNvSpPr>
            <a:spLocks noGrp="1"/>
          </p:cNvSpPr>
          <p:nvPr>
            <p:ph idx="1"/>
          </p:nvPr>
        </p:nvSpPr>
        <p:spPr>
          <a:xfrm>
            <a:off x="1294362" y="319453"/>
            <a:ext cx="9603275" cy="5471747"/>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Weak Correlations with Order Line Number: Order Line Number doesn't show strong correlations with other variables, indicating that it may not be strongly related to other aspects of the data</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Strong Positive Correlation between Price Each and Sales: The correlation coefficient between Price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Eachn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Sales is 0.814267, suggesting a strong positive linear relationship. This means that the price at which a product is sold Price Each is strongly positively correlated with sales.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Negative Correlation between Price Each and Days Since Last Order: The correlation coefficient between Price Each and "Days Since Last Order is -0.397263, indicating a moderate negative linear relationship. This suggests that as the price of a product increases, the number of days since the last order tends to decrease. In other words, higher-priced products may be ordered more frequently.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Negative Correlation between Quantity Ordered and Days Since Last Order: The correlation coefficient between Quantity Ordered" and Days Since Last Order is -0.021122, indicating a weak negative linear relationship. This suggests that there is a slight tendency for the number of days since the last order to increase slightly as the quantity ordered decreases, but the correlation is not strong.</a:t>
            </a:r>
          </a:p>
          <a:p>
            <a:endParaRPr lang="en-IN" dirty="0"/>
          </a:p>
        </p:txBody>
      </p:sp>
    </p:spTree>
    <p:extLst>
      <p:ext uri="{BB962C8B-B14F-4D97-AF65-F5344CB8AC3E}">
        <p14:creationId xmlns:p14="http://schemas.microsoft.com/office/powerpoint/2010/main" val="526154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1BECF-5291-23F7-AE55-BE1B2230E89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8E98BAE-4613-82B0-6CFC-2B2C79BEC53D}"/>
              </a:ext>
            </a:extLst>
          </p:cNvPr>
          <p:cNvPicPr>
            <a:picLocks noGrp="1" noChangeAspect="1"/>
          </p:cNvPicPr>
          <p:nvPr>
            <p:ph idx="1"/>
          </p:nvPr>
        </p:nvPicPr>
        <p:blipFill>
          <a:blip r:embed="rId2"/>
          <a:stretch>
            <a:fillRect/>
          </a:stretch>
        </p:blipFill>
        <p:spPr>
          <a:xfrm>
            <a:off x="1451579" y="675860"/>
            <a:ext cx="9603275" cy="5234609"/>
          </a:xfrm>
          <a:prstGeom prst="rect">
            <a:avLst/>
          </a:prstGeom>
        </p:spPr>
      </p:pic>
    </p:spTree>
    <p:extLst>
      <p:ext uri="{BB962C8B-B14F-4D97-AF65-F5344CB8AC3E}">
        <p14:creationId xmlns:p14="http://schemas.microsoft.com/office/powerpoint/2010/main" val="2343217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5F19-A037-91F1-90EE-5B21E7098B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6ED91C-F32A-34E5-FE37-69D170EB288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4AF0D33-D0E2-1C39-48CC-CE364B3E849A}"/>
              </a:ext>
            </a:extLst>
          </p:cNvPr>
          <p:cNvPicPr>
            <a:picLocks noChangeAspect="1"/>
          </p:cNvPicPr>
          <p:nvPr/>
        </p:nvPicPr>
        <p:blipFill>
          <a:blip r:embed="rId2"/>
          <a:stretch>
            <a:fillRect/>
          </a:stretch>
        </p:blipFill>
        <p:spPr>
          <a:xfrm>
            <a:off x="1451579" y="212035"/>
            <a:ext cx="9720004" cy="4055166"/>
          </a:xfrm>
          <a:prstGeom prst="rect">
            <a:avLst/>
          </a:prstGeom>
        </p:spPr>
      </p:pic>
      <p:pic>
        <p:nvPicPr>
          <p:cNvPr id="5" name="Picture 4">
            <a:extLst>
              <a:ext uri="{FF2B5EF4-FFF2-40B4-BE49-F238E27FC236}">
                <a16:creationId xmlns:a16="http://schemas.microsoft.com/office/drawing/2014/main" id="{3CE1B869-8EAD-60A2-2AA8-F5AF5A0E4D28}"/>
              </a:ext>
            </a:extLst>
          </p:cNvPr>
          <p:cNvPicPr>
            <a:picLocks noChangeAspect="1"/>
          </p:cNvPicPr>
          <p:nvPr/>
        </p:nvPicPr>
        <p:blipFill>
          <a:blip r:embed="rId3"/>
          <a:stretch>
            <a:fillRect/>
          </a:stretch>
        </p:blipFill>
        <p:spPr>
          <a:xfrm>
            <a:off x="1451579" y="4277140"/>
            <a:ext cx="9852525" cy="1601470"/>
          </a:xfrm>
          <a:prstGeom prst="rect">
            <a:avLst/>
          </a:prstGeom>
        </p:spPr>
      </p:pic>
    </p:spTree>
    <p:extLst>
      <p:ext uri="{BB962C8B-B14F-4D97-AF65-F5344CB8AC3E}">
        <p14:creationId xmlns:p14="http://schemas.microsoft.com/office/powerpoint/2010/main" val="1812618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F1AF-465D-BA9F-8CEC-D2D85F4251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7CD181-AA86-D426-09BC-2153B84DF19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64F385E-6BED-C9FD-0BF6-F14F19F559CA}"/>
              </a:ext>
            </a:extLst>
          </p:cNvPr>
          <p:cNvPicPr>
            <a:picLocks noChangeAspect="1"/>
          </p:cNvPicPr>
          <p:nvPr/>
        </p:nvPicPr>
        <p:blipFill>
          <a:blip r:embed="rId2"/>
          <a:stretch>
            <a:fillRect/>
          </a:stretch>
        </p:blipFill>
        <p:spPr>
          <a:xfrm>
            <a:off x="1451578" y="474800"/>
            <a:ext cx="9839273" cy="5409165"/>
          </a:xfrm>
          <a:prstGeom prst="rect">
            <a:avLst/>
          </a:prstGeom>
        </p:spPr>
      </p:pic>
    </p:spTree>
    <p:extLst>
      <p:ext uri="{BB962C8B-B14F-4D97-AF65-F5344CB8AC3E}">
        <p14:creationId xmlns:p14="http://schemas.microsoft.com/office/powerpoint/2010/main" val="386310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3FA5-AAE0-4097-55ED-471C9B7E60DC}"/>
              </a:ext>
            </a:extLst>
          </p:cNvPr>
          <p:cNvSpPr>
            <a:spLocks noGrp="1"/>
          </p:cNvSpPr>
          <p:nvPr>
            <p:ph type="title"/>
          </p:nvPr>
        </p:nvSpPr>
        <p:spPr/>
        <p:txBody>
          <a:bodyPr/>
          <a:lstStyle/>
          <a:p>
            <a:r>
              <a:rPr lang="en-US" dirty="0"/>
              <a:t>Data Dictionary:</a:t>
            </a:r>
            <a:endParaRPr lang="en-IN" dirty="0"/>
          </a:p>
        </p:txBody>
      </p:sp>
      <p:sp>
        <p:nvSpPr>
          <p:cNvPr id="3" name="Content Placeholder 2">
            <a:extLst>
              <a:ext uri="{FF2B5EF4-FFF2-40B4-BE49-F238E27FC236}">
                <a16:creationId xmlns:a16="http://schemas.microsoft.com/office/drawing/2014/main" id="{EA1C3F44-E3B5-5CF8-D0D2-81AE4ACE6E7D}"/>
              </a:ext>
            </a:extLst>
          </p:cNvPr>
          <p:cNvSpPr>
            <a:spLocks noGrp="1"/>
          </p:cNvSpPr>
          <p:nvPr>
            <p:ph idx="1"/>
          </p:nvPr>
        </p:nvSpPr>
        <p:spPr>
          <a:xfrm>
            <a:off x="1451579" y="1404730"/>
            <a:ext cx="9603275" cy="4505740"/>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ORDERNUMBER					STATUS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QUANTITYORDERED				PRODUCTLINE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PRICEEACH					MSRP</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ORDERLINENUMBER				PRODUCTCODE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SALES						CUSTOMERNAME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ORDERDATE					PHONE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DAYS_SINCE_LASTORDER				COUNTRY</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ADDRESSLINE1					CONTACTLASTNAME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CITY						CONTACTFIRSTNAME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POSTALCODE					DEALSIZE</a:t>
            </a:r>
            <a:endParaRPr lang="en-IN" dirty="0"/>
          </a:p>
        </p:txBody>
      </p:sp>
    </p:spTree>
    <p:extLst>
      <p:ext uri="{BB962C8B-B14F-4D97-AF65-F5344CB8AC3E}">
        <p14:creationId xmlns:p14="http://schemas.microsoft.com/office/powerpoint/2010/main" val="1113070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52CF-B9B7-6662-0980-812BE3A2EE9C}"/>
              </a:ext>
            </a:extLst>
          </p:cNvPr>
          <p:cNvSpPr>
            <a:spLocks noGrp="1"/>
          </p:cNvSpPr>
          <p:nvPr>
            <p:ph type="title"/>
          </p:nvPr>
        </p:nvSpPr>
        <p:spPr/>
        <p:txBody>
          <a:bodyPr>
            <a:normAutofit/>
          </a:bodyPr>
          <a:lstStyle/>
          <a:p>
            <a:r>
              <a:rPr lang="en-US" sz="2000" dirty="0"/>
              <a:t>Top and Bottom Customers</a:t>
            </a:r>
            <a:endParaRPr lang="en-IN" sz="2000" dirty="0"/>
          </a:p>
        </p:txBody>
      </p:sp>
      <p:pic>
        <p:nvPicPr>
          <p:cNvPr id="7" name="Content Placeholder 6">
            <a:extLst>
              <a:ext uri="{FF2B5EF4-FFF2-40B4-BE49-F238E27FC236}">
                <a16:creationId xmlns:a16="http://schemas.microsoft.com/office/drawing/2014/main" id="{12BCB266-639C-59C3-6335-50B9B010D835}"/>
              </a:ext>
            </a:extLst>
          </p:cNvPr>
          <p:cNvPicPr>
            <a:picLocks noGrp="1" noChangeAspect="1"/>
          </p:cNvPicPr>
          <p:nvPr>
            <p:ph idx="1"/>
          </p:nvPr>
        </p:nvPicPr>
        <p:blipFill>
          <a:blip r:embed="rId2"/>
          <a:stretch>
            <a:fillRect/>
          </a:stretch>
        </p:blipFill>
        <p:spPr>
          <a:xfrm>
            <a:off x="6253215" y="2015732"/>
            <a:ext cx="4202749" cy="3450613"/>
          </a:xfrm>
        </p:spPr>
      </p:pic>
      <p:pic>
        <p:nvPicPr>
          <p:cNvPr id="5" name="Picture 4">
            <a:extLst>
              <a:ext uri="{FF2B5EF4-FFF2-40B4-BE49-F238E27FC236}">
                <a16:creationId xmlns:a16="http://schemas.microsoft.com/office/drawing/2014/main" id="{8D8075DC-7E61-5ED9-4C31-CAFEEDA3AC18}"/>
              </a:ext>
            </a:extLst>
          </p:cNvPr>
          <p:cNvPicPr>
            <a:picLocks noChangeAspect="1"/>
          </p:cNvPicPr>
          <p:nvPr/>
        </p:nvPicPr>
        <p:blipFill>
          <a:blip r:embed="rId3"/>
          <a:stretch>
            <a:fillRect/>
          </a:stretch>
        </p:blipFill>
        <p:spPr>
          <a:xfrm>
            <a:off x="1574524" y="2015732"/>
            <a:ext cx="3938380" cy="3450613"/>
          </a:xfrm>
          <a:prstGeom prst="rect">
            <a:avLst/>
          </a:prstGeom>
        </p:spPr>
      </p:pic>
    </p:spTree>
    <p:extLst>
      <p:ext uri="{BB962C8B-B14F-4D97-AF65-F5344CB8AC3E}">
        <p14:creationId xmlns:p14="http://schemas.microsoft.com/office/powerpoint/2010/main" val="3586418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AB60-DEC7-E6C1-5600-8E5C7B4B9551}"/>
              </a:ext>
            </a:extLst>
          </p:cNvPr>
          <p:cNvSpPr>
            <a:spLocks noGrp="1"/>
          </p:cNvSpPr>
          <p:nvPr>
            <p:ph type="title"/>
          </p:nvPr>
        </p:nvSpPr>
        <p:spPr/>
        <p:txBody>
          <a:bodyPr/>
          <a:lstStyle/>
          <a:p>
            <a:r>
              <a:rPr lang="en-US" dirty="0"/>
              <a:t>Customer Segmentation using RFM</a:t>
            </a:r>
            <a:endParaRPr lang="en-IN" dirty="0"/>
          </a:p>
        </p:txBody>
      </p:sp>
      <p:sp>
        <p:nvSpPr>
          <p:cNvPr id="3" name="Content Placeholder 2">
            <a:extLst>
              <a:ext uri="{FF2B5EF4-FFF2-40B4-BE49-F238E27FC236}">
                <a16:creationId xmlns:a16="http://schemas.microsoft.com/office/drawing/2014/main" id="{7691FA0C-15D1-344A-6B11-F5B287F9DE59}"/>
              </a:ext>
            </a:extLst>
          </p:cNvPr>
          <p:cNvSpPr>
            <a:spLocks noGrp="1"/>
          </p:cNvSpPr>
          <p:nvPr>
            <p:ph idx="1"/>
          </p:nvPr>
        </p:nvSpPr>
        <p:spPr/>
        <p:txBody>
          <a:bodyPr/>
          <a:lstStyle/>
          <a:p>
            <a:r>
              <a:rPr lang="en-US" dirty="0"/>
              <a:t>We have use Knime Analytics to segmentate customers based on their RFM analysis.</a:t>
            </a:r>
          </a:p>
          <a:p>
            <a:r>
              <a:rPr lang="en-US" dirty="0"/>
              <a:t>Parameters used are Quantity Ordered, Sales, order date </a:t>
            </a:r>
          </a:p>
          <a:p>
            <a:pPr marL="0" indent="0">
              <a:buNone/>
            </a:pPr>
            <a:r>
              <a:rPr lang="en-US" dirty="0"/>
              <a:t>For Recency we have calculated present date with order date</a:t>
            </a:r>
          </a:p>
          <a:p>
            <a:pPr marL="0" indent="0">
              <a:buNone/>
            </a:pPr>
            <a:r>
              <a:rPr lang="en-US" dirty="0"/>
              <a:t>Frequency we have taken as Quantity ordered</a:t>
            </a:r>
          </a:p>
          <a:p>
            <a:pPr marL="0" indent="0">
              <a:buNone/>
            </a:pPr>
            <a:r>
              <a:rPr lang="en-US" dirty="0"/>
              <a:t>And Sales for Monetary</a:t>
            </a:r>
          </a:p>
          <a:p>
            <a:pPr marL="0" indent="0">
              <a:buNone/>
            </a:pPr>
            <a:endParaRPr lang="en-IN" dirty="0"/>
          </a:p>
        </p:txBody>
      </p:sp>
    </p:spTree>
    <p:extLst>
      <p:ext uri="{BB962C8B-B14F-4D97-AF65-F5344CB8AC3E}">
        <p14:creationId xmlns:p14="http://schemas.microsoft.com/office/powerpoint/2010/main" val="529892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3955-001F-F51F-F96F-E5D5A054EE2C}"/>
              </a:ext>
            </a:extLst>
          </p:cNvPr>
          <p:cNvSpPr>
            <a:spLocks noGrp="1"/>
          </p:cNvSpPr>
          <p:nvPr>
            <p:ph type="title"/>
          </p:nvPr>
        </p:nvSpPr>
        <p:spPr/>
        <p:txBody>
          <a:bodyPr>
            <a:normAutofit/>
          </a:bodyPr>
          <a:lstStyle/>
          <a:p>
            <a:r>
              <a:rPr lang="en-US" sz="1800" dirty="0"/>
              <a:t>RFM stands for Recency, frequency &amp; monetary it’s a technique used in business to segment the customers based on interactions and transactions</a:t>
            </a:r>
            <a:r>
              <a:rPr lang="en-US" dirty="0"/>
              <a:t>.</a:t>
            </a:r>
            <a:endParaRPr lang="en-IN" dirty="0"/>
          </a:p>
        </p:txBody>
      </p:sp>
      <p:pic>
        <p:nvPicPr>
          <p:cNvPr id="5" name="Content Placeholder 4">
            <a:extLst>
              <a:ext uri="{FF2B5EF4-FFF2-40B4-BE49-F238E27FC236}">
                <a16:creationId xmlns:a16="http://schemas.microsoft.com/office/drawing/2014/main" id="{7C30E38A-9D03-3704-87A9-E9F509808651}"/>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472070" y="2148647"/>
            <a:ext cx="4451200" cy="3449638"/>
          </a:xfrm>
        </p:spPr>
      </p:pic>
      <p:sp>
        <p:nvSpPr>
          <p:cNvPr id="6" name="TextBox 5">
            <a:extLst>
              <a:ext uri="{FF2B5EF4-FFF2-40B4-BE49-F238E27FC236}">
                <a16:creationId xmlns:a16="http://schemas.microsoft.com/office/drawing/2014/main" id="{4E9FB8EB-8549-F239-326C-22BAEC60E425}"/>
              </a:ext>
            </a:extLst>
          </p:cNvPr>
          <p:cNvSpPr txBox="1"/>
          <p:nvPr/>
        </p:nvSpPr>
        <p:spPr>
          <a:xfrm>
            <a:off x="3472070" y="5598285"/>
            <a:ext cx="4451200" cy="230832"/>
          </a:xfrm>
          <a:prstGeom prst="rect">
            <a:avLst/>
          </a:prstGeom>
          <a:noFill/>
        </p:spPr>
        <p:txBody>
          <a:bodyPr wrap="square" rtlCol="0">
            <a:spAutoFit/>
          </a:bodyPr>
          <a:lstStyle/>
          <a:p>
            <a:r>
              <a:rPr lang="en-IN" sz="900">
                <a:hlinkClick r:id="rId3" tooltip="https://fr.wikipedia.org/wiki/Fichier:RFM_logo_2002.png"/>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264062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D0B6-64C5-3303-4977-F91874B9F1C2}"/>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F98512B6-2241-F37C-DAD2-FB8DEC054760}"/>
              </a:ext>
            </a:extLst>
          </p:cNvPr>
          <p:cNvPicPr>
            <a:picLocks noGrp="1" noChangeAspect="1"/>
          </p:cNvPicPr>
          <p:nvPr>
            <p:ph idx="1"/>
          </p:nvPr>
        </p:nvPicPr>
        <p:blipFill>
          <a:blip r:embed="rId2"/>
          <a:stretch>
            <a:fillRect/>
          </a:stretch>
        </p:blipFill>
        <p:spPr>
          <a:xfrm>
            <a:off x="781878" y="804519"/>
            <a:ext cx="10495722" cy="4661244"/>
          </a:xfrm>
        </p:spPr>
      </p:pic>
    </p:spTree>
    <p:extLst>
      <p:ext uri="{BB962C8B-B14F-4D97-AF65-F5344CB8AC3E}">
        <p14:creationId xmlns:p14="http://schemas.microsoft.com/office/powerpoint/2010/main" val="3290496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89AF-6276-39B1-65FB-6EF70E1376E6}"/>
              </a:ext>
            </a:extLst>
          </p:cNvPr>
          <p:cNvSpPr>
            <a:spLocks noGrp="1"/>
          </p:cNvSpPr>
          <p:nvPr>
            <p:ph type="title"/>
          </p:nvPr>
        </p:nvSpPr>
        <p:spPr>
          <a:xfrm>
            <a:off x="1451579" y="804519"/>
            <a:ext cx="9603275" cy="4178298"/>
          </a:xfrm>
        </p:spPr>
        <p:txBody>
          <a:bodyPr>
            <a:noAutofit/>
          </a:bodyPr>
          <a:lstStyle/>
          <a:p>
            <a:r>
              <a:rPr lang="en-US" sz="2000" dirty="0"/>
              <a:t>We have successfully segmented the customers the dataset includes columns such as ORDERNUMBER, CUSTOMERNAME, QUANTITYORDERED, SALES, ORDERDATE, DAYS_SINCE_LASTORDER, Monetary, Recency, Frequency,</a:t>
            </a:r>
            <a:br>
              <a:rPr lang="en-US" sz="2000" dirty="0"/>
            </a:br>
            <a:br>
              <a:rPr lang="en-US" sz="2000" dirty="0"/>
            </a:br>
            <a:r>
              <a:rPr lang="en-US" sz="2000" dirty="0"/>
              <a:t> based on customer segments in Bin4 can be valuable customers so we can run exclusive promotions or loyalty programs thorough targeted marketing. Customers who haven't make a purchase from a long time can be offered services to encourage purchasing</a:t>
            </a:r>
            <a:endParaRPr lang="en-IN" sz="2000" dirty="0"/>
          </a:p>
        </p:txBody>
      </p:sp>
    </p:spTree>
    <p:extLst>
      <p:ext uri="{BB962C8B-B14F-4D97-AF65-F5344CB8AC3E}">
        <p14:creationId xmlns:p14="http://schemas.microsoft.com/office/powerpoint/2010/main" val="3994088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0F59-2737-E3C7-127F-8661D0BB30F7}"/>
              </a:ext>
            </a:extLst>
          </p:cNvPr>
          <p:cNvSpPr>
            <a:spLocks noGrp="1"/>
          </p:cNvSpPr>
          <p:nvPr>
            <p:ph type="title"/>
          </p:nvPr>
        </p:nvSpPr>
        <p:spPr>
          <a:xfrm>
            <a:off x="1451579" y="394347"/>
            <a:ext cx="9603275" cy="390868"/>
          </a:xfrm>
        </p:spPr>
        <p:txBody>
          <a:bodyPr>
            <a:normAutofit fontScale="90000"/>
          </a:bodyPr>
          <a:lstStyle/>
          <a:p>
            <a:r>
              <a:rPr lang="en-US" dirty="0"/>
              <a:t>Workflow:</a:t>
            </a:r>
            <a:endParaRPr lang="en-IN" dirty="0"/>
          </a:p>
        </p:txBody>
      </p:sp>
      <p:sp>
        <p:nvSpPr>
          <p:cNvPr id="3" name="Content Placeholder 2">
            <a:extLst>
              <a:ext uri="{FF2B5EF4-FFF2-40B4-BE49-F238E27FC236}">
                <a16:creationId xmlns:a16="http://schemas.microsoft.com/office/drawing/2014/main" id="{6B8EEF9F-CA90-D64F-C6C7-C41F130A0F7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6A13757-E596-164D-CD01-4F4897E935E8}"/>
              </a:ext>
            </a:extLst>
          </p:cNvPr>
          <p:cNvPicPr>
            <a:picLocks noChangeAspect="1"/>
          </p:cNvPicPr>
          <p:nvPr/>
        </p:nvPicPr>
        <p:blipFill>
          <a:blip r:embed="rId2"/>
          <a:stretch>
            <a:fillRect/>
          </a:stretch>
        </p:blipFill>
        <p:spPr>
          <a:xfrm>
            <a:off x="1007165" y="785215"/>
            <a:ext cx="10535478" cy="5112002"/>
          </a:xfrm>
          <a:prstGeom prst="rect">
            <a:avLst/>
          </a:prstGeom>
        </p:spPr>
      </p:pic>
    </p:spTree>
    <p:extLst>
      <p:ext uri="{BB962C8B-B14F-4D97-AF65-F5344CB8AC3E}">
        <p14:creationId xmlns:p14="http://schemas.microsoft.com/office/powerpoint/2010/main" val="2111672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4863-4A67-968C-3D7C-86BE8FE6036E}"/>
              </a:ext>
            </a:extLst>
          </p:cNvPr>
          <p:cNvSpPr>
            <a:spLocks noGrp="1"/>
          </p:cNvSpPr>
          <p:nvPr>
            <p:ph type="title"/>
          </p:nvPr>
        </p:nvSpPr>
        <p:spPr/>
        <p:txBody>
          <a:bodyPr/>
          <a:lstStyle/>
          <a:p>
            <a:r>
              <a:rPr lang="en-US" dirty="0"/>
              <a:t>Best 5 customers with RFM Scores:</a:t>
            </a:r>
            <a:endParaRPr lang="en-IN" dirty="0"/>
          </a:p>
        </p:txBody>
      </p:sp>
      <p:sp>
        <p:nvSpPr>
          <p:cNvPr id="3" name="Content Placeholder 2">
            <a:extLst>
              <a:ext uri="{FF2B5EF4-FFF2-40B4-BE49-F238E27FC236}">
                <a16:creationId xmlns:a16="http://schemas.microsoft.com/office/drawing/2014/main" id="{10C90029-4884-74C9-DFFD-E740B6C9BA4C}"/>
              </a:ext>
            </a:extLst>
          </p:cNvPr>
          <p:cNvSpPr>
            <a:spLocks noGrp="1"/>
          </p:cNvSpPr>
          <p:nvPr>
            <p:ph idx="1"/>
          </p:nvPr>
        </p:nvSpPr>
        <p:spPr/>
        <p:txBody>
          <a:bodyPr/>
          <a:lstStyle/>
          <a:p>
            <a:pPr marL="0" indent="0">
              <a:buNone/>
            </a:pPr>
            <a:endParaRPr lang="en-US" dirty="0"/>
          </a:p>
          <a:p>
            <a:pPr marL="457200" indent="-457200">
              <a:buFont typeface="+mj-lt"/>
              <a:buAutoNum type="arabicPeriod"/>
            </a:pPr>
            <a:r>
              <a:rPr lang="en-US" dirty="0"/>
              <a:t>Danish Wholesale Import  RFM score 444</a:t>
            </a:r>
          </a:p>
          <a:p>
            <a:pPr marL="457200" indent="-457200">
              <a:buFont typeface="+mj-lt"/>
              <a:buAutoNum type="arabicPeriod"/>
            </a:pPr>
            <a:r>
              <a:rPr lang="en-US" dirty="0"/>
              <a:t>Muscle Machine RFM Score 444</a:t>
            </a:r>
          </a:p>
          <a:p>
            <a:pPr marL="457200" indent="-457200">
              <a:buFont typeface="+mj-lt"/>
              <a:buAutoNum type="arabicPeriod"/>
            </a:pPr>
            <a:r>
              <a:rPr lang="en-US" dirty="0"/>
              <a:t>ToysforGrownups.com score 444</a:t>
            </a:r>
          </a:p>
          <a:p>
            <a:pPr marL="457200" indent="-457200">
              <a:buFont typeface="+mj-lt"/>
              <a:buAutoNum type="arabicPeriod"/>
            </a:pPr>
            <a:r>
              <a:rPr lang="en-US" dirty="0"/>
              <a:t>Dragon Souvenirs Ltd score 444</a:t>
            </a:r>
          </a:p>
          <a:p>
            <a:pPr marL="457200" indent="-457200">
              <a:buFont typeface="+mj-lt"/>
              <a:buAutoNum type="arabicPeriod"/>
            </a:pPr>
            <a:r>
              <a:rPr lang="en-US" dirty="0"/>
              <a:t>Scandinavian Gift Ideas score 44</a:t>
            </a:r>
            <a:endParaRPr lang="en-IN" dirty="0"/>
          </a:p>
        </p:txBody>
      </p:sp>
    </p:spTree>
    <p:extLst>
      <p:ext uri="{BB962C8B-B14F-4D97-AF65-F5344CB8AC3E}">
        <p14:creationId xmlns:p14="http://schemas.microsoft.com/office/powerpoint/2010/main" val="276684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09C7-2B51-2679-827D-76E2153D017C}"/>
              </a:ext>
            </a:extLst>
          </p:cNvPr>
          <p:cNvSpPr>
            <a:spLocks noGrp="1"/>
          </p:cNvSpPr>
          <p:nvPr>
            <p:ph type="title"/>
          </p:nvPr>
        </p:nvSpPr>
        <p:spPr/>
        <p:txBody>
          <a:bodyPr>
            <a:normAutofit/>
          </a:bodyPr>
          <a:lstStyle/>
          <a:p>
            <a:r>
              <a:rPr lang="en-US" sz="2000" dirty="0"/>
              <a:t>Customers on verge of churning</a:t>
            </a:r>
            <a:endParaRPr lang="en-IN" sz="2000" dirty="0"/>
          </a:p>
        </p:txBody>
      </p:sp>
      <p:sp>
        <p:nvSpPr>
          <p:cNvPr id="3" name="Content Placeholder 2">
            <a:extLst>
              <a:ext uri="{FF2B5EF4-FFF2-40B4-BE49-F238E27FC236}">
                <a16:creationId xmlns:a16="http://schemas.microsoft.com/office/drawing/2014/main" id="{7E08626A-7CFC-394F-B111-08DF6B0022FA}"/>
              </a:ext>
            </a:extLst>
          </p:cNvPr>
          <p:cNvSpPr>
            <a:spLocks noGrp="1"/>
          </p:cNvSpPr>
          <p:nvPr>
            <p:ph idx="1"/>
          </p:nvPr>
        </p:nvSpPr>
        <p:spPr/>
        <p:txBody>
          <a:bodyPr/>
          <a:lstStyle/>
          <a:p>
            <a:pPr marL="457200" indent="-457200">
              <a:buFont typeface="+mj-lt"/>
              <a:buAutoNum type="arabicPeriod"/>
            </a:pPr>
            <a:r>
              <a:rPr lang="en-US" cap="all" dirty="0">
                <a:latin typeface="+mj-lt"/>
                <a:ea typeface="+mj-ea"/>
                <a:cs typeface="+mj-cs"/>
              </a:rPr>
              <a:t>A</a:t>
            </a:r>
            <a:r>
              <a:rPr lang="en-IN" cap="all" dirty="0">
                <a:latin typeface="+mj-lt"/>
                <a:ea typeface="+mj-ea"/>
                <a:cs typeface="+mj-cs"/>
              </a:rPr>
              <a:t>uto Canal Petit RFM score of 142</a:t>
            </a:r>
          </a:p>
          <a:p>
            <a:pPr marL="457200" indent="-457200">
              <a:buFont typeface="+mj-lt"/>
              <a:buAutoNum type="arabicPeriod"/>
            </a:pPr>
            <a:r>
              <a:rPr lang="en-IN" cap="all" dirty="0">
                <a:latin typeface="+mj-lt"/>
                <a:ea typeface="+mj-ea"/>
                <a:cs typeface="+mj-cs"/>
              </a:rPr>
              <a:t>Australian Collectables, Ltd score of 142</a:t>
            </a:r>
          </a:p>
          <a:p>
            <a:pPr marL="457200" indent="-457200">
              <a:buFont typeface="+mj-lt"/>
              <a:buAutoNum type="arabicPeriod"/>
            </a:pPr>
            <a:r>
              <a:rPr lang="en-IN" cap="all" dirty="0">
                <a:latin typeface="+mj-lt"/>
                <a:ea typeface="+mj-ea"/>
                <a:cs typeface="+mj-cs"/>
              </a:rPr>
              <a:t>Diecast Classics Inc. score 142</a:t>
            </a:r>
          </a:p>
          <a:p>
            <a:pPr marL="457200" indent="-457200">
              <a:buFont typeface="+mj-lt"/>
              <a:buAutoNum type="arabicPeriod"/>
            </a:pPr>
            <a:r>
              <a:rPr lang="en-IN" cap="all" dirty="0">
                <a:latin typeface="+mj-lt"/>
                <a:ea typeface="+mj-ea"/>
                <a:cs typeface="+mj-cs"/>
              </a:rPr>
              <a:t>Reims Collectables score 142</a:t>
            </a:r>
          </a:p>
          <a:p>
            <a:pPr marL="457200" indent="-457200">
              <a:buFont typeface="+mj-lt"/>
              <a:buAutoNum type="arabicPeriod"/>
            </a:pPr>
            <a:r>
              <a:rPr lang="en-IN" cap="all" dirty="0">
                <a:latin typeface="+mj-lt"/>
                <a:ea typeface="+mj-ea"/>
                <a:cs typeface="+mj-cs"/>
              </a:rPr>
              <a:t>Lyon Souvenirs score 142</a:t>
            </a:r>
          </a:p>
        </p:txBody>
      </p:sp>
    </p:spTree>
    <p:extLst>
      <p:ext uri="{BB962C8B-B14F-4D97-AF65-F5344CB8AC3E}">
        <p14:creationId xmlns:p14="http://schemas.microsoft.com/office/powerpoint/2010/main" val="320356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8A6C-D98C-121B-3D7E-0C19FEDA8101}"/>
              </a:ext>
            </a:extLst>
          </p:cNvPr>
          <p:cNvSpPr>
            <a:spLocks noGrp="1"/>
          </p:cNvSpPr>
          <p:nvPr>
            <p:ph type="title"/>
          </p:nvPr>
        </p:nvSpPr>
        <p:spPr/>
        <p:txBody>
          <a:bodyPr/>
          <a:lstStyle/>
          <a:p>
            <a:r>
              <a:rPr lang="en-US" dirty="0"/>
              <a:t>Lost customers:</a:t>
            </a:r>
            <a:endParaRPr lang="en-IN" dirty="0"/>
          </a:p>
        </p:txBody>
      </p:sp>
      <p:sp>
        <p:nvSpPr>
          <p:cNvPr id="3" name="Content Placeholder 2">
            <a:extLst>
              <a:ext uri="{FF2B5EF4-FFF2-40B4-BE49-F238E27FC236}">
                <a16:creationId xmlns:a16="http://schemas.microsoft.com/office/drawing/2014/main" id="{39514B6F-2112-4311-38D2-C3D6FDFE143F}"/>
              </a:ext>
            </a:extLst>
          </p:cNvPr>
          <p:cNvSpPr>
            <a:spLocks noGrp="1"/>
          </p:cNvSpPr>
          <p:nvPr>
            <p:ph idx="1"/>
          </p:nvPr>
        </p:nvSpPr>
        <p:spPr>
          <a:xfrm>
            <a:off x="1451579" y="2015733"/>
            <a:ext cx="6923795" cy="2874320"/>
          </a:xfrm>
        </p:spPr>
        <p:txBody>
          <a:bodyPr/>
          <a:lstStyle/>
          <a:p>
            <a:pPr marL="457200" indent="-457200">
              <a:buFont typeface="+mj-lt"/>
              <a:buAutoNum type="arabicPeriod"/>
            </a:pPr>
            <a:r>
              <a:rPr lang="en-IN" dirty="0" err="1"/>
              <a:t>Handji</a:t>
            </a:r>
            <a:r>
              <a:rPr lang="en-IN" dirty="0"/>
              <a:t> Gifts&amp; Co RFM Score of 111</a:t>
            </a:r>
          </a:p>
          <a:p>
            <a:pPr marL="457200" indent="-457200">
              <a:buFont typeface="+mj-lt"/>
              <a:buAutoNum type="arabicPeriod"/>
            </a:pPr>
            <a:r>
              <a:rPr lang="en-IN" dirty="0"/>
              <a:t>Tokyo Collectables, Ltd score of  111</a:t>
            </a:r>
          </a:p>
          <a:p>
            <a:pPr marL="457200" indent="-457200">
              <a:buFont typeface="+mj-lt"/>
              <a:buAutoNum type="arabicPeriod"/>
            </a:pPr>
            <a:r>
              <a:rPr lang="en-IN" dirty="0"/>
              <a:t>Petit Auto score of 111</a:t>
            </a:r>
          </a:p>
          <a:p>
            <a:pPr marL="457200" indent="-457200">
              <a:buFont typeface="+mj-lt"/>
              <a:buAutoNum type="arabicPeriod"/>
            </a:pPr>
            <a:r>
              <a:rPr lang="en-IN" dirty="0"/>
              <a:t>Euro Shopping Channel – Madrid	score of 113</a:t>
            </a:r>
          </a:p>
          <a:p>
            <a:pPr marL="457200" indent="-457200">
              <a:buFont typeface="+mj-lt"/>
              <a:buAutoNum type="arabicPeriod"/>
            </a:pPr>
            <a:r>
              <a:rPr lang="en-IN" dirty="0"/>
              <a:t>Salzburg Collectables score of 114</a:t>
            </a:r>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21156433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0B0D-6D77-93B4-A07B-E76DD1ED687F}"/>
              </a:ext>
            </a:extLst>
          </p:cNvPr>
          <p:cNvSpPr>
            <a:spLocks noGrp="1"/>
          </p:cNvSpPr>
          <p:nvPr>
            <p:ph type="title"/>
          </p:nvPr>
        </p:nvSpPr>
        <p:spPr>
          <a:xfrm>
            <a:off x="1451579" y="804520"/>
            <a:ext cx="9603275" cy="587136"/>
          </a:xfrm>
        </p:spPr>
        <p:txBody>
          <a:bodyPr/>
          <a:lstStyle/>
          <a:p>
            <a:r>
              <a:rPr lang="en-US" dirty="0"/>
              <a:t>Loyal customers:</a:t>
            </a:r>
            <a:endParaRPr lang="en-IN" dirty="0"/>
          </a:p>
        </p:txBody>
      </p:sp>
      <p:sp>
        <p:nvSpPr>
          <p:cNvPr id="3" name="Content Placeholder 2">
            <a:extLst>
              <a:ext uri="{FF2B5EF4-FFF2-40B4-BE49-F238E27FC236}">
                <a16:creationId xmlns:a16="http://schemas.microsoft.com/office/drawing/2014/main" id="{097084D6-6DE6-07BA-0021-8F46E1102A01}"/>
              </a:ext>
            </a:extLst>
          </p:cNvPr>
          <p:cNvSpPr>
            <a:spLocks noGrp="1"/>
          </p:cNvSpPr>
          <p:nvPr>
            <p:ph idx="1"/>
          </p:nvPr>
        </p:nvSpPr>
        <p:spPr/>
        <p:txBody>
          <a:bodyPr/>
          <a:lstStyle/>
          <a:p>
            <a:r>
              <a:rPr lang="en-US" dirty="0"/>
              <a:t>1.Euro Shopping channel RFM Score 443</a:t>
            </a:r>
          </a:p>
          <a:p>
            <a:r>
              <a:rPr lang="en-US" dirty="0"/>
              <a:t>Mini Gifts and distributors score 434</a:t>
            </a:r>
          </a:p>
          <a:p>
            <a:r>
              <a:rPr lang="en-IN" dirty="0"/>
              <a:t>Australian Collectors, score Co.</a:t>
            </a:r>
            <a:r>
              <a:rPr lang="en-US" dirty="0"/>
              <a:t> 432</a:t>
            </a:r>
          </a:p>
          <a:p>
            <a:r>
              <a:rPr lang="en-IN" dirty="0"/>
              <a:t>La Rochelle Gifts</a:t>
            </a:r>
            <a:r>
              <a:rPr lang="en-US" dirty="0"/>
              <a:t>  score of 334</a:t>
            </a:r>
          </a:p>
          <a:p>
            <a:r>
              <a:rPr lang="en-IN" dirty="0"/>
              <a:t>AV Stores, Co.</a:t>
            </a:r>
            <a:r>
              <a:rPr lang="en-US" dirty="0"/>
              <a:t> score 344</a:t>
            </a:r>
          </a:p>
          <a:p>
            <a:endParaRPr lang="en-IN" dirty="0"/>
          </a:p>
        </p:txBody>
      </p:sp>
    </p:spTree>
    <p:extLst>
      <p:ext uri="{BB962C8B-B14F-4D97-AF65-F5344CB8AC3E}">
        <p14:creationId xmlns:p14="http://schemas.microsoft.com/office/powerpoint/2010/main" val="221897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3716-2404-2920-5A3E-82D53FDF47CA}"/>
              </a:ext>
            </a:extLst>
          </p:cNvPr>
          <p:cNvSpPr>
            <a:spLocks noGrp="1"/>
          </p:cNvSpPr>
          <p:nvPr>
            <p:ph type="title"/>
          </p:nvPr>
        </p:nvSpPr>
        <p:spPr/>
        <p:txBody>
          <a:bodyPr>
            <a:normAutofit/>
          </a:bodyPr>
          <a:lstStyle/>
          <a:p>
            <a:r>
              <a:rPr lang="en-US" sz="2000" dirty="0"/>
              <a:t>Data Preprocessing:  </a:t>
            </a:r>
            <a:r>
              <a:rPr lang="en-US" sz="2200" dirty="0"/>
              <a:t>About the data(Info, shape, Summary stats) &amp; Assumptions</a:t>
            </a:r>
            <a:endParaRPr lang="en-IN" sz="2200" dirty="0"/>
          </a:p>
        </p:txBody>
      </p:sp>
      <p:pic>
        <p:nvPicPr>
          <p:cNvPr id="4" name="Content Placeholder 3">
            <a:extLst>
              <a:ext uri="{FF2B5EF4-FFF2-40B4-BE49-F238E27FC236}">
                <a16:creationId xmlns:a16="http://schemas.microsoft.com/office/drawing/2014/main" id="{5D56B19E-DDC5-87FD-80BE-D38CB5A7C4EF}"/>
              </a:ext>
            </a:extLst>
          </p:cNvPr>
          <p:cNvPicPr>
            <a:picLocks noGrp="1" noChangeAspect="1"/>
          </p:cNvPicPr>
          <p:nvPr>
            <p:ph idx="1"/>
          </p:nvPr>
        </p:nvPicPr>
        <p:blipFill>
          <a:blip r:embed="rId2"/>
          <a:stretch>
            <a:fillRect/>
          </a:stretch>
        </p:blipFill>
        <p:spPr>
          <a:xfrm>
            <a:off x="1608958" y="2029378"/>
            <a:ext cx="8462693" cy="3449638"/>
          </a:xfrm>
          <a:prstGeom prst="rect">
            <a:avLst/>
          </a:prstGeom>
        </p:spPr>
      </p:pic>
    </p:spTree>
    <p:extLst>
      <p:ext uri="{BB962C8B-B14F-4D97-AF65-F5344CB8AC3E}">
        <p14:creationId xmlns:p14="http://schemas.microsoft.com/office/powerpoint/2010/main" val="425315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4C629F-DEAB-DB11-0D44-CD38775662CF}"/>
              </a:ext>
            </a:extLst>
          </p:cNvPr>
          <p:cNvPicPr>
            <a:picLocks noGrp="1" noChangeAspect="1"/>
          </p:cNvPicPr>
          <p:nvPr>
            <p:ph idx="1"/>
          </p:nvPr>
        </p:nvPicPr>
        <p:blipFill>
          <a:blip r:embed="rId2"/>
          <a:stretch>
            <a:fillRect/>
          </a:stretch>
        </p:blipFill>
        <p:spPr>
          <a:xfrm>
            <a:off x="1457740" y="238539"/>
            <a:ext cx="9528312" cy="5473148"/>
          </a:xfrm>
        </p:spPr>
      </p:pic>
    </p:spTree>
    <p:extLst>
      <p:ext uri="{BB962C8B-B14F-4D97-AF65-F5344CB8AC3E}">
        <p14:creationId xmlns:p14="http://schemas.microsoft.com/office/powerpoint/2010/main" val="242350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F754-3E7B-D3DA-EAC7-059687C2B6C3}"/>
              </a:ext>
            </a:extLst>
          </p:cNvPr>
          <p:cNvSpPr>
            <a:spLocks noGrp="1"/>
          </p:cNvSpPr>
          <p:nvPr>
            <p:ph type="title"/>
          </p:nvPr>
        </p:nvSpPr>
        <p:spPr/>
        <p:txBody>
          <a:bodyPr>
            <a:normAutofit/>
          </a:bodyPr>
          <a:lstStyle/>
          <a:p>
            <a:r>
              <a:rPr lang="en-US" sz="2000" dirty="0"/>
              <a:t>This the second part of dataset</a:t>
            </a:r>
            <a:endParaRPr lang="en-IN" sz="2000" dirty="0"/>
          </a:p>
        </p:txBody>
      </p:sp>
      <p:pic>
        <p:nvPicPr>
          <p:cNvPr id="4" name="Content Placeholder 3">
            <a:extLst>
              <a:ext uri="{FF2B5EF4-FFF2-40B4-BE49-F238E27FC236}">
                <a16:creationId xmlns:a16="http://schemas.microsoft.com/office/drawing/2014/main" id="{D361D30E-F12C-17A9-4008-A748BB57160B}"/>
              </a:ext>
            </a:extLst>
          </p:cNvPr>
          <p:cNvPicPr>
            <a:picLocks noGrp="1" noChangeAspect="1"/>
          </p:cNvPicPr>
          <p:nvPr>
            <p:ph idx="1"/>
          </p:nvPr>
        </p:nvPicPr>
        <p:blipFill>
          <a:blip r:embed="rId2"/>
          <a:stretch>
            <a:fillRect/>
          </a:stretch>
        </p:blipFill>
        <p:spPr>
          <a:xfrm>
            <a:off x="1451579" y="1989621"/>
            <a:ext cx="8653668" cy="3449638"/>
          </a:xfrm>
          <a:prstGeom prst="rect">
            <a:avLst/>
          </a:prstGeom>
        </p:spPr>
      </p:pic>
      <p:pic>
        <p:nvPicPr>
          <p:cNvPr id="5" name="Picture 4">
            <a:extLst>
              <a:ext uri="{FF2B5EF4-FFF2-40B4-BE49-F238E27FC236}">
                <a16:creationId xmlns:a16="http://schemas.microsoft.com/office/drawing/2014/main" id="{1772069C-8CC0-E9CC-8453-0C1926F63F5E}"/>
              </a:ext>
            </a:extLst>
          </p:cNvPr>
          <p:cNvPicPr>
            <a:picLocks noChangeAspect="1"/>
          </p:cNvPicPr>
          <p:nvPr/>
        </p:nvPicPr>
        <p:blipFill>
          <a:blip r:embed="rId3"/>
          <a:stretch>
            <a:fillRect/>
          </a:stretch>
        </p:blipFill>
        <p:spPr>
          <a:xfrm>
            <a:off x="10091995" y="1989621"/>
            <a:ext cx="559843" cy="3449638"/>
          </a:xfrm>
          <a:prstGeom prst="rect">
            <a:avLst/>
          </a:prstGeom>
        </p:spPr>
      </p:pic>
    </p:spTree>
    <p:extLst>
      <p:ext uri="{BB962C8B-B14F-4D97-AF65-F5344CB8AC3E}">
        <p14:creationId xmlns:p14="http://schemas.microsoft.com/office/powerpoint/2010/main" val="208105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CA6E4-A709-CF9E-DA0E-68D18DBB157E}"/>
              </a:ext>
            </a:extLst>
          </p:cNvPr>
          <p:cNvSpPr>
            <a:spLocks noGrp="1"/>
          </p:cNvSpPr>
          <p:nvPr>
            <p:ph type="title"/>
          </p:nvPr>
        </p:nvSpPr>
        <p:spPr/>
        <p:txBody>
          <a:bodyPr>
            <a:normAutofit fontScale="90000"/>
          </a:bodyPr>
          <a:lstStyle/>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Dataset contains 2 floats, 6 integer and 12 objects. There are in total of 2747 rows and 20 columns. No missing data found or no duplicates present here.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B0B909E4-A3AC-248E-989E-7EF40E6B4BC8}"/>
              </a:ext>
            </a:extLst>
          </p:cNvPr>
          <p:cNvPicPr>
            <a:picLocks noGrp="1" noChangeAspect="1"/>
          </p:cNvPicPr>
          <p:nvPr>
            <p:ph idx="1"/>
          </p:nvPr>
        </p:nvPicPr>
        <p:blipFill>
          <a:blip r:embed="rId2"/>
          <a:stretch>
            <a:fillRect/>
          </a:stretch>
        </p:blipFill>
        <p:spPr>
          <a:xfrm>
            <a:off x="2160104" y="2016125"/>
            <a:ext cx="8203096" cy="3708814"/>
          </a:xfrm>
          <a:prstGeom prst="rect">
            <a:avLst/>
          </a:prstGeom>
        </p:spPr>
      </p:pic>
    </p:spTree>
    <p:extLst>
      <p:ext uri="{BB962C8B-B14F-4D97-AF65-F5344CB8AC3E}">
        <p14:creationId xmlns:p14="http://schemas.microsoft.com/office/powerpoint/2010/main" val="2539094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17DA-CCE0-29AB-AB0F-5A5F0B920871}"/>
              </a:ext>
            </a:extLst>
          </p:cNvPr>
          <p:cNvSpPr>
            <a:spLocks noGrp="1"/>
          </p:cNvSpPr>
          <p:nvPr>
            <p:ph type="title"/>
          </p:nvPr>
        </p:nvSpPr>
        <p:spPr/>
        <p:txBody>
          <a:bodyPr>
            <a:normAutofit/>
          </a:bodyPr>
          <a:lstStyle/>
          <a:p>
            <a:r>
              <a:rPr lang="en-US" sz="2000" dirty="0"/>
              <a:t>Descriptive Statistics</a:t>
            </a:r>
            <a:endParaRPr lang="en-IN" sz="2000" dirty="0"/>
          </a:p>
        </p:txBody>
      </p:sp>
      <p:pic>
        <p:nvPicPr>
          <p:cNvPr id="4" name="Content Placeholder 3">
            <a:extLst>
              <a:ext uri="{FF2B5EF4-FFF2-40B4-BE49-F238E27FC236}">
                <a16:creationId xmlns:a16="http://schemas.microsoft.com/office/drawing/2014/main" id="{0BE45094-09E6-0328-F2BB-6E1369122324}"/>
              </a:ext>
            </a:extLst>
          </p:cNvPr>
          <p:cNvPicPr>
            <a:picLocks noGrp="1" noChangeAspect="1"/>
          </p:cNvPicPr>
          <p:nvPr>
            <p:ph idx="1"/>
          </p:nvPr>
        </p:nvPicPr>
        <p:blipFill>
          <a:blip r:embed="rId2"/>
          <a:stretch>
            <a:fillRect/>
          </a:stretch>
        </p:blipFill>
        <p:spPr>
          <a:xfrm>
            <a:off x="1451579" y="1166191"/>
            <a:ext cx="9430733" cy="2663687"/>
          </a:xfrm>
          <a:prstGeom prst="rect">
            <a:avLst/>
          </a:prstGeom>
        </p:spPr>
      </p:pic>
      <p:pic>
        <p:nvPicPr>
          <p:cNvPr id="5" name="Picture 4">
            <a:extLst>
              <a:ext uri="{FF2B5EF4-FFF2-40B4-BE49-F238E27FC236}">
                <a16:creationId xmlns:a16="http://schemas.microsoft.com/office/drawing/2014/main" id="{406BE8AE-ADEB-57F9-E23F-A2BA777CF68B}"/>
              </a:ext>
            </a:extLst>
          </p:cNvPr>
          <p:cNvPicPr>
            <a:picLocks noChangeAspect="1"/>
          </p:cNvPicPr>
          <p:nvPr/>
        </p:nvPicPr>
        <p:blipFill>
          <a:blip r:embed="rId3"/>
          <a:stretch>
            <a:fillRect/>
          </a:stretch>
        </p:blipFill>
        <p:spPr>
          <a:xfrm>
            <a:off x="1451578" y="3829878"/>
            <a:ext cx="9430733" cy="1861931"/>
          </a:xfrm>
          <a:prstGeom prst="rect">
            <a:avLst/>
          </a:prstGeom>
        </p:spPr>
      </p:pic>
    </p:spTree>
    <p:extLst>
      <p:ext uri="{BB962C8B-B14F-4D97-AF65-F5344CB8AC3E}">
        <p14:creationId xmlns:p14="http://schemas.microsoft.com/office/powerpoint/2010/main" val="3474267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C4075-4F4D-27AB-2D0A-85932640820A}"/>
              </a:ext>
            </a:extLst>
          </p:cNvPr>
          <p:cNvSpPr>
            <a:spLocks noGrp="1"/>
          </p:cNvSpPr>
          <p:nvPr>
            <p:ph idx="1"/>
          </p:nvPr>
        </p:nvSpPr>
        <p:spPr>
          <a:xfrm>
            <a:off x="1603977" y="1046923"/>
            <a:ext cx="9603275" cy="4850293"/>
          </a:xfrm>
        </p:spPr>
        <p:txBody>
          <a:bodyPr>
            <a:normAutofit lnSpcReduction="1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Order Trends: The average order number is around 10260, indicating a significant volume of orders processed. Orders range from 10100 to 10425, suggesting a wide range of transactions.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Product Demand: The average quantity ordered is approximately 35 units per order, with a range from 6 to 97 units. Understanding the demand for different products based on quantity ordered can help in inventory management.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Pricing Strategy: The average price for each item is around 101.10, with prices ranging from 26.88 to 252.87.Analysis of price variations can inform pricing strategies for different product lines.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Order Line Complexity: The average order line number is 6.49, indicating that orders typically consist of multiple lines. Analysing the complexity of order lines can help optimize order fulfilment processes.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Sales Performance: The average sales amount is approximately 3553.05, with a wide range of sales values (from 482.13 to 14082.8).Understanding sales performance and identifying top-performing orders or products can guide sales strategies.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p>
        </p:txBody>
      </p:sp>
      <p:sp>
        <p:nvSpPr>
          <p:cNvPr id="5" name="Content Placeholder 2">
            <a:extLst>
              <a:ext uri="{FF2B5EF4-FFF2-40B4-BE49-F238E27FC236}">
                <a16:creationId xmlns:a16="http://schemas.microsoft.com/office/drawing/2014/main" id="{FD1DDADA-9F3C-0216-63BB-7C73D8C8B34F}"/>
              </a:ext>
            </a:extLst>
          </p:cNvPr>
          <p:cNvSpPr txBox="1">
            <a:spLocks/>
          </p:cNvSpPr>
          <p:nvPr/>
        </p:nvSpPr>
        <p:spPr>
          <a:xfrm>
            <a:off x="1603978" y="642733"/>
            <a:ext cx="9603275" cy="54333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sz="1800"/>
              <a:t>Assumptions and Findings:</a:t>
            </a:r>
            <a:endParaRPr lang="en-US" sz="1800" dirty="0"/>
          </a:p>
        </p:txBody>
      </p:sp>
    </p:spTree>
    <p:extLst>
      <p:ext uri="{BB962C8B-B14F-4D97-AF65-F5344CB8AC3E}">
        <p14:creationId xmlns:p14="http://schemas.microsoft.com/office/powerpoint/2010/main" val="33431697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203</TotalTime>
  <Words>1659</Words>
  <Application>Microsoft Office PowerPoint</Application>
  <PresentationFormat>Widescreen</PresentationFormat>
  <Paragraphs>109</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Gill Sans MT</vt:lpstr>
      <vt:lpstr>Times New Roman</vt:lpstr>
      <vt:lpstr>Gallery</vt:lpstr>
      <vt:lpstr>Marketing retail analytics</vt:lpstr>
      <vt:lpstr>Contents</vt:lpstr>
      <vt:lpstr>Problem Statement</vt:lpstr>
      <vt:lpstr>Data Dictionary:</vt:lpstr>
      <vt:lpstr>Data Preprocessing:  About the data(Info, shape, Summary stats) &amp; Assumptions</vt:lpstr>
      <vt:lpstr>This the second part of dataset</vt:lpstr>
      <vt:lpstr>The Dataset contains 2 floats, 6 integer and 12 objects. There are in total of 2747 rows and 20 columns. No missing data found or no duplicates present here. </vt:lpstr>
      <vt:lpstr>Descriptive Statistics</vt:lpstr>
      <vt:lpstr>PowerPoint Presentation</vt:lpstr>
      <vt:lpstr>PowerPoint Presentation</vt:lpstr>
      <vt:lpstr>Let’s Perform EDA (Exploratory Data Analysis). This will help us to examine the dataset to summarize the main characteristics and identify patterns undercovering underlying structures, detect outliers and visualize relationships between variables. </vt:lpstr>
      <vt:lpstr>As we see the data is right skewed for variables [Quantity Ordered, Price Each, Sales], there can be a possible outcome of huge delivery as per the demand on the product, so we see a raise in the outliers for these variables however we will still treat them for our analysis. Here in next image, we will see the possible outliers in these variables. </vt:lpstr>
      <vt:lpstr>Outliers:</vt:lpstr>
      <vt:lpstr>Outliers Treated:</vt:lpstr>
      <vt:lpstr>We see here the distribution of sales, Quantity ordered Price Each, Days’s since Last Order, data has a normal distribution. </vt:lpstr>
      <vt:lpstr>This image shows was a distribution of status variable, shipped is the maximum frequency, followed by the descending order in cancelled, resolved, on-hold, InProgress, disputed. Distribution frequency for product-line shows classic cars has the maximum, followed by vintage cars, motorcycles, planes, trucks&amp; Buses, Ships, trains </vt:lpstr>
      <vt:lpstr>Distribution frequency for deal size is Medium, small and large Distribution frequency for country is USA has the maximum frequency and Ireland has the lowest frequency </vt:lpstr>
      <vt:lpstr>Value counts for Product-line,  deal-size, country &amp; Status </vt:lpstr>
      <vt:lpstr> USA has the most sales</vt:lpstr>
      <vt:lpstr>Price Each Data for product line and Quantity ordered</vt:lpstr>
      <vt:lpstr>Number of Day Since Last order for TOP 10 customers for most days: </vt:lpstr>
      <vt:lpstr>Top countries with most sales yearly data</vt:lpstr>
      <vt:lpstr>This Graph represents sales frequency as 2019 was a top year</vt:lpstr>
      <vt:lpstr>PowerPoint Presentation</vt:lpstr>
      <vt:lpstr>Sales as been constant, however there have been few inconsistencies, but we see a high rise from sep2018 to nov 218, nov 2019, also there is a weekly break up of sales within the same pattern. As we see maximum sales in sep, oct and nov months</vt:lpstr>
      <vt:lpstr>PowerPoint Presentation</vt:lpstr>
      <vt:lpstr>Bivariate Analysis:</vt:lpstr>
      <vt:lpstr>Customer Product-line sales</vt:lpstr>
      <vt:lpstr>PowerPoint Presentation</vt:lpstr>
      <vt:lpstr>Countries Sales: USA is topping the data with maximum sales and Ireland the least. There is a clear explanation as per the year order date for consecutive 3 years: </vt:lpstr>
      <vt:lpstr>PowerPoint Presentation</vt:lpstr>
      <vt:lpstr>Classic cars has the maximum product popularity.</vt:lpstr>
      <vt:lpstr>Shipped has the most status  </vt:lpstr>
      <vt:lpstr>PowerPoint Presentation</vt:lpstr>
      <vt:lpstr>Multivariate  Analysis:</vt:lpstr>
      <vt:lpstr>PowerPoint Presentation</vt:lpstr>
      <vt:lpstr>PowerPoint Presentation</vt:lpstr>
      <vt:lpstr>PowerPoint Presentation</vt:lpstr>
      <vt:lpstr>PowerPoint Presentation</vt:lpstr>
      <vt:lpstr>Top and Bottom Customers</vt:lpstr>
      <vt:lpstr>Customer Segmentation using RFM</vt:lpstr>
      <vt:lpstr>RFM stands for Recency, frequency &amp; monetary it’s a technique used in business to segment the customers based on interactions and transactions.</vt:lpstr>
      <vt:lpstr>PowerPoint Presentation</vt:lpstr>
      <vt:lpstr>We have successfully segmented the customers the dataset includes columns such as ORDERNUMBER, CUSTOMERNAME, QUANTITYORDERED, SALES, ORDERDATE, DAYS_SINCE_LASTORDER, Monetary, Recency, Frequency,   based on customer segments in Bin4 can be valuable customers so we can run exclusive promotions or loyalty programs thorough targeted marketing. Customers who haven't make a purchase from a long time can be offered services to encourage purchasing</vt:lpstr>
      <vt:lpstr>Workflow:</vt:lpstr>
      <vt:lpstr>Best 5 customers with RFM Scores:</vt:lpstr>
      <vt:lpstr>Customers on verge of churning</vt:lpstr>
      <vt:lpstr>Lost customers:</vt:lpstr>
      <vt:lpstr>Loyal customers: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retail analytics</dc:title>
  <dc:creator>Bhushan Rai</dc:creator>
  <cp:lastModifiedBy>Bhushan Rai</cp:lastModifiedBy>
  <cp:revision>3</cp:revision>
  <dcterms:created xsi:type="dcterms:W3CDTF">2023-09-09T13:02:00Z</dcterms:created>
  <dcterms:modified xsi:type="dcterms:W3CDTF">2023-09-09T16:25:10Z</dcterms:modified>
</cp:coreProperties>
</file>