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заголовка"/>
          <p:cNvSpPr txBox="1"/>
          <p:nvPr>
            <p:ph type="title"/>
          </p:nvPr>
        </p:nvSpPr>
        <p:spPr>
          <a:xfrm>
            <a:off x="521208" y="978408"/>
            <a:ext cx="11155681" cy="34290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/>
          </p:nvPr>
        </p:nvSpPr>
        <p:spPr>
          <a:xfrm>
            <a:off x="521208" y="4480559"/>
            <a:ext cx="7104889" cy="139903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i="1" sz="2200"/>
            </a:lvl1pPr>
            <a:lvl2pPr marL="771525" indent="-314325">
              <a:buFontTx/>
              <a:defRPr i="1" sz="2200"/>
            </a:lvl2pPr>
            <a:lvl3pPr marL="1273628" indent="-359228">
              <a:buFontTx/>
              <a:defRPr i="1" sz="2200"/>
            </a:lvl3pPr>
            <a:lvl4pPr marL="1790700" indent="-419100">
              <a:buFontTx/>
              <a:defRPr i="1" sz="2200"/>
            </a:lvl4pPr>
            <a:lvl5pPr marL="2247900" indent="-419100">
              <a:buFontTx/>
              <a:defRPr i="1" sz="2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Уровень текста 1…"/>
          <p:cNvSpPr txBox="1"/>
          <p:nvPr>
            <p:ph type="body" idx="1"/>
          </p:nvPr>
        </p:nvSpPr>
        <p:spPr>
          <a:xfrm>
            <a:off x="521208" y="2578607"/>
            <a:ext cx="11155681" cy="376732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521208" y="978408"/>
            <a:ext cx="5020056" cy="4288536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521208" y="5266944"/>
            <a:ext cx="5020056" cy="108813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i="1" sz="2200">
                <a:solidFill>
                  <a:srgbClr val="767676"/>
                </a:solidFill>
              </a:defRPr>
            </a:lvl1pPr>
            <a:lvl2pPr marL="771525" indent="-314325">
              <a:buFontTx/>
              <a:defRPr i="1" sz="2200">
                <a:solidFill>
                  <a:srgbClr val="767676"/>
                </a:solidFill>
              </a:defRPr>
            </a:lvl2pPr>
            <a:lvl3pPr marL="1273628" indent="-359228">
              <a:buFontTx/>
              <a:defRPr i="1" sz="2200">
                <a:solidFill>
                  <a:srgbClr val="767676"/>
                </a:solidFill>
              </a:defRPr>
            </a:lvl3pPr>
            <a:lvl4pPr marL="1790700" indent="-419100">
              <a:buFontTx/>
              <a:defRPr i="1" sz="2200">
                <a:solidFill>
                  <a:srgbClr val="767676"/>
                </a:solidFill>
              </a:defRPr>
            </a:lvl4pPr>
            <a:lvl5pPr marL="2247900" indent="-419100">
              <a:buFontTx/>
              <a:defRPr i="1" sz="2200">
                <a:solidFill>
                  <a:srgbClr val="767676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Rectangle 6"/>
          <p:cNvSpPr/>
          <p:nvPr/>
        </p:nvSpPr>
        <p:spPr>
          <a:xfrm>
            <a:off x="517870" y="508085"/>
            <a:ext cx="5021180" cy="1492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Bierstadt"/>
                <a:ea typeface="Bierstadt"/>
                <a:cs typeface="Bierstadt"/>
                <a:sym typeface="Bierstadt"/>
              </a:defRPr>
            </a:pPr>
          </a:p>
        </p:txBody>
      </p:sp>
      <p:sp>
        <p:nvSpPr>
          <p:cNvPr id="3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521208" y="2578607"/>
            <a:ext cx="5166360" cy="376732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Уровень текста 1…"/>
          <p:cNvSpPr txBox="1"/>
          <p:nvPr>
            <p:ph type="body" sz="quarter" idx="1"/>
          </p:nvPr>
        </p:nvSpPr>
        <p:spPr>
          <a:xfrm>
            <a:off x="521208" y="2340864"/>
            <a:ext cx="5166360" cy="65836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i="1" sz="2200"/>
            </a:lvl1pPr>
            <a:lvl2pPr marL="771525" indent="-314325">
              <a:buFontTx/>
              <a:defRPr i="1" sz="2200"/>
            </a:lvl2pPr>
            <a:lvl3pPr marL="1273628" indent="-359228">
              <a:buFontTx/>
              <a:defRPr i="1" sz="2200"/>
            </a:lvl3pPr>
            <a:lvl4pPr marL="1790700" indent="-419100">
              <a:buFontTx/>
              <a:defRPr i="1" sz="2200"/>
            </a:lvl4pPr>
            <a:lvl5pPr marL="2247900" indent="-419100">
              <a:buFontTx/>
              <a:defRPr i="1" sz="2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8" name="Text Placeholder 4"/>
          <p:cNvSpPr txBox="1"/>
          <p:nvPr>
            <p:ph type="body" sz="quarter" idx="21"/>
          </p:nvPr>
        </p:nvSpPr>
        <p:spPr>
          <a:xfrm>
            <a:off x="6519671" y="2340864"/>
            <a:ext cx="5166360" cy="658369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i="1" sz="2200"/>
            </a:pP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Уровень текста 1…"/>
          <p:cNvSpPr txBox="1"/>
          <p:nvPr>
            <p:ph type="body" sz="half" idx="1"/>
          </p:nvPr>
        </p:nvSpPr>
        <p:spPr>
          <a:xfrm>
            <a:off x="6519671" y="987422"/>
            <a:ext cx="5166360" cy="53583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711200" indent="-254000">
              <a:defRPr sz="2000"/>
            </a:lvl2pPr>
            <a:lvl3pPr marL="1200150" indent="-285750">
              <a:defRPr sz="2000"/>
            </a:lvl3pPr>
            <a:lvl4pPr marL="1698171" indent="-326571">
              <a:defRPr sz="2000"/>
            </a:lvl4pPr>
            <a:lvl5pPr marL="2155371" indent="-326571">
              <a:defRPr sz="2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1" name="Text Placeholder 3"/>
          <p:cNvSpPr txBox="1"/>
          <p:nvPr>
            <p:ph type="body" sz="quarter" idx="21"/>
          </p:nvPr>
        </p:nvSpPr>
        <p:spPr>
          <a:xfrm>
            <a:off x="521208" y="3575303"/>
            <a:ext cx="5020057" cy="277063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i="1" sz="2200"/>
            </a:pP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2"/>
          <p:cNvSpPr/>
          <p:nvPr>
            <p:ph type="pic" sz="half" idx="21"/>
          </p:nvPr>
        </p:nvSpPr>
        <p:spPr>
          <a:xfrm>
            <a:off x="6519671" y="987422"/>
            <a:ext cx="5166360" cy="5358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0" name="Уровень текста 1…"/>
          <p:cNvSpPr txBox="1"/>
          <p:nvPr>
            <p:ph type="body" sz="quarter" idx="1"/>
          </p:nvPr>
        </p:nvSpPr>
        <p:spPr>
          <a:xfrm>
            <a:off x="521208" y="3575303"/>
            <a:ext cx="5020056" cy="277063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i="1" sz="2200"/>
            </a:lvl1pPr>
            <a:lvl2pPr marL="771525" indent="-314325">
              <a:buFontTx/>
              <a:defRPr i="1" sz="2200"/>
            </a:lvl2pPr>
            <a:lvl3pPr marL="1273628" indent="-359228">
              <a:buFontTx/>
              <a:defRPr i="1" sz="2200"/>
            </a:lvl3pPr>
            <a:lvl4pPr marL="1790700" indent="-419100">
              <a:buFontTx/>
              <a:defRPr i="1" sz="2200"/>
            </a:lvl4pPr>
            <a:lvl5pPr marL="2247900" indent="-419100">
              <a:buFontTx/>
              <a:defRPr i="1" sz="2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6"/>
          <p:cNvSpPr/>
          <p:nvPr/>
        </p:nvSpPr>
        <p:spPr>
          <a:xfrm>
            <a:off x="517870" y="508085"/>
            <a:ext cx="11153211" cy="1492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Bierstadt"/>
                <a:ea typeface="Bierstadt"/>
                <a:cs typeface="Bierstadt"/>
                <a:sym typeface="Bierstadt"/>
              </a:defRPr>
            </a:pP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Уровень текста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/>
          <p:nvPr>
            <p:ph type="sldNum" sz="quarter" idx="2"/>
          </p:nvPr>
        </p:nvSpPr>
        <p:spPr>
          <a:xfrm>
            <a:off x="11866235" y="6486082"/>
            <a:ext cx="231277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latin typeface="Bierstadt"/>
                <a:ea typeface="Bierstadt"/>
                <a:cs typeface="Bierstadt"/>
                <a:sym typeface="Bierstad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Bierstadt"/>
          <a:ea typeface="Bierstadt"/>
          <a:cs typeface="Bierstadt"/>
          <a:sym typeface="Bierstad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Bierstadt"/>
          <a:ea typeface="Bierstadt"/>
          <a:cs typeface="Bierstadt"/>
          <a:sym typeface="Bierstad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Bierstadt"/>
          <a:ea typeface="Bierstadt"/>
          <a:cs typeface="Bierstadt"/>
          <a:sym typeface="Bierstad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Bierstadt"/>
          <a:ea typeface="Bierstadt"/>
          <a:cs typeface="Bierstadt"/>
          <a:sym typeface="Bierstad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Bierstadt"/>
          <a:ea typeface="Bierstadt"/>
          <a:cs typeface="Bierstadt"/>
          <a:sym typeface="Bierstad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Bierstadt"/>
          <a:ea typeface="Bierstadt"/>
          <a:cs typeface="Bierstadt"/>
          <a:sym typeface="Bierstad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Bierstadt"/>
          <a:ea typeface="Bierstadt"/>
          <a:cs typeface="Bierstadt"/>
          <a:sym typeface="Bierstad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Bierstadt"/>
          <a:ea typeface="Bierstadt"/>
          <a:cs typeface="Bierstadt"/>
          <a:sym typeface="Bierstad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Bierstadt"/>
          <a:ea typeface="Bierstadt"/>
          <a:cs typeface="Bierstadt"/>
          <a:sym typeface="Bierstadt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Bierstadt"/>
          <a:ea typeface="Bierstadt"/>
          <a:cs typeface="Bierstadt"/>
          <a:sym typeface="Bierstadt"/>
        </a:defRPr>
      </a:lvl1pPr>
      <a:lvl2pPr marL="714375" marR="0" indent="-257175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Bierstadt"/>
          <a:ea typeface="Bierstadt"/>
          <a:cs typeface="Bierstadt"/>
          <a:sym typeface="Bierstadt"/>
        </a:defRPr>
      </a:lvl2pPr>
      <a:lvl3pPr marL="1208314" marR="0" indent="-293914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Bierstadt"/>
          <a:ea typeface="Bierstadt"/>
          <a:cs typeface="Bierstadt"/>
          <a:sym typeface="Bierstadt"/>
        </a:defRPr>
      </a:lvl3pPr>
      <a:lvl4pPr marL="1714500" marR="0" indent="-3429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Bierstadt"/>
          <a:ea typeface="Bierstadt"/>
          <a:cs typeface="Bierstadt"/>
          <a:sym typeface="Bierstadt"/>
        </a:defRPr>
      </a:lvl4pPr>
      <a:lvl5pPr marL="2171700" marR="0" indent="-3429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Bierstadt"/>
          <a:ea typeface="Bierstadt"/>
          <a:cs typeface="Bierstadt"/>
          <a:sym typeface="Bierstadt"/>
        </a:defRPr>
      </a:lvl5pPr>
      <a:lvl6pPr marL="2514600" marR="0" indent="-228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Bierstadt"/>
          <a:ea typeface="Bierstadt"/>
          <a:cs typeface="Bierstadt"/>
          <a:sym typeface="Bierstadt"/>
        </a:defRPr>
      </a:lvl6pPr>
      <a:lvl7pPr marL="2971800" marR="0" indent="-228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Bierstadt"/>
          <a:ea typeface="Bierstadt"/>
          <a:cs typeface="Bierstadt"/>
          <a:sym typeface="Bierstadt"/>
        </a:defRPr>
      </a:lvl7pPr>
      <a:lvl8pPr marL="3429000" marR="0" indent="-228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Bierstadt"/>
          <a:ea typeface="Bierstadt"/>
          <a:cs typeface="Bierstadt"/>
          <a:sym typeface="Bierstadt"/>
        </a:defRPr>
      </a:lvl8pPr>
      <a:lvl9pPr marL="3886200" marR="0" indent="-228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Bierstadt"/>
          <a:ea typeface="Bierstadt"/>
          <a:cs typeface="Bierstadt"/>
          <a:sym typeface="Bierstad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ierstad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ierstad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ierstad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ierstad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ierstad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ierstad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ierstad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ierstad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ierstad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26"/>
          <p:cNvSpPr/>
          <p:nvPr/>
        </p:nvSpPr>
        <p:spPr>
          <a:xfrm>
            <a:off x="-1" y="0"/>
            <a:ext cx="12191998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Bierstadt"/>
                <a:ea typeface="Bierstadt"/>
                <a:cs typeface="Bierstadt"/>
                <a:sym typeface="Bierstadt"/>
              </a:defRPr>
            </a:pPr>
          </a:p>
        </p:txBody>
      </p:sp>
      <p:pic>
        <p:nvPicPr>
          <p:cNvPr id="91" name="Picture 3" descr="Picture 3"/>
          <p:cNvPicPr>
            <a:picLocks noChangeAspect="1"/>
          </p:cNvPicPr>
          <p:nvPr/>
        </p:nvPicPr>
        <p:blipFill>
          <a:blip r:embed="rId2">
            <a:alphaModFix amt="40000"/>
            <a:extLst/>
          </a:blip>
          <a:srcRect l="0" t="0" r="0" b="3433"/>
          <a:stretch>
            <a:fillRect/>
          </a:stretch>
        </p:blipFill>
        <p:spPr>
          <a:xfrm>
            <a:off x="0" y="-1"/>
            <a:ext cx="12191997" cy="6858002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Заголовок 1"/>
          <p:cNvSpPr txBox="1"/>
          <p:nvPr>
            <p:ph type="title"/>
          </p:nvPr>
        </p:nvSpPr>
        <p:spPr>
          <a:xfrm>
            <a:off x="538993" y="866173"/>
            <a:ext cx="6123180" cy="3158164"/>
          </a:xfrm>
          <a:prstGeom prst="rect">
            <a:avLst/>
          </a:prstGeom>
        </p:spPr>
        <p:txBody>
          <a:bodyPr/>
          <a:lstStyle/>
          <a:p>
            <a:pPr defTabSz="868680">
              <a:defRPr b="0" sz="5700">
                <a:solidFill>
                  <a:srgbClr val="FFFFFF"/>
                </a:solidFill>
              </a:defRPr>
            </a:pPr>
            <a:r>
              <a:t>DocFlow</a:t>
            </a:r>
            <a:r>
              <a:rPr sz="3800"/>
              <a:t> </a:t>
            </a:r>
            <a:r>
              <a:t>Content</a:t>
            </a:r>
            <a:r>
              <a:rPr sz="6270"/>
              <a:t> </a:t>
            </a:r>
            <a:r>
              <a:t>Analyzer</a:t>
            </a:r>
            <a:r>
              <a:rPr sz="3800"/>
              <a:t> — </a:t>
            </a:r>
            <a:r>
              <a:rPr sz="3800">
                <a:latin typeface="Aptos"/>
                <a:ea typeface="Aptos"/>
                <a:cs typeface="Aptos"/>
                <a:sym typeface="Aptos"/>
              </a:rPr>
              <a:t>поиск и</a:t>
            </a:r>
            <a:r>
              <a:rPr sz="3420">
                <a:latin typeface="Aptos"/>
                <a:ea typeface="Aptos"/>
                <a:cs typeface="Aptos"/>
                <a:sym typeface="Aptos"/>
              </a:rPr>
              <a:t> </a:t>
            </a:r>
            <a:r>
              <a:rPr sz="3800">
                <a:latin typeface="Aptos"/>
                <a:ea typeface="Aptos"/>
                <a:cs typeface="Aptos"/>
                <a:sym typeface="Aptos"/>
              </a:rPr>
              <a:t>классификация</a:t>
            </a:r>
            <a:r>
              <a:rPr sz="3420">
                <a:latin typeface="Aptos"/>
                <a:ea typeface="Aptos"/>
                <a:cs typeface="Aptos"/>
                <a:sym typeface="Aptos"/>
              </a:rPr>
              <a:t> документов по содержимому</a:t>
            </a:r>
          </a:p>
        </p:txBody>
      </p:sp>
      <p:sp>
        <p:nvSpPr>
          <p:cNvPr id="93" name="Подзаголовок 2"/>
          <p:cNvSpPr txBox="1"/>
          <p:nvPr>
            <p:ph type="body" sz="quarter" idx="1"/>
          </p:nvPr>
        </p:nvSpPr>
        <p:spPr>
          <a:xfrm>
            <a:off x="6662171" y="4962228"/>
            <a:ext cx="5040786" cy="1063064"/>
          </a:xfrm>
          <a:prstGeom prst="rect">
            <a:avLst/>
          </a:prstGeom>
        </p:spPr>
        <p:txBody>
          <a:bodyPr/>
          <a:lstStyle/>
          <a:p>
            <a:pPr>
              <a:defRPr i="0" sz="24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  <a:r>
              <a:t>Вячеслав Камлин</a:t>
            </a:r>
            <a:r>
              <a:t> – </a:t>
            </a:r>
            <a:r>
              <a:t>логика кода и написание скриптов  </a:t>
            </a:r>
          </a:p>
        </p:txBody>
      </p:sp>
      <p:sp>
        <p:nvSpPr>
          <p:cNvPr id="94" name="Rectangle 28"/>
          <p:cNvSpPr/>
          <p:nvPr/>
        </p:nvSpPr>
        <p:spPr>
          <a:xfrm>
            <a:off x="517870" y="508085"/>
            <a:ext cx="5021180" cy="1492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Bierstadt"/>
                <a:ea typeface="Bierstadt"/>
                <a:cs typeface="Bierstadt"/>
                <a:sym typeface="Bierstadt"/>
              </a:defRPr>
            </a:pPr>
          </a:p>
        </p:txBody>
      </p:sp>
      <p:sp>
        <p:nvSpPr>
          <p:cNvPr id="95" name="Rectangle 30"/>
          <p:cNvSpPr/>
          <p:nvPr/>
        </p:nvSpPr>
        <p:spPr>
          <a:xfrm>
            <a:off x="6662171" y="6209927"/>
            <a:ext cx="5021181" cy="45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Bierstadt"/>
                <a:ea typeface="Bierstadt"/>
                <a:cs typeface="Bierstadt"/>
                <a:sym typeface="Bierstadt"/>
              </a:defRPr>
            </a:pPr>
          </a:p>
        </p:txBody>
      </p:sp>
      <p:sp>
        <p:nvSpPr>
          <p:cNvPr id="96" name="TextBox 9"/>
          <p:cNvSpPr txBox="1"/>
          <p:nvPr/>
        </p:nvSpPr>
        <p:spPr>
          <a:xfrm>
            <a:off x="6698089" y="2547791"/>
            <a:ext cx="202959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Datacult</a:t>
            </a:r>
            <a:r>
              <a:rPr sz="2400"/>
              <a:t>:</a:t>
            </a:r>
          </a:p>
        </p:txBody>
      </p:sp>
      <p:sp>
        <p:nvSpPr>
          <p:cNvPr id="97" name="TextBox 12"/>
          <p:cNvSpPr txBox="1"/>
          <p:nvPr/>
        </p:nvSpPr>
        <p:spPr>
          <a:xfrm>
            <a:off x="6707891" y="3146175"/>
            <a:ext cx="524900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r>
              <a:t>Денис Власюк -  сбор и анализ информации </a:t>
            </a:r>
          </a:p>
        </p:txBody>
      </p:sp>
      <p:sp>
        <p:nvSpPr>
          <p:cNvPr id="98" name="TextBox 13"/>
          <p:cNvSpPr txBox="1"/>
          <p:nvPr/>
        </p:nvSpPr>
        <p:spPr>
          <a:xfrm>
            <a:off x="6698089" y="4171089"/>
            <a:ext cx="4561723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  <a:r>
              <a:t>Яна</a:t>
            </a:r>
            <a:r>
              <a:rPr sz="1800"/>
              <a:t> </a:t>
            </a:r>
            <a:r>
              <a:t>Володина – занималась сайтом и </a:t>
            </a:r>
            <a:r>
              <a:t>frontend</a:t>
            </a:r>
            <a:r>
              <a:t> разработкой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Заголовок 1"/>
          <p:cNvSpPr txBox="1"/>
          <p:nvPr>
            <p:ph type="title" idx="4294967295"/>
          </p:nvPr>
        </p:nvSpPr>
        <p:spPr>
          <a:xfrm>
            <a:off x="6506768" y="945279"/>
            <a:ext cx="1978551" cy="1115569"/>
          </a:xfrm>
          <a:prstGeom prst="rect">
            <a:avLst/>
          </a:prstGeom>
        </p:spPr>
        <p:txBody>
          <a:bodyPr/>
          <a:lstStyle/>
          <a:p>
            <a:pPr>
              <a:defRPr b="0">
                <a:latin typeface="Aptos"/>
                <a:ea typeface="Aptos"/>
                <a:cs typeface="Aptos"/>
                <a:sym typeface="Aptos"/>
              </a:defRPr>
            </a:pPr>
            <a:r>
              <a:t>Цель</a:t>
            </a:r>
            <a:r>
              <a:rPr>
                <a:latin typeface="Bierstadt"/>
                <a:ea typeface="Bierstadt"/>
                <a:cs typeface="Bierstadt"/>
                <a:sym typeface="Bierstadt"/>
              </a:rPr>
              <a:t>: </a:t>
            </a:r>
          </a:p>
        </p:txBody>
      </p:sp>
      <p:sp>
        <p:nvSpPr>
          <p:cNvPr id="101" name="Freeform: Shape 12"/>
          <p:cNvSpPr/>
          <p:nvPr/>
        </p:nvSpPr>
        <p:spPr>
          <a:xfrm>
            <a:off x="517870" y="508085"/>
            <a:ext cx="11153211" cy="1492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Bierstadt"/>
                <a:ea typeface="Bierstadt"/>
                <a:cs typeface="Bierstadt"/>
                <a:sym typeface="Bierstadt"/>
              </a:defRPr>
            </a:pPr>
          </a:p>
        </p:txBody>
      </p:sp>
      <p:pic>
        <p:nvPicPr>
          <p:cNvPr id="102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rcRect l="3661" t="0" r="18838" b="2"/>
          <a:stretch>
            <a:fillRect/>
          </a:stretch>
        </p:blipFill>
        <p:spPr>
          <a:xfrm>
            <a:off x="517869" y="2299385"/>
            <a:ext cx="5578134" cy="404857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TextBox 17"/>
          <p:cNvSpPr txBox="1"/>
          <p:nvPr/>
        </p:nvSpPr>
        <p:spPr>
          <a:xfrm>
            <a:off x="6552488" y="2348764"/>
            <a:ext cx="5493606" cy="282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r>
              <a:t>Создать приложение которое оптимизирует работу с многотысячными базами данных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2"/>
          <p:cNvSpPr txBox="1"/>
          <p:nvPr/>
        </p:nvSpPr>
        <p:spPr>
          <a:xfrm>
            <a:off x="441645" y="961536"/>
            <a:ext cx="11497246" cy="52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800"/>
            </a:pPr>
            <a:r>
              <a:t>Задачи:</a:t>
            </a:r>
          </a:p>
          <a:p>
            <a:pPr>
              <a:defRPr sz="4800"/>
            </a:pPr>
            <a:r>
              <a:t>1) преобразовать pdf файлы в текст</a:t>
            </a:r>
          </a:p>
          <a:p>
            <a:pPr algn="just">
              <a:defRPr sz="4800"/>
            </a:pPr>
            <a:r>
              <a:t>2)построить иерархическую модель хранения файлов</a:t>
            </a:r>
          </a:p>
          <a:p>
            <a:pPr algn="just">
              <a:defRPr sz="4800"/>
            </a:pPr>
            <a:r>
              <a:t>3)классифицировать при помощи nlp файлы на категории и подкатегории</a:t>
            </a:r>
          </a:p>
          <a:p>
            <a:pPr>
              <a:defRPr sz="4800"/>
            </a:pPr>
            <a:r>
              <a:t>4) апробировать данное приложение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Объект 1"/>
          <p:cNvSpPr txBox="1"/>
          <p:nvPr>
            <p:ph type="body" idx="1"/>
          </p:nvPr>
        </p:nvSpPr>
        <p:spPr>
          <a:xfrm>
            <a:off x="317022" y="714291"/>
            <a:ext cx="11874974" cy="3767329"/>
          </a:xfrm>
          <a:prstGeom prst="rect">
            <a:avLst/>
          </a:prstGeom>
        </p:spPr>
        <p:txBody>
          <a:bodyPr/>
          <a:lstStyle/>
          <a:p>
            <a:pPr marL="0" indent="0" defTabSz="566927">
              <a:spcBef>
                <a:spcPts val="600"/>
              </a:spcBef>
              <a:buSzTx/>
              <a:buNone/>
              <a:defRPr sz="1984"/>
            </a:pPr>
            <a:r>
              <a:t>План работы:</a:t>
            </a:r>
          </a:p>
          <a:p>
            <a:pPr marL="141731" indent="-141731" defTabSz="566927">
              <a:spcBef>
                <a:spcPts val="600"/>
              </a:spcBef>
              <a:defRPr sz="1984"/>
            </a:pPr>
            <a:r>
              <a:t> определение цели и задач;</a:t>
            </a:r>
          </a:p>
          <a:p>
            <a:pPr marL="141731" indent="-141731" defTabSz="566927">
              <a:spcBef>
                <a:spcPts val="600"/>
              </a:spcBef>
              <a:defRPr sz="1984"/>
            </a:pPr>
            <a:r>
              <a:t>работа с источниками;</a:t>
            </a:r>
          </a:p>
          <a:p>
            <a:pPr marL="141731" indent="-141731" defTabSz="566927">
              <a:spcBef>
                <a:spcPts val="600"/>
              </a:spcBef>
              <a:defRPr sz="1984"/>
            </a:pPr>
            <a:r>
              <a:t>создание логики кода;</a:t>
            </a:r>
          </a:p>
          <a:p>
            <a:pPr marL="141731" indent="-141731" defTabSz="566927">
              <a:spcBef>
                <a:spcPts val="600"/>
              </a:spcBef>
              <a:defRPr sz="1984"/>
            </a:pPr>
            <a:r>
              <a:t>проработка отцифровки pdf файлов;</a:t>
            </a:r>
          </a:p>
          <a:p>
            <a:pPr marL="141731" indent="-141731" defTabSz="566927">
              <a:spcBef>
                <a:spcPts val="600"/>
              </a:spcBef>
              <a:defRPr sz="1984"/>
            </a:pPr>
            <a:r>
              <a:t> кластеризация данных;</a:t>
            </a:r>
          </a:p>
          <a:p>
            <a:pPr marL="141731" indent="-141731" defTabSz="566927">
              <a:spcBef>
                <a:spcPts val="600"/>
              </a:spcBef>
              <a:defRPr sz="1984"/>
            </a:pPr>
            <a:r>
              <a:t> написание frontend части проекта;</a:t>
            </a:r>
          </a:p>
          <a:p>
            <a:pPr marL="141731" indent="-141731" defTabSz="566927">
              <a:spcBef>
                <a:spcPts val="600"/>
              </a:spcBef>
              <a:defRPr sz="1984"/>
            </a:pPr>
            <a:r>
              <a:t> создание иерархической системы для отображения файлов;</a:t>
            </a:r>
          </a:p>
          <a:p>
            <a:pPr marL="141731" indent="-141731" defTabSz="566927">
              <a:spcBef>
                <a:spcPts val="600"/>
              </a:spcBef>
              <a:defRPr sz="1984"/>
            </a:pPr>
            <a:r>
              <a:t> создание поисковика.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Почему tesseract?"/>
          <p:cNvSpPr txBox="1"/>
          <p:nvPr/>
        </p:nvSpPr>
        <p:spPr>
          <a:xfrm>
            <a:off x="3543929" y="3078480"/>
            <a:ext cx="510414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lnSpc>
                <a:spcPct val="110000"/>
              </a:lnSpc>
              <a:spcBef>
                <a:spcPts val="1000"/>
              </a:spcBef>
              <a:buSzPct val="100000"/>
              <a:buFont typeface="Arial"/>
              <a:buChar char="•"/>
              <a:defRPr sz="4000">
                <a:latin typeface="Bierstadt"/>
                <a:ea typeface="Bierstadt"/>
                <a:cs typeface="Bierstadt"/>
                <a:sym typeface="Bierstadt"/>
              </a:defRPr>
            </a:lvl1pPr>
          </a:lstStyle>
          <a:p>
            <a:pPr/>
            <a:r>
              <a:t>Почему tesseract?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Снимок экрана 2025-04-10 в 07.47.19 копия.png" descr="Снимок экрана 2025-04-10 в 07.47.19 копия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377" y="723899"/>
            <a:ext cx="11506201" cy="541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estaltVTI">
  <a:themeElements>
    <a:clrScheme name="Gestalt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Gestalt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Gestal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estaltVTI">
  <a:themeElements>
    <a:clrScheme name="Gestalt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Gestalt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Gestal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