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Picture Placeholder 2"/>
          <p:cNvSpPr/>
          <p:nvPr>
            <p:ph type="pic" sz="half" idx="13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itle Text"/>
          <p:cNvSpPr txBox="1"/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3"/>
          <p:cNvSpPr/>
          <p:nvPr>
            <p:ph type="body" sz="quarter" idx="13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186" name="TextBox 11"/>
          <p:cNvSpPr txBox="1"/>
          <p:nvPr/>
        </p:nvSpPr>
        <p:spPr>
          <a:xfrm>
            <a:off x="898294" y="971253"/>
            <a:ext cx="801913" cy="1818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87" name="TextBox 14"/>
          <p:cNvSpPr txBox="1"/>
          <p:nvPr/>
        </p:nvSpPr>
        <p:spPr>
          <a:xfrm>
            <a:off x="9330490" y="2613786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8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ext Placeholder 3"/>
          <p:cNvSpPr/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19" name="Text Placeholder 4"/>
          <p:cNvSpPr/>
          <p:nvPr>
            <p:ph type="body" sz="quarter" idx="14"/>
          </p:nvPr>
        </p:nvSpPr>
        <p:spPr>
          <a:xfrm>
            <a:off x="3883659" y="1981200"/>
            <a:ext cx="29362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20" name="Text Placeholder 3"/>
          <p:cNvSpPr/>
          <p:nvPr>
            <p:ph type="body" sz="quarter" idx="15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21" name="Text Placeholder 4"/>
          <p:cNvSpPr/>
          <p:nvPr>
            <p:ph type="body" sz="quarter" idx="16"/>
          </p:nvPr>
        </p:nvSpPr>
        <p:spPr>
          <a:xfrm>
            <a:off x="7124700" y="1981200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22" name="Text Placeholder 3"/>
          <p:cNvSpPr/>
          <p:nvPr>
            <p:ph type="body" sz="quarter" idx="17"/>
          </p:nvPr>
        </p:nvSpPr>
        <p:spPr>
          <a:xfrm>
            <a:off x="7124700" y="2667000"/>
            <a:ext cx="2932114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23" name="Straight Connector 16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Straight Connector 17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Picture Placeholder 2"/>
          <p:cNvSpPr/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1" name="Text Placeholder 3"/>
          <p:cNvSpPr/>
          <p:nvPr>
            <p:ph type="body" sz="quarter" idx="14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2" name="Text Placeholder 4"/>
          <p:cNvSpPr/>
          <p:nvPr>
            <p:ph type="body" sz="quarter" idx="15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43" name="Picture Placeholder 2"/>
          <p:cNvSpPr/>
          <p:nvPr>
            <p:ph type="pic" sz="quarter" idx="16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4" name="Text Placeholder 3"/>
          <p:cNvSpPr/>
          <p:nvPr>
            <p:ph type="body" sz="quarter" idx="17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5" name="Text Placeholder 4"/>
          <p:cNvSpPr/>
          <p:nvPr>
            <p:ph type="body" sz="quarter" idx="18"/>
          </p:nvPr>
        </p:nvSpPr>
        <p:spPr>
          <a:xfrm>
            <a:off x="7124700" y="4250949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46" name="Picture Placeholder 2"/>
          <p:cNvSpPr/>
          <p:nvPr>
            <p:ph type="pic" sz="quarter" idx="19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7" name="Text Placeholder 3"/>
          <p:cNvSpPr/>
          <p:nvPr>
            <p:ph type="body" sz="quarter" idx="20"/>
          </p:nvPr>
        </p:nvSpPr>
        <p:spPr>
          <a:xfrm>
            <a:off x="7124575" y="4827208"/>
            <a:ext cx="2935998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8" name="Straight Connector 18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9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64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Title Text"/>
          <p:cNvSpPr txBox="1"/>
          <p:nvPr>
            <p:ph type="title"/>
          </p:nvPr>
        </p:nvSpPr>
        <p:spPr>
          <a:xfrm>
            <a:off x="8304211" y="430212"/>
            <a:ext cx="1752602" cy="582612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idx="1"/>
          </p:nvPr>
        </p:nvSpPr>
        <p:spPr>
          <a:xfrm>
            <a:off x="652462" y="887413"/>
            <a:ext cx="7423151" cy="53689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4"/>
          <p:cNvSpPr/>
          <p:nvPr>
            <p:ph type="body" sz="quarter" idx="13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Text Placeholder 3"/>
          <p:cNvSpPr/>
          <p:nvPr>
            <p:ph type="body" sz="quarter" idx="13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Picture Placeholder 2"/>
          <p:cNvSpPr/>
          <p:nvPr>
            <p:ph type="pic" sz="quarter" idx="13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7.png"/><Relationship Id="rId4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/>
          <p:nvPr>
            <p:ph type="ctrTitle"/>
          </p:nvPr>
        </p:nvSpPr>
        <p:spPr>
          <a:xfrm>
            <a:off x="1154954" y="1447799"/>
            <a:ext cx="8825660" cy="3329582"/>
          </a:xfrm>
          <a:prstGeom prst="rect">
            <a:avLst/>
          </a:prstGeom>
        </p:spPr>
        <p:txBody>
          <a:bodyPr/>
          <a:lstStyle/>
          <a:p>
            <a:pPr defTabSz="429768">
              <a:defRPr sz="9024"/>
            </a:pPr>
            <a:br/>
            <a:r>
              <a:rPr sz="2632"/>
              <a:t>3 Idiots present</a:t>
            </a:r>
            <a:br>
              <a:rPr sz="2632"/>
            </a:br>
            <a:r>
              <a:t>EYE</a:t>
            </a:r>
          </a:p>
        </p:txBody>
      </p:sp>
      <p:sp>
        <p:nvSpPr>
          <p:cNvPr id="290" name="Subtitle 2"/>
          <p:cNvSpPr txBox="1"/>
          <p:nvPr>
            <p:ph type="subTitle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The interpreter that visualises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2" name="dataStructs.png" descr="dataStruc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2" y="0"/>
            <a:ext cx="1216533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IMPLEMENTED</a:t>
            </a:r>
          </a:p>
        </p:txBody>
      </p:sp>
      <p:sp>
        <p:nvSpPr>
          <p:cNvPr id="325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All the deliverables stated in the abstract have been completed</a:t>
            </a:r>
          </a:p>
          <a:p>
            <a:pPr>
              <a:defRPr sz="2800"/>
            </a:pPr>
            <a:r>
              <a:t>All mathematical and Boolean expression,assignment statements and declarations can be interpreted</a:t>
            </a:r>
          </a:p>
          <a:p>
            <a:pPr>
              <a:defRPr sz="2800"/>
            </a:pPr>
            <a:r>
              <a:t>Arrays along with their graphics implemented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IMPLEMENTED</a:t>
            </a:r>
          </a:p>
        </p:txBody>
      </p:sp>
      <p:sp>
        <p:nvSpPr>
          <p:cNvPr id="328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Control-flow statements (if, else-if, else) implemented</a:t>
            </a:r>
          </a:p>
          <a:p>
            <a:pPr>
              <a:defRPr sz="2800"/>
            </a:pPr>
            <a:r>
              <a:t>Loops like for-loop and while-loop can be visualized</a:t>
            </a:r>
          </a:p>
          <a:p>
            <a:pPr>
              <a:defRPr sz="2800"/>
            </a:pPr>
            <a:r>
              <a:t>Interpreting of functions also done(all the variables are accessed in an appropriate way)</a:t>
            </a:r>
          </a:p>
          <a:p>
            <a:pPr>
              <a:defRPr sz="2800"/>
            </a:pPr>
            <a:r>
              <a:t>Recursive functions can be clearly visualized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IMPLEMENTED</a:t>
            </a:r>
          </a:p>
        </p:txBody>
      </p:sp>
      <p:sp>
        <p:nvSpPr>
          <p:cNvPr id="331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Different data structures like stacks, queues, binary search trees , linked lists, hash table can be interpreted</a:t>
            </a:r>
          </a:p>
          <a:p>
            <a:pPr>
              <a:defRPr sz="2800"/>
            </a:pPr>
            <a:r>
              <a:t>Relevant functions for such data structures implemented</a:t>
            </a:r>
          </a:p>
          <a:p>
            <a:pPr>
              <a:defRPr sz="2800"/>
            </a:pPr>
            <a:r>
              <a:t>Graphics of such data structures provide a very good way of visualizing common algorithms related to them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IMPLEMENTED</a:t>
            </a:r>
          </a:p>
        </p:txBody>
      </p:sp>
      <p:sp>
        <p:nvSpPr>
          <p:cNvPr id="334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The scoping of variables is clearly visible in the graphics</a:t>
            </a:r>
          </a:p>
          <a:p>
            <a:pPr>
              <a:defRPr sz="2800"/>
            </a:pPr>
            <a:r>
              <a:t>New block created whenever a new loop or block is started</a:t>
            </a:r>
          </a:p>
          <a:p>
            <a:pPr>
              <a:defRPr sz="2800"/>
            </a:pPr>
            <a:r>
              <a:t>New stacks are created for functions</a:t>
            </a:r>
          </a:p>
          <a:p>
            <a:pPr>
              <a:defRPr sz="2800"/>
            </a:pPr>
            <a:r>
              <a:t>Global variables can also be seen and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IMPLEMENTED</a:t>
            </a:r>
          </a:p>
        </p:txBody>
      </p:sp>
      <p:sp>
        <p:nvSpPr>
          <p:cNvPr id="337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Basic algorithms like sorting can be clearly visualized</a:t>
            </a:r>
          </a:p>
          <a:p>
            <a:pPr>
              <a:defRPr sz="2400"/>
            </a:pPr>
            <a:r>
              <a:t>Sorting algorithms and algorithms related to common data structures can be clearly seen</a:t>
            </a:r>
          </a:p>
          <a:p>
            <a:pPr>
              <a:defRPr sz="2400"/>
            </a:pPr>
            <a:r>
              <a:t>Very useful for teaching purposes</a:t>
            </a:r>
          </a:p>
          <a:p>
            <a:pPr>
              <a:defRPr sz="2400"/>
            </a:pPr>
            <a:r>
              <a:t>Bugs in the program can be caught more easily using the graphics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CHALLENGES</a:t>
            </a:r>
          </a:p>
        </p:txBody>
      </p:sp>
      <p:sp>
        <p:nvSpPr>
          <p:cNvPr id="340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Was quite difficult to understand how a code is interpreted and actually stroring the statements as classes</a:t>
            </a:r>
          </a:p>
          <a:p>
            <a:pPr>
              <a:defRPr sz="2800"/>
            </a:pPr>
            <a:r>
              <a:t>Understanding the usage of rply library</a:t>
            </a:r>
          </a:p>
          <a:p>
            <a:pPr>
              <a:defRPr sz="2800"/>
            </a:pPr>
            <a:r>
              <a:t>Implementing the graphics of data structures</a:t>
            </a:r>
          </a:p>
          <a:p>
            <a:pPr>
              <a:defRPr sz="2800"/>
            </a:pPr>
            <a:r>
              <a:t>Management of the graphics on the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SOFTWARE USAGE</a:t>
            </a:r>
          </a:p>
        </p:txBody>
      </p:sp>
      <p:sp>
        <p:nvSpPr>
          <p:cNvPr id="343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Our entire code is in python3</a:t>
            </a:r>
          </a:p>
          <a:p>
            <a:pPr>
              <a:defRPr sz="2400"/>
            </a:pPr>
            <a:r>
              <a:t>The code has been parsed using rply library</a:t>
            </a:r>
          </a:p>
          <a:p>
            <a:pPr>
              <a:defRPr sz="2400"/>
            </a:pPr>
            <a:r>
              <a:t>Graphics.py used to display graphics</a:t>
            </a:r>
          </a:p>
          <a:p>
            <a:pPr>
              <a:defRPr sz="2400"/>
            </a:pPr>
            <a:r>
              <a:t>Extensively used git( private repository)</a:t>
            </a:r>
          </a:p>
          <a:p>
            <a:pPr>
              <a:defRPr sz="2400"/>
            </a:pPr>
            <a:r>
              <a:t>Used bash scripts to perform different tasks</a:t>
            </a:r>
          </a:p>
          <a:p>
            <a:pPr>
              <a:defRPr sz="2400"/>
            </a:pPr>
            <a:r>
              <a:t>Used doxygen to generate the documentation of our code</a:t>
            </a:r>
          </a:p>
          <a:p>
            <a:pPr>
              <a:defRPr sz="2400"/>
            </a:pPr>
            <a:r>
              <a:t>Used latex to create user manual of our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Reusability</a:t>
            </a:r>
          </a:p>
        </p:txBody>
      </p:sp>
      <p:sp>
        <p:nvSpPr>
          <p:cNvPr id="346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t>The user has to simply clone our repository and run the file – it gives the user an visualizing environment</a:t>
            </a:r>
          </a:p>
          <a:p>
            <a:pPr>
              <a:lnSpc>
                <a:spcPct val="90000"/>
              </a:lnSpc>
              <a:defRPr sz="2400"/>
            </a:pPr>
            <a:r>
              <a:t>An user manual has been created to guide the user(do refer it and run the code)</a:t>
            </a:r>
          </a:p>
          <a:p>
            <a:pPr>
              <a:lnSpc>
                <a:spcPct val="90000"/>
              </a:lnSpc>
              <a:defRPr sz="2400"/>
            </a:pPr>
            <a:r>
              <a:t>The libraries required to be in the device are graphics and rply</a:t>
            </a:r>
          </a:p>
          <a:p>
            <a:pPr>
              <a:lnSpc>
                <a:spcPct val="90000"/>
              </a:lnSpc>
              <a:defRPr sz="2400"/>
            </a:pPr>
            <a:r>
              <a:t>Could be extended to include all C++ features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  <a:defRPr sz="2800"/>
            </a:pPr>
            <a:r>
              <a:t>As shown, really useful as a debugger and for displaying algorithms and teaching purposes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xfrm>
            <a:off x="2908574" y="2888007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THANK YOU</a:t>
            </a:r>
          </a:p>
        </p:txBody>
      </p:sp>
      <p:sp>
        <p:nvSpPr>
          <p:cNvPr id="349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AIM</a:t>
            </a:r>
          </a:p>
        </p:txBody>
      </p:sp>
      <p:sp>
        <p:nvSpPr>
          <p:cNvPr id="293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Create an interpreter for our language similar to C++ to help visualize the implementation of the user’s code</a:t>
            </a:r>
          </a:p>
          <a:p>
            <a:pPr marL="0" indent="0">
              <a:buSzTx/>
              <a:buFont typeface="Wingdings 3"/>
              <a:buNone/>
              <a:defRPr sz="3200"/>
            </a:pPr>
          </a:p>
          <a:p>
            <a:pPr>
              <a:defRPr sz="3200"/>
            </a:pPr>
            <a:r>
              <a:t>Could be useful as a debugger( mistakes can be visualized directly)  and to teach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PROBLEM STATEMENT</a:t>
            </a:r>
          </a:p>
        </p:txBody>
      </p:sp>
      <p:sp>
        <p:nvSpPr>
          <p:cNvPr id="296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Develop an interpreter for a small rule-based language of your own using python3 and its libraries. </a:t>
            </a:r>
          </a:p>
          <a:p>
            <a:pPr>
              <a:defRPr sz="2800"/>
            </a:pPr>
            <a:r>
              <a:t>The interpreter must depict, in real time, the execution environment, data structures, variables and memory allocation to give the user a comprehensive overview of the interpreter working and code execution.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LIST OF DELIVERABLES</a:t>
            </a:r>
          </a:p>
        </p:txBody>
      </p:sp>
      <p:pic>
        <p:nvPicPr>
          <p:cNvPr id="29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160" y="1249190"/>
            <a:ext cx="8606675" cy="5330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 1-MERGE SORT</a:t>
            </a:r>
          </a:p>
        </p:txBody>
      </p:sp>
      <p:sp>
        <p:nvSpPr>
          <p:cNvPr id="302" name="Content Placeholder 2"/>
          <p:cNvSpPr txBox="1"/>
          <p:nvPr>
            <p:ph type="body" idx="1"/>
          </p:nvPr>
        </p:nvSpPr>
        <p:spPr>
          <a:xfrm>
            <a:off x="1103311" y="1380931"/>
            <a:ext cx="8946543" cy="4867469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Buggy code gives undescriptive segmentation faults</a:t>
            </a:r>
          </a:p>
          <a:p>
            <a:pPr>
              <a:defRPr sz="2800"/>
            </a:pPr>
            <a:r>
              <a:t>Easy to debug using Eye, since one can immediately see that the function with the same arguments is being called.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11" y="0"/>
            <a:ext cx="590164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 Shot 2017-10-29 at 5.01.23 AM.png" descr="Screen Shot 2017-10-29 at 5.01.2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0811" y="307578"/>
            <a:ext cx="5223720" cy="418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1420" y="5030787"/>
            <a:ext cx="5826662" cy="92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9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9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2"/>
      <p:bldP build="whole" bldLvl="1" animBg="1" rev="0" advAuto="0" spid="308" grpId="3"/>
      <p:bldP build="whole" bldLvl="1" animBg="1" rev="0" advAuto="0" spid="3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890" y="39354"/>
            <a:ext cx="12289780" cy="6779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Demo 1-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 1-MERGE SORT</a:t>
            </a:r>
          </a:p>
        </p:txBody>
      </p:sp>
      <p:sp>
        <p:nvSpPr>
          <p:cNvPr id="315" name="Recursion clearly observed and blocks for different loops can be se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Recursion clearly observed and blocks for different loops can be seen</a:t>
            </a:r>
          </a:p>
          <a:p>
            <a:pPr>
              <a:defRPr sz="2800"/>
            </a:pPr>
            <a:r>
              <a:t>Visible code snippets</a:t>
            </a:r>
          </a:p>
          <a:p>
            <a:pPr>
              <a:defRPr sz="2800"/>
            </a:pPr>
            <a:r>
              <a:t>Array is global( global variables implemented)</a:t>
            </a:r>
          </a:p>
          <a:p>
            <a:pPr>
              <a:defRPr sz="2800"/>
            </a:pPr>
            <a:r>
              <a:t>Different Boolean expressions</a:t>
            </a:r>
          </a:p>
          <a:p>
            <a:pPr>
              <a:defRPr sz="2800"/>
            </a:pPr>
            <a:r>
              <a:t>Cin and cout statements seen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 2- DATA STRUCTURES</a:t>
            </a:r>
          </a:p>
        </p:txBody>
      </p:sp>
      <p:sp>
        <p:nvSpPr>
          <p:cNvPr id="318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 code demonstrating the useful data structures</a:t>
            </a:r>
          </a:p>
          <a:p>
            <a:pPr>
              <a:defRPr sz="2400"/>
            </a:pPr>
            <a:r>
              <a:t>Basic functions on the data structures implemented</a:t>
            </a:r>
          </a:p>
          <a:p>
            <a:pPr>
              <a:defRPr sz="2400"/>
            </a:pPr>
            <a:r>
              <a:t>Useful for visualizing them</a:t>
            </a:r>
          </a:p>
          <a:p>
            <a:pPr>
              <a:defRPr sz="2400"/>
            </a:pPr>
            <a:r>
              <a:t>Performed different operations on stacks, queues, bst, hash table and linkedlist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  <a:r>
              <a:t>Do write your own code to try things!!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