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2" r:id="rId7"/>
    <p:sldId id="261" r:id="rId8"/>
    <p:sldId id="271" r:id="rId9"/>
    <p:sldId id="265" r:id="rId10"/>
    <p:sldId id="272" r:id="rId11"/>
    <p:sldId id="267"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81" d="100"/>
          <a:sy n="81" d="100"/>
        </p:scale>
        <p:origin x="145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xfrm>
            <a:off x="1143000" y="685800"/>
            <a:ext cx="4572000" cy="3429000"/>
          </a:xfrm>
          <a:prstGeom prst="rect">
            <a:avLst/>
          </a:prstGeom>
        </p:spPr>
        <p:txBody>
          <a:bodyPr/>
          <a:lstStyle/>
          <a:p>
            <a:endParaRPr/>
          </a:p>
        </p:txBody>
      </p:sp>
      <p:sp>
        <p:nvSpPr>
          <p:cNvPr id="76" name="Shape 7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4" name="bg object 16" descr="bg object 16"/>
          <p:cNvPicPr>
            <a:picLocks noChangeAspect="1"/>
          </p:cNvPicPr>
          <p:nvPr/>
        </p:nvPicPr>
        <p:blipFill>
          <a:blip r:embed="rId2"/>
          <a:stretch>
            <a:fillRect/>
          </a:stretch>
        </p:blipFill>
        <p:spPr>
          <a:xfrm>
            <a:off x="7886107" y="0"/>
            <a:ext cx="1257893" cy="1293813"/>
          </a:xfrm>
          <a:prstGeom prst="rect">
            <a:avLst/>
          </a:prstGeom>
          <a:ln w="12700">
            <a:miter lim="400000"/>
          </a:ln>
        </p:spPr>
      </p:pic>
      <p:sp>
        <p:nvSpPr>
          <p:cNvPr id="15" name="Title Text"/>
          <p:cNvSpPr txBox="1">
            <a:spLocks noGrp="1"/>
          </p:cNvSpPr>
          <p:nvPr>
            <p:ph type="title"/>
          </p:nvPr>
        </p:nvSpPr>
        <p:spPr>
          <a:xfrm>
            <a:off x="2133325" y="239491"/>
            <a:ext cx="4877348" cy="695961"/>
          </a:xfrm>
          <a:prstGeom prst="rect">
            <a:avLst/>
          </a:prstGeom>
        </p:spPr>
        <p:txBody>
          <a:bodyPr>
            <a:normAutofit/>
          </a:bodyPr>
          <a:lstStyle>
            <a:lvl1pPr>
              <a:defRPr b="0"/>
            </a:lvl1pPr>
          </a:lstStyle>
          <a:p>
            <a:r>
              <a:t>Title Text</a:t>
            </a:r>
          </a:p>
        </p:txBody>
      </p:sp>
      <p:sp>
        <p:nvSpPr>
          <p:cNvPr id="16" name="Body Level One…"/>
          <p:cNvSpPr txBox="1">
            <a:spLocks noGrp="1"/>
          </p:cNvSpPr>
          <p:nvPr>
            <p:ph type="body" sz="quarter" idx="1"/>
          </p:nvPr>
        </p:nvSpPr>
        <p:spPr>
          <a:xfrm>
            <a:off x="1371600" y="3840479"/>
            <a:ext cx="6400800"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24" name="bg object 16" descr="bg object 16"/>
          <p:cNvPicPr>
            <a:picLocks noChangeAspect="1"/>
          </p:cNvPicPr>
          <p:nvPr/>
        </p:nvPicPr>
        <p:blipFill>
          <a:blip r:embed="rId2"/>
          <a:stretch>
            <a:fillRect/>
          </a:stretch>
        </p:blipFill>
        <p:spPr>
          <a:xfrm>
            <a:off x="7886107" y="0"/>
            <a:ext cx="1257893" cy="1293813"/>
          </a:xfrm>
          <a:prstGeom prst="rect">
            <a:avLst/>
          </a:prstGeom>
          <a:ln w="12700">
            <a:miter lim="400000"/>
          </a:ln>
        </p:spPr>
      </p:pic>
      <p:sp>
        <p:nvSpPr>
          <p:cNvPr id="25" name="Title Text"/>
          <p:cNvSpPr txBox="1">
            <a:spLocks noGrp="1"/>
          </p:cNvSpPr>
          <p:nvPr>
            <p:ph type="title"/>
          </p:nvPr>
        </p:nvSpPr>
        <p:spPr>
          <a:xfrm>
            <a:off x="2272798" y="2927154"/>
            <a:ext cx="4598404" cy="924561"/>
          </a:xfrm>
          <a:prstGeom prst="rect">
            <a:avLst/>
          </a:prstGeom>
        </p:spPr>
        <p:txBody>
          <a:bodyPr>
            <a:normAutofit/>
          </a:bodyPr>
          <a:lstStyle/>
          <a:p>
            <a:r>
              <a:t>Title Text</a:t>
            </a:r>
          </a:p>
        </p:txBody>
      </p:sp>
      <p:sp>
        <p:nvSpPr>
          <p:cNvPr id="26" name="Body Level One…"/>
          <p:cNvSpPr txBox="1">
            <a:spLocks noGrp="1"/>
          </p:cNvSpPr>
          <p:nvPr>
            <p:ph type="body" idx="1"/>
          </p:nvPr>
        </p:nvSpPr>
        <p:spPr>
          <a:xfrm>
            <a:off x="458726" y="1153143"/>
            <a:ext cx="8226546" cy="450596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0">
    <p:spTree>
      <p:nvGrpSpPr>
        <p:cNvPr id="1" name=""/>
        <p:cNvGrpSpPr/>
        <p:nvPr/>
      </p:nvGrpSpPr>
      <p:grpSpPr>
        <a:xfrm>
          <a:off x="0" y="0"/>
          <a:ext cx="0" cy="0"/>
          <a:chOff x="0" y="0"/>
          <a:chExt cx="0" cy="0"/>
        </a:xfrm>
      </p:grpSpPr>
      <p:sp>
        <p:nvSpPr>
          <p:cNvPr id="34" name="Title Text"/>
          <p:cNvSpPr txBox="1">
            <a:spLocks noGrp="1"/>
          </p:cNvSpPr>
          <p:nvPr>
            <p:ph type="title"/>
          </p:nvPr>
        </p:nvSpPr>
        <p:spPr>
          <a:xfrm>
            <a:off x="2272798" y="2927154"/>
            <a:ext cx="4598404" cy="924561"/>
          </a:xfrm>
          <a:prstGeom prst="rect">
            <a:avLst/>
          </a:prstGeom>
        </p:spPr>
        <p:txBody>
          <a:bodyPr>
            <a:normAutofit/>
          </a:bodyPr>
          <a:lstStyle/>
          <a:p>
            <a:r>
              <a:t>Title Text</a:t>
            </a:r>
          </a:p>
        </p:txBody>
      </p:sp>
      <p:sp>
        <p:nvSpPr>
          <p:cNvPr id="35" name="Body Level One…"/>
          <p:cNvSpPr txBox="1">
            <a:spLocks noGrp="1"/>
          </p:cNvSpPr>
          <p:nvPr>
            <p:ph type="body" idx="1"/>
          </p:nvPr>
        </p:nvSpPr>
        <p:spPr>
          <a:xfrm>
            <a:off x="458726" y="1153143"/>
            <a:ext cx="8226546" cy="450596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3" name="bg object 16" descr="bg object 16"/>
          <p:cNvPicPr>
            <a:picLocks noChangeAspect="1"/>
          </p:cNvPicPr>
          <p:nvPr/>
        </p:nvPicPr>
        <p:blipFill>
          <a:blip r:embed="rId2"/>
          <a:stretch>
            <a:fillRect/>
          </a:stretch>
        </p:blipFill>
        <p:spPr>
          <a:xfrm>
            <a:off x="7886107" y="0"/>
            <a:ext cx="1257893" cy="1293813"/>
          </a:xfrm>
          <a:prstGeom prst="rect">
            <a:avLst/>
          </a:prstGeom>
          <a:ln w="12700">
            <a:miter lim="400000"/>
          </a:ln>
        </p:spPr>
      </p:pic>
      <p:sp>
        <p:nvSpPr>
          <p:cNvPr id="44" name="Title Text"/>
          <p:cNvSpPr txBox="1">
            <a:spLocks noGrp="1"/>
          </p:cNvSpPr>
          <p:nvPr>
            <p:ph type="title"/>
          </p:nvPr>
        </p:nvSpPr>
        <p:spPr>
          <a:xfrm>
            <a:off x="2272798" y="2927154"/>
            <a:ext cx="4598404" cy="924561"/>
          </a:xfrm>
          <a:prstGeom prst="rect">
            <a:avLst/>
          </a:prstGeom>
        </p:spPr>
        <p:txBody>
          <a:bodyPr>
            <a:normAutofit/>
          </a:bodyPr>
          <a:lstStyle/>
          <a:p>
            <a:r>
              <a:t>Title Text</a:t>
            </a:r>
          </a:p>
        </p:txBody>
      </p:sp>
      <p:sp>
        <p:nvSpPr>
          <p:cNvPr id="45" name="Body Level One…"/>
          <p:cNvSpPr txBox="1">
            <a:spLocks noGrp="1"/>
          </p:cNvSpPr>
          <p:nvPr>
            <p:ph type="body" sz="half" idx="1"/>
          </p:nvPr>
        </p:nvSpPr>
        <p:spPr>
          <a:xfrm>
            <a:off x="457200" y="1577339"/>
            <a:ext cx="3977641"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53" name="Title Text"/>
          <p:cNvSpPr txBox="1">
            <a:spLocks noGrp="1"/>
          </p:cNvSpPr>
          <p:nvPr>
            <p:ph type="title"/>
          </p:nvPr>
        </p:nvSpPr>
        <p:spPr>
          <a:xfrm>
            <a:off x="2272798" y="2927154"/>
            <a:ext cx="4598404" cy="924561"/>
          </a:xfrm>
          <a:prstGeom prst="rect">
            <a:avLst/>
          </a:prstGeom>
        </p:spPr>
        <p:txBody>
          <a:bodyPr>
            <a:normAutofit/>
          </a:bodyPr>
          <a:lstStyle/>
          <a:p>
            <a:r>
              <a:t>Title Text</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0">
    <p:spTree>
      <p:nvGrpSpPr>
        <p:cNvPr id="1" name=""/>
        <p:cNvGrpSpPr/>
        <p:nvPr/>
      </p:nvGrpSpPr>
      <p:grpSpPr>
        <a:xfrm>
          <a:off x="0" y="0"/>
          <a:ext cx="0" cy="0"/>
          <a:chOff x="0" y="0"/>
          <a:chExt cx="0" cy="0"/>
        </a:xfrm>
      </p:grpSpPr>
      <p:sp>
        <p:nvSpPr>
          <p:cNvPr id="61" name="Title Text"/>
          <p:cNvSpPr txBox="1">
            <a:spLocks noGrp="1"/>
          </p:cNvSpPr>
          <p:nvPr>
            <p:ph type="title"/>
          </p:nvPr>
        </p:nvSpPr>
        <p:spPr>
          <a:xfrm>
            <a:off x="2272798" y="2927154"/>
            <a:ext cx="4598404" cy="924561"/>
          </a:xfrm>
          <a:prstGeom prst="rect">
            <a:avLst/>
          </a:prstGeom>
        </p:spPr>
        <p:txBody>
          <a:bodyPr>
            <a:normAutofit/>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bg object 16" descr="bg object 16"/>
          <p:cNvPicPr>
            <a:picLocks noChangeAspect="1"/>
          </p:cNvPicPr>
          <p:nvPr/>
        </p:nvPicPr>
        <p:blipFill>
          <a:blip r:embed="rId9"/>
          <a:stretch>
            <a:fillRect/>
          </a:stretch>
        </p:blipFill>
        <p:spPr>
          <a:xfrm>
            <a:off x="714627" y="1130300"/>
            <a:ext cx="7714745" cy="4232572"/>
          </a:xfrm>
          <a:prstGeom prst="rect">
            <a:avLst/>
          </a:prstGeom>
          <a:ln w="12700">
            <a:miter lim="400000"/>
          </a:ln>
        </p:spPr>
      </p:pic>
      <p:pic>
        <p:nvPicPr>
          <p:cNvPr id="3" name="bg object 17" descr="bg object 17"/>
          <p:cNvPicPr>
            <a:picLocks noChangeAspect="1"/>
          </p:cNvPicPr>
          <p:nvPr/>
        </p:nvPicPr>
        <p:blipFill>
          <a:blip r:embed="rId10"/>
          <a:stretch>
            <a:fillRect/>
          </a:stretch>
        </p:blipFill>
        <p:spPr>
          <a:xfrm>
            <a:off x="7942264" y="0"/>
            <a:ext cx="1201737" cy="1019175"/>
          </a:xfrm>
          <a:prstGeom prst="rect">
            <a:avLst/>
          </a:prstGeom>
          <a:ln w="12700">
            <a:miter lim="400000"/>
          </a:ln>
        </p:spPr>
      </p:pic>
      <p:pic>
        <p:nvPicPr>
          <p:cNvPr id="4" name="bg object 18" descr="bg object 18"/>
          <p:cNvPicPr>
            <a:picLocks noChangeAspect="1"/>
          </p:cNvPicPr>
          <p:nvPr/>
        </p:nvPicPr>
        <p:blipFill>
          <a:blip r:embed="rId10"/>
          <a:stretch>
            <a:fillRect/>
          </a:stretch>
        </p:blipFill>
        <p:spPr>
          <a:xfrm>
            <a:off x="7886107" y="0"/>
            <a:ext cx="1257893" cy="1293813"/>
          </a:xfrm>
          <a:prstGeom prst="rect">
            <a:avLst/>
          </a:prstGeom>
          <a:ln w="12700">
            <a:miter lim="400000"/>
          </a:ln>
        </p:spPr>
      </p:pic>
      <p:sp>
        <p:nvSpPr>
          <p:cNvPr id="5" name="Title Text"/>
          <p:cNvSpPr txBox="1">
            <a:spLocks noGrp="1"/>
          </p:cNvSpPr>
          <p:nvPr>
            <p:ph type="title"/>
          </p:nvPr>
        </p:nvSpPr>
        <p:spPr>
          <a:xfrm>
            <a:off x="457200" y="274637"/>
            <a:ext cx="82296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8450580" y="6449454"/>
            <a:ext cx="203201" cy="175206"/>
          </a:xfrm>
          <a:prstGeom prst="rect">
            <a:avLst/>
          </a:prstGeom>
          <a:ln w="12700">
            <a:miter lim="400000"/>
          </a:ln>
        </p:spPr>
        <p:txBody>
          <a:bodyPr wrap="none" lIns="0" tIns="0" rIns="0" bIns="0">
            <a:spAutoFit/>
          </a:bodyPr>
          <a:lstStyle>
            <a:lvl1pPr indent="38100">
              <a:lnSpc>
                <a:spcPts val="1400"/>
              </a:lnSpc>
              <a:defRPr sz="1200">
                <a:solidFill>
                  <a:srgbClr val="888888"/>
                </a:solidFill>
                <a:latin typeface="Times New Roman"/>
                <a:ea typeface="Times New Roman"/>
                <a:cs typeface="Times New Roman"/>
                <a:sym typeface="Times New Roma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400" rtl="0" latinLnBrk="0">
        <a:lnSpc>
          <a:spcPct val="100000"/>
        </a:lnSpc>
        <a:spcBef>
          <a:spcPts val="0"/>
        </a:spcBef>
        <a:spcAft>
          <a:spcPts val="0"/>
        </a:spcAft>
        <a:buClrTx/>
        <a:buSzTx/>
        <a:buFontTx/>
        <a:buNone/>
        <a:tabLst/>
        <a:defRPr sz="59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5900" b="1" i="0" u="none" strike="noStrike" cap="none" spc="0" baseline="0">
          <a:solidFill>
            <a:srgbClr val="000000"/>
          </a:solidFill>
          <a:uFillTx/>
          <a:latin typeface="Times New Roman"/>
          <a:ea typeface="Times New Roman"/>
          <a:cs typeface="Times New Roman"/>
          <a:sym typeface="Times New Roman"/>
        </a:defRPr>
      </a:lvl2pPr>
      <a:lvl3pPr marL="0" marR="0" indent="0" algn="l" defTabSz="914400" rtl="0" latinLnBrk="0">
        <a:lnSpc>
          <a:spcPct val="100000"/>
        </a:lnSpc>
        <a:spcBef>
          <a:spcPts val="0"/>
        </a:spcBef>
        <a:spcAft>
          <a:spcPts val="0"/>
        </a:spcAft>
        <a:buClrTx/>
        <a:buSzTx/>
        <a:buFontTx/>
        <a:buNone/>
        <a:tabLst/>
        <a:defRPr sz="5900" b="1" i="0" u="none" strike="noStrike" cap="none" spc="0" baseline="0">
          <a:solidFill>
            <a:srgbClr val="000000"/>
          </a:solidFill>
          <a:uFillTx/>
          <a:latin typeface="Times New Roman"/>
          <a:ea typeface="Times New Roman"/>
          <a:cs typeface="Times New Roman"/>
          <a:sym typeface="Times New Roman"/>
        </a:defRPr>
      </a:lvl3pPr>
      <a:lvl4pPr marL="0" marR="0" indent="0" algn="l" defTabSz="914400" rtl="0" latinLnBrk="0">
        <a:lnSpc>
          <a:spcPct val="100000"/>
        </a:lnSpc>
        <a:spcBef>
          <a:spcPts val="0"/>
        </a:spcBef>
        <a:spcAft>
          <a:spcPts val="0"/>
        </a:spcAft>
        <a:buClrTx/>
        <a:buSzTx/>
        <a:buFontTx/>
        <a:buNone/>
        <a:tabLst/>
        <a:defRPr sz="5900" b="1" i="0" u="none" strike="noStrike" cap="none" spc="0" baseline="0">
          <a:solidFill>
            <a:srgbClr val="000000"/>
          </a:solidFill>
          <a:uFillTx/>
          <a:latin typeface="Times New Roman"/>
          <a:ea typeface="Times New Roman"/>
          <a:cs typeface="Times New Roman"/>
          <a:sym typeface="Times New Roman"/>
        </a:defRPr>
      </a:lvl4pPr>
      <a:lvl5pPr marL="0" marR="0" indent="0" algn="l" defTabSz="914400" rtl="0" latinLnBrk="0">
        <a:lnSpc>
          <a:spcPct val="100000"/>
        </a:lnSpc>
        <a:spcBef>
          <a:spcPts val="0"/>
        </a:spcBef>
        <a:spcAft>
          <a:spcPts val="0"/>
        </a:spcAft>
        <a:buClrTx/>
        <a:buSzTx/>
        <a:buFontTx/>
        <a:buNone/>
        <a:tabLst/>
        <a:defRPr sz="5900" b="1" i="0" u="none" strike="noStrike" cap="none" spc="0" baseline="0">
          <a:solidFill>
            <a:srgbClr val="000000"/>
          </a:solidFill>
          <a:uFillTx/>
          <a:latin typeface="Times New Roman"/>
          <a:ea typeface="Times New Roman"/>
          <a:cs typeface="Times New Roman"/>
          <a:sym typeface="Times New Roman"/>
        </a:defRPr>
      </a:lvl5pPr>
      <a:lvl6pPr marL="0" marR="0" indent="0" algn="l" defTabSz="914400" rtl="0" latinLnBrk="0">
        <a:lnSpc>
          <a:spcPct val="100000"/>
        </a:lnSpc>
        <a:spcBef>
          <a:spcPts val="0"/>
        </a:spcBef>
        <a:spcAft>
          <a:spcPts val="0"/>
        </a:spcAft>
        <a:buClrTx/>
        <a:buSzTx/>
        <a:buFontTx/>
        <a:buNone/>
        <a:tabLst/>
        <a:defRPr sz="5900" b="1" i="0" u="none" strike="noStrike" cap="none" spc="0" baseline="0">
          <a:solidFill>
            <a:srgbClr val="000000"/>
          </a:solidFill>
          <a:uFillTx/>
          <a:latin typeface="Times New Roman"/>
          <a:ea typeface="Times New Roman"/>
          <a:cs typeface="Times New Roman"/>
          <a:sym typeface="Times New Roman"/>
        </a:defRPr>
      </a:lvl6pPr>
      <a:lvl7pPr marL="0" marR="0" indent="0" algn="l" defTabSz="914400" rtl="0" latinLnBrk="0">
        <a:lnSpc>
          <a:spcPct val="100000"/>
        </a:lnSpc>
        <a:spcBef>
          <a:spcPts val="0"/>
        </a:spcBef>
        <a:spcAft>
          <a:spcPts val="0"/>
        </a:spcAft>
        <a:buClrTx/>
        <a:buSzTx/>
        <a:buFontTx/>
        <a:buNone/>
        <a:tabLst/>
        <a:defRPr sz="5900" b="1" i="0" u="none" strike="noStrike" cap="none" spc="0" baseline="0">
          <a:solidFill>
            <a:srgbClr val="000000"/>
          </a:solidFill>
          <a:uFillTx/>
          <a:latin typeface="Times New Roman"/>
          <a:ea typeface="Times New Roman"/>
          <a:cs typeface="Times New Roman"/>
          <a:sym typeface="Times New Roman"/>
        </a:defRPr>
      </a:lvl7pPr>
      <a:lvl8pPr marL="0" marR="0" indent="0" algn="l" defTabSz="914400" rtl="0" latinLnBrk="0">
        <a:lnSpc>
          <a:spcPct val="100000"/>
        </a:lnSpc>
        <a:spcBef>
          <a:spcPts val="0"/>
        </a:spcBef>
        <a:spcAft>
          <a:spcPts val="0"/>
        </a:spcAft>
        <a:buClrTx/>
        <a:buSzTx/>
        <a:buFontTx/>
        <a:buNone/>
        <a:tabLst/>
        <a:defRPr sz="5900" b="1" i="0" u="none" strike="noStrike" cap="none" spc="0" baseline="0">
          <a:solidFill>
            <a:srgbClr val="000000"/>
          </a:solidFill>
          <a:uFillTx/>
          <a:latin typeface="Times New Roman"/>
          <a:ea typeface="Times New Roman"/>
          <a:cs typeface="Times New Roman"/>
          <a:sym typeface="Times New Roman"/>
        </a:defRPr>
      </a:lvl8pPr>
      <a:lvl9pPr marL="0" marR="0" indent="0" algn="l" defTabSz="914400" rtl="0" latinLnBrk="0">
        <a:lnSpc>
          <a:spcPct val="100000"/>
        </a:lnSpc>
        <a:spcBef>
          <a:spcPts val="0"/>
        </a:spcBef>
        <a:spcAft>
          <a:spcPts val="0"/>
        </a:spcAft>
        <a:buClrTx/>
        <a:buSzTx/>
        <a:buFontTx/>
        <a:buNone/>
        <a:tabLst/>
        <a:defRPr sz="5900" b="1" i="0" u="none" strike="noStrike" cap="none" spc="0" baseline="0">
          <a:solidFill>
            <a:srgbClr val="000000"/>
          </a:solidFill>
          <a:uFillTx/>
          <a:latin typeface="Times New Roman"/>
          <a:ea typeface="Times New Roman"/>
          <a:cs typeface="Times New Roman"/>
          <a:sym typeface="Times New Roman"/>
        </a:defRPr>
      </a:lvl9pPr>
    </p:titleStyle>
    <p:bodyStyle>
      <a:lvl1pPr marL="0" marR="0" indent="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Times New Roman"/>
          <a:ea typeface="Times New Roman"/>
          <a:cs typeface="Times New Roman"/>
          <a:sym typeface="Times New Roman"/>
        </a:defRPr>
      </a:lvl1pPr>
      <a:lvl2pPr marL="0" marR="0" indent="4572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Times New Roman"/>
          <a:ea typeface="Times New Roman"/>
          <a:cs typeface="Times New Roman"/>
          <a:sym typeface="Times New Roman"/>
        </a:defRPr>
      </a:lvl2pPr>
      <a:lvl3pPr marL="0" marR="0" indent="9144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Times New Roman"/>
          <a:ea typeface="Times New Roman"/>
          <a:cs typeface="Times New Roman"/>
          <a:sym typeface="Times New Roman"/>
        </a:defRPr>
      </a:lvl3pPr>
      <a:lvl4pPr marL="0" marR="0" indent="13716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Times New Roman"/>
          <a:ea typeface="Times New Roman"/>
          <a:cs typeface="Times New Roman"/>
          <a:sym typeface="Times New Roman"/>
        </a:defRPr>
      </a:lvl4pPr>
      <a:lvl5pPr marL="0" marR="0" indent="18288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Times New Roman"/>
          <a:ea typeface="Times New Roman"/>
          <a:cs typeface="Times New Roman"/>
          <a:sym typeface="Times New Roman"/>
        </a:defRPr>
      </a:lvl5pPr>
      <a:lvl6pPr marL="0" marR="0" indent="22860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Times New Roman"/>
          <a:ea typeface="Times New Roman"/>
          <a:cs typeface="Times New Roman"/>
          <a:sym typeface="Times New Roman"/>
        </a:defRPr>
      </a:lvl6pPr>
      <a:lvl7pPr marL="0" marR="0" indent="27432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Times New Roman"/>
          <a:ea typeface="Times New Roman"/>
          <a:cs typeface="Times New Roman"/>
          <a:sym typeface="Times New Roman"/>
        </a:defRPr>
      </a:lvl7pPr>
      <a:lvl8pPr marL="0" marR="0" indent="32004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Times New Roman"/>
          <a:ea typeface="Times New Roman"/>
          <a:cs typeface="Times New Roman"/>
          <a:sym typeface="Times New Roman"/>
        </a:defRPr>
      </a:lvl8pPr>
      <a:lvl9pPr marL="0" marR="0" indent="3657600" algn="l" defTabSz="914400" rtl="0" latinLnBrk="0">
        <a:lnSpc>
          <a:spcPct val="100000"/>
        </a:lnSpc>
        <a:spcBef>
          <a:spcPts val="0"/>
        </a:spcBef>
        <a:spcAft>
          <a:spcPts val="0"/>
        </a:spcAft>
        <a:buClrTx/>
        <a:buSzTx/>
        <a:buFontTx/>
        <a:buNone/>
        <a:tabLst/>
        <a:defRPr sz="2400" b="0" i="0" u="none" strike="noStrike" cap="none" spc="0" baseline="0">
          <a:solidFill>
            <a:srgbClr val="000000"/>
          </a:solidFill>
          <a:uFillTx/>
          <a:latin typeface="Times New Roman"/>
          <a:ea typeface="Times New Roman"/>
          <a:cs typeface="Times New Roman"/>
          <a:sym typeface="Times New Roman"/>
        </a:defRPr>
      </a:lvl9pPr>
    </p:bodyStyle>
    <p:otherStyle>
      <a:lvl1pPr marL="0" marR="0" indent="38100" algn="l" defTabSz="914400" rtl="0" latinLnBrk="0">
        <a:lnSpc>
          <a:spcPts val="14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1pPr>
      <a:lvl2pPr marL="0" marR="0" indent="0" algn="l" defTabSz="914400" rtl="0" latinLnBrk="0">
        <a:lnSpc>
          <a:spcPts val="14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2pPr>
      <a:lvl3pPr marL="0" marR="0" indent="0" algn="l" defTabSz="914400" rtl="0" latinLnBrk="0">
        <a:lnSpc>
          <a:spcPts val="14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3pPr>
      <a:lvl4pPr marL="0" marR="0" indent="0" algn="l" defTabSz="914400" rtl="0" latinLnBrk="0">
        <a:lnSpc>
          <a:spcPts val="14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4pPr>
      <a:lvl5pPr marL="0" marR="0" indent="0" algn="l" defTabSz="914400" rtl="0" latinLnBrk="0">
        <a:lnSpc>
          <a:spcPts val="14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5pPr>
      <a:lvl6pPr marL="0" marR="0" indent="0" algn="l" defTabSz="914400" rtl="0" latinLnBrk="0">
        <a:lnSpc>
          <a:spcPts val="14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6pPr>
      <a:lvl7pPr marL="0" marR="0" indent="0" algn="l" defTabSz="914400" rtl="0" latinLnBrk="0">
        <a:lnSpc>
          <a:spcPts val="14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7pPr>
      <a:lvl8pPr marL="0" marR="0" indent="0" algn="l" defTabSz="914400" rtl="0" latinLnBrk="0">
        <a:lnSpc>
          <a:spcPts val="14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8pPr>
      <a:lvl9pPr marL="0" marR="0" indent="0" algn="l" defTabSz="914400" rtl="0" latinLnBrk="0">
        <a:lnSpc>
          <a:spcPts val="14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2"/>
          <p:cNvSpPr txBox="1"/>
          <p:nvPr/>
        </p:nvSpPr>
        <p:spPr>
          <a:xfrm>
            <a:off x="587057" y="2348020"/>
            <a:ext cx="8328437" cy="439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064" algn="ctr">
              <a:lnSpc>
                <a:spcPts val="3700"/>
              </a:lnSpc>
              <a:spcBef>
                <a:spcPts val="500"/>
              </a:spcBef>
              <a:defRPr sz="2800" b="1" spc="-15">
                <a:solidFill>
                  <a:srgbClr val="00B0F0"/>
                </a:solidFill>
                <a:latin typeface="Times New Roman"/>
                <a:ea typeface="Times New Roman"/>
                <a:cs typeface="Times New Roman"/>
                <a:sym typeface="Times New Roman"/>
              </a:defRPr>
            </a:pPr>
            <a:endParaRPr dirty="0"/>
          </a:p>
        </p:txBody>
      </p:sp>
      <p:sp>
        <p:nvSpPr>
          <p:cNvPr id="2" name="Title 1">
            <a:extLst>
              <a:ext uri="{FF2B5EF4-FFF2-40B4-BE49-F238E27FC236}">
                <a16:creationId xmlns:a16="http://schemas.microsoft.com/office/drawing/2014/main" id="{846FF5BD-04C9-48D6-4A3D-B368845A2BE6}"/>
              </a:ext>
            </a:extLst>
          </p:cNvPr>
          <p:cNvSpPr>
            <a:spLocks noGrp="1"/>
          </p:cNvSpPr>
          <p:nvPr>
            <p:ph type="title"/>
          </p:nvPr>
        </p:nvSpPr>
        <p:spPr>
          <a:xfrm>
            <a:off x="1841937" y="1872055"/>
            <a:ext cx="5818676" cy="695961"/>
          </a:xfrm>
        </p:spPr>
        <p:txBody>
          <a:bodyPr>
            <a:noAutofit/>
          </a:bodyPr>
          <a:lstStyle/>
          <a:p>
            <a:r>
              <a:rPr lang="en-US" sz="2660" b="1" dirty="0">
                <a:solidFill>
                  <a:schemeClr val="accent1">
                    <a:lumMod val="50000"/>
                  </a:schemeClr>
                </a:solidFill>
              </a:rPr>
              <a:t>Computer Science and Engineering</a:t>
            </a:r>
            <a:endParaRPr lang="en-IN" sz="2660" b="1" dirty="0">
              <a:solidFill>
                <a:schemeClr val="accent1">
                  <a:lumMod val="50000"/>
                </a:schemeClr>
              </a:solidFill>
            </a:endParaRPr>
          </a:p>
        </p:txBody>
      </p:sp>
      <p:sp>
        <p:nvSpPr>
          <p:cNvPr id="3" name="Text Placeholder 2">
            <a:extLst>
              <a:ext uri="{FF2B5EF4-FFF2-40B4-BE49-F238E27FC236}">
                <a16:creationId xmlns:a16="http://schemas.microsoft.com/office/drawing/2014/main" id="{2C603AA3-2426-81F2-EB79-1D2693C86285}"/>
              </a:ext>
            </a:extLst>
          </p:cNvPr>
          <p:cNvSpPr>
            <a:spLocks noGrp="1"/>
          </p:cNvSpPr>
          <p:nvPr>
            <p:ph type="body" sz="quarter" idx="1"/>
          </p:nvPr>
        </p:nvSpPr>
        <p:spPr>
          <a:xfrm>
            <a:off x="587057" y="2717454"/>
            <a:ext cx="7157562" cy="3535862"/>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solidFill>
                  <a:srgbClr val="00B0F0"/>
                </a:solidFill>
                <a:latin typeface="Times New Roman" panose="02020603050405020304" pitchFamily="18" charset="0"/>
                <a:cs typeface="Times New Roman" panose="02020603050405020304" pitchFamily="18" charset="0"/>
              </a:rPr>
              <a:t>TITLE</a:t>
            </a:r>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Roboto" panose="02000000000000000000" pitchFamily="2" charset="0"/>
                <a:cs typeface="Times New Roman" panose="02020603050405020304" pitchFamily="18" charset="0"/>
              </a:rPr>
              <a:t>: </a:t>
            </a:r>
            <a:r>
              <a:rPr lang="en-US" sz="3200" b="1" dirty="0">
                <a:latin typeface="Times New Roman" panose="02020603050405020304" pitchFamily="18" charset="0"/>
                <a:ea typeface="Roboto" panose="02000000000000000000" pitchFamily="2" charset="0"/>
                <a:cs typeface="Times New Roman" panose="02020603050405020304" pitchFamily="18" charset="0"/>
              </a:rPr>
              <a:t>Prediction of crypto currency 		Price using Neural </a:t>
            </a:r>
          </a:p>
          <a:p>
            <a:r>
              <a:rPr lang="en-US" sz="3200" b="1" dirty="0">
                <a:latin typeface="Times New Roman" panose="02020603050405020304" pitchFamily="18" charset="0"/>
                <a:ea typeface="Roboto" panose="02000000000000000000" pitchFamily="2" charset="0"/>
                <a:cs typeface="Times New Roman" panose="02020603050405020304" pitchFamily="18" charset="0"/>
              </a:rPr>
              <a:t>			Networks</a:t>
            </a:r>
          </a:p>
          <a:p>
            <a:endParaRPr lang="en-IN" sz="3200" b="1" dirty="0">
              <a:latin typeface="Times New Roman" panose="02020603050405020304" pitchFamily="18" charset="0"/>
              <a:ea typeface="Roboto" panose="02000000000000000000" pitchFamily="2" charset="0"/>
              <a:cs typeface="Times New Roman" panose="02020603050405020304" pitchFamily="18" charset="0"/>
            </a:endParaRPr>
          </a:p>
          <a:p>
            <a:r>
              <a:rPr lang="en-IN" sz="3200" b="1" dirty="0">
                <a:latin typeface="Times New Roman" panose="02020603050405020304" pitchFamily="18" charset="0"/>
                <a:ea typeface="Roboto" panose="02000000000000000000" pitchFamily="2" charset="0"/>
                <a:cs typeface="Times New Roman" panose="02020603050405020304" pitchFamily="18" charset="0"/>
              </a:rPr>
              <a:t>	20951A05D1 - Raya Sri Charan</a:t>
            </a:r>
          </a:p>
          <a:p>
            <a:r>
              <a:rPr lang="en-IN" sz="3200" b="1" dirty="0">
                <a:latin typeface="Times New Roman" panose="02020603050405020304" pitchFamily="18" charset="0"/>
                <a:ea typeface="Roboto" panose="02000000000000000000" pitchFamily="2" charset="0"/>
                <a:cs typeface="Times New Roman" panose="02020603050405020304" pitchFamily="18" charset="0"/>
              </a:rPr>
              <a:t>			</a:t>
            </a:r>
          </a:p>
          <a:p>
            <a:endParaRPr lang="en-IN" sz="1800" b="1" dirty="0">
              <a:latin typeface="Roboto" panose="02000000000000000000" pitchFamily="2" charset="0"/>
              <a:ea typeface="Roboto" panose="02000000000000000000" pitchFamily="2" charset="0"/>
              <a:cs typeface="Roboto" panose="02000000000000000000" pitchFamily="2" charset="0"/>
            </a:endParaRPr>
          </a:p>
          <a:p>
            <a:endParaRPr lang="en-US" sz="1800" b="1" dirty="0">
              <a:latin typeface="Roboto" panose="02000000000000000000" pitchFamily="2" charset="0"/>
              <a:ea typeface="Roboto" panose="02000000000000000000" pitchFamily="2" charset="0"/>
              <a:cs typeface="Roboto" panose="02000000000000000000" pitchFamily="2" charset="0"/>
            </a:endParaRPr>
          </a:p>
        </p:txBody>
      </p:sp>
      <p:sp>
        <p:nvSpPr>
          <p:cNvPr id="81" name="object 5"/>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pic>
        <p:nvPicPr>
          <p:cNvPr id="1026" name="Picture 2">
            <a:extLst>
              <a:ext uri="{FF2B5EF4-FFF2-40B4-BE49-F238E27FC236}">
                <a16:creationId xmlns:a16="http://schemas.microsoft.com/office/drawing/2014/main" id="{8E89C43C-62E9-2AD9-77AE-8CDC338561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757" y="319049"/>
            <a:ext cx="1246508" cy="14035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B3C8A40-7C55-9FC3-7839-BDC3B967C0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object 2"/>
          <p:cNvSpPr txBox="1"/>
          <p:nvPr/>
        </p:nvSpPr>
        <p:spPr>
          <a:xfrm>
            <a:off x="308473" y="1499288"/>
            <a:ext cx="8337934" cy="4001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342900" indent="-342900" algn="l">
              <a:buFont typeface="Wingdings" panose="05000000000000000000" pitchFamily="2" charset="2"/>
              <a:buChar char="Ø"/>
            </a:pP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R. Albariqi and E. Winarko, "Prediction of Bitcoin Price Change using Neural Networks," </a:t>
            </a:r>
            <a:r>
              <a:rPr lang="en-IN" sz="2000" b="0" i="1" dirty="0">
                <a:solidFill>
                  <a:schemeClr val="tx1">
                    <a:lumMod val="95000"/>
                    <a:lumOff val="5000"/>
                  </a:schemeClr>
                </a:solidFill>
                <a:effectLst/>
                <a:latin typeface="Times New Roman" panose="02020603050405020304" pitchFamily="18" charset="0"/>
                <a:cs typeface="Times New Roman" panose="02020603050405020304" pitchFamily="18" charset="0"/>
              </a:rPr>
              <a:t>2020 International Conference on Smart Technology and Applications (ICoSTA)</a:t>
            </a: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Surabaya, Indonesia, 2020, pp. 1-4, doi: 10.1109/ICoSTA48221.2020.1570610936.</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 Khaidem, S. Saha, and S.R. Dey, “Predicting the direction of stock market prices using Random Forest,” arXiv preprint arXiv:1605.00003, 2016.</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Cryptocurrency, In Oxford Dictionaries, 2019. [online] Available at: https://www.oxfordlearnersdictionaries.com/definition/english/crypto currency</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Greaves and B, Au, Using the Bitcoin Transaction Graph to Predict the Price of Bitcoin, Stanford University, 2015.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 Albariqi, Predicting Bitcoin Price Change Using Neural Network, Undergraduate Thesis, Universitas Gadjah Mada, 2017.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4" name="object 4"/>
          <p:cNvSpPr txBox="1">
            <a:spLocks noGrp="1"/>
          </p:cNvSpPr>
          <p:nvPr>
            <p:ph type="sldNum" sz="quarter" idx="4294967295"/>
          </p:nvPr>
        </p:nvSpPr>
        <p:spPr>
          <a:xfrm>
            <a:off x="8450580" y="6449454"/>
            <a:ext cx="127001" cy="1752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115" name="object 3"/>
          <p:cNvSpPr txBox="1">
            <a:spLocks noGrp="1"/>
          </p:cNvSpPr>
          <p:nvPr>
            <p:ph type="title"/>
          </p:nvPr>
        </p:nvSpPr>
        <p:spPr>
          <a:xfrm>
            <a:off x="1100410" y="358307"/>
            <a:ext cx="6469380" cy="695961"/>
          </a:xfrm>
          <a:prstGeom prst="rect">
            <a:avLst/>
          </a:prstGeom>
        </p:spPr>
        <p:txBody>
          <a:bodyPr/>
          <a:lstStyle>
            <a:lvl1pPr indent="12700">
              <a:spcBef>
                <a:spcPts val="100"/>
              </a:spcBef>
              <a:defRPr sz="4400" spc="-100">
                <a:solidFill>
                  <a:srgbClr val="FF0000"/>
                </a:solidFill>
              </a:defRPr>
            </a:lvl1pPr>
          </a:lstStyle>
          <a:p>
            <a:r>
              <a:rPr lang="en-US" dirty="0"/>
              <a:t>REFERENCES</a:t>
            </a:r>
            <a:endParaRPr dirty="0"/>
          </a:p>
        </p:txBody>
      </p:sp>
      <p:pic>
        <p:nvPicPr>
          <p:cNvPr id="2" name="Picture 2">
            <a:extLst>
              <a:ext uri="{FF2B5EF4-FFF2-40B4-BE49-F238E27FC236}">
                <a16:creationId xmlns:a16="http://schemas.microsoft.com/office/drawing/2014/main" id="{545DA20B-A1E9-7AA4-95C7-CEFD77241B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2225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object 2"/>
          <p:cNvSpPr txBox="1">
            <a:spLocks noGrp="1"/>
          </p:cNvSpPr>
          <p:nvPr>
            <p:ph type="title"/>
          </p:nvPr>
        </p:nvSpPr>
        <p:spPr>
          <a:xfrm>
            <a:off x="2272798" y="2927154"/>
            <a:ext cx="4598404" cy="924561"/>
          </a:xfrm>
          <a:prstGeom prst="rect">
            <a:avLst/>
          </a:prstGeom>
        </p:spPr>
        <p:txBody>
          <a:bodyPr/>
          <a:lstStyle/>
          <a:p>
            <a:pPr indent="12700">
              <a:spcBef>
                <a:spcPts val="100"/>
              </a:spcBef>
              <a:defRPr spc="-100"/>
            </a:pPr>
            <a:r>
              <a:t>THANK</a:t>
            </a:r>
            <a:r>
              <a:rPr spc="-300"/>
              <a:t> </a:t>
            </a:r>
            <a:r>
              <a:t>YOU</a:t>
            </a:r>
          </a:p>
        </p:txBody>
      </p:sp>
      <p:grpSp>
        <p:nvGrpSpPr>
          <p:cNvPr id="133" name="object 3"/>
          <p:cNvGrpSpPr/>
          <p:nvPr/>
        </p:nvGrpSpPr>
        <p:grpSpPr>
          <a:xfrm>
            <a:off x="7886107" y="0"/>
            <a:ext cx="1257893" cy="1293813"/>
            <a:chOff x="0" y="0"/>
            <a:chExt cx="1257892" cy="1293812"/>
          </a:xfrm>
        </p:grpSpPr>
        <p:pic>
          <p:nvPicPr>
            <p:cNvPr id="131" name="object 4" descr="object 4"/>
            <p:cNvPicPr>
              <a:picLocks noChangeAspect="1"/>
            </p:cNvPicPr>
            <p:nvPr/>
          </p:nvPicPr>
          <p:blipFill>
            <a:blip r:embed="rId2"/>
            <a:stretch>
              <a:fillRect/>
            </a:stretch>
          </p:blipFill>
          <p:spPr>
            <a:xfrm>
              <a:off x="56155" y="0"/>
              <a:ext cx="1201738" cy="1019176"/>
            </a:xfrm>
            <a:prstGeom prst="rect">
              <a:avLst/>
            </a:prstGeom>
            <a:ln w="12700" cap="flat">
              <a:noFill/>
              <a:miter lim="400000"/>
            </a:ln>
            <a:effectLst/>
          </p:spPr>
        </p:pic>
        <p:pic>
          <p:nvPicPr>
            <p:cNvPr id="132" name="object 5" descr="object 5"/>
            <p:cNvPicPr>
              <a:picLocks noChangeAspect="1"/>
            </p:cNvPicPr>
            <p:nvPr/>
          </p:nvPicPr>
          <p:blipFill>
            <a:blip r:embed="rId2"/>
            <a:stretch>
              <a:fillRect/>
            </a:stretch>
          </p:blipFill>
          <p:spPr>
            <a:xfrm>
              <a:off x="0" y="0"/>
              <a:ext cx="1257893" cy="1293813"/>
            </a:xfrm>
            <a:prstGeom prst="rect">
              <a:avLst/>
            </a:prstGeom>
            <a:ln w="12700" cap="flat">
              <a:noFill/>
              <a:miter lim="400000"/>
            </a:ln>
            <a:effectLst/>
          </p:spPr>
        </p:pic>
      </p:grpSp>
      <p:sp>
        <p:nvSpPr>
          <p:cNvPr id="134" name="object 6"/>
          <p:cNvSpPr txBox="1">
            <a:spLocks noGrp="1"/>
          </p:cNvSpPr>
          <p:nvPr>
            <p:ph type="sldNum" sz="quarter" idx="4294967295"/>
          </p:nvPr>
        </p:nvSpPr>
        <p:spPr>
          <a:xfrm>
            <a:off x="8450580" y="6449454"/>
            <a:ext cx="203201" cy="1752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pic>
        <p:nvPicPr>
          <p:cNvPr id="2" name="Picture 2">
            <a:extLst>
              <a:ext uri="{FF2B5EF4-FFF2-40B4-BE49-F238E27FC236}">
                <a16:creationId xmlns:a16="http://schemas.microsoft.com/office/drawing/2014/main" id="{02BB9CD0-764C-4018-E279-053D2DF5E9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bject 2"/>
          <p:cNvSpPr txBox="1">
            <a:spLocks noGrp="1"/>
          </p:cNvSpPr>
          <p:nvPr>
            <p:ph type="title"/>
          </p:nvPr>
        </p:nvSpPr>
        <p:spPr>
          <a:xfrm>
            <a:off x="3254747" y="239491"/>
            <a:ext cx="2603501" cy="695961"/>
          </a:xfrm>
          <a:prstGeom prst="rect">
            <a:avLst/>
          </a:prstGeom>
        </p:spPr>
        <p:txBody>
          <a:bodyPr/>
          <a:lstStyle>
            <a:lvl1pPr indent="12700">
              <a:spcBef>
                <a:spcPts val="100"/>
              </a:spcBef>
              <a:defRPr sz="4400" spc="-100">
                <a:solidFill>
                  <a:srgbClr val="FF0000"/>
                </a:solidFill>
              </a:defRPr>
            </a:lvl1pPr>
          </a:lstStyle>
          <a:p>
            <a:r>
              <a:t>OUTLINE</a:t>
            </a:r>
          </a:p>
        </p:txBody>
      </p:sp>
      <p:sp>
        <p:nvSpPr>
          <p:cNvPr id="84" name="object 4"/>
          <p:cNvSpPr txBox="1">
            <a:spLocks noGrp="1"/>
          </p:cNvSpPr>
          <p:nvPr>
            <p:ph type="sldNum" sz="quarter" idx="4294967295"/>
          </p:nvPr>
        </p:nvSpPr>
        <p:spPr>
          <a:xfrm>
            <a:off x="8450580" y="6449454"/>
            <a:ext cx="127001" cy="1752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85" name="object 3"/>
          <p:cNvSpPr txBox="1"/>
          <p:nvPr/>
        </p:nvSpPr>
        <p:spPr>
          <a:xfrm>
            <a:off x="444236" y="1701876"/>
            <a:ext cx="5414012" cy="244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584200" indent="-571500">
              <a:lnSpc>
                <a:spcPts val="2700"/>
              </a:lnSpc>
              <a:spcBef>
                <a:spcPts val="100"/>
              </a:spcBef>
              <a:buSzPct val="100000"/>
              <a:buChar char="▪"/>
              <a:tabLst>
                <a:tab pos="571500" algn="l"/>
                <a:tab pos="584200" algn="l"/>
              </a:tabLst>
              <a:defRPr sz="2400" spc="-5">
                <a:latin typeface="Times New Roman"/>
                <a:ea typeface="Times New Roman"/>
                <a:cs typeface="Times New Roman"/>
                <a:sym typeface="Times New Roman"/>
              </a:defRPr>
            </a:pPr>
            <a:r>
              <a:rPr dirty="0"/>
              <a:t>Abstract</a:t>
            </a:r>
          </a:p>
          <a:p>
            <a:pPr marL="584200" indent="-571500">
              <a:lnSpc>
                <a:spcPts val="2700"/>
              </a:lnSpc>
              <a:spcBef>
                <a:spcPts val="100"/>
              </a:spcBef>
              <a:buSzPct val="100000"/>
              <a:buChar char="▪"/>
              <a:tabLst>
                <a:tab pos="571500" algn="l"/>
                <a:tab pos="584200" algn="l"/>
              </a:tabLst>
              <a:defRPr sz="2400" spc="-5">
                <a:latin typeface="Times New Roman"/>
                <a:ea typeface="Times New Roman"/>
                <a:cs typeface="Times New Roman"/>
                <a:sym typeface="Times New Roman"/>
              </a:defRPr>
            </a:pPr>
            <a:r>
              <a:rPr dirty="0"/>
              <a:t>Introduction</a:t>
            </a:r>
            <a:endParaRPr lang="en-US" dirty="0"/>
          </a:p>
          <a:p>
            <a:pPr marL="584200" indent="-571500">
              <a:lnSpc>
                <a:spcPts val="2700"/>
              </a:lnSpc>
              <a:spcBef>
                <a:spcPts val="100"/>
              </a:spcBef>
              <a:buSzPct val="100000"/>
              <a:buChar char="▪"/>
              <a:tabLst>
                <a:tab pos="571500" algn="l"/>
                <a:tab pos="584200" algn="l"/>
              </a:tabLst>
              <a:defRPr sz="2400" spc="-5">
                <a:latin typeface="Times New Roman"/>
                <a:ea typeface="Times New Roman"/>
                <a:cs typeface="Times New Roman"/>
                <a:sym typeface="Times New Roman"/>
              </a:defRPr>
            </a:pPr>
            <a:r>
              <a:rPr lang="en-IN" dirty="0"/>
              <a:t>Objectives</a:t>
            </a:r>
            <a:endParaRPr dirty="0"/>
          </a:p>
          <a:p>
            <a:pPr marL="508000" indent="-495300">
              <a:lnSpc>
                <a:spcPts val="2700"/>
              </a:lnSpc>
              <a:buSzPct val="100000"/>
              <a:buChar char="▪"/>
              <a:tabLst>
                <a:tab pos="495300" algn="l"/>
                <a:tab pos="508000" algn="l"/>
              </a:tabLst>
              <a:defRPr sz="2400" spc="-5">
                <a:latin typeface="Times New Roman"/>
                <a:ea typeface="Times New Roman"/>
                <a:cs typeface="Times New Roman"/>
                <a:sym typeface="Times New Roman"/>
              </a:defRPr>
            </a:pPr>
            <a:r>
              <a:rPr dirty="0"/>
              <a:t> Existing</a:t>
            </a:r>
            <a:r>
              <a:rPr spc="-25" dirty="0"/>
              <a:t> </a:t>
            </a:r>
            <a:r>
              <a:rPr lang="en-IN" spc="-25" dirty="0"/>
              <a:t>S</a:t>
            </a:r>
            <a:r>
              <a:rPr lang="en-IN" dirty="0"/>
              <a:t>ystem </a:t>
            </a:r>
          </a:p>
          <a:p>
            <a:pPr marL="508000" indent="-495300">
              <a:lnSpc>
                <a:spcPts val="2700"/>
              </a:lnSpc>
              <a:buSzPct val="100000"/>
              <a:buChar char="▪"/>
              <a:tabLst>
                <a:tab pos="495300" algn="l"/>
                <a:tab pos="508000" algn="l"/>
              </a:tabLst>
              <a:defRPr sz="2400" spc="-5">
                <a:latin typeface="Times New Roman"/>
                <a:ea typeface="Times New Roman"/>
                <a:cs typeface="Times New Roman"/>
                <a:sym typeface="Times New Roman"/>
              </a:defRPr>
            </a:pPr>
            <a:r>
              <a:rPr lang="en-IN" dirty="0"/>
              <a:t> </a:t>
            </a:r>
            <a:r>
              <a:rPr dirty="0"/>
              <a:t>Proposed</a:t>
            </a:r>
            <a:r>
              <a:rPr spc="-20" dirty="0"/>
              <a:t> </a:t>
            </a:r>
            <a:r>
              <a:rPr lang="en-IN" spc="-20" dirty="0"/>
              <a:t>S</a:t>
            </a:r>
            <a:r>
              <a:rPr lang="en-IN" dirty="0"/>
              <a:t>ystem</a:t>
            </a:r>
            <a:endParaRPr dirty="0"/>
          </a:p>
          <a:p>
            <a:pPr marL="508000" indent="-495300">
              <a:lnSpc>
                <a:spcPts val="2700"/>
              </a:lnSpc>
              <a:buSzPct val="100000"/>
              <a:buChar char="▪"/>
              <a:tabLst>
                <a:tab pos="495300" algn="l"/>
                <a:tab pos="508000" algn="l"/>
              </a:tabLst>
              <a:defRPr sz="2400" spc="-5">
                <a:latin typeface="Times New Roman"/>
                <a:ea typeface="Times New Roman"/>
                <a:cs typeface="Times New Roman"/>
                <a:sym typeface="Times New Roman"/>
              </a:defRPr>
            </a:pPr>
            <a:r>
              <a:rPr dirty="0"/>
              <a:t> Requirements</a:t>
            </a:r>
          </a:p>
          <a:p>
            <a:pPr marL="508000" indent="-495300">
              <a:lnSpc>
                <a:spcPts val="2700"/>
              </a:lnSpc>
              <a:buSzPct val="100000"/>
              <a:buChar char="▪"/>
              <a:tabLst>
                <a:tab pos="495300" algn="l"/>
                <a:tab pos="508000" algn="l"/>
              </a:tabLst>
              <a:defRPr sz="2400" spc="-5">
                <a:latin typeface="Times New Roman"/>
                <a:ea typeface="Times New Roman"/>
                <a:cs typeface="Times New Roman"/>
                <a:sym typeface="Times New Roman"/>
              </a:defRPr>
            </a:pPr>
            <a:r>
              <a:rPr dirty="0"/>
              <a:t> References</a:t>
            </a:r>
          </a:p>
        </p:txBody>
      </p:sp>
      <p:pic>
        <p:nvPicPr>
          <p:cNvPr id="3" name="Picture 2">
            <a:extLst>
              <a:ext uri="{FF2B5EF4-FFF2-40B4-BE49-F238E27FC236}">
                <a16:creationId xmlns:a16="http://schemas.microsoft.com/office/drawing/2014/main" id="{E8542DA5-A387-ED11-2C52-40193EB11C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2"/>
          <p:cNvSpPr txBox="1">
            <a:spLocks noGrp="1"/>
          </p:cNvSpPr>
          <p:nvPr>
            <p:ph type="title"/>
          </p:nvPr>
        </p:nvSpPr>
        <p:spPr>
          <a:xfrm>
            <a:off x="2572136" y="298926"/>
            <a:ext cx="3068956" cy="695961"/>
          </a:xfrm>
          <a:prstGeom prst="rect">
            <a:avLst/>
          </a:prstGeom>
        </p:spPr>
        <p:txBody>
          <a:bodyPr/>
          <a:lstStyle>
            <a:lvl1pPr indent="12700">
              <a:spcBef>
                <a:spcPts val="100"/>
              </a:spcBef>
              <a:defRPr sz="4400">
                <a:solidFill>
                  <a:srgbClr val="FF0000"/>
                </a:solidFill>
              </a:defRPr>
            </a:lvl1pPr>
          </a:lstStyle>
          <a:p>
            <a:r>
              <a:rPr dirty="0"/>
              <a:t>ABSTRACT</a:t>
            </a:r>
          </a:p>
        </p:txBody>
      </p:sp>
      <p:sp>
        <p:nvSpPr>
          <p:cNvPr id="88" name="object 4"/>
          <p:cNvSpPr txBox="1">
            <a:spLocks noGrp="1"/>
          </p:cNvSpPr>
          <p:nvPr>
            <p:ph type="sldNum" sz="quarter" idx="4294967295"/>
          </p:nvPr>
        </p:nvSpPr>
        <p:spPr>
          <a:xfrm>
            <a:off x="8450580" y="6449454"/>
            <a:ext cx="127001" cy="1752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89" name="object 3"/>
          <p:cNvSpPr txBox="1">
            <a:spLocks noGrp="1"/>
          </p:cNvSpPr>
          <p:nvPr>
            <p:ph type="body" idx="1"/>
          </p:nvPr>
        </p:nvSpPr>
        <p:spPr>
          <a:xfrm>
            <a:off x="368191" y="1411814"/>
            <a:ext cx="8226547" cy="4505961"/>
          </a:xfrm>
          <a:prstGeom prst="rect">
            <a:avLst/>
          </a:prstGeom>
        </p:spPr>
        <p:txBody>
          <a:bodyPr>
            <a:normAutofit/>
          </a:bodyPr>
          <a:lstStyle>
            <a:lvl1pPr marL="219874" marR="4419" indent="-209378" algn="just" defTabSz="795527">
              <a:lnSpc>
                <a:spcPts val="2300"/>
              </a:lnSpc>
              <a:spcBef>
                <a:spcPts val="200"/>
              </a:spcBef>
              <a:buSzPct val="100000"/>
              <a:buChar char="•"/>
              <a:tabLst>
                <a:tab pos="203200" algn="l"/>
              </a:tabLst>
              <a:defRPr sz="2088"/>
            </a:lvl1pPr>
          </a:lstStyle>
          <a:p>
            <a:pPr marL="10496" indent="0">
              <a:buNone/>
            </a:pPr>
            <a:r>
              <a:rPr lang="en-US" sz="2000" dirty="0"/>
              <a:t>Bitcoin has grown and turned into a popular investment in recent years. Bitcoin's price fluctuates more than stocks or foreign exchange, mostly due to its 24-hours of trading time every day, excluding close time. Traders and investors need a reliable approach to forecast the Bitcoin price movement in order to reduce the risk and maximize capital gain. However, a lot of earlier attempts to predict the short-term Bitcoin price have had poor accuracy and lack cross-validation.</a:t>
            </a:r>
          </a:p>
          <a:p>
            <a:pPr marL="10496" indent="0">
              <a:buNone/>
            </a:pPr>
            <a:endParaRPr lang="en-US" sz="2000" dirty="0"/>
          </a:p>
          <a:p>
            <a:pPr marL="10496" indent="0">
              <a:buNone/>
            </a:pPr>
            <a:r>
              <a:rPr lang="en-US" sz="2000" dirty="0"/>
              <a:t>The basic neural network models used in this study to forecast Bitcoin price changes over the short- and long-term are described. The Multilayer Perceptron (MLP) and Recurrent Neural Networks (RNN) models serve as our foundational models. The models created are forecasting price changes for the short- and long-term. Multilayer Perceptron outperforms Recurrent Neural Networks with accuracy of 81.3 percent, precision 81 percent, and recall 94.7 percent.</a:t>
            </a:r>
          </a:p>
        </p:txBody>
      </p:sp>
      <p:pic>
        <p:nvPicPr>
          <p:cNvPr id="2" name="Picture 2">
            <a:extLst>
              <a:ext uri="{FF2B5EF4-FFF2-40B4-BE49-F238E27FC236}">
                <a16:creationId xmlns:a16="http://schemas.microsoft.com/office/drawing/2014/main" id="{3F392F75-99A0-71A3-E998-54BB5543D5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2"/>
          <p:cNvSpPr txBox="1">
            <a:spLocks noGrp="1"/>
          </p:cNvSpPr>
          <p:nvPr>
            <p:ph type="title"/>
          </p:nvPr>
        </p:nvSpPr>
        <p:spPr>
          <a:xfrm>
            <a:off x="2162694" y="332112"/>
            <a:ext cx="4497071" cy="695961"/>
          </a:xfrm>
          <a:prstGeom prst="rect">
            <a:avLst/>
          </a:prstGeom>
        </p:spPr>
        <p:txBody>
          <a:bodyPr/>
          <a:lstStyle>
            <a:lvl1pPr indent="12700">
              <a:spcBef>
                <a:spcPts val="100"/>
              </a:spcBef>
              <a:defRPr sz="4400" spc="-100">
                <a:solidFill>
                  <a:srgbClr val="FF0000"/>
                </a:solidFill>
              </a:defRPr>
            </a:lvl1pPr>
          </a:lstStyle>
          <a:p>
            <a:r>
              <a:t>INTRODUCTION</a:t>
            </a:r>
          </a:p>
        </p:txBody>
      </p:sp>
      <p:sp>
        <p:nvSpPr>
          <p:cNvPr id="92" name="object 4"/>
          <p:cNvSpPr txBox="1">
            <a:spLocks noGrp="1"/>
          </p:cNvSpPr>
          <p:nvPr>
            <p:ph type="sldNum" sz="quarter" idx="4294967295"/>
          </p:nvPr>
        </p:nvSpPr>
        <p:spPr>
          <a:xfrm>
            <a:off x="8450580" y="6449454"/>
            <a:ext cx="127001" cy="1752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93" name="object 3"/>
          <p:cNvSpPr txBox="1"/>
          <p:nvPr/>
        </p:nvSpPr>
        <p:spPr>
          <a:xfrm>
            <a:off x="246582" y="1618349"/>
            <a:ext cx="8329295" cy="9105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2300"/>
              </a:lnSpc>
              <a:spcBef>
                <a:spcPts val="100"/>
              </a:spcBef>
              <a:defRPr sz="2100" spc="-15">
                <a:latin typeface="Times New Roman"/>
                <a:ea typeface="Times New Roman"/>
                <a:cs typeface="Times New Roman"/>
                <a:sym typeface="Times New Roman"/>
              </a:defRPr>
            </a:pPr>
            <a:endParaRPr dirty="0"/>
          </a:p>
          <a:p>
            <a:pPr indent="12700">
              <a:lnSpc>
                <a:spcPts val="2300"/>
              </a:lnSpc>
              <a:spcBef>
                <a:spcPts val="100"/>
              </a:spcBef>
              <a:defRPr sz="2100" spc="-15">
                <a:latin typeface="Times New Roman"/>
                <a:ea typeface="Times New Roman"/>
                <a:cs typeface="Times New Roman"/>
                <a:sym typeface="Times New Roman"/>
              </a:defRPr>
            </a:pPr>
            <a:endParaRPr dirty="0"/>
          </a:p>
          <a:p>
            <a:pPr indent="12700">
              <a:lnSpc>
                <a:spcPts val="2300"/>
              </a:lnSpc>
              <a:spcBef>
                <a:spcPts val="100"/>
              </a:spcBef>
              <a:defRPr sz="2100" spc="-15">
                <a:latin typeface="Times New Roman"/>
                <a:ea typeface="Times New Roman"/>
                <a:cs typeface="Times New Roman"/>
                <a:sym typeface="Times New Roman"/>
              </a:defRPr>
            </a:pPr>
            <a:endParaRPr dirty="0"/>
          </a:p>
        </p:txBody>
      </p:sp>
      <p:sp>
        <p:nvSpPr>
          <p:cNvPr id="4" name="TextBox 3">
            <a:extLst>
              <a:ext uri="{FF2B5EF4-FFF2-40B4-BE49-F238E27FC236}">
                <a16:creationId xmlns:a16="http://schemas.microsoft.com/office/drawing/2014/main" id="{62BE325E-19BD-6E1B-B83F-B4825AA37F84}"/>
              </a:ext>
            </a:extLst>
          </p:cNvPr>
          <p:cNvSpPr txBox="1"/>
          <p:nvPr/>
        </p:nvSpPr>
        <p:spPr>
          <a:xfrm>
            <a:off x="404093" y="1529858"/>
            <a:ext cx="8014272" cy="409342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lgn="just">
              <a:buFont typeface="Wingdings" panose="05000000000000000000" pitchFamily="2" charset="2"/>
              <a:buChar char="Ø"/>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ea typeface="Tahoma" panose="020B0604030504040204" pitchFamily="34" charset="0"/>
                <a:cs typeface="Times New Roman" panose="02020603050405020304" pitchFamily="18" charset="0"/>
              </a:rPr>
              <a:t>The first cryptocurrency was Bitcoin, which began trading in January 2009 . Bitcoin is the largest cryptocurrency in the world. It is a peer-to-peer electronic cash system that allows online payments to be sent directly from one party to another without going through a financial institution . </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ea typeface="Tahoma" panose="020B0604030504040204" pitchFamily="34" charset="0"/>
                <a:cs typeface="Times New Roman" panose="02020603050405020304" pitchFamily="18" charset="0"/>
              </a:rPr>
              <a:t>Some researches analyzed the Bitcoin blockchain data to predict the price of Bitcoin using SVM and ANN (Multilayer Perceptron), which score 55% accuracy. LSTM (Long Short-Term Memory) network and achieves an accuracy of 52%. Random Forest, SVM, and Binomial Logistic algorithms are used in to predict short-term Bitcoin price and achieve high accuracy result of 97% . So, really high accuracy is achieved using Random Forest in the range of 85-95% for long term price prediction.</a:t>
            </a:r>
          </a:p>
        </p:txBody>
      </p:sp>
      <p:pic>
        <p:nvPicPr>
          <p:cNvPr id="2" name="Picture 2">
            <a:extLst>
              <a:ext uri="{FF2B5EF4-FFF2-40B4-BE49-F238E27FC236}">
                <a16:creationId xmlns:a16="http://schemas.microsoft.com/office/drawing/2014/main" id="{15879105-DDB9-777B-6D0E-3C82A212F9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bject 2"/>
          <p:cNvSpPr txBox="1"/>
          <p:nvPr/>
        </p:nvSpPr>
        <p:spPr>
          <a:xfrm>
            <a:off x="953729" y="336127"/>
            <a:ext cx="6862916" cy="677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indent="12700">
              <a:spcBef>
                <a:spcPts val="100"/>
              </a:spcBef>
              <a:defRPr sz="4400" b="1" spc="-4">
                <a:solidFill>
                  <a:srgbClr val="FF0000"/>
                </a:solidFill>
                <a:latin typeface="Times New Roman"/>
                <a:ea typeface="Times New Roman"/>
                <a:cs typeface="Times New Roman"/>
                <a:sym typeface="Times New Roman"/>
              </a:defRPr>
            </a:lvl1pPr>
          </a:lstStyle>
          <a:p>
            <a:r>
              <a:rPr dirty="0"/>
              <a:t>INTRODUCTION</a:t>
            </a:r>
            <a:r>
              <a:rPr lang="en-IN" dirty="0"/>
              <a:t> (Cont.)</a:t>
            </a:r>
            <a:endParaRPr dirty="0"/>
          </a:p>
        </p:txBody>
      </p:sp>
      <p:sp>
        <p:nvSpPr>
          <p:cNvPr id="96" name="object 5"/>
          <p:cNvSpPr txBox="1">
            <a:spLocks noGrp="1"/>
          </p:cNvSpPr>
          <p:nvPr>
            <p:ph type="sldNum" sz="quarter" idx="4294967295"/>
          </p:nvPr>
        </p:nvSpPr>
        <p:spPr>
          <a:xfrm>
            <a:off x="8450580" y="6449454"/>
            <a:ext cx="127001" cy="1752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97" name="The project aims to develop and evaluate the performance of the NARX-NN model for food demand prediction. The project will involve the following steps:…"/>
          <p:cNvSpPr txBox="1"/>
          <p:nvPr/>
        </p:nvSpPr>
        <p:spPr>
          <a:xfrm>
            <a:off x="315345" y="1349361"/>
            <a:ext cx="8336329"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gn="just">
              <a:buFont typeface="Wingdings" panose="05000000000000000000" pitchFamily="2" charset="2"/>
              <a:buChar char="Ø"/>
              <a:defRPr>
                <a:latin typeface="Times New Roman"/>
                <a:ea typeface="Times New Roman"/>
                <a:cs typeface="Times New Roman"/>
                <a:sym typeface="Times New Roman"/>
              </a:defRPr>
            </a:pPr>
            <a:r>
              <a:rPr lang="en-US" sz="2000" dirty="0"/>
              <a:t>Multilayer Perceptron (MLP) and Recurrent Neural Network (RNN) are used as baseline models because both models already used in previous research with </a:t>
            </a:r>
            <a:r>
              <a:rPr lang="en-US" sz="2000" dirty="0">
                <a:latin typeface="Times New Roman" panose="02020603050405020304" pitchFamily="18" charset="0"/>
                <a:ea typeface="Tahoma" panose="020B0604030504040204" pitchFamily="34" charset="0"/>
                <a:cs typeface="Times New Roman" panose="02020603050405020304" pitchFamily="18" charset="0"/>
              </a:rPr>
              <a:t>SVM</a:t>
            </a:r>
            <a:r>
              <a:rPr lang="en-US" sz="2000" dirty="0"/>
              <a:t> and ANN show that the networks were capable of predicting Bitcoin price change, but both research only achieve accuracy less than 60% which still need improvement. </a:t>
            </a:r>
          </a:p>
          <a:p>
            <a:pPr algn="just">
              <a:defRPr>
                <a:latin typeface="Times New Roman"/>
                <a:ea typeface="Times New Roman"/>
                <a:cs typeface="Times New Roman"/>
                <a:sym typeface="Times New Roman"/>
              </a:defRPr>
            </a:pPr>
            <a:endParaRPr lang="en-US" sz="2000" dirty="0"/>
          </a:p>
          <a:p>
            <a:pPr marL="342900" indent="-342900" algn="just">
              <a:buFont typeface="Wingdings" panose="05000000000000000000" pitchFamily="2" charset="2"/>
              <a:buChar char="Ø"/>
              <a:defRPr>
                <a:latin typeface="Times New Roman"/>
                <a:ea typeface="Times New Roman"/>
                <a:cs typeface="Times New Roman"/>
                <a:sym typeface="Times New Roman"/>
              </a:defRPr>
            </a:pPr>
            <a:r>
              <a:rPr lang="en-US" sz="2000" dirty="0"/>
              <a:t>The performance of the model is measured by the model’s accuracy, precision, and recall, for each time-window of 3, 5, and 7, and time ahead of 2-days, 4-days, 6-days until 60-days. Just like in stock market price prediction, long-term price prediction also shows high accuracy in cryptocurrency price prediction with result of accuracy in range of 60-80%. The performing model in this research is Multilayer Perceptron with time window of 3 and 200 epochs with accuracy of 81.3%, precision of 81% and recall of 94.7%. </a:t>
            </a:r>
            <a:endParaRPr lang="en-US" sz="2000" b="1" dirty="0"/>
          </a:p>
        </p:txBody>
      </p:sp>
      <p:pic>
        <p:nvPicPr>
          <p:cNvPr id="2" name="Picture 2">
            <a:extLst>
              <a:ext uri="{FF2B5EF4-FFF2-40B4-BE49-F238E27FC236}">
                <a16:creationId xmlns:a16="http://schemas.microsoft.com/office/drawing/2014/main" id="{9D6A41A1-E4C7-D6F8-D250-F34DAED115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object 2"/>
          <p:cNvSpPr txBox="1"/>
          <p:nvPr/>
        </p:nvSpPr>
        <p:spPr>
          <a:xfrm>
            <a:off x="341242" y="1631906"/>
            <a:ext cx="8461515" cy="40139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marL="342900" lvl="2"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Accurately forecasting the future value of Bitcoin based on historical data.</a:t>
            </a:r>
          </a:p>
          <a:p>
            <a:pPr marL="342900" lvl="2"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Identifying the key factors that influence the price of Bitcoin such as market sentiment, news events, and supply and demand. </a:t>
            </a:r>
          </a:p>
          <a:p>
            <a:pPr marL="342900" lvl="2"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Providing timely and reliable predictions with a high degree of accuracy. This can help investors stay ahead of the market and make the most profitable trades.</a:t>
            </a:r>
          </a:p>
          <a:p>
            <a:pPr marL="342900" lvl="2"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Adapting to changing market conditions adjust its predictions accordingly. This can help investors stay ahead of market trends and avoid costly mistakes.</a:t>
            </a:r>
          </a:p>
          <a:p>
            <a:pPr marL="342900" lvl="2"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ultimate objective of using neural networks for predicting Bitcoin price changes is to improve overall trading performance. By providing accurate and timely predictions, investors can make more informed decisions, minimize risk, and maximize profits.</a:t>
            </a:r>
          </a:p>
          <a:p>
            <a:pPr marL="354965" marR="5080" lvl="2" indent="-342900" algn="just">
              <a:lnSpc>
                <a:spcPts val="2300"/>
              </a:lnSpc>
              <a:spcBef>
                <a:spcPts val="200"/>
              </a:spcBef>
              <a:buSzPct val="100000"/>
              <a:buFont typeface="Wingdings" panose="05000000000000000000" pitchFamily="2" charset="2"/>
              <a:buChar char="Ø"/>
              <a:tabLst>
                <a:tab pos="203200" algn="l"/>
              </a:tabLst>
              <a:defRPr sz="2000">
                <a:latin typeface="Times New Roman"/>
                <a:ea typeface="Times New Roman"/>
                <a:cs typeface="Times New Roman"/>
                <a:sym typeface="Times New Roman"/>
              </a:defRPr>
            </a:pPr>
            <a:endParaRPr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4" name="object 4"/>
          <p:cNvSpPr txBox="1">
            <a:spLocks noGrp="1"/>
          </p:cNvSpPr>
          <p:nvPr>
            <p:ph type="sldNum" sz="quarter" idx="4294967295"/>
          </p:nvPr>
        </p:nvSpPr>
        <p:spPr>
          <a:xfrm>
            <a:off x="8450580" y="6449454"/>
            <a:ext cx="127001" cy="1752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05" name="object 3"/>
          <p:cNvSpPr txBox="1">
            <a:spLocks noGrp="1"/>
          </p:cNvSpPr>
          <p:nvPr>
            <p:ph type="title"/>
          </p:nvPr>
        </p:nvSpPr>
        <p:spPr>
          <a:xfrm>
            <a:off x="1255253" y="365927"/>
            <a:ext cx="6159501" cy="695961"/>
          </a:xfrm>
          <a:prstGeom prst="rect">
            <a:avLst/>
          </a:prstGeom>
        </p:spPr>
        <p:txBody>
          <a:bodyPr/>
          <a:lstStyle/>
          <a:p>
            <a:pPr indent="12700">
              <a:spcBef>
                <a:spcPts val="100"/>
              </a:spcBef>
              <a:defRPr sz="4400">
                <a:solidFill>
                  <a:srgbClr val="FF0000"/>
                </a:solidFill>
              </a:defRPr>
            </a:pPr>
            <a:r>
              <a:rPr lang="en-IN" spc="-100" dirty="0"/>
              <a:t>      OBJECTIVES</a:t>
            </a:r>
            <a:endParaRPr spc="-100" dirty="0"/>
          </a:p>
        </p:txBody>
      </p:sp>
      <p:pic>
        <p:nvPicPr>
          <p:cNvPr id="2" name="Picture 2">
            <a:extLst>
              <a:ext uri="{FF2B5EF4-FFF2-40B4-BE49-F238E27FC236}">
                <a16:creationId xmlns:a16="http://schemas.microsoft.com/office/drawing/2014/main" id="{5CD5910A-6CF9-6656-6CF0-001BDBF261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object 2"/>
          <p:cNvSpPr txBox="1"/>
          <p:nvPr/>
        </p:nvSpPr>
        <p:spPr>
          <a:xfrm>
            <a:off x="400421" y="1532088"/>
            <a:ext cx="8343158" cy="3385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lgn="just"/>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Existing systems for predicting Bitcoin price changes using neural networks include:</a:t>
            </a:r>
          </a:p>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MLP-RNN Model: MLP and RNN, have been proposed to improve prediction accuracy.</a:t>
            </a:r>
          </a:p>
          <a:p>
            <a:pPr marL="342900"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Ensemble Models: Ensemble models that combine the predictions of multiple neural networks have been proposed to improve accuracy and reduce the impact of individual model biases.</a:t>
            </a:r>
          </a:p>
          <a:p>
            <a:pPr marL="342900" lvl="2" indent="-342900" algn="just">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CNN-based Models: Convolutional Neural Network (CNN) models are typically used for image and video processing, but they can also be used for time series forecasting. They have been used successfully for predicting Bitcoin prices by analyzing historical price data as an image.</a:t>
            </a:r>
          </a:p>
        </p:txBody>
      </p:sp>
      <p:sp>
        <p:nvSpPr>
          <p:cNvPr id="100" name="object 4"/>
          <p:cNvSpPr txBox="1">
            <a:spLocks noGrp="1"/>
          </p:cNvSpPr>
          <p:nvPr>
            <p:ph type="sldNum" sz="quarter" idx="4294967295"/>
          </p:nvPr>
        </p:nvSpPr>
        <p:spPr>
          <a:xfrm>
            <a:off x="8450580" y="6449454"/>
            <a:ext cx="127001" cy="1752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01" name="object 3"/>
          <p:cNvSpPr txBox="1">
            <a:spLocks noGrp="1"/>
          </p:cNvSpPr>
          <p:nvPr>
            <p:ph type="title"/>
          </p:nvPr>
        </p:nvSpPr>
        <p:spPr>
          <a:xfrm>
            <a:off x="2025445" y="358307"/>
            <a:ext cx="4896465" cy="695961"/>
          </a:xfrm>
          <a:prstGeom prst="rect">
            <a:avLst/>
          </a:prstGeom>
        </p:spPr>
        <p:txBody>
          <a:bodyPr>
            <a:noAutofit/>
          </a:bodyPr>
          <a:lstStyle/>
          <a:p>
            <a:pPr indent="12700">
              <a:spcBef>
                <a:spcPts val="100"/>
              </a:spcBef>
              <a:defRPr sz="4400">
                <a:solidFill>
                  <a:srgbClr val="FF0000"/>
                </a:solidFill>
              </a:defRPr>
            </a:pPr>
            <a:r>
              <a:rPr sz="3500" dirty="0"/>
              <a:t>EXISTING</a:t>
            </a:r>
            <a:r>
              <a:rPr sz="3500" spc="-100" dirty="0"/>
              <a:t> S</a:t>
            </a:r>
            <a:r>
              <a:rPr lang="en-IN" sz="3500" spc="-100" dirty="0"/>
              <a:t>YSTEM </a:t>
            </a:r>
            <a:endParaRPr sz="3500" spc="-100" dirty="0"/>
          </a:p>
        </p:txBody>
      </p:sp>
      <p:pic>
        <p:nvPicPr>
          <p:cNvPr id="2" name="Picture 2">
            <a:extLst>
              <a:ext uri="{FF2B5EF4-FFF2-40B4-BE49-F238E27FC236}">
                <a16:creationId xmlns:a16="http://schemas.microsoft.com/office/drawing/2014/main" id="{7F603BF1-0594-790C-9BAB-2FA1D6CB91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object 2"/>
          <p:cNvSpPr txBox="1"/>
          <p:nvPr/>
        </p:nvSpPr>
        <p:spPr>
          <a:xfrm>
            <a:off x="400421" y="1494602"/>
            <a:ext cx="8343158" cy="33855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a:r>
              <a:rPr lang="en-US" sz="20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Proposed systems for predicting Bitcoin price changes using neural networks include:</a:t>
            </a:r>
          </a:p>
          <a:p>
            <a:pPr marL="342900" indent="-342900">
              <a:buFont typeface="Wingdings" panose="05000000000000000000" pitchFamily="2" charset="2"/>
              <a:buChar char="Ø"/>
            </a:pPr>
            <a:r>
              <a:rPr lang="en-US" sz="20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ARIMA-LSTM Hybrid Model: This is a hybrid model that combines the Autoregressive Integrated Moving Average (ARIMA) model with the Long Short-Term Memory (LSTM) neural network. The ARIMA model is used to capture the time-series trends and seasonality in the Bitcoin price data, while the LSTM network is used to capture the complex non-linear relationships between the input features and the output variable. This approach has been shown to outperform traditional time-series models and simple neural networks.</a:t>
            </a:r>
          </a:p>
          <a:p>
            <a:pPr marL="342900" indent="-342900" algn="l">
              <a:buFont typeface="Wingdings" panose="05000000000000000000" pitchFamily="2" charset="2"/>
              <a:buChar char="Ø"/>
            </a:pPr>
            <a:endParaRPr lang="en-US" sz="20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00" name="object 4"/>
          <p:cNvSpPr txBox="1">
            <a:spLocks noGrp="1"/>
          </p:cNvSpPr>
          <p:nvPr>
            <p:ph type="sldNum" sz="quarter" idx="4294967295"/>
          </p:nvPr>
        </p:nvSpPr>
        <p:spPr>
          <a:xfrm>
            <a:off x="8450580" y="6449454"/>
            <a:ext cx="127001" cy="1752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101" name="object 3"/>
          <p:cNvSpPr txBox="1">
            <a:spLocks noGrp="1"/>
          </p:cNvSpPr>
          <p:nvPr>
            <p:ph type="title"/>
          </p:nvPr>
        </p:nvSpPr>
        <p:spPr>
          <a:xfrm>
            <a:off x="2290915" y="449105"/>
            <a:ext cx="4886634" cy="695961"/>
          </a:xfrm>
          <a:prstGeom prst="rect">
            <a:avLst/>
          </a:prstGeom>
        </p:spPr>
        <p:txBody>
          <a:bodyPr>
            <a:noAutofit/>
          </a:bodyPr>
          <a:lstStyle/>
          <a:p>
            <a:pPr indent="12700">
              <a:spcBef>
                <a:spcPts val="100"/>
              </a:spcBef>
              <a:defRPr sz="4400">
                <a:solidFill>
                  <a:srgbClr val="FF0000"/>
                </a:solidFill>
              </a:defRPr>
            </a:pPr>
            <a:r>
              <a:rPr lang="en-IN" sz="3500" spc="-100" dirty="0"/>
              <a:t>PROPOSED SYSTEM</a:t>
            </a:r>
            <a:endParaRPr sz="3500" spc="-100" dirty="0"/>
          </a:p>
        </p:txBody>
      </p:sp>
      <p:pic>
        <p:nvPicPr>
          <p:cNvPr id="2" name="Picture 2">
            <a:extLst>
              <a:ext uri="{FF2B5EF4-FFF2-40B4-BE49-F238E27FC236}">
                <a16:creationId xmlns:a16="http://schemas.microsoft.com/office/drawing/2014/main" id="{3910EB5D-4D7B-A502-342F-3CE4F28D1B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8562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object 2" descr="object 2"/>
          <p:cNvPicPr>
            <a:picLocks noChangeAspect="1"/>
          </p:cNvPicPr>
          <p:nvPr/>
        </p:nvPicPr>
        <p:blipFill>
          <a:blip r:embed="rId2"/>
          <a:stretch>
            <a:fillRect/>
          </a:stretch>
        </p:blipFill>
        <p:spPr>
          <a:xfrm>
            <a:off x="7942264" y="0"/>
            <a:ext cx="1201737" cy="1019175"/>
          </a:xfrm>
          <a:prstGeom prst="rect">
            <a:avLst/>
          </a:prstGeom>
          <a:ln w="12700">
            <a:miter lim="400000"/>
          </a:ln>
        </p:spPr>
      </p:pic>
      <p:sp>
        <p:nvSpPr>
          <p:cNvPr id="118" name="object 3"/>
          <p:cNvSpPr txBox="1">
            <a:spLocks noGrp="1"/>
          </p:cNvSpPr>
          <p:nvPr>
            <p:ph type="title"/>
          </p:nvPr>
        </p:nvSpPr>
        <p:spPr>
          <a:xfrm>
            <a:off x="1931128" y="227043"/>
            <a:ext cx="4620897" cy="695960"/>
          </a:xfrm>
          <a:prstGeom prst="rect">
            <a:avLst/>
          </a:prstGeom>
        </p:spPr>
        <p:txBody>
          <a:bodyPr/>
          <a:lstStyle>
            <a:lvl1pPr indent="12700">
              <a:spcBef>
                <a:spcPts val="100"/>
              </a:spcBef>
              <a:defRPr sz="4400" spc="-100">
                <a:solidFill>
                  <a:srgbClr val="FF0000"/>
                </a:solidFill>
              </a:defRPr>
            </a:lvl1pPr>
          </a:lstStyle>
          <a:p>
            <a:r>
              <a:t>REQUIREMENTS</a:t>
            </a:r>
          </a:p>
        </p:txBody>
      </p:sp>
      <p:sp>
        <p:nvSpPr>
          <p:cNvPr id="119" name="object 4"/>
          <p:cNvSpPr txBox="1"/>
          <p:nvPr/>
        </p:nvSpPr>
        <p:spPr>
          <a:xfrm>
            <a:off x="243557" y="1574422"/>
            <a:ext cx="8518379" cy="4045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Software: Popular programming languages used for neural networks include Python, R, and Matlab. Commonly used neural network libraries are TensorFlow, Keras, PyTorch, and Scikit-learn.</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Hardware: A standard machine with 8 GB RAM and 2.4 GHz processor should be enough for simple models. For more complex models and larger datasets, a high-performance computing system with multiple GPUs, high RAM, and high-speed storage is recommended. </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Data Storage: Some popular formats are CSV, JSON, and HDF5.</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Data Preprocessing Tools: Common data preprocessing tools include Pandas, NumPy, and SciPy.</a:t>
            </a:r>
          </a:p>
          <a:p>
            <a:pPr marL="342900" indent="-342900" algn="l">
              <a:buFont typeface="Wingdings" panose="05000000000000000000" pitchFamily="2" charset="2"/>
              <a:buChar char="Ø"/>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Evaluation Metrics: You can use tools such as Scikit-learn and Keras to compute evaluation metrics.</a:t>
            </a:r>
          </a:p>
          <a:p>
            <a:pPr marL="354964" indent="-342900">
              <a:lnSpc>
                <a:spcPts val="2900"/>
              </a:lnSpc>
              <a:spcBef>
                <a:spcPts val="100"/>
              </a:spcBef>
              <a:buSzPct val="100000"/>
              <a:buFont typeface="Wingdings" panose="05000000000000000000" pitchFamily="2" charset="2"/>
              <a:buChar char="Ø"/>
              <a:tabLst>
                <a:tab pos="419100" algn="l"/>
                <a:tab pos="419100" algn="l"/>
              </a:tabLst>
              <a:defRPr sz="2000" b="1" spc="-8">
                <a:latin typeface="Times New Roman"/>
                <a:ea typeface="Times New Roman"/>
                <a:cs typeface="Times New Roman"/>
                <a:sym typeface="Times New Roman"/>
              </a:defRPr>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0" name="object 5" descr="object 5"/>
          <p:cNvPicPr>
            <a:picLocks noChangeAspect="1"/>
          </p:cNvPicPr>
          <p:nvPr/>
        </p:nvPicPr>
        <p:blipFill>
          <a:blip r:embed="rId2"/>
          <a:stretch>
            <a:fillRect/>
          </a:stretch>
        </p:blipFill>
        <p:spPr>
          <a:xfrm>
            <a:off x="7886107" y="0"/>
            <a:ext cx="1257893" cy="1293813"/>
          </a:xfrm>
          <a:prstGeom prst="rect">
            <a:avLst/>
          </a:prstGeom>
          <a:ln w="12700">
            <a:miter lim="400000"/>
          </a:ln>
        </p:spPr>
      </p:pic>
      <p:sp>
        <p:nvSpPr>
          <p:cNvPr id="121" name="object 6"/>
          <p:cNvSpPr txBox="1">
            <a:spLocks noGrp="1"/>
          </p:cNvSpPr>
          <p:nvPr>
            <p:ph type="sldNum" sz="quarter" idx="4294967295"/>
          </p:nvPr>
        </p:nvSpPr>
        <p:spPr>
          <a:xfrm>
            <a:off x="8450580" y="6449454"/>
            <a:ext cx="203201" cy="1752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2" name="Picture 2">
            <a:extLst>
              <a:ext uri="{FF2B5EF4-FFF2-40B4-BE49-F238E27FC236}">
                <a16:creationId xmlns:a16="http://schemas.microsoft.com/office/drawing/2014/main" id="{DF2F750D-FF30-EE70-730E-92B428D5AF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6645" y="0"/>
            <a:ext cx="1327355" cy="1494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632</TotalTime>
  <Words>1129</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Helvetica Neue</vt:lpstr>
      <vt:lpstr>Roboto</vt:lpstr>
      <vt:lpstr>Times New Roman</vt:lpstr>
      <vt:lpstr>Wingdings</vt:lpstr>
      <vt:lpstr>Office Theme</vt:lpstr>
      <vt:lpstr>Computer Science and Engineering</vt:lpstr>
      <vt:lpstr>OUTLINE</vt:lpstr>
      <vt:lpstr>ABSTRACT</vt:lpstr>
      <vt:lpstr>INTRODUCTION</vt:lpstr>
      <vt:lpstr>PowerPoint Presentation</vt:lpstr>
      <vt:lpstr>      OBJECTIVES</vt:lpstr>
      <vt:lpstr>EXISTING SYSTEM </vt:lpstr>
      <vt:lpstr>PROPOSED SYSTEM</vt:lpstr>
      <vt:lpstr>REQUIREMENTS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and engineering</dc:title>
  <dc:creator>sripadh engari</dc:creator>
  <cp:lastModifiedBy>Gowtham Reddy</cp:lastModifiedBy>
  <cp:revision>15</cp:revision>
  <dcterms:modified xsi:type="dcterms:W3CDTF">2023-06-02T08:48:45Z</dcterms:modified>
</cp:coreProperties>
</file>