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58" r:id="rId7"/>
    <p:sldId id="259" r:id="rId8"/>
    <p:sldId id="265"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139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dirty="0"/>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A847CFC-816F-41D0-AAC0-9BF4FEBC753E}" type="datetimeFigureOut">
              <a:rPr lang="es-ES" smtClean="0"/>
              <a:t>29/06/2016</a:t>
            </a:fld>
            <a:endParaRPr lang="es-ES" dirty="0"/>
          </a:p>
        </p:txBody>
      </p:sp>
      <p:sp>
        <p:nvSpPr>
          <p:cNvPr id="9" name="Slide Number Placeholder 8"/>
          <p:cNvSpPr>
            <a:spLocks noGrp="1"/>
          </p:cNvSpPr>
          <p:nvPr>
            <p:ph type="sldNum" sz="quarter" idx="11"/>
          </p:nvPr>
        </p:nvSpPr>
        <p:spPr/>
        <p:txBody>
          <a:bodyPr/>
          <a:lstStyle/>
          <a:p>
            <a:fld id="{132FADFE-3B8F-471C-ABF0-DBC7717ECBBC}" type="slidenum">
              <a:rPr lang="es-ES" smtClean="0"/>
              <a:t>‹Nº›</a:t>
            </a:fld>
            <a:endParaRPr lang="es-ES" dirty="0"/>
          </a:p>
        </p:txBody>
      </p:sp>
      <p:sp>
        <p:nvSpPr>
          <p:cNvPr id="10" name="Footer Placeholder 9"/>
          <p:cNvSpPr>
            <a:spLocks noGrp="1"/>
          </p:cNvSpPr>
          <p:nvPr>
            <p:ph type="ftr" sz="quarter" idx="12"/>
          </p:nvPr>
        </p:nvSpPr>
        <p:spPr/>
        <p:txBody>
          <a:bodyPr/>
          <a:lstStyle/>
          <a:p>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32FADFE-3B8F-471C-ABF0-DBC7717ECBBC}" type="slidenum">
              <a:rPr lang="es-ES" smtClean="0"/>
              <a:t>‹Nº›</a:t>
            </a:fld>
            <a:endParaRPr lang="es-E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A847CFC-816F-41D0-AAC0-9BF4FEBC753E}" type="datetimeFigureOut">
              <a:rPr lang="es-ES" smtClean="0"/>
              <a:t>29/06/2016</a:t>
            </a:fld>
            <a:endParaRPr lang="es-E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dirty="0">
                <a:latin typeface="Cambria" pitchFamily="18" charset="0"/>
              </a:rPr>
              <a:t>Introducción</a:t>
            </a:r>
            <a:r>
              <a:rPr lang="es-CL" dirty="0"/>
              <a:t/>
            </a:r>
            <a:br>
              <a:rPr lang="es-CL" dirty="0"/>
            </a:br>
            <a:endParaRPr lang="es-CL" dirty="0"/>
          </a:p>
        </p:txBody>
      </p:sp>
      <p:sp>
        <p:nvSpPr>
          <p:cNvPr id="4" name="3 Título"/>
          <p:cNvSpPr>
            <a:spLocks noGrp="1"/>
          </p:cNvSpPr>
          <p:nvPr>
            <p:ph idx="1"/>
          </p:nvPr>
        </p:nvSpPr>
        <p:spPr>
          <a:xfrm>
            <a:off x="107504" y="1124744"/>
            <a:ext cx="8579296" cy="5256583"/>
          </a:xfrm>
        </p:spPr>
        <p:txBody>
          <a:bodyPr>
            <a:normAutofit fontScale="97500"/>
          </a:bodyPr>
          <a:lstStyle/>
          <a:p>
            <a:pPr marL="0" indent="0" algn="just">
              <a:buNone/>
            </a:pPr>
            <a:r>
              <a:rPr lang="es-CL" dirty="0" smtClean="0">
                <a:latin typeface="Cambria" pitchFamily="18" charset="0"/>
              </a:rPr>
              <a:t>El </a:t>
            </a:r>
            <a:r>
              <a:rPr lang="es-CL" dirty="0">
                <a:latin typeface="Cambria" pitchFamily="18" charset="0"/>
              </a:rPr>
              <a:t>tiempo es importante en un SD por dos razones:</a:t>
            </a:r>
          </a:p>
          <a:p>
            <a:pPr marL="514350" indent="-514350" algn="just">
              <a:buFont typeface="+mj-lt"/>
              <a:buAutoNum type="arabicPeriod"/>
            </a:pPr>
            <a:r>
              <a:rPr lang="es-CL" dirty="0" smtClean="0">
                <a:latin typeface="Cambria" pitchFamily="18" charset="0"/>
              </a:rPr>
              <a:t>Es </a:t>
            </a:r>
            <a:r>
              <a:rPr lang="es-CL" dirty="0">
                <a:latin typeface="Cambria" pitchFamily="18" charset="0"/>
              </a:rPr>
              <a:t>una cantidad que puede medirse de manera </a:t>
            </a:r>
            <a:r>
              <a:rPr lang="es-CL" dirty="0" smtClean="0">
                <a:latin typeface="Cambria" pitchFamily="18" charset="0"/>
              </a:rPr>
              <a:t>precisa</a:t>
            </a:r>
            <a:endParaRPr lang="es-CL" dirty="0">
              <a:latin typeface="Cambria" pitchFamily="18" charset="0"/>
            </a:endParaRPr>
          </a:p>
          <a:p>
            <a:pPr marL="514350" indent="-514350" algn="just">
              <a:buFont typeface="+mj-lt"/>
              <a:buAutoNum type="arabicPeriod"/>
            </a:pPr>
            <a:r>
              <a:rPr lang="es-CL" dirty="0" smtClean="0">
                <a:latin typeface="Cambria" pitchFamily="18" charset="0"/>
              </a:rPr>
              <a:t>Existen </a:t>
            </a:r>
            <a:r>
              <a:rPr lang="es-CL" dirty="0">
                <a:latin typeface="Cambria" pitchFamily="18" charset="0"/>
              </a:rPr>
              <a:t>muchos algoritmos basados en </a:t>
            </a:r>
            <a:r>
              <a:rPr lang="es-CL" dirty="0" smtClean="0">
                <a:latin typeface="Cambria" pitchFamily="18" charset="0"/>
              </a:rPr>
              <a:t>sincronización </a:t>
            </a:r>
            <a:r>
              <a:rPr lang="es-CL" dirty="0">
                <a:latin typeface="Cambria" pitchFamily="18" charset="0"/>
              </a:rPr>
              <a:t>de </a:t>
            </a:r>
            <a:r>
              <a:rPr lang="es-CL" dirty="0" smtClean="0">
                <a:latin typeface="Cambria" pitchFamily="18" charset="0"/>
              </a:rPr>
              <a:t>relojes para </a:t>
            </a:r>
            <a:r>
              <a:rPr lang="es-CL" dirty="0">
                <a:latin typeface="Cambria" pitchFamily="18" charset="0"/>
              </a:rPr>
              <a:t>solucionar problemas distribuidos</a:t>
            </a:r>
          </a:p>
          <a:p>
            <a:pPr marL="0" indent="0" algn="just">
              <a:buNone/>
            </a:pPr>
            <a:r>
              <a:rPr lang="es-CL" dirty="0" smtClean="0">
                <a:latin typeface="Cambria" pitchFamily="18" charset="0"/>
              </a:rPr>
              <a:t>Pero </a:t>
            </a:r>
            <a:r>
              <a:rPr lang="es-CL" dirty="0">
                <a:latin typeface="Cambria" pitchFamily="18" charset="0"/>
              </a:rPr>
              <a:t>también presenta problemas</a:t>
            </a:r>
          </a:p>
          <a:p>
            <a:pPr marL="514350" indent="-514350" algn="just">
              <a:buFont typeface="+mj-lt"/>
              <a:buAutoNum type="arabicPeriod"/>
            </a:pPr>
            <a:r>
              <a:rPr lang="es-CL" dirty="0" smtClean="0">
                <a:latin typeface="Cambria" pitchFamily="18" charset="0"/>
              </a:rPr>
              <a:t>No </a:t>
            </a:r>
            <a:r>
              <a:rPr lang="es-CL" dirty="0">
                <a:latin typeface="Cambria" pitchFamily="18" charset="0"/>
              </a:rPr>
              <a:t>existe un tiempo absoluto de referencia</a:t>
            </a:r>
          </a:p>
          <a:p>
            <a:pPr marL="514350" indent="-514350" algn="just">
              <a:buFont typeface="+mj-lt"/>
              <a:buAutoNum type="arabicPeriod"/>
            </a:pPr>
            <a:r>
              <a:rPr lang="es-CL" dirty="0" smtClean="0">
                <a:latin typeface="Cambria" pitchFamily="18" charset="0"/>
              </a:rPr>
              <a:t>Los </a:t>
            </a:r>
            <a:r>
              <a:rPr lang="es-CL" dirty="0">
                <a:latin typeface="Cambria" pitchFamily="18" charset="0"/>
              </a:rPr>
              <a:t>relojes de distintos computadores no están sincronizados</a:t>
            </a:r>
          </a:p>
          <a:p>
            <a:pPr marL="0" indent="0" algn="just">
              <a:buNone/>
            </a:pPr>
            <a:r>
              <a:rPr lang="es-CL" dirty="0" smtClean="0">
                <a:latin typeface="Cambria" pitchFamily="18" charset="0"/>
              </a:rPr>
              <a:t>	2.1. Deriva </a:t>
            </a:r>
            <a:r>
              <a:rPr lang="es-CL" dirty="0">
                <a:latin typeface="Cambria" pitchFamily="18" charset="0"/>
              </a:rPr>
              <a:t>de reloj</a:t>
            </a:r>
          </a:p>
        </p:txBody>
      </p:sp>
    </p:spTree>
    <p:extLst>
      <p:ext uri="{BB962C8B-B14F-4D97-AF65-F5344CB8AC3E}">
        <p14:creationId xmlns:p14="http://schemas.microsoft.com/office/powerpoint/2010/main" val="278867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latin typeface="Cambria" pitchFamily="18" charset="0"/>
              </a:rPr>
              <a:t>Tiempo y relojes lógicos</a:t>
            </a:r>
          </a:p>
        </p:txBody>
      </p:sp>
      <p:sp>
        <p:nvSpPr>
          <p:cNvPr id="3" name="2 Marcador de contenido"/>
          <p:cNvSpPr>
            <a:spLocks noGrp="1"/>
          </p:cNvSpPr>
          <p:nvPr>
            <p:ph idx="1"/>
          </p:nvPr>
        </p:nvSpPr>
        <p:spPr>
          <a:xfrm>
            <a:off x="457200" y="1600200"/>
            <a:ext cx="8229600" cy="4781128"/>
          </a:xfrm>
        </p:spPr>
        <p:txBody>
          <a:bodyPr>
            <a:normAutofit fontScale="92500"/>
          </a:bodyPr>
          <a:lstStyle/>
          <a:p>
            <a:pPr marL="0" indent="0" algn="just">
              <a:buNone/>
            </a:pPr>
            <a:r>
              <a:rPr lang="es-CL" dirty="0" smtClean="0">
                <a:latin typeface="Cambria" pitchFamily="18" charset="0"/>
              </a:rPr>
              <a:t>Lamport</a:t>
            </a:r>
            <a:r>
              <a:rPr lang="es-CL" dirty="0" smtClean="0">
                <a:latin typeface="Cambria" pitchFamily="18" charset="0"/>
              </a:rPr>
              <a:t> </a:t>
            </a:r>
            <a:r>
              <a:rPr lang="es-CL" dirty="0">
                <a:latin typeface="Cambria" pitchFamily="18" charset="0"/>
              </a:rPr>
              <a:t>(1978)</a:t>
            </a:r>
          </a:p>
          <a:p>
            <a:pPr marL="0" indent="0" algn="just">
              <a:buNone/>
            </a:pPr>
            <a:r>
              <a:rPr lang="es-CL" i="1" dirty="0" smtClean="0">
                <a:latin typeface="Cambria" pitchFamily="18" charset="0"/>
              </a:rPr>
              <a:t>“</a:t>
            </a:r>
            <a:r>
              <a:rPr lang="es-CL" i="1" dirty="0">
                <a:latin typeface="Cambria" pitchFamily="18" charset="0"/>
              </a:rPr>
              <a:t>Como no podemos sincronizar perfectamente los relojes en un </a:t>
            </a:r>
            <a:r>
              <a:rPr lang="es-CL" i="1" dirty="0" smtClean="0">
                <a:latin typeface="Cambria" pitchFamily="18" charset="0"/>
              </a:rPr>
              <a:t>sistema distribuido</a:t>
            </a:r>
            <a:r>
              <a:rPr lang="es-CL" i="1" dirty="0">
                <a:latin typeface="Cambria" pitchFamily="18" charset="0"/>
              </a:rPr>
              <a:t>, no podemos usar, en general, el tiempo físico para </a:t>
            </a:r>
            <a:r>
              <a:rPr lang="es-CL" i="1" dirty="0" smtClean="0">
                <a:latin typeface="Cambria" pitchFamily="18" charset="0"/>
              </a:rPr>
              <a:t>obtener el </a:t>
            </a:r>
            <a:r>
              <a:rPr lang="es-CL" i="1" dirty="0">
                <a:latin typeface="Cambria" pitchFamily="18" charset="0"/>
              </a:rPr>
              <a:t>orden de cualquier par arbitrario de sucesos que ocurran en él”</a:t>
            </a:r>
          </a:p>
          <a:p>
            <a:pPr marL="0" indent="0" algn="just">
              <a:buNone/>
            </a:pPr>
            <a:endParaRPr lang="es-CL" dirty="0" smtClean="0">
              <a:latin typeface="Cambria" pitchFamily="18" charset="0"/>
            </a:endParaRPr>
          </a:p>
          <a:p>
            <a:pPr marL="0" indent="0" algn="just">
              <a:buNone/>
            </a:pPr>
            <a:r>
              <a:rPr lang="es-CL" dirty="0" smtClean="0">
                <a:latin typeface="Cambria" pitchFamily="18" charset="0"/>
              </a:rPr>
              <a:t>Intuitivamente</a:t>
            </a:r>
            <a:endParaRPr lang="es-CL" dirty="0">
              <a:latin typeface="Cambria" pitchFamily="18" charset="0"/>
            </a:endParaRPr>
          </a:p>
          <a:p>
            <a:pPr marL="514350" indent="-514350" algn="just">
              <a:buFont typeface="+mj-lt"/>
              <a:buAutoNum type="arabicPeriod"/>
            </a:pPr>
            <a:r>
              <a:rPr lang="es-CL" dirty="0" smtClean="0">
                <a:latin typeface="Cambria" pitchFamily="18" charset="0"/>
              </a:rPr>
              <a:t>Si </a:t>
            </a:r>
            <a:r>
              <a:rPr lang="es-CL" dirty="0">
                <a:latin typeface="Cambria" pitchFamily="18" charset="0"/>
              </a:rPr>
              <a:t>dos sucesos han ocurrido en el mismo proceso, </a:t>
            </a:r>
            <a:r>
              <a:rPr lang="es-CL" dirty="0" smtClean="0">
                <a:latin typeface="Cambria" pitchFamily="18" charset="0"/>
              </a:rPr>
              <a:t>entonces ocurrieron </a:t>
            </a:r>
            <a:r>
              <a:rPr lang="es-CL" dirty="0">
                <a:latin typeface="Cambria" pitchFamily="18" charset="0"/>
              </a:rPr>
              <a:t>en el orden en que los observa dicho proceso</a:t>
            </a:r>
          </a:p>
          <a:p>
            <a:pPr marL="514350" indent="-514350" algn="just">
              <a:buFont typeface="+mj-lt"/>
              <a:buAutoNum type="arabicPeriod"/>
            </a:pPr>
            <a:r>
              <a:rPr lang="es-CL" dirty="0" smtClean="0">
                <a:latin typeface="Cambria" pitchFamily="18" charset="0"/>
              </a:rPr>
              <a:t>El </a:t>
            </a:r>
            <a:r>
              <a:rPr lang="es-CL" dirty="0">
                <a:latin typeface="Cambria" pitchFamily="18" charset="0"/>
              </a:rPr>
              <a:t>suceso de envío de un mensaje ocurre antes que el suceso </a:t>
            </a:r>
            <a:r>
              <a:rPr lang="es-CL" dirty="0" smtClean="0">
                <a:latin typeface="Cambria" pitchFamily="18" charset="0"/>
              </a:rPr>
              <a:t>de recepción </a:t>
            </a:r>
            <a:r>
              <a:rPr lang="es-CL" dirty="0">
                <a:latin typeface="Cambria" pitchFamily="18" charset="0"/>
              </a:rPr>
              <a:t>de dicho mensaje</a:t>
            </a:r>
          </a:p>
          <a:p>
            <a:pPr marL="0" indent="0" algn="just">
              <a:buNone/>
            </a:pPr>
            <a:r>
              <a:rPr lang="es-CL" dirty="0" smtClean="0">
                <a:latin typeface="Cambria" pitchFamily="18" charset="0"/>
              </a:rPr>
              <a:t>Relación </a:t>
            </a:r>
            <a:r>
              <a:rPr lang="es-CL" dirty="0">
                <a:latin typeface="Cambria" pitchFamily="18" charset="0"/>
              </a:rPr>
              <a:t>“sucede antes que”</a:t>
            </a:r>
          </a:p>
          <a:p>
            <a:pPr marL="514350" indent="-514350" algn="just">
              <a:buFont typeface="+mj-lt"/>
              <a:buAutoNum type="arabicPeriod"/>
            </a:pPr>
            <a:r>
              <a:rPr lang="es-CL" dirty="0" smtClean="0">
                <a:latin typeface="Cambria" pitchFamily="18" charset="0"/>
              </a:rPr>
              <a:t>Ordenación </a:t>
            </a:r>
            <a:r>
              <a:rPr lang="es-CL" dirty="0">
                <a:latin typeface="Cambria" pitchFamily="18" charset="0"/>
              </a:rPr>
              <a:t>parcial resultante de la aplicación de estos dos axiomas</a:t>
            </a:r>
          </a:p>
          <a:p>
            <a:pPr marL="514350" indent="-514350" algn="just">
              <a:buFont typeface="+mj-lt"/>
              <a:buAutoNum type="arabicPeriod"/>
            </a:pPr>
            <a:r>
              <a:rPr lang="pt-BR" dirty="0" smtClean="0">
                <a:latin typeface="Cambria" pitchFamily="18" charset="0"/>
              </a:rPr>
              <a:t>La </a:t>
            </a:r>
            <a:r>
              <a:rPr lang="pt-BR" dirty="0">
                <a:latin typeface="Cambria" pitchFamily="18" charset="0"/>
              </a:rPr>
              <a:t>denotamos por </a:t>
            </a:r>
            <a:r>
              <a:rPr lang="pt-BR" dirty="0" smtClean="0">
                <a:latin typeface="Cambria" pitchFamily="18" charset="0"/>
              </a:rPr>
              <a:t>“-&gt;”</a:t>
            </a:r>
            <a:endParaRPr lang="es-CL" dirty="0">
              <a:latin typeface="Cambria" pitchFamily="18" charset="0"/>
            </a:endParaRPr>
          </a:p>
        </p:txBody>
      </p:sp>
    </p:spTree>
    <p:extLst>
      <p:ext uri="{BB962C8B-B14F-4D97-AF65-F5344CB8AC3E}">
        <p14:creationId xmlns:p14="http://schemas.microsoft.com/office/powerpoint/2010/main" val="161839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latin typeface="Cambria" pitchFamily="18" charset="0"/>
              </a:rPr>
              <a:t>Relojes vectoriales</a:t>
            </a:r>
          </a:p>
        </p:txBody>
      </p:sp>
      <p:sp>
        <p:nvSpPr>
          <p:cNvPr id="3" name="2 Marcador de contenido"/>
          <p:cNvSpPr>
            <a:spLocks noGrp="1"/>
          </p:cNvSpPr>
          <p:nvPr>
            <p:ph idx="1"/>
          </p:nvPr>
        </p:nvSpPr>
        <p:spPr>
          <a:xfrm>
            <a:off x="467544" y="1268760"/>
            <a:ext cx="8219256" cy="5112568"/>
          </a:xfrm>
        </p:spPr>
        <p:txBody>
          <a:bodyPr>
            <a:normAutofit fontScale="92500"/>
          </a:bodyPr>
          <a:lstStyle/>
          <a:p>
            <a:pPr marL="0" indent="0">
              <a:buNone/>
            </a:pPr>
            <a:r>
              <a:rPr lang="es-CL" dirty="0" smtClean="0">
                <a:latin typeface="Cambria" pitchFamily="18" charset="0"/>
              </a:rPr>
              <a:t>Limitación </a:t>
            </a:r>
            <a:r>
              <a:rPr lang="es-CL" dirty="0">
                <a:latin typeface="Cambria" pitchFamily="18" charset="0"/>
              </a:rPr>
              <a:t>del algoritmo de </a:t>
            </a:r>
            <a:r>
              <a:rPr lang="es-CL" dirty="0">
                <a:latin typeface="Cambria" pitchFamily="18" charset="0"/>
              </a:rPr>
              <a:t>Lamport</a:t>
            </a:r>
            <a:endParaRPr lang="es-CL" dirty="0">
              <a:latin typeface="Cambria" pitchFamily="18" charset="0"/>
            </a:endParaRPr>
          </a:p>
          <a:p>
            <a:pPr marL="0" indent="0">
              <a:buNone/>
            </a:pPr>
            <a:r>
              <a:rPr lang="pt-BR" dirty="0" smtClean="0">
                <a:latin typeface="Cambria" pitchFamily="18" charset="0"/>
              </a:rPr>
              <a:t>	</a:t>
            </a:r>
            <a:r>
              <a:rPr lang="pt-BR" dirty="0" smtClean="0">
                <a:latin typeface="Cambria" pitchFamily="18" charset="0"/>
              </a:rPr>
              <a:t>Ci</a:t>
            </a:r>
            <a:r>
              <a:rPr lang="pt-BR" dirty="0" smtClean="0">
                <a:latin typeface="Cambria" pitchFamily="18" charset="0"/>
              </a:rPr>
              <a:t>(e</a:t>
            </a:r>
            <a:r>
              <a:rPr lang="pt-BR" dirty="0">
                <a:latin typeface="Cambria" pitchFamily="18" charset="0"/>
              </a:rPr>
              <a:t>) &lt; </a:t>
            </a:r>
            <a:r>
              <a:rPr lang="pt-BR" dirty="0">
                <a:latin typeface="Cambria" pitchFamily="18" charset="0"/>
              </a:rPr>
              <a:t>Cj</a:t>
            </a:r>
            <a:r>
              <a:rPr lang="pt-BR" dirty="0">
                <a:latin typeface="Cambria" pitchFamily="18" charset="0"/>
              </a:rPr>
              <a:t>(e’) no implica </a:t>
            </a:r>
            <a:r>
              <a:rPr lang="pt-BR" dirty="0" smtClean="0">
                <a:latin typeface="Cambria" pitchFamily="18" charset="0"/>
              </a:rPr>
              <a:t>necessariamente </a:t>
            </a:r>
            <a:r>
              <a:rPr lang="pt-BR" dirty="0">
                <a:latin typeface="Cambria" pitchFamily="18" charset="0"/>
              </a:rPr>
              <a:t>que e </a:t>
            </a:r>
            <a:r>
              <a:rPr lang="pt-BR" dirty="0" smtClean="0">
                <a:latin typeface="Cambria" pitchFamily="18" charset="0"/>
              </a:rPr>
              <a:t>-&gt; e</a:t>
            </a:r>
            <a:r>
              <a:rPr lang="pt-BR" dirty="0">
                <a:latin typeface="Cambria" pitchFamily="18" charset="0"/>
              </a:rPr>
              <a:t>’</a:t>
            </a:r>
          </a:p>
          <a:p>
            <a:pPr marL="0" indent="0">
              <a:buNone/>
            </a:pPr>
            <a:endParaRPr lang="es-CL" dirty="0" smtClean="0">
              <a:latin typeface="Cambria" pitchFamily="18" charset="0"/>
            </a:endParaRPr>
          </a:p>
          <a:p>
            <a:pPr marL="0" indent="0">
              <a:buNone/>
            </a:pPr>
            <a:r>
              <a:rPr lang="es-CL" dirty="0" smtClean="0">
                <a:latin typeface="Cambria" pitchFamily="18" charset="0"/>
              </a:rPr>
              <a:t>Un </a:t>
            </a:r>
            <a:r>
              <a:rPr lang="es-CL" dirty="0">
                <a:latin typeface="Cambria" pitchFamily="18" charset="0"/>
              </a:rPr>
              <a:t>reloj vectorial en un sistema de </a:t>
            </a:r>
            <a:r>
              <a:rPr lang="es-CL" i="1" dirty="0">
                <a:latin typeface="Cambria" pitchFamily="18" charset="0"/>
              </a:rPr>
              <a:t>N </a:t>
            </a:r>
            <a:r>
              <a:rPr lang="es-CL" dirty="0">
                <a:latin typeface="Cambria" pitchFamily="18" charset="0"/>
              </a:rPr>
              <a:t>procesos es un vector de </a:t>
            </a:r>
            <a:r>
              <a:rPr lang="es-CL" i="1" dirty="0">
                <a:latin typeface="Cambria" pitchFamily="18" charset="0"/>
              </a:rPr>
              <a:t>N</a:t>
            </a:r>
          </a:p>
          <a:p>
            <a:pPr marL="0" indent="0">
              <a:buNone/>
            </a:pPr>
            <a:r>
              <a:rPr lang="es-CL" dirty="0">
                <a:latin typeface="Cambria" pitchFamily="18" charset="0"/>
              </a:rPr>
              <a:t>valores </a:t>
            </a:r>
            <a:r>
              <a:rPr lang="es-CL" i="1" dirty="0">
                <a:latin typeface="Cambria" pitchFamily="18" charset="0"/>
              </a:rPr>
              <a:t>V</a:t>
            </a:r>
          </a:p>
          <a:p>
            <a:pPr marL="514350" indent="-514350">
              <a:buFont typeface="+mj-lt"/>
              <a:buAutoNum type="arabicPeriod"/>
            </a:pPr>
            <a:r>
              <a:rPr lang="es-CL" dirty="0" smtClean="0">
                <a:latin typeface="Cambria" pitchFamily="18" charset="0"/>
              </a:rPr>
              <a:t>Cada </a:t>
            </a:r>
            <a:r>
              <a:rPr lang="es-CL" dirty="0">
                <a:latin typeface="Cambria" pitchFamily="18" charset="0"/>
              </a:rPr>
              <a:t>proceso P</a:t>
            </a:r>
            <a:r>
              <a:rPr lang="es-CL" sz="1900" dirty="0">
                <a:latin typeface="Cambria" pitchFamily="18" charset="0"/>
              </a:rPr>
              <a:t>i</a:t>
            </a:r>
            <a:r>
              <a:rPr lang="es-CL" dirty="0">
                <a:latin typeface="Cambria" pitchFamily="18" charset="0"/>
              </a:rPr>
              <a:t> guarda su propio vector Vi</a:t>
            </a:r>
          </a:p>
          <a:p>
            <a:pPr marL="0" indent="0">
              <a:buNone/>
            </a:pPr>
            <a:r>
              <a:rPr lang="es-CL" dirty="0" smtClean="0">
                <a:latin typeface="Cambria" pitchFamily="18" charset="0"/>
              </a:rPr>
              <a:t>	1.2 Vi[i</a:t>
            </a:r>
            <a:r>
              <a:rPr lang="es-CL" dirty="0">
                <a:latin typeface="Cambria" pitchFamily="18" charset="0"/>
              </a:rPr>
              <a:t>] es el tiempo de </a:t>
            </a:r>
            <a:r>
              <a:rPr lang="es-CL" dirty="0">
                <a:latin typeface="Cambria" pitchFamily="18" charset="0"/>
              </a:rPr>
              <a:t>Lamport</a:t>
            </a:r>
            <a:r>
              <a:rPr lang="es-CL" dirty="0">
                <a:latin typeface="Cambria" pitchFamily="18" charset="0"/>
              </a:rPr>
              <a:t> de Pi</a:t>
            </a:r>
          </a:p>
          <a:p>
            <a:pPr marL="0" indent="0">
              <a:buNone/>
            </a:pPr>
            <a:r>
              <a:rPr lang="es-CL" dirty="0" smtClean="0">
                <a:latin typeface="Cambria" pitchFamily="18" charset="0"/>
              </a:rPr>
              <a:t>	1.3 Vi[j</a:t>
            </a:r>
            <a:r>
              <a:rPr lang="es-CL" dirty="0">
                <a:latin typeface="Cambria" pitchFamily="18" charset="0"/>
              </a:rPr>
              <a:t>] (i!=j) es el último </a:t>
            </a:r>
            <a:r>
              <a:rPr lang="es-CL" dirty="0">
                <a:latin typeface="Cambria" pitchFamily="18" charset="0"/>
              </a:rPr>
              <a:t>timestamp</a:t>
            </a:r>
            <a:r>
              <a:rPr lang="es-CL" dirty="0">
                <a:latin typeface="Cambria" pitchFamily="18" charset="0"/>
              </a:rPr>
              <a:t> de </a:t>
            </a:r>
            <a:r>
              <a:rPr lang="es-CL" dirty="0">
                <a:latin typeface="Cambria" pitchFamily="18" charset="0"/>
              </a:rPr>
              <a:t>Pj</a:t>
            </a:r>
            <a:r>
              <a:rPr lang="es-CL" dirty="0">
                <a:latin typeface="Cambria" pitchFamily="18" charset="0"/>
              </a:rPr>
              <a:t> del que tiene constancia Pi</a:t>
            </a:r>
          </a:p>
          <a:p>
            <a:pPr marL="0" indent="0">
              <a:buNone/>
            </a:pPr>
            <a:endParaRPr lang="es-CL" dirty="0" smtClean="0">
              <a:latin typeface="Cambria" pitchFamily="18" charset="0"/>
            </a:endParaRPr>
          </a:p>
          <a:p>
            <a:pPr marL="0" indent="0">
              <a:buNone/>
            </a:pPr>
            <a:r>
              <a:rPr lang="es-CL" dirty="0" smtClean="0">
                <a:latin typeface="Cambria" pitchFamily="18" charset="0"/>
              </a:rPr>
              <a:t>Comparación </a:t>
            </a:r>
            <a:r>
              <a:rPr lang="es-CL" dirty="0">
                <a:latin typeface="Cambria" pitchFamily="18" charset="0"/>
              </a:rPr>
              <a:t>de vectores lógicos</a:t>
            </a:r>
          </a:p>
          <a:p>
            <a:pPr marL="514350" indent="-514350">
              <a:buFont typeface="+mj-lt"/>
              <a:buAutoNum type="arabicPeriod"/>
            </a:pPr>
            <a:r>
              <a:rPr lang="pt-BR" dirty="0" smtClean="0">
                <a:latin typeface="Cambria" pitchFamily="18" charset="0"/>
              </a:rPr>
              <a:t>V=V</a:t>
            </a:r>
            <a:r>
              <a:rPr lang="pt-BR" dirty="0">
                <a:latin typeface="Cambria" pitchFamily="18" charset="0"/>
              </a:rPr>
              <a:t>’ si V[i]=V’[i] para i=1, 2, …, N</a:t>
            </a:r>
          </a:p>
          <a:p>
            <a:pPr marL="514350" indent="-514350">
              <a:buFont typeface="+mj-lt"/>
              <a:buAutoNum type="arabicPeriod"/>
            </a:pPr>
            <a:r>
              <a:rPr lang="pt-BR" dirty="0" smtClean="0">
                <a:latin typeface="Cambria" pitchFamily="18" charset="0"/>
              </a:rPr>
              <a:t>V</a:t>
            </a:r>
            <a:r>
              <a:rPr lang="pt-BR" dirty="0">
                <a:latin typeface="Cambria" pitchFamily="18" charset="0"/>
              </a:rPr>
              <a:t>≤V’ si V[i] ≤V’[i] </a:t>
            </a:r>
            <a:r>
              <a:rPr lang="pt-BR" dirty="0" smtClean="0">
                <a:latin typeface="Cambria" pitchFamily="18" charset="0"/>
              </a:rPr>
              <a:t>para </a:t>
            </a:r>
            <a:r>
              <a:rPr lang="es-CL" dirty="0">
                <a:latin typeface="Cambria" pitchFamily="18" charset="0"/>
              </a:rPr>
              <a:t>i=1, 2, …, N</a:t>
            </a:r>
          </a:p>
          <a:p>
            <a:pPr marL="514350" indent="-514350">
              <a:buFont typeface="+mj-lt"/>
              <a:buAutoNum type="arabicPeriod"/>
            </a:pPr>
            <a:r>
              <a:rPr lang="es-CL" smtClean="0">
                <a:latin typeface="Cambria" pitchFamily="18" charset="0"/>
              </a:rPr>
              <a:t>V&lt;V</a:t>
            </a:r>
            <a:r>
              <a:rPr lang="es-CL" dirty="0">
                <a:latin typeface="Cambria" pitchFamily="18" charset="0"/>
              </a:rPr>
              <a:t>’ si V≤V’ y V≠V’</a:t>
            </a:r>
          </a:p>
        </p:txBody>
      </p:sp>
    </p:spTree>
    <p:extLst>
      <p:ext uri="{BB962C8B-B14F-4D97-AF65-F5344CB8AC3E}">
        <p14:creationId xmlns:p14="http://schemas.microsoft.com/office/powerpoint/2010/main" val="92011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latin typeface="Cambria" pitchFamily="18" charset="0"/>
              </a:rPr>
              <a:t>Relojes vectoriales: algoritmo</a:t>
            </a:r>
          </a:p>
        </p:txBody>
      </p:sp>
      <p:sp>
        <p:nvSpPr>
          <p:cNvPr id="3" name="2 Marcador de contenido"/>
          <p:cNvSpPr>
            <a:spLocks noGrp="1"/>
          </p:cNvSpPr>
          <p:nvPr>
            <p:ph idx="1"/>
          </p:nvPr>
        </p:nvSpPr>
        <p:spPr>
          <a:xfrm>
            <a:off x="467544" y="1340768"/>
            <a:ext cx="8219256" cy="4785395"/>
          </a:xfrm>
        </p:spPr>
        <p:txBody>
          <a:bodyPr>
            <a:normAutofit/>
          </a:bodyPr>
          <a:lstStyle/>
          <a:p>
            <a:pPr marL="0" indent="0" algn="just">
              <a:buNone/>
            </a:pPr>
            <a:r>
              <a:rPr lang="es-CL" dirty="0" smtClean="0">
                <a:latin typeface="Cambria" pitchFamily="18" charset="0"/>
              </a:rPr>
              <a:t>VC1</a:t>
            </a:r>
            <a:endParaRPr lang="es-CL" dirty="0">
              <a:latin typeface="Cambria" pitchFamily="18" charset="0"/>
            </a:endParaRPr>
          </a:p>
          <a:p>
            <a:pPr marL="0" indent="0" algn="just">
              <a:buNone/>
            </a:pPr>
            <a:r>
              <a:rPr lang="pt-BR" dirty="0" smtClean="0">
                <a:latin typeface="Cambria" pitchFamily="18" charset="0"/>
              </a:rPr>
              <a:t>	Inicialmente </a:t>
            </a:r>
            <a:r>
              <a:rPr lang="pt-BR" dirty="0">
                <a:latin typeface="Cambria" pitchFamily="18" charset="0"/>
              </a:rPr>
              <a:t>Vi[j]=0 para j=1, 2, …, N</a:t>
            </a:r>
          </a:p>
          <a:p>
            <a:pPr marL="0" indent="0" algn="just">
              <a:buNone/>
            </a:pPr>
            <a:r>
              <a:rPr lang="es-CL" dirty="0" smtClean="0">
                <a:latin typeface="Cambria" pitchFamily="18" charset="0"/>
              </a:rPr>
              <a:t>VC2</a:t>
            </a:r>
            <a:endParaRPr lang="es-CL" dirty="0">
              <a:latin typeface="Cambria" pitchFamily="18" charset="0"/>
            </a:endParaRPr>
          </a:p>
          <a:p>
            <a:pPr marL="0" indent="0" algn="just">
              <a:buNone/>
            </a:pPr>
            <a:r>
              <a:rPr lang="es-CL" dirty="0" smtClean="0">
                <a:latin typeface="Cambria" pitchFamily="18" charset="0"/>
              </a:rPr>
              <a:t>	Antes </a:t>
            </a:r>
            <a:r>
              <a:rPr lang="es-CL" dirty="0">
                <a:latin typeface="Cambria" pitchFamily="18" charset="0"/>
              </a:rPr>
              <a:t>de que ocurra un evento en Pi: Vi[i]=Vi[i]+1</a:t>
            </a:r>
          </a:p>
          <a:p>
            <a:pPr marL="0" indent="0" algn="just">
              <a:buNone/>
            </a:pPr>
            <a:r>
              <a:rPr lang="es-CL" dirty="0" smtClean="0">
                <a:latin typeface="Cambria" pitchFamily="18" charset="0"/>
              </a:rPr>
              <a:t>VC3</a:t>
            </a:r>
            <a:endParaRPr lang="es-CL" dirty="0">
              <a:latin typeface="Cambria" pitchFamily="18" charset="0"/>
            </a:endParaRPr>
          </a:p>
          <a:p>
            <a:pPr marL="0" indent="0" algn="just">
              <a:buNone/>
            </a:pPr>
            <a:r>
              <a:rPr lang="es-CL" dirty="0" smtClean="0">
                <a:latin typeface="Cambria" pitchFamily="18" charset="0"/>
              </a:rPr>
              <a:t>	Pi </a:t>
            </a:r>
            <a:r>
              <a:rPr lang="es-CL" dirty="0">
                <a:latin typeface="Cambria" pitchFamily="18" charset="0"/>
              </a:rPr>
              <a:t>incluye el </a:t>
            </a:r>
            <a:r>
              <a:rPr lang="es-CL" dirty="0">
                <a:latin typeface="Cambria" pitchFamily="18" charset="0"/>
              </a:rPr>
              <a:t>timestamp</a:t>
            </a:r>
            <a:r>
              <a:rPr lang="es-CL" dirty="0">
                <a:latin typeface="Cambria" pitchFamily="18" charset="0"/>
              </a:rPr>
              <a:t> t=Vi en cada mensaje que </a:t>
            </a:r>
            <a:r>
              <a:rPr lang="es-CL" dirty="0" smtClean="0">
                <a:latin typeface="Cambria" pitchFamily="18" charset="0"/>
              </a:rPr>
              <a:t>envía</a:t>
            </a:r>
            <a:endParaRPr lang="es-CL" dirty="0">
              <a:latin typeface="Cambria" pitchFamily="18" charset="0"/>
            </a:endParaRPr>
          </a:p>
          <a:p>
            <a:pPr marL="0" indent="0" algn="just">
              <a:buNone/>
            </a:pPr>
            <a:r>
              <a:rPr lang="es-CL" dirty="0" smtClean="0">
                <a:latin typeface="Cambria" pitchFamily="18" charset="0"/>
              </a:rPr>
              <a:t>VC4</a:t>
            </a:r>
            <a:endParaRPr lang="es-CL" dirty="0">
              <a:latin typeface="Cambria" pitchFamily="18" charset="0"/>
            </a:endParaRPr>
          </a:p>
          <a:p>
            <a:pPr marL="0" indent="0" algn="just">
              <a:buNone/>
            </a:pPr>
            <a:r>
              <a:rPr lang="es-CL" dirty="0">
                <a:latin typeface="Cambria" pitchFamily="18" charset="0"/>
              </a:rPr>
              <a:t> </a:t>
            </a:r>
            <a:r>
              <a:rPr lang="es-CL" dirty="0" smtClean="0">
                <a:latin typeface="Cambria" pitchFamily="18" charset="0"/>
              </a:rPr>
              <a:t>             Cuando </a:t>
            </a:r>
            <a:r>
              <a:rPr lang="es-CL" dirty="0">
                <a:latin typeface="Cambria" pitchFamily="18" charset="0"/>
              </a:rPr>
              <a:t>Pi tiene un evento de recepción con </a:t>
            </a:r>
            <a:r>
              <a:rPr lang="es-CL" dirty="0" smtClean="0">
                <a:latin typeface="Cambria" pitchFamily="18" charset="0"/>
              </a:rPr>
              <a:t>timestamp</a:t>
            </a:r>
            <a:r>
              <a:rPr lang="es-CL" dirty="0" smtClean="0">
                <a:latin typeface="Cambria" pitchFamily="18" charset="0"/>
              </a:rPr>
              <a:t> </a:t>
            </a:r>
            <a:r>
              <a:rPr lang="es-CL" i="1" dirty="0">
                <a:latin typeface="Cambria" pitchFamily="18" charset="0"/>
              </a:rPr>
              <a:t>t</a:t>
            </a:r>
          </a:p>
          <a:p>
            <a:pPr marL="514350" indent="-514350" algn="just">
              <a:buFont typeface="+mj-lt"/>
              <a:buAutoNum type="arabicPeriod"/>
            </a:pPr>
            <a:r>
              <a:rPr lang="pt-BR" dirty="0" smtClean="0">
                <a:latin typeface="Cambria" pitchFamily="18" charset="0"/>
              </a:rPr>
              <a:t>Vi[j</a:t>
            </a:r>
            <a:r>
              <a:rPr lang="pt-BR" dirty="0">
                <a:latin typeface="Cambria" pitchFamily="18" charset="0"/>
              </a:rPr>
              <a:t>]=</a:t>
            </a:r>
            <a:r>
              <a:rPr lang="pt-BR" dirty="0">
                <a:latin typeface="Cambria" pitchFamily="18" charset="0"/>
              </a:rPr>
              <a:t>max</a:t>
            </a:r>
            <a:r>
              <a:rPr lang="pt-BR" dirty="0">
                <a:latin typeface="Cambria" pitchFamily="18" charset="0"/>
              </a:rPr>
              <a:t>(Vi[j], t[j]) para j=1, 2, …, N</a:t>
            </a:r>
          </a:p>
          <a:p>
            <a:pPr marL="514350" indent="-514350" algn="just">
              <a:buFont typeface="+mj-lt"/>
              <a:buAutoNum type="arabicPeriod"/>
            </a:pPr>
            <a:r>
              <a:rPr lang="es-CL" dirty="0" smtClean="0">
                <a:latin typeface="Cambria" pitchFamily="18" charset="0"/>
              </a:rPr>
              <a:t>Teniendo </a:t>
            </a:r>
            <a:r>
              <a:rPr lang="es-CL" dirty="0">
                <a:latin typeface="Cambria" pitchFamily="18" charset="0"/>
              </a:rPr>
              <a:t>en cuenta que Vi[i] se actualiza antes por VC2</a:t>
            </a:r>
          </a:p>
        </p:txBody>
      </p:sp>
    </p:spTree>
    <p:extLst>
      <p:ext uri="{BB962C8B-B14F-4D97-AF65-F5344CB8AC3E}">
        <p14:creationId xmlns:p14="http://schemas.microsoft.com/office/powerpoint/2010/main" val="64537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a:latin typeface="Cambria" pitchFamily="18" charset="0"/>
              </a:rPr>
              <a:t>Relojes vectoriales: ejemplo</a:t>
            </a:r>
          </a:p>
        </p:txBody>
      </p:sp>
      <p:sp>
        <p:nvSpPr>
          <p:cNvPr id="3" name="2 Marcador de contenido"/>
          <p:cNvSpPr>
            <a:spLocks noGrp="1"/>
          </p:cNvSpPr>
          <p:nvPr>
            <p:ph idx="1"/>
          </p:nvPr>
        </p:nvSpPr>
        <p:spPr>
          <a:xfrm>
            <a:off x="5148064" y="1340768"/>
            <a:ext cx="2997994" cy="1080120"/>
          </a:xfrm>
        </p:spPr>
        <p:txBody>
          <a:bodyPr>
            <a:noAutofit/>
          </a:bodyPr>
          <a:lstStyle/>
          <a:p>
            <a:pPr marL="0" indent="0">
              <a:buNone/>
            </a:pPr>
            <a:r>
              <a:rPr lang="es-CL" sz="1600" dirty="0">
                <a:latin typeface="Cambria" pitchFamily="18" charset="0"/>
              </a:rPr>
              <a:t>inicio </a:t>
            </a:r>
            <a:r>
              <a:rPr lang="es-CL" sz="1600" dirty="0" smtClean="0">
                <a:latin typeface="Cambria" pitchFamily="18" charset="0"/>
              </a:rPr>
              <a:t>-&gt; (</a:t>
            </a:r>
            <a:r>
              <a:rPr lang="es-CL" sz="1600" dirty="0">
                <a:latin typeface="Cambria" pitchFamily="18" charset="0"/>
              </a:rPr>
              <a:t>0,0,0)</a:t>
            </a:r>
          </a:p>
          <a:p>
            <a:pPr marL="0" indent="0">
              <a:buNone/>
            </a:pPr>
            <a:r>
              <a:rPr lang="es-CL" sz="1600" dirty="0">
                <a:latin typeface="Cambria" pitchFamily="18" charset="0"/>
              </a:rPr>
              <a:t>evento de recepción </a:t>
            </a:r>
            <a:r>
              <a:rPr lang="es-CL" sz="1600" dirty="0" smtClean="0">
                <a:latin typeface="Cambria" pitchFamily="18" charset="0"/>
              </a:rPr>
              <a:t>-&gt; (</a:t>
            </a:r>
            <a:r>
              <a:rPr lang="es-CL" sz="1600" dirty="0">
                <a:latin typeface="Cambria" pitchFamily="18" charset="0"/>
              </a:rPr>
              <a:t>0,1,0)</a:t>
            </a:r>
          </a:p>
          <a:p>
            <a:pPr marL="0" indent="0">
              <a:buNone/>
            </a:pPr>
            <a:r>
              <a:rPr lang="es-CL" sz="1600" dirty="0">
                <a:latin typeface="Cambria" pitchFamily="18" charset="0"/>
              </a:rPr>
              <a:t>compara </a:t>
            </a:r>
            <a:r>
              <a:rPr lang="es-CL" sz="1600" dirty="0">
                <a:latin typeface="Cambria" pitchFamily="18" charset="0"/>
              </a:rPr>
              <a:t>timestamp</a:t>
            </a:r>
            <a:r>
              <a:rPr lang="es-CL" sz="1600" dirty="0">
                <a:latin typeface="Cambria" pitchFamily="18" charset="0"/>
              </a:rPr>
              <a:t> </a:t>
            </a:r>
            <a:r>
              <a:rPr lang="es-CL" sz="1600" dirty="0" smtClean="0">
                <a:latin typeface="Cambria" pitchFamily="18" charset="0"/>
              </a:rPr>
              <a:t>-&gt;  </a:t>
            </a:r>
            <a:r>
              <a:rPr lang="es-CL" sz="1600" dirty="0">
                <a:latin typeface="Cambria" pitchFamily="18" charset="0"/>
              </a:rPr>
              <a:t>(2,1,0)</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77" y="2276872"/>
            <a:ext cx="4698756" cy="1726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971600" y="4149080"/>
            <a:ext cx="7056783" cy="1323439"/>
          </a:xfrm>
          <a:prstGeom prst="rect">
            <a:avLst/>
          </a:prstGeom>
        </p:spPr>
        <p:txBody>
          <a:bodyPr wrap="square">
            <a:spAutoFit/>
          </a:bodyPr>
          <a:lstStyle/>
          <a:p>
            <a:pPr marL="342900" indent="-342900">
              <a:buFont typeface="+mj-lt"/>
              <a:buAutoNum type="arabicPeriod"/>
            </a:pPr>
            <a:r>
              <a:rPr lang="es-CL" sz="2000" dirty="0" smtClean="0">
                <a:latin typeface="Cambria" pitchFamily="18" charset="0"/>
              </a:rPr>
              <a:t>Va&lt;</a:t>
            </a:r>
            <a:r>
              <a:rPr lang="es-CL" sz="2000" dirty="0" smtClean="0">
                <a:latin typeface="Cambria" pitchFamily="18" charset="0"/>
              </a:rPr>
              <a:t>Vf</a:t>
            </a:r>
            <a:r>
              <a:rPr lang="es-CL" sz="2000" dirty="0">
                <a:latin typeface="Cambria" pitchFamily="18" charset="0"/>
              </a:rPr>
              <a:t>, luego </a:t>
            </a:r>
            <a:r>
              <a:rPr lang="es-CL" sz="2000" dirty="0" smtClean="0">
                <a:latin typeface="Cambria" pitchFamily="18" charset="0"/>
              </a:rPr>
              <a:t>a -&gt; </a:t>
            </a:r>
            <a:r>
              <a:rPr lang="es-CL" sz="2000" dirty="0">
                <a:latin typeface="Cambria" pitchFamily="18" charset="0"/>
              </a:rPr>
              <a:t>f (ventaja respecto a </a:t>
            </a:r>
            <a:r>
              <a:rPr lang="es-CL" sz="2000" dirty="0">
                <a:latin typeface="Cambria" pitchFamily="18" charset="0"/>
              </a:rPr>
              <a:t>Lamport</a:t>
            </a:r>
            <a:r>
              <a:rPr lang="es-CL" sz="2000" dirty="0">
                <a:latin typeface="Cambria" pitchFamily="18" charset="0"/>
              </a:rPr>
              <a:t> normal)</a:t>
            </a:r>
          </a:p>
          <a:p>
            <a:pPr marL="342900" indent="-342900">
              <a:buFont typeface="+mj-lt"/>
              <a:buAutoNum type="arabicPeriod"/>
            </a:pPr>
            <a:r>
              <a:rPr lang="es-CL" sz="2000" dirty="0" smtClean="0">
                <a:latin typeface="Cambria" pitchFamily="18" charset="0"/>
              </a:rPr>
              <a:t>No </a:t>
            </a:r>
            <a:r>
              <a:rPr lang="es-CL" sz="2000" dirty="0">
                <a:latin typeface="Cambria" pitchFamily="18" charset="0"/>
              </a:rPr>
              <a:t>se cumple ni </a:t>
            </a:r>
            <a:r>
              <a:rPr lang="es-CL" sz="2000" dirty="0">
                <a:latin typeface="Cambria" pitchFamily="18" charset="0"/>
              </a:rPr>
              <a:t>Ve≤Vc</a:t>
            </a:r>
            <a:r>
              <a:rPr lang="es-CL" sz="2000" dirty="0">
                <a:latin typeface="Cambria" pitchFamily="18" charset="0"/>
              </a:rPr>
              <a:t> ni </a:t>
            </a:r>
            <a:r>
              <a:rPr lang="es-CL" sz="2000" dirty="0">
                <a:latin typeface="Cambria" pitchFamily="18" charset="0"/>
              </a:rPr>
              <a:t>Vc≤Ve</a:t>
            </a:r>
            <a:r>
              <a:rPr lang="es-CL" sz="2000" dirty="0">
                <a:latin typeface="Cambria" pitchFamily="18" charset="0"/>
              </a:rPr>
              <a:t> luego e y c son concurrentes</a:t>
            </a:r>
          </a:p>
          <a:p>
            <a:pPr marL="342900" indent="-342900">
              <a:buFont typeface="+mj-lt"/>
              <a:buAutoNum type="arabicPeriod"/>
            </a:pPr>
            <a:r>
              <a:rPr lang="es-CL" sz="2000" dirty="0" smtClean="0">
                <a:latin typeface="Cambria" pitchFamily="18" charset="0"/>
              </a:rPr>
              <a:t>Desventaja</a:t>
            </a:r>
            <a:r>
              <a:rPr lang="es-CL" sz="2000" dirty="0">
                <a:latin typeface="Cambria" pitchFamily="18" charset="0"/>
              </a:rPr>
              <a:t>: carga en la transmisión de </a:t>
            </a:r>
            <a:r>
              <a:rPr lang="es-CL" sz="2000" dirty="0" smtClean="0">
                <a:latin typeface="Cambria" pitchFamily="18" charset="0"/>
              </a:rPr>
              <a:t>mensajes proporcional </a:t>
            </a:r>
            <a:r>
              <a:rPr lang="es-CL" sz="2000" dirty="0">
                <a:latin typeface="Cambria" pitchFamily="18" charset="0"/>
              </a:rPr>
              <a:t>al número de procesos</a:t>
            </a:r>
          </a:p>
        </p:txBody>
      </p:sp>
      <p:cxnSp>
        <p:nvCxnSpPr>
          <p:cNvPr id="6" name="5 Conector curvado"/>
          <p:cNvCxnSpPr>
            <a:endCxn id="3" idx="1"/>
          </p:cNvCxnSpPr>
          <p:nvPr/>
        </p:nvCxnSpPr>
        <p:spPr>
          <a:xfrm flipV="1">
            <a:off x="3203848" y="1880828"/>
            <a:ext cx="1944216" cy="1259197"/>
          </a:xfrm>
          <a:prstGeom prst="curvedConnector3">
            <a:avLst>
              <a:gd name="adj1" fmla="val 439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Título"/>
          <p:cNvSpPr>
            <a:spLocks noGrp="1"/>
          </p:cNvSpPr>
          <p:nvPr>
            <p:ph type="title"/>
          </p:nvPr>
        </p:nvSpPr>
        <p:spPr>
          <a:xfrm>
            <a:off x="251520" y="274638"/>
            <a:ext cx="8712968" cy="778098"/>
          </a:xfrm>
        </p:spPr>
        <p:txBody>
          <a:bodyPr>
            <a:normAutofit fontScale="90000"/>
          </a:bodyPr>
          <a:lstStyle/>
          <a:p>
            <a:pPr marL="0" indent="0"/>
            <a:r>
              <a:rPr lang="es-CL" dirty="0">
                <a:latin typeface="Cambria" pitchFamily="18" charset="0"/>
              </a:rPr>
              <a:t>Relojes vectoriales de Mattern y </a:t>
            </a:r>
            <a:r>
              <a:rPr lang="es-CL" dirty="0" smtClean="0">
                <a:latin typeface="Cambria" pitchFamily="18" charset="0"/>
              </a:rPr>
              <a:t>Fidge</a:t>
            </a:r>
            <a:endParaRPr lang="es-CL" dirty="0">
              <a:latin typeface="Cambria" pitchFamily="18" charset="0"/>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412776"/>
            <a:ext cx="8064896" cy="4493443"/>
          </a:xfrm>
        </p:spPr>
      </p:pic>
    </p:spTree>
    <p:extLst>
      <p:ext uri="{BB962C8B-B14F-4D97-AF65-F5344CB8AC3E}">
        <p14:creationId xmlns:p14="http://schemas.microsoft.com/office/powerpoint/2010/main" val="76616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51520" y="274638"/>
            <a:ext cx="8712968" cy="778098"/>
          </a:xfrm>
        </p:spPr>
        <p:txBody>
          <a:bodyPr>
            <a:normAutofit fontScale="90000"/>
          </a:bodyPr>
          <a:lstStyle/>
          <a:p>
            <a:pPr marL="0" indent="0"/>
            <a:r>
              <a:rPr lang="es-CL" dirty="0">
                <a:latin typeface="Cambria" pitchFamily="18" charset="0"/>
              </a:rPr>
              <a:t>Relojes vectoriales de Mattern y </a:t>
            </a:r>
            <a:r>
              <a:rPr lang="es-CL" dirty="0" smtClean="0">
                <a:latin typeface="Cambria" pitchFamily="18" charset="0"/>
              </a:rPr>
              <a:t>Fidge</a:t>
            </a:r>
            <a:endParaRPr lang="es-CL" dirty="0">
              <a:latin typeface="Cambria" pitchFamily="18" charset="0"/>
            </a:endParaRPr>
          </a:p>
        </p:txBody>
      </p:sp>
      <p:sp>
        <p:nvSpPr>
          <p:cNvPr id="3" name="2 Marcador de contenido"/>
          <p:cNvSpPr>
            <a:spLocks noGrp="1"/>
          </p:cNvSpPr>
          <p:nvPr>
            <p:ph idx="1"/>
          </p:nvPr>
        </p:nvSpPr>
        <p:spPr>
          <a:xfrm>
            <a:off x="323528" y="1268760"/>
            <a:ext cx="8373616" cy="4968552"/>
          </a:xfrm>
        </p:spPr>
        <p:txBody>
          <a:bodyPr>
            <a:noAutofit/>
          </a:bodyPr>
          <a:lstStyle/>
          <a:p>
            <a:pPr marL="0" indent="0" algn="just">
              <a:buNone/>
            </a:pPr>
            <a:r>
              <a:rPr lang="es-CL" sz="1600" b="1" dirty="0">
                <a:latin typeface="Cambria" pitchFamily="18" charset="0"/>
              </a:rPr>
              <a:t>Desventajas</a:t>
            </a:r>
          </a:p>
          <a:p>
            <a:pPr marL="0" indent="0" algn="just">
              <a:buNone/>
            </a:pPr>
            <a:r>
              <a:rPr lang="es-CL" sz="1600" dirty="0">
                <a:latin typeface="Cambria" pitchFamily="18" charset="0"/>
              </a:rPr>
              <a:t>• Frente a las marcas de tiempo de Lamport:</a:t>
            </a:r>
          </a:p>
          <a:p>
            <a:pPr marL="0" indent="0" algn="just">
              <a:buNone/>
            </a:pPr>
            <a:r>
              <a:rPr lang="es-CL" sz="1600" dirty="0" smtClean="0">
                <a:latin typeface="Cambria" pitchFamily="18" charset="0"/>
              </a:rPr>
              <a:t>	• </a:t>
            </a:r>
            <a:r>
              <a:rPr lang="es-CL" sz="1600" dirty="0">
                <a:latin typeface="Cambria" pitchFamily="18" charset="0"/>
              </a:rPr>
              <a:t>Mayor cantidad de almacenamiento</a:t>
            </a:r>
          </a:p>
          <a:p>
            <a:pPr marL="0" indent="0" algn="just">
              <a:buNone/>
            </a:pPr>
            <a:r>
              <a:rPr lang="es-CL" sz="1600" dirty="0" smtClean="0">
                <a:latin typeface="Cambria" pitchFamily="18" charset="0"/>
              </a:rPr>
              <a:t>	• </a:t>
            </a:r>
            <a:r>
              <a:rPr lang="es-CL" sz="1600" dirty="0">
                <a:latin typeface="Cambria" pitchFamily="18" charset="0"/>
              </a:rPr>
              <a:t>Mayor carga en los mensajes, proporcional a N (número de procesos del sistema).</a:t>
            </a:r>
          </a:p>
          <a:p>
            <a:pPr marL="0" indent="0" algn="just">
              <a:buNone/>
            </a:pPr>
            <a:r>
              <a:rPr lang="es-CL" sz="1600" b="1" dirty="0">
                <a:latin typeface="Cambria" pitchFamily="18" charset="0"/>
              </a:rPr>
              <a:t>Ventajas</a:t>
            </a:r>
          </a:p>
          <a:p>
            <a:pPr marL="0" indent="0" algn="just">
              <a:buNone/>
            </a:pPr>
            <a:r>
              <a:rPr lang="es-CL" sz="1600" dirty="0">
                <a:latin typeface="Cambria" pitchFamily="18" charset="0"/>
              </a:rPr>
              <a:t>• Frente a las marcas de tiempo de Lamport:</a:t>
            </a:r>
          </a:p>
          <a:p>
            <a:pPr marL="0" indent="0" algn="just">
              <a:buNone/>
            </a:pPr>
            <a:r>
              <a:rPr lang="es-CL" sz="1600" dirty="0" smtClean="0">
                <a:latin typeface="Cambria" pitchFamily="18" charset="0"/>
              </a:rPr>
              <a:t>	• </a:t>
            </a:r>
            <a:r>
              <a:rPr lang="es-CL" sz="1600" dirty="0">
                <a:latin typeface="Cambria" pitchFamily="18" charset="0"/>
              </a:rPr>
              <a:t>Podemos saber si dos eventos están ordenados por la relación “suceder antes </a:t>
            </a:r>
            <a:r>
              <a:rPr lang="es-CL" sz="1600" dirty="0" smtClean="0">
                <a:latin typeface="Cambria" pitchFamily="18" charset="0"/>
              </a:rPr>
              <a:t>“-&gt;”</a:t>
            </a:r>
            <a:endParaRPr lang="es-CL" sz="1600" dirty="0">
              <a:latin typeface="Cambria" pitchFamily="18" charset="0"/>
            </a:endParaRPr>
          </a:p>
          <a:p>
            <a:pPr marL="0" indent="0" algn="just">
              <a:buNone/>
            </a:pPr>
            <a:r>
              <a:rPr lang="es-CL" sz="1600" dirty="0" smtClean="0">
                <a:latin typeface="Cambria" pitchFamily="18" charset="0"/>
              </a:rPr>
              <a:t>	o </a:t>
            </a:r>
            <a:r>
              <a:rPr lang="es-CL" sz="1600" dirty="0">
                <a:latin typeface="Cambria" pitchFamily="18" charset="0"/>
              </a:rPr>
              <a:t>son concurrentes comparando sus vectores de tiempo.</a:t>
            </a:r>
          </a:p>
          <a:p>
            <a:pPr marL="0" indent="0" algn="just">
              <a:buNone/>
            </a:pPr>
            <a:r>
              <a:rPr lang="es-CL" sz="1600" b="1" dirty="0">
                <a:latin typeface="Cambria" pitchFamily="18" charset="0"/>
              </a:rPr>
              <a:t>Usos:</a:t>
            </a:r>
          </a:p>
          <a:p>
            <a:pPr marL="0" indent="0" algn="just">
              <a:buNone/>
            </a:pPr>
            <a:r>
              <a:rPr lang="es-CL" sz="1600" dirty="0">
                <a:latin typeface="Cambria" pitchFamily="18" charset="0"/>
              </a:rPr>
              <a:t>• La utilización de relojes lógicos (Lamport, Vectoriales o Matriciales) se aplica a:</a:t>
            </a:r>
          </a:p>
          <a:p>
            <a:pPr marL="0" indent="0" algn="just">
              <a:buNone/>
            </a:pPr>
            <a:r>
              <a:rPr lang="es-CL" sz="1600" dirty="0" smtClean="0">
                <a:latin typeface="Cambria" pitchFamily="18" charset="0"/>
              </a:rPr>
              <a:t>	• </a:t>
            </a:r>
            <a:r>
              <a:rPr lang="es-CL" sz="1600" dirty="0">
                <a:latin typeface="Cambria" pitchFamily="18" charset="0"/>
              </a:rPr>
              <a:t>Mensajes periódicos de sincronización.</a:t>
            </a:r>
          </a:p>
          <a:p>
            <a:pPr marL="0" indent="0" algn="just">
              <a:buNone/>
            </a:pPr>
            <a:r>
              <a:rPr lang="es-CL" sz="1600" dirty="0" smtClean="0">
                <a:latin typeface="Cambria" pitchFamily="18" charset="0"/>
              </a:rPr>
              <a:t>	• </a:t>
            </a:r>
            <a:r>
              <a:rPr lang="es-CL" sz="1600" dirty="0">
                <a:latin typeface="Cambria" pitchFamily="18" charset="0"/>
              </a:rPr>
              <a:t>Campo adicional en los mensajes intercambiados (piggybacked).</a:t>
            </a:r>
          </a:p>
          <a:p>
            <a:pPr marL="0" indent="0" algn="just">
              <a:buNone/>
            </a:pPr>
            <a:r>
              <a:rPr lang="es-CL" sz="1600" dirty="0">
                <a:latin typeface="Cambria" pitchFamily="18" charset="0"/>
              </a:rPr>
              <a:t>• Por medio de relojes lógicos se pueden resolver</a:t>
            </a:r>
          </a:p>
          <a:p>
            <a:pPr marL="0" indent="0" algn="just">
              <a:buNone/>
            </a:pPr>
            <a:r>
              <a:rPr lang="es-CL" sz="1600" dirty="0" smtClean="0">
                <a:latin typeface="Cambria" pitchFamily="18" charset="0"/>
              </a:rPr>
              <a:t>	• </a:t>
            </a:r>
            <a:r>
              <a:rPr lang="es-CL" sz="1600" dirty="0">
                <a:latin typeface="Cambria" pitchFamily="18" charset="0"/>
              </a:rPr>
              <a:t>Ordenación de eventos (factores de prioridad o equitatividad).</a:t>
            </a:r>
          </a:p>
          <a:p>
            <a:pPr marL="0" indent="0" algn="just">
              <a:buNone/>
            </a:pPr>
            <a:r>
              <a:rPr lang="es-CL" sz="1600" dirty="0" smtClean="0">
                <a:latin typeface="Cambria" pitchFamily="18" charset="0"/>
              </a:rPr>
              <a:t>	• </a:t>
            </a:r>
            <a:r>
              <a:rPr lang="es-CL" sz="1600" dirty="0">
                <a:latin typeface="Cambria" pitchFamily="18" charset="0"/>
              </a:rPr>
              <a:t>Detección de </a:t>
            </a:r>
            <a:r>
              <a:rPr lang="es-CL" sz="1600" b="1" dirty="0">
                <a:latin typeface="Cambria" pitchFamily="18" charset="0"/>
              </a:rPr>
              <a:t>violaciones de causalidad</a:t>
            </a:r>
            <a:r>
              <a:rPr lang="es-CL" sz="1600" dirty="0">
                <a:latin typeface="Cambria" pitchFamily="18" charset="0"/>
              </a:rPr>
              <a:t>.</a:t>
            </a:r>
          </a:p>
          <a:p>
            <a:pPr marL="0" indent="0" algn="just">
              <a:buNone/>
            </a:pPr>
            <a:r>
              <a:rPr lang="es-CL" sz="1600" dirty="0" smtClean="0">
                <a:latin typeface="Cambria" pitchFamily="18" charset="0"/>
              </a:rPr>
              <a:t>	• </a:t>
            </a:r>
            <a:r>
              <a:rPr lang="es-CL" sz="1600" b="1" dirty="0">
                <a:latin typeface="Cambria" pitchFamily="18" charset="0"/>
              </a:rPr>
              <a:t>Multicast causal </a:t>
            </a:r>
            <a:r>
              <a:rPr lang="es-CL" sz="1600" dirty="0">
                <a:latin typeface="Cambria" pitchFamily="18" charset="0"/>
              </a:rPr>
              <a:t>(ordenación de mensajes).</a:t>
            </a:r>
          </a:p>
        </p:txBody>
      </p:sp>
    </p:spTree>
    <p:extLst>
      <p:ext uri="{BB962C8B-B14F-4D97-AF65-F5344CB8AC3E}">
        <p14:creationId xmlns:p14="http://schemas.microsoft.com/office/powerpoint/2010/main" val="255569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114300" indent="0">
              <a:buNone/>
            </a:pPr>
            <a:r>
              <a:rPr lang="es-CL" b="1" dirty="0">
                <a:latin typeface="+mj-lt"/>
              </a:rPr>
              <a:t>Piggybacking</a:t>
            </a:r>
            <a:r>
              <a:rPr lang="es-CL" dirty="0">
                <a:latin typeface="+mj-lt"/>
              </a:rPr>
              <a:t> es una técnica de transmisión de datos bidireccional en la capa de enlace de datos (Modelo OSI). Con esta técnica, en vez de enviar ACK en un paquete individual, éste es incluido dentro del próximo paquete a enviar.</a:t>
            </a:r>
          </a:p>
        </p:txBody>
      </p:sp>
      <p:sp>
        <p:nvSpPr>
          <p:cNvPr id="6" name="3 Título"/>
          <p:cNvSpPr>
            <a:spLocks noGrp="1"/>
          </p:cNvSpPr>
          <p:nvPr>
            <p:ph type="title"/>
          </p:nvPr>
        </p:nvSpPr>
        <p:spPr>
          <a:xfrm>
            <a:off x="251520" y="274638"/>
            <a:ext cx="8712968" cy="778098"/>
          </a:xfrm>
        </p:spPr>
        <p:txBody>
          <a:bodyPr>
            <a:normAutofit fontScale="90000"/>
          </a:bodyPr>
          <a:lstStyle/>
          <a:p>
            <a:pPr marL="0" indent="0"/>
            <a:r>
              <a:rPr lang="es-CL" dirty="0">
                <a:latin typeface="Cambria" pitchFamily="18" charset="0"/>
              </a:rPr>
              <a:t>Relojes vectoriales de Mattern y </a:t>
            </a:r>
            <a:r>
              <a:rPr lang="es-CL" dirty="0" smtClean="0">
                <a:latin typeface="Cambria" pitchFamily="18" charset="0"/>
              </a:rPr>
              <a:t>Fidge</a:t>
            </a:r>
            <a:endParaRPr lang="es-CL" dirty="0">
              <a:latin typeface="Cambria" pitchFamily="18" charset="0"/>
            </a:endParaRPr>
          </a:p>
        </p:txBody>
      </p:sp>
    </p:spTree>
    <p:extLst>
      <p:ext uri="{BB962C8B-B14F-4D97-AF65-F5344CB8AC3E}">
        <p14:creationId xmlns:p14="http://schemas.microsoft.com/office/powerpoint/2010/main" val="35452877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TotalTime>
  <Words>307</Words>
  <Application>Microsoft Office PowerPoint</Application>
  <PresentationFormat>Presentación en pantalla (4:3)</PresentationFormat>
  <Paragraphs>70</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Adyacencia</vt:lpstr>
      <vt:lpstr>Introducción </vt:lpstr>
      <vt:lpstr>Tiempo y relojes lógicos</vt:lpstr>
      <vt:lpstr>Relojes vectoriales</vt:lpstr>
      <vt:lpstr>Relojes vectoriales: algoritmo</vt:lpstr>
      <vt:lpstr>Relojes vectoriales: ejemplo</vt:lpstr>
      <vt:lpstr>Relojes vectoriales de Mattern y Fidge</vt:lpstr>
      <vt:lpstr>Relojes vectoriales de Mattern y Fidge</vt:lpstr>
      <vt:lpstr>Relojes vectoriales de Mattern y Fidge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Relojes vectoriales de Mattern y Fidge</dc:title>
  <dc:creator>Junaeb</dc:creator>
  <cp:lastModifiedBy>Junaeb</cp:lastModifiedBy>
  <cp:revision>15</cp:revision>
  <dcterms:created xsi:type="dcterms:W3CDTF">2016-06-22T05:11:50Z</dcterms:created>
  <dcterms:modified xsi:type="dcterms:W3CDTF">2016-06-29T14:46:02Z</dcterms:modified>
</cp:coreProperties>
</file>