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5"/>
  </p:notesMasterIdLst>
  <p:handoutMasterIdLst>
    <p:handoutMasterId r:id="rId26"/>
  </p:handoutMasterIdLst>
  <p:sldIdLst>
    <p:sldId id="265" r:id="rId2"/>
    <p:sldId id="271" r:id="rId3"/>
    <p:sldId id="270" r:id="rId4"/>
    <p:sldId id="296" r:id="rId5"/>
    <p:sldId id="295" r:id="rId6"/>
    <p:sldId id="273" r:id="rId7"/>
    <p:sldId id="294" r:id="rId8"/>
    <p:sldId id="274" r:id="rId9"/>
    <p:sldId id="293" r:id="rId10"/>
    <p:sldId id="288" r:id="rId11"/>
    <p:sldId id="289" r:id="rId12"/>
    <p:sldId id="284" r:id="rId13"/>
    <p:sldId id="281" r:id="rId14"/>
    <p:sldId id="290" r:id="rId15"/>
    <p:sldId id="282" r:id="rId16"/>
    <p:sldId id="283" r:id="rId17"/>
    <p:sldId id="286" r:id="rId18"/>
    <p:sldId id="285" r:id="rId19"/>
    <p:sldId id="291" r:id="rId20"/>
    <p:sldId id="287" r:id="rId21"/>
    <p:sldId id="292" r:id="rId22"/>
    <p:sldId id="280"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85" d="100"/>
          <a:sy n="85" d="100"/>
        </p:scale>
        <p:origin x="595" y="2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12/7/2019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12/7/2019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12/7/2019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12/7/2019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12/7/2019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12/7/2019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12/7/2019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12/7/2019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12/7/2019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12/7/2019</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6729" y="539376"/>
            <a:ext cx="9144000" cy="1401483"/>
          </a:xfrm>
        </p:spPr>
        <p:txBody>
          <a:bodyPr>
            <a:noAutofit/>
          </a:bodyPr>
          <a:lstStyle/>
          <a:p>
            <a:r>
              <a:rPr lang="en-US" sz="4800" dirty="0">
                <a:latin typeface="+mn-lt"/>
              </a:rPr>
              <a:t>Disaster Donation Management System</a:t>
            </a:r>
          </a:p>
        </p:txBody>
      </p:sp>
      <p:sp>
        <p:nvSpPr>
          <p:cNvPr id="3" name="Subtitle 2"/>
          <p:cNvSpPr>
            <a:spLocks noGrp="1"/>
          </p:cNvSpPr>
          <p:nvPr>
            <p:ph type="subTitle" idx="1"/>
          </p:nvPr>
        </p:nvSpPr>
        <p:spPr>
          <a:xfrm>
            <a:off x="1111624" y="1783975"/>
            <a:ext cx="11040035" cy="5114365"/>
          </a:xfrm>
        </p:spPr>
        <p:txBody>
          <a:bodyPr>
            <a:normAutofit/>
          </a:bodyPr>
          <a:lstStyle/>
          <a:p>
            <a:endParaRPr lang="en-US" dirty="0">
              <a:latin typeface="Toppan Bunkyu Midashi Gothic Ex" panose="020B0900000000000000" pitchFamily="34" charset="-128"/>
              <a:ea typeface="Toppan Bunkyu Midashi Gothic Ex" panose="020B0900000000000000" pitchFamily="34" charset="-128"/>
            </a:endParaRPr>
          </a:p>
          <a:p>
            <a:endParaRPr lang="en-US" dirty="0">
              <a:latin typeface="Toppan Bunkyu Midashi Gothic Ex" panose="020B0900000000000000" pitchFamily="34" charset="-128"/>
              <a:ea typeface="Toppan Bunkyu Midashi Gothic Ex" panose="020B0900000000000000" pitchFamily="34" charset="-128"/>
            </a:endParaRPr>
          </a:p>
          <a:p>
            <a:r>
              <a:rPr lang="en-US" sz="3200" dirty="0">
                <a:solidFill>
                  <a:schemeClr val="accent1">
                    <a:lumMod val="75000"/>
                  </a:schemeClr>
                </a:solidFill>
                <a:ea typeface="+mj-ea"/>
                <a:cs typeface="+mj-cs"/>
              </a:rPr>
              <a:t>INFO 5100 Final Project Presentation</a:t>
            </a:r>
          </a:p>
          <a:p>
            <a:endParaRPr lang="en-US" dirty="0"/>
          </a:p>
          <a:p>
            <a:endParaRPr lang="en-US" dirty="0">
              <a:solidFill>
                <a:schemeClr val="accent1">
                  <a:lumMod val="50000"/>
                </a:schemeClr>
              </a:solidFill>
            </a:endParaRPr>
          </a:p>
          <a:p>
            <a:r>
              <a:rPr lang="en-US" sz="2800" dirty="0">
                <a:solidFill>
                  <a:schemeClr val="accent1">
                    <a:lumMod val="75000"/>
                  </a:schemeClr>
                </a:solidFill>
                <a:ea typeface="+mj-ea"/>
                <a:cs typeface="+mj-cs"/>
              </a:rPr>
              <a:t>       </a:t>
            </a:r>
            <a:r>
              <a:rPr lang="en-US" sz="2800" u="sng" dirty="0">
                <a:solidFill>
                  <a:schemeClr val="accent1">
                    <a:lumMod val="75000"/>
                  </a:schemeClr>
                </a:solidFill>
                <a:ea typeface="+mj-ea"/>
                <a:cs typeface="+mj-cs"/>
              </a:rPr>
              <a:t>Group Members:</a:t>
            </a:r>
          </a:p>
          <a:p>
            <a:pPr algn="l"/>
            <a:r>
              <a:rPr lang="en-US" sz="2800" dirty="0">
                <a:solidFill>
                  <a:schemeClr val="accent1">
                    <a:lumMod val="75000"/>
                  </a:schemeClr>
                </a:solidFill>
                <a:ea typeface="+mj-ea"/>
                <a:cs typeface="+mj-cs"/>
              </a:rPr>
              <a:t>				   	</a:t>
            </a:r>
            <a:r>
              <a:rPr lang="en-US" sz="2800" dirty="0" err="1">
                <a:solidFill>
                  <a:schemeClr val="accent1">
                    <a:lumMod val="75000"/>
                  </a:schemeClr>
                </a:solidFill>
                <a:ea typeface="+mj-ea"/>
                <a:cs typeface="+mj-cs"/>
              </a:rPr>
              <a:t>Eshanee</a:t>
            </a:r>
            <a:r>
              <a:rPr lang="en-US" sz="2800" dirty="0">
                <a:solidFill>
                  <a:schemeClr val="accent1">
                    <a:lumMod val="75000"/>
                  </a:schemeClr>
                </a:solidFill>
                <a:ea typeface="+mj-ea"/>
                <a:cs typeface="+mj-cs"/>
              </a:rPr>
              <a:t> Thakur</a:t>
            </a:r>
          </a:p>
          <a:p>
            <a:pPr algn="l"/>
            <a:r>
              <a:rPr lang="en-US" sz="2800" dirty="0">
                <a:solidFill>
                  <a:schemeClr val="accent1">
                    <a:lumMod val="75000"/>
                  </a:schemeClr>
                </a:solidFill>
                <a:ea typeface="+mj-ea"/>
                <a:cs typeface="+mj-cs"/>
              </a:rPr>
              <a:t>        					Shailly Jain</a:t>
            </a:r>
          </a:p>
          <a:p>
            <a:pPr algn="l"/>
            <a:r>
              <a:rPr lang="en-US" sz="2800" dirty="0">
                <a:solidFill>
                  <a:schemeClr val="accent1">
                    <a:lumMod val="75000"/>
                  </a:schemeClr>
                </a:solidFill>
                <a:ea typeface="+mj-ea"/>
                <a:cs typeface="+mj-cs"/>
              </a:rPr>
              <a:t>        				           </a:t>
            </a:r>
            <a:r>
              <a:rPr lang="en-US" sz="2800" dirty="0" err="1">
                <a:solidFill>
                  <a:schemeClr val="accent1">
                    <a:lumMod val="75000"/>
                  </a:schemeClr>
                </a:solidFill>
                <a:ea typeface="+mj-ea"/>
                <a:cs typeface="+mj-cs"/>
              </a:rPr>
              <a:t>Tasleem</a:t>
            </a:r>
            <a:r>
              <a:rPr lang="en-US" sz="2800" dirty="0">
                <a:solidFill>
                  <a:schemeClr val="accent1">
                    <a:lumMod val="75000"/>
                  </a:schemeClr>
                </a:solidFill>
                <a:ea typeface="+mj-ea"/>
                <a:cs typeface="+mj-cs"/>
              </a:rPr>
              <a:t> </a:t>
            </a:r>
            <a:r>
              <a:rPr lang="en-US" sz="2800" dirty="0" err="1">
                <a:solidFill>
                  <a:schemeClr val="accent1">
                    <a:lumMod val="75000"/>
                  </a:schemeClr>
                </a:solidFill>
                <a:ea typeface="+mj-ea"/>
                <a:cs typeface="+mj-cs"/>
              </a:rPr>
              <a:t>Rayali</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08F167-621F-4AB4-8A7D-C2EBB529B11C}"/>
              </a:ext>
            </a:extLst>
          </p:cNvPr>
          <p:cNvSpPr/>
          <p:nvPr/>
        </p:nvSpPr>
        <p:spPr>
          <a:xfrm>
            <a:off x="4428430" y="233691"/>
            <a:ext cx="1948034" cy="523220"/>
          </a:xfrm>
          <a:prstGeom prst="rect">
            <a:avLst/>
          </a:prstGeom>
        </p:spPr>
        <p:txBody>
          <a:bodyPr wrap="none">
            <a:spAutoFit/>
          </a:bodyPr>
          <a:lstStyle/>
          <a:p>
            <a:pPr algn="ctr"/>
            <a:r>
              <a:rPr lang="en-US" sz="2800" dirty="0">
                <a:solidFill>
                  <a:schemeClr val="accent1">
                    <a:lumMod val="75000"/>
                  </a:schemeClr>
                </a:solidFill>
              </a:rPr>
              <a:t>Screenshots</a:t>
            </a:r>
          </a:p>
        </p:txBody>
      </p:sp>
      <p:pic>
        <p:nvPicPr>
          <p:cNvPr id="4" name="Picture 3">
            <a:extLst>
              <a:ext uri="{FF2B5EF4-FFF2-40B4-BE49-F238E27FC236}">
                <a16:creationId xmlns:a16="http://schemas.microsoft.com/office/drawing/2014/main" id="{6054FC88-05D9-4BB6-912E-7DB148916542}"/>
              </a:ext>
            </a:extLst>
          </p:cNvPr>
          <p:cNvPicPr>
            <a:picLocks noChangeAspect="1"/>
          </p:cNvPicPr>
          <p:nvPr/>
        </p:nvPicPr>
        <p:blipFill rotWithShape="1">
          <a:blip r:embed="rId2"/>
          <a:srcRect l="1172" t="-3333" r="13360" b="24166"/>
          <a:stretch/>
        </p:blipFill>
        <p:spPr>
          <a:xfrm>
            <a:off x="781050" y="714374"/>
            <a:ext cx="10840820" cy="5648325"/>
          </a:xfrm>
          <a:prstGeom prst="rect">
            <a:avLst/>
          </a:prstGeom>
        </p:spPr>
      </p:pic>
    </p:spTree>
    <p:extLst>
      <p:ext uri="{BB962C8B-B14F-4D97-AF65-F5344CB8AC3E}">
        <p14:creationId xmlns:p14="http://schemas.microsoft.com/office/powerpoint/2010/main" val="38960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CDBE7-FD35-47CC-B5DD-2A183D477008}"/>
              </a:ext>
            </a:extLst>
          </p:cNvPr>
          <p:cNvSpPr>
            <a:spLocks noGrp="1"/>
          </p:cNvSpPr>
          <p:nvPr>
            <p:ph idx="1"/>
          </p:nvPr>
        </p:nvSpPr>
        <p:spPr>
          <a:xfrm>
            <a:off x="0" y="0"/>
            <a:ext cx="12192000" cy="6858000"/>
          </a:xfrm>
        </p:spPr>
        <p:txBody>
          <a:bodyPr>
            <a:normAutofit/>
          </a:bodyPr>
          <a:lstStyle/>
          <a:p>
            <a:pPr marL="0" indent="0" algn="ctr">
              <a:buNone/>
            </a:pPr>
            <a:endParaRPr lang="en-US" sz="4400" dirty="0">
              <a:solidFill>
                <a:schemeClr val="accent1">
                  <a:lumMod val="75000"/>
                </a:schemeClr>
              </a:solidFill>
            </a:endParaRPr>
          </a:p>
        </p:txBody>
      </p:sp>
      <p:pic>
        <p:nvPicPr>
          <p:cNvPr id="5" name="Picture 4">
            <a:extLst>
              <a:ext uri="{FF2B5EF4-FFF2-40B4-BE49-F238E27FC236}">
                <a16:creationId xmlns:a16="http://schemas.microsoft.com/office/drawing/2014/main" id="{66B3FEC1-79C7-4F1D-87A7-E8C8AE77F53B}"/>
              </a:ext>
            </a:extLst>
          </p:cNvPr>
          <p:cNvPicPr/>
          <p:nvPr/>
        </p:nvPicPr>
        <p:blipFill rotWithShape="1">
          <a:blip r:embed="rId2"/>
          <a:srcRect l="533" r="13355" b="23836"/>
          <a:stretch/>
        </p:blipFill>
        <p:spPr bwMode="auto">
          <a:xfrm>
            <a:off x="966788" y="704850"/>
            <a:ext cx="10258424" cy="5724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76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D09F90-8998-473E-B378-28C104C87757}"/>
              </a:ext>
            </a:extLst>
          </p:cNvPr>
          <p:cNvPicPr>
            <a:picLocks noChangeAspect="1"/>
          </p:cNvPicPr>
          <p:nvPr/>
        </p:nvPicPr>
        <p:blipFill rotWithShape="1">
          <a:blip r:embed="rId2"/>
          <a:srcRect l="703" r="14063" b="18612"/>
          <a:stretch/>
        </p:blipFill>
        <p:spPr>
          <a:xfrm>
            <a:off x="723900" y="1076325"/>
            <a:ext cx="10391776" cy="5581650"/>
          </a:xfrm>
          <a:prstGeom prst="rect">
            <a:avLst/>
          </a:prstGeom>
        </p:spPr>
      </p:pic>
      <p:sp>
        <p:nvSpPr>
          <p:cNvPr id="3" name="TextBox 2">
            <a:extLst>
              <a:ext uri="{FF2B5EF4-FFF2-40B4-BE49-F238E27FC236}">
                <a16:creationId xmlns:a16="http://schemas.microsoft.com/office/drawing/2014/main" id="{5C2F05ED-8151-4B66-B925-B5A516BDBECE}"/>
              </a:ext>
            </a:extLst>
          </p:cNvPr>
          <p:cNvSpPr txBox="1"/>
          <p:nvPr/>
        </p:nvSpPr>
        <p:spPr>
          <a:xfrm>
            <a:off x="3695700" y="410646"/>
            <a:ext cx="4600575" cy="369332"/>
          </a:xfrm>
          <a:prstGeom prst="rect">
            <a:avLst/>
          </a:prstGeom>
          <a:noFill/>
          <a:ln>
            <a:solidFill>
              <a:schemeClr val="bg2"/>
            </a:solidFill>
          </a:ln>
        </p:spPr>
        <p:txBody>
          <a:bodyPr wrap="square" rtlCol="0" anchor="ctr" anchorCtr="1">
            <a:spAutoFit/>
          </a:bodyPr>
          <a:lstStyle/>
          <a:p>
            <a:r>
              <a:rPr lang="en-US" dirty="0"/>
              <a:t>VOLUNTEER DASHBOARD</a:t>
            </a:r>
          </a:p>
        </p:txBody>
      </p:sp>
    </p:spTree>
    <p:extLst>
      <p:ext uri="{BB962C8B-B14F-4D97-AF65-F5344CB8AC3E}">
        <p14:creationId xmlns:p14="http://schemas.microsoft.com/office/powerpoint/2010/main" val="70830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CAAFF8-A70F-42C5-9055-9ADD6A982547}"/>
              </a:ext>
            </a:extLst>
          </p:cNvPr>
          <p:cNvPicPr>
            <a:picLocks noChangeAspect="1"/>
          </p:cNvPicPr>
          <p:nvPr/>
        </p:nvPicPr>
        <p:blipFill rotWithShape="1">
          <a:blip r:embed="rId2"/>
          <a:srcRect l="860" r="13360" b="26944"/>
          <a:stretch/>
        </p:blipFill>
        <p:spPr>
          <a:xfrm>
            <a:off x="628179" y="742950"/>
            <a:ext cx="10935642" cy="5238750"/>
          </a:xfrm>
          <a:prstGeom prst="rect">
            <a:avLst/>
          </a:prstGeom>
        </p:spPr>
      </p:pic>
    </p:spTree>
    <p:extLst>
      <p:ext uri="{BB962C8B-B14F-4D97-AF65-F5344CB8AC3E}">
        <p14:creationId xmlns:p14="http://schemas.microsoft.com/office/powerpoint/2010/main" val="161488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92262C-CA55-4BE5-8864-EF6BA810F8F0}"/>
              </a:ext>
            </a:extLst>
          </p:cNvPr>
          <p:cNvPicPr/>
          <p:nvPr/>
        </p:nvPicPr>
        <p:blipFill rotWithShape="1">
          <a:blip r:embed="rId2"/>
          <a:srcRect l="961" t="141" r="12981" b="28634"/>
          <a:stretch/>
        </p:blipFill>
        <p:spPr>
          <a:xfrm>
            <a:off x="590551" y="133350"/>
            <a:ext cx="11058524" cy="6553200"/>
          </a:xfrm>
          <a:prstGeom prst="rect">
            <a:avLst/>
          </a:prstGeom>
        </p:spPr>
      </p:pic>
    </p:spTree>
    <p:extLst>
      <p:ext uri="{BB962C8B-B14F-4D97-AF65-F5344CB8AC3E}">
        <p14:creationId xmlns:p14="http://schemas.microsoft.com/office/powerpoint/2010/main" val="144449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51CF00-46D2-4A64-A174-8E4638AAF4AC}"/>
              </a:ext>
            </a:extLst>
          </p:cNvPr>
          <p:cNvPicPr>
            <a:picLocks noChangeAspect="1"/>
          </p:cNvPicPr>
          <p:nvPr/>
        </p:nvPicPr>
        <p:blipFill rotWithShape="1">
          <a:blip r:embed="rId2"/>
          <a:srcRect l="704" t="-19306" r="13124" b="29444"/>
          <a:stretch/>
        </p:blipFill>
        <p:spPr>
          <a:xfrm>
            <a:off x="842962" y="-180975"/>
            <a:ext cx="10506075" cy="6162675"/>
          </a:xfrm>
          <a:prstGeom prst="rect">
            <a:avLst/>
          </a:prstGeom>
        </p:spPr>
      </p:pic>
    </p:spTree>
    <p:extLst>
      <p:ext uri="{BB962C8B-B14F-4D97-AF65-F5344CB8AC3E}">
        <p14:creationId xmlns:p14="http://schemas.microsoft.com/office/powerpoint/2010/main" val="158138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748F10-5F82-4CD0-B0BF-5710E5524B9D}"/>
              </a:ext>
            </a:extLst>
          </p:cNvPr>
          <p:cNvPicPr>
            <a:picLocks noChangeAspect="1"/>
          </p:cNvPicPr>
          <p:nvPr/>
        </p:nvPicPr>
        <p:blipFill rotWithShape="1">
          <a:blip r:embed="rId2"/>
          <a:srcRect l="780" t="2" r="13125" b="36250"/>
          <a:stretch/>
        </p:blipFill>
        <p:spPr>
          <a:xfrm>
            <a:off x="361950" y="1328737"/>
            <a:ext cx="11216902" cy="4672013"/>
          </a:xfrm>
          <a:prstGeom prst="rect">
            <a:avLst/>
          </a:prstGeom>
        </p:spPr>
      </p:pic>
    </p:spTree>
    <p:extLst>
      <p:ext uri="{BB962C8B-B14F-4D97-AF65-F5344CB8AC3E}">
        <p14:creationId xmlns:p14="http://schemas.microsoft.com/office/powerpoint/2010/main" val="320230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9A23CE-EEA0-4BFD-A07A-F9250426BDA9}"/>
              </a:ext>
            </a:extLst>
          </p:cNvPr>
          <p:cNvPicPr>
            <a:picLocks noChangeAspect="1"/>
          </p:cNvPicPr>
          <p:nvPr/>
        </p:nvPicPr>
        <p:blipFill rotWithShape="1">
          <a:blip r:embed="rId2"/>
          <a:srcRect l="703" r="13282" b="31528"/>
          <a:stretch/>
        </p:blipFill>
        <p:spPr>
          <a:xfrm>
            <a:off x="952499" y="1009650"/>
            <a:ext cx="10487025" cy="4695825"/>
          </a:xfrm>
          <a:prstGeom prst="rect">
            <a:avLst/>
          </a:prstGeom>
        </p:spPr>
      </p:pic>
    </p:spTree>
    <p:extLst>
      <p:ext uri="{BB962C8B-B14F-4D97-AF65-F5344CB8AC3E}">
        <p14:creationId xmlns:p14="http://schemas.microsoft.com/office/powerpoint/2010/main" val="19565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63D03-E71A-4EC4-ADF5-029F04D940AD}"/>
              </a:ext>
            </a:extLst>
          </p:cNvPr>
          <p:cNvPicPr>
            <a:picLocks noChangeAspect="1"/>
          </p:cNvPicPr>
          <p:nvPr/>
        </p:nvPicPr>
        <p:blipFill rotWithShape="1">
          <a:blip r:embed="rId2"/>
          <a:srcRect l="937" r="13203" b="31250"/>
          <a:stretch/>
        </p:blipFill>
        <p:spPr>
          <a:xfrm>
            <a:off x="552450" y="1071562"/>
            <a:ext cx="10467975" cy="4714875"/>
          </a:xfrm>
          <a:prstGeom prst="rect">
            <a:avLst/>
          </a:prstGeom>
        </p:spPr>
      </p:pic>
    </p:spTree>
    <p:extLst>
      <p:ext uri="{BB962C8B-B14F-4D97-AF65-F5344CB8AC3E}">
        <p14:creationId xmlns:p14="http://schemas.microsoft.com/office/powerpoint/2010/main" val="269669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FC7B88-AB91-4625-950A-E067EC0C8081}"/>
              </a:ext>
            </a:extLst>
          </p:cNvPr>
          <p:cNvPicPr>
            <a:picLocks noChangeAspect="1"/>
          </p:cNvPicPr>
          <p:nvPr/>
        </p:nvPicPr>
        <p:blipFill rotWithShape="1">
          <a:blip r:embed="rId2"/>
          <a:srcRect l="547" r="13125" b="6388"/>
          <a:stretch/>
        </p:blipFill>
        <p:spPr>
          <a:xfrm>
            <a:off x="752474" y="438150"/>
            <a:ext cx="10525125" cy="6419850"/>
          </a:xfrm>
          <a:prstGeom prst="rect">
            <a:avLst/>
          </a:prstGeom>
        </p:spPr>
      </p:pic>
    </p:spTree>
    <p:extLst>
      <p:ext uri="{BB962C8B-B14F-4D97-AF65-F5344CB8AC3E}">
        <p14:creationId xmlns:p14="http://schemas.microsoft.com/office/powerpoint/2010/main" val="124228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B2A1-14BE-4B61-9A7D-E14731260BC4}"/>
              </a:ext>
            </a:extLst>
          </p:cNvPr>
          <p:cNvSpPr>
            <a:spLocks noGrp="1"/>
          </p:cNvSpPr>
          <p:nvPr>
            <p:ph type="title"/>
          </p:nvPr>
        </p:nvSpPr>
        <p:spPr>
          <a:xfrm>
            <a:off x="1622612" y="365125"/>
            <a:ext cx="9731188" cy="1325563"/>
          </a:xfrm>
        </p:spPr>
        <p:txBody>
          <a:bodyPr/>
          <a:lstStyle/>
          <a:p>
            <a:r>
              <a:rPr lang="en-US" dirty="0">
                <a:latin typeface="+mn-lt"/>
              </a:rPr>
              <a:t>Problem Statement</a:t>
            </a:r>
          </a:p>
        </p:txBody>
      </p:sp>
      <p:sp>
        <p:nvSpPr>
          <p:cNvPr id="3" name="Content Placeholder 2">
            <a:extLst>
              <a:ext uri="{FF2B5EF4-FFF2-40B4-BE49-F238E27FC236}">
                <a16:creationId xmlns:a16="http://schemas.microsoft.com/office/drawing/2014/main" id="{D6F80A82-96A0-4A5A-9823-7C91822F842F}"/>
              </a:ext>
            </a:extLst>
          </p:cNvPr>
          <p:cNvSpPr>
            <a:spLocks noGrp="1"/>
          </p:cNvSpPr>
          <p:nvPr>
            <p:ph idx="1"/>
          </p:nvPr>
        </p:nvSpPr>
        <p:spPr/>
        <p:txBody>
          <a:bodyPr>
            <a:normAutofit/>
          </a:bodyPr>
          <a:lstStyle/>
          <a:p>
            <a:pPr>
              <a:lnSpc>
                <a:spcPct val="100000"/>
              </a:lnSpc>
              <a:buClr>
                <a:schemeClr val="accent1">
                  <a:lumMod val="75000"/>
                </a:schemeClr>
              </a:buClr>
              <a:buFont typeface="Wingdings" panose="05000000000000000000" pitchFamily="2" charset="2"/>
              <a:buChar char="§"/>
            </a:pPr>
            <a:r>
              <a:rPr lang="en-US" sz="2400" dirty="0">
                <a:solidFill>
                  <a:schemeClr val="accent1">
                    <a:lumMod val="75000"/>
                  </a:schemeClr>
                </a:solidFill>
                <a:cs typeface="Arial" panose="020B0604020202020204" pitchFamily="34" charset="0"/>
              </a:rPr>
              <a:t>There have been many natural and man made disasters, which have been occurring at an alarming rate</a:t>
            </a:r>
          </a:p>
          <a:p>
            <a:pPr>
              <a:lnSpc>
                <a:spcPct val="100000"/>
              </a:lnSpc>
              <a:buClr>
                <a:schemeClr val="accent1">
                  <a:lumMod val="75000"/>
                </a:schemeClr>
              </a:buClr>
              <a:buFont typeface="Wingdings" panose="05000000000000000000" pitchFamily="2" charset="2"/>
              <a:buChar char="§"/>
            </a:pPr>
            <a:endParaRPr lang="en-US" sz="2400" dirty="0">
              <a:solidFill>
                <a:schemeClr val="accent1">
                  <a:lumMod val="75000"/>
                </a:schemeClr>
              </a:solidFill>
            </a:endParaRPr>
          </a:p>
          <a:p>
            <a:pPr>
              <a:lnSpc>
                <a:spcPct val="100000"/>
              </a:lnSpc>
              <a:buClr>
                <a:schemeClr val="accent1">
                  <a:lumMod val="75000"/>
                </a:schemeClr>
              </a:buClr>
              <a:buFont typeface="Wingdings" panose="05000000000000000000" pitchFamily="2" charset="2"/>
              <a:buChar char="§"/>
            </a:pPr>
            <a:r>
              <a:rPr lang="en-US" sz="2400" dirty="0">
                <a:solidFill>
                  <a:schemeClr val="accent1">
                    <a:lumMod val="75000"/>
                  </a:schemeClr>
                </a:solidFill>
              </a:rPr>
              <a:t>During these times, donations usually start flowing in the disaster area immediately. It is imperative that efforts are made to coordinate and tackle the problems faced and prevent any further difficulties</a:t>
            </a:r>
          </a:p>
          <a:p>
            <a:pPr marL="0" indent="0">
              <a:lnSpc>
                <a:spcPct val="100000"/>
              </a:lnSpc>
              <a:buClr>
                <a:schemeClr val="accent1">
                  <a:lumMod val="75000"/>
                </a:schemeClr>
              </a:buClr>
              <a:buNone/>
            </a:pPr>
            <a:endParaRPr lang="en-US" sz="2400" dirty="0">
              <a:solidFill>
                <a:schemeClr val="accent1">
                  <a:lumMod val="75000"/>
                </a:schemeClr>
              </a:solidFill>
            </a:endParaRPr>
          </a:p>
          <a:p>
            <a:pPr>
              <a:lnSpc>
                <a:spcPct val="100000"/>
              </a:lnSpc>
              <a:buClr>
                <a:schemeClr val="accent1">
                  <a:lumMod val="75000"/>
                </a:schemeClr>
              </a:buClr>
              <a:buFont typeface="Wingdings" panose="05000000000000000000" pitchFamily="2" charset="2"/>
              <a:buChar char="§"/>
            </a:pPr>
            <a:r>
              <a:rPr lang="en-US" sz="2400" dirty="0">
                <a:solidFill>
                  <a:schemeClr val="accent1">
                    <a:lumMod val="75000"/>
                  </a:schemeClr>
                </a:solidFill>
              </a:rPr>
              <a:t>No proper requirement tracking and management of the donations leads to chaos and wastage of time and resources</a:t>
            </a:r>
          </a:p>
        </p:txBody>
      </p:sp>
    </p:spTree>
    <p:extLst>
      <p:ext uri="{BB962C8B-B14F-4D97-AF65-F5344CB8AC3E}">
        <p14:creationId xmlns:p14="http://schemas.microsoft.com/office/powerpoint/2010/main" val="58541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7DEA81-9307-47CC-8492-E31A09C1AECC}"/>
              </a:ext>
            </a:extLst>
          </p:cNvPr>
          <p:cNvPicPr>
            <a:picLocks noChangeAspect="1"/>
          </p:cNvPicPr>
          <p:nvPr/>
        </p:nvPicPr>
        <p:blipFill rotWithShape="1">
          <a:blip r:embed="rId2"/>
          <a:srcRect l="547" t="-3610" r="13048" b="42916"/>
          <a:stretch/>
        </p:blipFill>
        <p:spPr>
          <a:xfrm>
            <a:off x="232033" y="866776"/>
            <a:ext cx="11727933" cy="4633912"/>
          </a:xfrm>
          <a:prstGeom prst="rect">
            <a:avLst/>
          </a:prstGeom>
        </p:spPr>
      </p:pic>
    </p:spTree>
    <p:extLst>
      <p:ext uri="{BB962C8B-B14F-4D97-AF65-F5344CB8AC3E}">
        <p14:creationId xmlns:p14="http://schemas.microsoft.com/office/powerpoint/2010/main" val="359693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B0DD52-A98A-4A4A-82D7-408EB2E69E59}"/>
              </a:ext>
            </a:extLst>
          </p:cNvPr>
          <p:cNvPicPr>
            <a:picLocks noChangeAspect="1"/>
          </p:cNvPicPr>
          <p:nvPr/>
        </p:nvPicPr>
        <p:blipFill rotWithShape="1">
          <a:blip r:embed="rId2"/>
          <a:srcRect l="703" t="-34028" r="13360" b="29305"/>
          <a:stretch/>
        </p:blipFill>
        <p:spPr>
          <a:xfrm>
            <a:off x="276224" y="-1666875"/>
            <a:ext cx="11394627" cy="7810499"/>
          </a:xfrm>
          <a:prstGeom prst="rect">
            <a:avLst/>
          </a:prstGeom>
        </p:spPr>
      </p:pic>
    </p:spTree>
    <p:extLst>
      <p:ext uri="{BB962C8B-B14F-4D97-AF65-F5344CB8AC3E}">
        <p14:creationId xmlns:p14="http://schemas.microsoft.com/office/powerpoint/2010/main" val="28064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B4BB2C-756A-42C2-B185-B7743DF20AC3}"/>
              </a:ext>
            </a:extLst>
          </p:cNvPr>
          <p:cNvPicPr/>
          <p:nvPr/>
        </p:nvPicPr>
        <p:blipFill rotWithShape="1">
          <a:blip r:embed="rId2"/>
          <a:srcRect l="854" r="13355" b="7122"/>
          <a:stretch/>
        </p:blipFill>
        <p:spPr bwMode="auto">
          <a:xfrm>
            <a:off x="1009650" y="323850"/>
            <a:ext cx="10001249" cy="6296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116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03A34-A187-44CB-AB8B-270882F3BD98}"/>
              </a:ext>
            </a:extLst>
          </p:cNvPr>
          <p:cNvSpPr>
            <a:spLocks noGrp="1"/>
          </p:cNvSpPr>
          <p:nvPr>
            <p:ph idx="1"/>
          </p:nvPr>
        </p:nvSpPr>
        <p:spPr>
          <a:xfrm>
            <a:off x="1535206" y="2254624"/>
            <a:ext cx="9791700" cy="3478586"/>
          </a:xfrm>
        </p:spPr>
        <p:txBody>
          <a:bodyPr>
            <a:normAutofit/>
          </a:bodyPr>
          <a:lstStyle/>
          <a:p>
            <a:pPr marL="0" indent="0" algn="ctr">
              <a:buNone/>
            </a:pPr>
            <a:r>
              <a:rPr lang="en-US" sz="4400" dirty="0">
                <a:solidFill>
                  <a:schemeClr val="accent1">
                    <a:lumMod val="75000"/>
                  </a:schemeClr>
                </a:solidFill>
              </a:rPr>
              <a:t>Thank you</a:t>
            </a:r>
          </a:p>
        </p:txBody>
      </p:sp>
    </p:spTree>
    <p:extLst>
      <p:ext uri="{BB962C8B-B14F-4D97-AF65-F5344CB8AC3E}">
        <p14:creationId xmlns:p14="http://schemas.microsoft.com/office/powerpoint/2010/main" val="130679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770528" y="0"/>
            <a:ext cx="9708777" cy="6858000"/>
          </a:xfrm>
        </p:spPr>
        <p:txBody>
          <a:bodyPr>
            <a:normAutofit/>
          </a:bodyPr>
          <a:lstStyle/>
          <a:p>
            <a:pPr marL="0" lvl="0" indent="0">
              <a:buClr>
                <a:schemeClr val="accent1">
                  <a:lumMod val="75000"/>
                </a:schemeClr>
              </a:buClr>
              <a:buNone/>
            </a:pPr>
            <a:r>
              <a:rPr lang="en-US" sz="4400" dirty="0">
                <a:solidFill>
                  <a:schemeClr val="accent1">
                    <a:lumMod val="75000"/>
                  </a:schemeClr>
                </a:solidFill>
              </a:rPr>
              <a:t>Proposed Solution</a:t>
            </a:r>
          </a:p>
          <a:p>
            <a:pPr marL="0" indent="0">
              <a:buClr>
                <a:schemeClr val="accent1">
                  <a:lumMod val="75000"/>
                </a:schemeClr>
              </a:buClr>
              <a:buNone/>
            </a:pPr>
            <a:endParaRPr lang="en-US" sz="2400" dirty="0">
              <a:solidFill>
                <a:schemeClr val="accent1">
                  <a:lumMod val="75000"/>
                </a:schemeClr>
              </a:solidFill>
            </a:endParaRPr>
          </a:p>
          <a:p>
            <a:pPr>
              <a:buClr>
                <a:schemeClr val="accent1">
                  <a:lumMod val="75000"/>
                </a:schemeClr>
              </a:buClr>
              <a:buFont typeface="Wingdings" panose="05000000000000000000" pitchFamily="2" charset="2"/>
              <a:buChar char="§"/>
            </a:pPr>
            <a:r>
              <a:rPr lang="en-US" sz="2400" dirty="0">
                <a:solidFill>
                  <a:schemeClr val="accent1">
                    <a:lumMod val="75000"/>
                  </a:schemeClr>
                </a:solidFill>
              </a:rPr>
              <a:t>We propose “Disaster Donation Management System” application. This application would primarily track the actual needs of goods and medicines in the affected area and all the goods donated by the people around the world</a:t>
            </a:r>
          </a:p>
          <a:p>
            <a:pPr>
              <a:buClr>
                <a:schemeClr val="accent1">
                  <a:lumMod val="75000"/>
                </a:schemeClr>
              </a:buClr>
              <a:buFont typeface="Wingdings" panose="05000000000000000000" pitchFamily="2" charset="2"/>
              <a:buChar char="§"/>
            </a:pPr>
            <a:endParaRPr lang="en-US" sz="2400" dirty="0">
              <a:solidFill>
                <a:schemeClr val="accent1">
                  <a:lumMod val="75000"/>
                </a:schemeClr>
              </a:solidFill>
            </a:endParaRPr>
          </a:p>
          <a:p>
            <a:pPr>
              <a:buClr>
                <a:schemeClr val="accent1">
                  <a:lumMod val="75000"/>
                </a:schemeClr>
              </a:buClr>
              <a:buFont typeface="Wingdings" panose="05000000000000000000" pitchFamily="2" charset="2"/>
              <a:buChar char="§"/>
            </a:pPr>
            <a:r>
              <a:rPr lang="en-US" sz="2400" dirty="0">
                <a:solidFill>
                  <a:schemeClr val="accent1">
                    <a:lumMod val="75000"/>
                  </a:schemeClr>
                </a:solidFill>
              </a:rPr>
              <a:t>It would record the shipment of these goods based on the affected area needs for its distribution. The application would also track the inflow of cash donations</a:t>
            </a:r>
          </a:p>
          <a:p>
            <a:pPr>
              <a:buClr>
                <a:schemeClr val="accent1">
                  <a:lumMod val="75000"/>
                </a:schemeClr>
              </a:buClr>
              <a:buFont typeface="Wingdings" panose="05000000000000000000" pitchFamily="2" charset="2"/>
              <a:buChar char="§"/>
            </a:pPr>
            <a:endParaRPr lang="en-US" sz="2400" dirty="0">
              <a:solidFill>
                <a:schemeClr val="accent1">
                  <a:lumMod val="75000"/>
                </a:schemeClr>
              </a:solidFill>
            </a:endParaRPr>
          </a:p>
          <a:p>
            <a:pPr>
              <a:buClr>
                <a:schemeClr val="accent1">
                  <a:lumMod val="75000"/>
                </a:schemeClr>
              </a:buClr>
              <a:buFont typeface="Wingdings" panose="05000000000000000000" pitchFamily="2" charset="2"/>
              <a:buChar char="§"/>
            </a:pPr>
            <a:r>
              <a:rPr lang="en-US" sz="2400" dirty="0">
                <a:solidFill>
                  <a:schemeClr val="accent1">
                    <a:lumMod val="75000"/>
                  </a:schemeClr>
                </a:solidFill>
                <a:cs typeface="Arial" panose="020B0604020202020204" pitchFamily="34" charset="0"/>
              </a:rPr>
              <a:t>With this project, we aim to provide an end to end system, where the admin can keep track of the donations and distribute it according to the requirement of the affected area in order to avoid the wastage of resources</a:t>
            </a:r>
            <a:endParaRPr lang="en-US" sz="2400" dirty="0">
              <a:solidFill>
                <a:schemeClr val="accent1">
                  <a:lumMod val="75000"/>
                </a:schemeClr>
              </a:solidFill>
            </a:endParaRPr>
          </a:p>
          <a:p>
            <a:pPr marL="0" lvl="0" indent="0">
              <a:buClr>
                <a:schemeClr val="accent1">
                  <a:lumMod val="75000"/>
                </a:schemeClr>
              </a:buClr>
              <a:buNone/>
            </a:pPr>
            <a:endParaRPr lang="en-US" sz="2400" dirty="0">
              <a:solidFill>
                <a:schemeClr val="accent1">
                  <a:lumMod val="75000"/>
                </a:schemeClr>
              </a:solidFill>
            </a:endParaRPr>
          </a:p>
        </p:txBody>
      </p:sp>
    </p:spTree>
    <p:extLst>
      <p:ext uri="{BB962C8B-B14F-4D97-AF65-F5344CB8AC3E}">
        <p14:creationId xmlns:p14="http://schemas.microsoft.com/office/powerpoint/2010/main" val="11382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325563"/>
          </a:xfrm>
        </p:spPr>
        <p:txBody>
          <a:bodyPr/>
          <a:lstStyle/>
          <a:p>
            <a:r>
              <a:rPr lang="en-US" dirty="0">
                <a:latin typeface="+mn-lt"/>
              </a:rPr>
              <a:t>Approach</a:t>
            </a:r>
          </a:p>
        </p:txBody>
      </p:sp>
      <p:sp>
        <p:nvSpPr>
          <p:cNvPr id="5" name="Content Placeholder 4">
            <a:extLst>
              <a:ext uri="{FF2B5EF4-FFF2-40B4-BE49-F238E27FC236}">
                <a16:creationId xmlns:a16="http://schemas.microsoft.com/office/drawing/2014/main" id="{2D83423D-00E2-487D-BFFF-21EA74C63B5B}"/>
              </a:ext>
            </a:extLst>
          </p:cNvPr>
          <p:cNvSpPr>
            <a:spLocks noGrp="1"/>
          </p:cNvSpPr>
          <p:nvPr>
            <p:ph sz="half" idx="1"/>
          </p:nvPr>
        </p:nvSpPr>
        <p:spPr>
          <a:xfrm>
            <a:off x="0" y="963706"/>
            <a:ext cx="12192000" cy="5894294"/>
          </a:xfrm>
        </p:spPr>
        <p:txBody>
          <a:bodyPr>
            <a:normAutofit/>
          </a:bodyPr>
          <a:lstStyle/>
          <a:p>
            <a:pPr marL="0" indent="0">
              <a:buClr>
                <a:schemeClr val="accent1">
                  <a:lumMod val="75000"/>
                </a:schemeClr>
              </a:buClr>
              <a:buNone/>
            </a:pPr>
            <a:endParaRPr lang="en-US" sz="2400" dirty="0">
              <a:solidFill>
                <a:schemeClr val="accent1">
                  <a:lumMod val="75000"/>
                </a:schemeClr>
              </a:solidFill>
            </a:endParaRPr>
          </a:p>
          <a:p>
            <a:pPr marL="0" indent="0">
              <a:buNone/>
            </a:pPr>
            <a:endParaRPr lang="en-US" dirty="0"/>
          </a:p>
        </p:txBody>
      </p:sp>
      <p:sp>
        <p:nvSpPr>
          <p:cNvPr id="3" name="Flowchart: Process 2">
            <a:extLst>
              <a:ext uri="{FF2B5EF4-FFF2-40B4-BE49-F238E27FC236}">
                <a16:creationId xmlns:a16="http://schemas.microsoft.com/office/drawing/2014/main" id="{0E2C29AD-BF9D-4CA8-A721-E14A9323F2B3}"/>
              </a:ext>
            </a:extLst>
          </p:cNvPr>
          <p:cNvSpPr/>
          <p:nvPr/>
        </p:nvSpPr>
        <p:spPr>
          <a:xfrm>
            <a:off x="928970" y="1260848"/>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Planning</a:t>
            </a:r>
          </a:p>
        </p:txBody>
      </p:sp>
      <p:sp>
        <p:nvSpPr>
          <p:cNvPr id="6" name="Flowchart: Process 5">
            <a:extLst>
              <a:ext uri="{FF2B5EF4-FFF2-40B4-BE49-F238E27FC236}">
                <a16:creationId xmlns:a16="http://schemas.microsoft.com/office/drawing/2014/main" id="{2C654695-9FD3-43C9-925C-E689A81FAE13}"/>
              </a:ext>
            </a:extLst>
          </p:cNvPr>
          <p:cNvSpPr/>
          <p:nvPr/>
        </p:nvSpPr>
        <p:spPr>
          <a:xfrm>
            <a:off x="3788710" y="1260848"/>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Design</a:t>
            </a:r>
          </a:p>
        </p:txBody>
      </p:sp>
      <p:cxnSp>
        <p:nvCxnSpPr>
          <p:cNvPr id="8" name="Straight Arrow Connector 7">
            <a:extLst>
              <a:ext uri="{FF2B5EF4-FFF2-40B4-BE49-F238E27FC236}">
                <a16:creationId xmlns:a16="http://schemas.microsoft.com/office/drawing/2014/main" id="{6D516EA2-7D3B-45F5-80B4-51DC0A48CE6D}"/>
              </a:ext>
            </a:extLst>
          </p:cNvPr>
          <p:cNvCxnSpPr>
            <a:stCxn id="3" idx="3"/>
            <a:endCxn id="6" idx="1"/>
          </p:cNvCxnSpPr>
          <p:nvPr/>
        </p:nvCxnSpPr>
        <p:spPr>
          <a:xfrm>
            <a:off x="2627781" y="1596371"/>
            <a:ext cx="1160929"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9" name="Flowchart: Process 8">
            <a:extLst>
              <a:ext uri="{FF2B5EF4-FFF2-40B4-BE49-F238E27FC236}">
                <a16:creationId xmlns:a16="http://schemas.microsoft.com/office/drawing/2014/main" id="{BF8F2D29-6617-4504-8A37-C95FEC3BF0A9}"/>
              </a:ext>
            </a:extLst>
          </p:cNvPr>
          <p:cNvSpPr/>
          <p:nvPr/>
        </p:nvSpPr>
        <p:spPr>
          <a:xfrm>
            <a:off x="6761629" y="1260848"/>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Specification</a:t>
            </a:r>
          </a:p>
        </p:txBody>
      </p:sp>
      <p:cxnSp>
        <p:nvCxnSpPr>
          <p:cNvPr id="11" name="Straight Arrow Connector 10">
            <a:extLst>
              <a:ext uri="{FF2B5EF4-FFF2-40B4-BE49-F238E27FC236}">
                <a16:creationId xmlns:a16="http://schemas.microsoft.com/office/drawing/2014/main" id="{6C0390B5-7C79-4A35-A73F-BEB81144E6EF}"/>
              </a:ext>
            </a:extLst>
          </p:cNvPr>
          <p:cNvCxnSpPr>
            <a:stCxn id="6" idx="3"/>
            <a:endCxn id="9" idx="1"/>
          </p:cNvCxnSpPr>
          <p:nvPr/>
        </p:nvCxnSpPr>
        <p:spPr>
          <a:xfrm>
            <a:off x="5487521" y="1596371"/>
            <a:ext cx="1274108"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12" name="Flowchart: Process 11">
            <a:extLst>
              <a:ext uri="{FF2B5EF4-FFF2-40B4-BE49-F238E27FC236}">
                <a16:creationId xmlns:a16="http://schemas.microsoft.com/office/drawing/2014/main" id="{B218B572-D053-4C53-83DB-4038F30DDCA4}"/>
              </a:ext>
            </a:extLst>
          </p:cNvPr>
          <p:cNvSpPr/>
          <p:nvPr/>
        </p:nvSpPr>
        <p:spPr>
          <a:xfrm>
            <a:off x="9309846" y="1260848"/>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Development</a:t>
            </a:r>
          </a:p>
        </p:txBody>
      </p:sp>
      <p:sp>
        <p:nvSpPr>
          <p:cNvPr id="14" name="Flowchart: Process 13">
            <a:extLst>
              <a:ext uri="{FF2B5EF4-FFF2-40B4-BE49-F238E27FC236}">
                <a16:creationId xmlns:a16="http://schemas.microsoft.com/office/drawing/2014/main" id="{0BDFEA89-3F61-464F-A66F-60E3E1C28F35}"/>
              </a:ext>
            </a:extLst>
          </p:cNvPr>
          <p:cNvSpPr/>
          <p:nvPr/>
        </p:nvSpPr>
        <p:spPr>
          <a:xfrm>
            <a:off x="246529" y="2289269"/>
            <a:ext cx="11403106" cy="4447702"/>
          </a:xfrm>
          <a:prstGeom prst="flowChartProcess">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572F33D0-F938-490C-BED8-4936DE3AF990}"/>
              </a:ext>
            </a:extLst>
          </p:cNvPr>
          <p:cNvCxnSpPr>
            <a:stCxn id="9" idx="3"/>
            <a:endCxn id="12" idx="1"/>
          </p:cNvCxnSpPr>
          <p:nvPr/>
        </p:nvCxnSpPr>
        <p:spPr>
          <a:xfrm>
            <a:off x="8460440" y="1596371"/>
            <a:ext cx="849406"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1" name="Flowchart: Process 20">
            <a:extLst>
              <a:ext uri="{FF2B5EF4-FFF2-40B4-BE49-F238E27FC236}">
                <a16:creationId xmlns:a16="http://schemas.microsoft.com/office/drawing/2014/main" id="{D17567B1-9308-4808-88F9-8F51FA7C8FCF}"/>
              </a:ext>
            </a:extLst>
          </p:cNvPr>
          <p:cNvSpPr/>
          <p:nvPr/>
        </p:nvSpPr>
        <p:spPr>
          <a:xfrm>
            <a:off x="9309846" y="2560077"/>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Db4o setup</a:t>
            </a:r>
          </a:p>
        </p:txBody>
      </p:sp>
      <p:cxnSp>
        <p:nvCxnSpPr>
          <p:cNvPr id="23" name="Straight Arrow Connector 22">
            <a:extLst>
              <a:ext uri="{FF2B5EF4-FFF2-40B4-BE49-F238E27FC236}">
                <a16:creationId xmlns:a16="http://schemas.microsoft.com/office/drawing/2014/main" id="{0C4D4AF0-F888-451C-B877-1A2DC8B1D84F}"/>
              </a:ext>
            </a:extLst>
          </p:cNvPr>
          <p:cNvCxnSpPr>
            <a:stCxn id="12" idx="2"/>
            <a:endCxn id="21" idx="0"/>
          </p:cNvCxnSpPr>
          <p:nvPr/>
        </p:nvCxnSpPr>
        <p:spPr>
          <a:xfrm>
            <a:off x="10159252" y="1931894"/>
            <a:ext cx="0" cy="62818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96E60C57-E0E8-4BA5-B898-920C36736FA3}"/>
              </a:ext>
            </a:extLst>
          </p:cNvPr>
          <p:cNvSpPr/>
          <p:nvPr/>
        </p:nvSpPr>
        <p:spPr>
          <a:xfrm>
            <a:off x="6461311" y="2560077"/>
            <a:ext cx="1999129" cy="4008528"/>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5" name="Flowchart: Process 24">
            <a:extLst>
              <a:ext uri="{FF2B5EF4-FFF2-40B4-BE49-F238E27FC236}">
                <a16:creationId xmlns:a16="http://schemas.microsoft.com/office/drawing/2014/main" id="{0ED569C9-EF2C-4A0B-B71E-54CB7E19AC9E}"/>
              </a:ext>
            </a:extLst>
          </p:cNvPr>
          <p:cNvSpPr/>
          <p:nvPr/>
        </p:nvSpPr>
        <p:spPr>
          <a:xfrm>
            <a:off x="6567770" y="2722095"/>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NGO</a:t>
            </a:r>
          </a:p>
        </p:txBody>
      </p:sp>
      <p:sp>
        <p:nvSpPr>
          <p:cNvPr id="26" name="Flowchart: Process 25">
            <a:extLst>
              <a:ext uri="{FF2B5EF4-FFF2-40B4-BE49-F238E27FC236}">
                <a16:creationId xmlns:a16="http://schemas.microsoft.com/office/drawing/2014/main" id="{FC77D3D8-28F8-405A-AFB7-2C514B43CD5B}"/>
              </a:ext>
            </a:extLst>
          </p:cNvPr>
          <p:cNvSpPr/>
          <p:nvPr/>
        </p:nvSpPr>
        <p:spPr>
          <a:xfrm>
            <a:off x="6567770" y="4797424"/>
            <a:ext cx="1698811" cy="6710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Logistics</a:t>
            </a:r>
          </a:p>
        </p:txBody>
      </p:sp>
      <p:cxnSp>
        <p:nvCxnSpPr>
          <p:cNvPr id="28" name="Straight Arrow Connector 27">
            <a:extLst>
              <a:ext uri="{FF2B5EF4-FFF2-40B4-BE49-F238E27FC236}">
                <a16:creationId xmlns:a16="http://schemas.microsoft.com/office/drawing/2014/main" id="{A7288595-2813-401A-8A46-D1D4F2B69FF6}"/>
              </a:ext>
            </a:extLst>
          </p:cNvPr>
          <p:cNvCxnSpPr/>
          <p:nvPr/>
        </p:nvCxnSpPr>
        <p:spPr>
          <a:xfrm flipH="1">
            <a:off x="8460440" y="2895600"/>
            <a:ext cx="849406"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0C9C1250-FC30-4FCD-8D53-335ECB6D2DCB}"/>
              </a:ext>
            </a:extLst>
          </p:cNvPr>
          <p:cNvCxnSpPr>
            <a:stCxn id="25" idx="2"/>
            <a:endCxn id="26" idx="0"/>
          </p:cNvCxnSpPr>
          <p:nvPr/>
        </p:nvCxnSpPr>
        <p:spPr>
          <a:xfrm>
            <a:off x="7417176" y="3393141"/>
            <a:ext cx="0" cy="140428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983B7F62-38A8-40FA-BF3B-9EA728104A19}"/>
              </a:ext>
            </a:extLst>
          </p:cNvPr>
          <p:cNvSpPr/>
          <p:nvPr/>
        </p:nvSpPr>
        <p:spPr>
          <a:xfrm>
            <a:off x="3719235" y="2560077"/>
            <a:ext cx="1999129" cy="4008528"/>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3" name="Flowchart: Process 32">
            <a:extLst>
              <a:ext uri="{FF2B5EF4-FFF2-40B4-BE49-F238E27FC236}">
                <a16:creationId xmlns:a16="http://schemas.microsoft.com/office/drawing/2014/main" id="{C2A7DE56-8E03-43B8-8281-B802601A7059}"/>
              </a:ext>
            </a:extLst>
          </p:cNvPr>
          <p:cNvSpPr/>
          <p:nvPr/>
        </p:nvSpPr>
        <p:spPr>
          <a:xfrm>
            <a:off x="3816165" y="2722095"/>
            <a:ext cx="1698811" cy="411070"/>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Human Resources</a:t>
            </a:r>
          </a:p>
        </p:txBody>
      </p:sp>
      <p:sp>
        <p:nvSpPr>
          <p:cNvPr id="34" name="Flowchart: Process 33">
            <a:extLst>
              <a:ext uri="{FF2B5EF4-FFF2-40B4-BE49-F238E27FC236}">
                <a16:creationId xmlns:a16="http://schemas.microsoft.com/office/drawing/2014/main" id="{3050B60C-4513-4F71-9075-D6BE514E740A}"/>
              </a:ext>
            </a:extLst>
          </p:cNvPr>
          <p:cNvSpPr/>
          <p:nvPr/>
        </p:nvSpPr>
        <p:spPr>
          <a:xfrm>
            <a:off x="3816162" y="3545262"/>
            <a:ext cx="1698811" cy="411070"/>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Relief Funding organization</a:t>
            </a:r>
          </a:p>
        </p:txBody>
      </p:sp>
      <p:sp>
        <p:nvSpPr>
          <p:cNvPr id="35" name="Flowchart: Process 34">
            <a:extLst>
              <a:ext uri="{FF2B5EF4-FFF2-40B4-BE49-F238E27FC236}">
                <a16:creationId xmlns:a16="http://schemas.microsoft.com/office/drawing/2014/main" id="{02271072-C641-4741-B771-863BC5D39A56}"/>
              </a:ext>
            </a:extLst>
          </p:cNvPr>
          <p:cNvSpPr/>
          <p:nvPr/>
        </p:nvSpPr>
        <p:spPr>
          <a:xfrm>
            <a:off x="3816162" y="4355117"/>
            <a:ext cx="1698811" cy="411070"/>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Pharmacist Organization</a:t>
            </a:r>
          </a:p>
        </p:txBody>
      </p:sp>
      <p:sp>
        <p:nvSpPr>
          <p:cNvPr id="36" name="Flowchart: Process 35">
            <a:extLst>
              <a:ext uri="{FF2B5EF4-FFF2-40B4-BE49-F238E27FC236}">
                <a16:creationId xmlns:a16="http://schemas.microsoft.com/office/drawing/2014/main" id="{BE82DC28-4098-47F5-B6EB-F4E5484D0B45}"/>
              </a:ext>
            </a:extLst>
          </p:cNvPr>
          <p:cNvSpPr/>
          <p:nvPr/>
        </p:nvSpPr>
        <p:spPr>
          <a:xfrm>
            <a:off x="3816163" y="5256070"/>
            <a:ext cx="1698811" cy="424799"/>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Good Management Organization</a:t>
            </a:r>
          </a:p>
        </p:txBody>
      </p:sp>
      <p:sp>
        <p:nvSpPr>
          <p:cNvPr id="37" name="Flowchart: Process 36">
            <a:extLst>
              <a:ext uri="{FF2B5EF4-FFF2-40B4-BE49-F238E27FC236}">
                <a16:creationId xmlns:a16="http://schemas.microsoft.com/office/drawing/2014/main" id="{6F520815-D8B9-45C0-8E08-C2A8A4F8FD4E}"/>
              </a:ext>
            </a:extLst>
          </p:cNvPr>
          <p:cNvSpPr/>
          <p:nvPr/>
        </p:nvSpPr>
        <p:spPr>
          <a:xfrm>
            <a:off x="3816164" y="5988140"/>
            <a:ext cx="1698811" cy="381283"/>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Transport Organization</a:t>
            </a:r>
          </a:p>
        </p:txBody>
      </p:sp>
      <p:cxnSp>
        <p:nvCxnSpPr>
          <p:cNvPr id="39" name="Straight Arrow Connector 38">
            <a:extLst>
              <a:ext uri="{FF2B5EF4-FFF2-40B4-BE49-F238E27FC236}">
                <a16:creationId xmlns:a16="http://schemas.microsoft.com/office/drawing/2014/main" id="{83378180-1A3F-4DE1-885A-578E1A7D2D2E}"/>
              </a:ext>
            </a:extLst>
          </p:cNvPr>
          <p:cNvCxnSpPr>
            <a:stCxn id="33" idx="2"/>
            <a:endCxn id="34" idx="0"/>
          </p:cNvCxnSpPr>
          <p:nvPr/>
        </p:nvCxnSpPr>
        <p:spPr>
          <a:xfrm flipH="1">
            <a:off x="4665568" y="3133165"/>
            <a:ext cx="3" cy="412097"/>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B3C1F3A4-33D9-4207-BC7A-FB935DF99F08}"/>
              </a:ext>
            </a:extLst>
          </p:cNvPr>
          <p:cNvCxnSpPr>
            <a:stCxn id="34" idx="2"/>
            <a:endCxn id="35" idx="0"/>
          </p:cNvCxnSpPr>
          <p:nvPr/>
        </p:nvCxnSpPr>
        <p:spPr>
          <a:xfrm>
            <a:off x="4665568" y="3956332"/>
            <a:ext cx="0" cy="39878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BA42FB55-C57F-4217-AF1D-84C7D212B888}"/>
              </a:ext>
            </a:extLst>
          </p:cNvPr>
          <p:cNvCxnSpPr>
            <a:stCxn id="35" idx="2"/>
            <a:endCxn id="36" idx="0"/>
          </p:cNvCxnSpPr>
          <p:nvPr/>
        </p:nvCxnSpPr>
        <p:spPr>
          <a:xfrm>
            <a:off x="4665568" y="4766187"/>
            <a:ext cx="1" cy="48988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3C73F2E4-6A21-4035-8EDF-33AB14438155}"/>
              </a:ext>
            </a:extLst>
          </p:cNvPr>
          <p:cNvCxnSpPr>
            <a:stCxn id="36" idx="2"/>
            <a:endCxn id="37" idx="0"/>
          </p:cNvCxnSpPr>
          <p:nvPr/>
        </p:nvCxnSpPr>
        <p:spPr>
          <a:xfrm>
            <a:off x="4665569" y="5680869"/>
            <a:ext cx="1" cy="30727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a:extLst>
              <a:ext uri="{FF2B5EF4-FFF2-40B4-BE49-F238E27FC236}">
                <a16:creationId xmlns:a16="http://schemas.microsoft.com/office/drawing/2014/main" id="{23A82105-777F-423F-884F-A84A6F719CA5}"/>
              </a:ext>
            </a:extLst>
          </p:cNvPr>
          <p:cNvCxnSpPr/>
          <p:nvPr/>
        </p:nvCxnSpPr>
        <p:spPr>
          <a:xfrm flipH="1">
            <a:off x="5718364" y="3057618"/>
            <a:ext cx="742947"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48" name="Rectangle 47">
            <a:extLst>
              <a:ext uri="{FF2B5EF4-FFF2-40B4-BE49-F238E27FC236}">
                <a16:creationId xmlns:a16="http://schemas.microsoft.com/office/drawing/2014/main" id="{9219CDD5-A24D-4DE6-A9AB-DDFC7EE02C20}"/>
              </a:ext>
            </a:extLst>
          </p:cNvPr>
          <p:cNvSpPr/>
          <p:nvPr/>
        </p:nvSpPr>
        <p:spPr>
          <a:xfrm>
            <a:off x="644906" y="2556388"/>
            <a:ext cx="1999129" cy="1925965"/>
          </a:xfrm>
          <a:prstGeom prst="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9" name="Flowchart: Process 48">
            <a:extLst>
              <a:ext uri="{FF2B5EF4-FFF2-40B4-BE49-F238E27FC236}">
                <a16:creationId xmlns:a16="http://schemas.microsoft.com/office/drawing/2014/main" id="{067CEF4D-C426-414D-83AE-788C7BE1DDED}"/>
              </a:ext>
            </a:extLst>
          </p:cNvPr>
          <p:cNvSpPr/>
          <p:nvPr/>
        </p:nvSpPr>
        <p:spPr>
          <a:xfrm>
            <a:off x="790016" y="2797642"/>
            <a:ext cx="1698811" cy="137094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Organizations &amp; directories</a:t>
            </a:r>
          </a:p>
        </p:txBody>
      </p:sp>
      <p:cxnSp>
        <p:nvCxnSpPr>
          <p:cNvPr id="51" name="Straight Arrow Connector 50">
            <a:extLst>
              <a:ext uri="{FF2B5EF4-FFF2-40B4-BE49-F238E27FC236}">
                <a16:creationId xmlns:a16="http://schemas.microsoft.com/office/drawing/2014/main" id="{0969C3F0-0EEA-4720-AF54-0C9237569183}"/>
              </a:ext>
            </a:extLst>
          </p:cNvPr>
          <p:cNvCxnSpPr/>
          <p:nvPr/>
        </p:nvCxnSpPr>
        <p:spPr>
          <a:xfrm flipH="1">
            <a:off x="2644035" y="3133165"/>
            <a:ext cx="1075200"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DBCE18D6-93EF-43FE-A568-1393532D0CCE}"/>
              </a:ext>
            </a:extLst>
          </p:cNvPr>
          <p:cNvSpPr txBox="1"/>
          <p:nvPr/>
        </p:nvSpPr>
        <p:spPr>
          <a:xfrm>
            <a:off x="2905774" y="2768046"/>
            <a:ext cx="344966" cy="307777"/>
          </a:xfrm>
          <a:prstGeom prst="rect">
            <a:avLst/>
          </a:prstGeom>
          <a:noFill/>
          <a:ln>
            <a:noFill/>
          </a:ln>
        </p:spPr>
        <p:txBody>
          <a:bodyPr wrap="square" rtlCol="0" anchor="ctr" anchorCtr="1">
            <a:spAutoFit/>
          </a:bodyPr>
          <a:lstStyle/>
          <a:p>
            <a:r>
              <a:rPr lang="en-US" sz="1400" dirty="0">
                <a:solidFill>
                  <a:schemeClr val="accent1">
                    <a:lumMod val="75000"/>
                  </a:schemeClr>
                </a:solidFill>
              </a:rPr>
              <a:t>UI</a:t>
            </a:r>
          </a:p>
        </p:txBody>
      </p:sp>
      <p:sp>
        <p:nvSpPr>
          <p:cNvPr id="7" name="TextBox 6">
            <a:extLst>
              <a:ext uri="{FF2B5EF4-FFF2-40B4-BE49-F238E27FC236}">
                <a16:creationId xmlns:a16="http://schemas.microsoft.com/office/drawing/2014/main" id="{BF8BA751-7B9B-4C19-86EB-86DA32BE228F}"/>
              </a:ext>
            </a:extLst>
          </p:cNvPr>
          <p:cNvSpPr txBox="1"/>
          <p:nvPr/>
        </p:nvSpPr>
        <p:spPr>
          <a:xfrm>
            <a:off x="5498730" y="2577442"/>
            <a:ext cx="1287550" cy="338554"/>
          </a:xfrm>
          <a:prstGeom prst="rect">
            <a:avLst/>
          </a:prstGeom>
          <a:noFill/>
          <a:ln>
            <a:noFill/>
          </a:ln>
        </p:spPr>
        <p:txBody>
          <a:bodyPr wrap="square" rtlCol="0" anchor="ctr" anchorCtr="1">
            <a:spAutoFit/>
          </a:bodyPr>
          <a:lstStyle/>
          <a:p>
            <a:r>
              <a:rPr lang="en-US" sz="800" dirty="0">
                <a:solidFill>
                  <a:schemeClr val="accent1">
                    <a:lumMod val="75000"/>
                  </a:schemeClr>
                </a:solidFill>
              </a:rPr>
              <a:t>Organizations &amp; directories</a:t>
            </a:r>
          </a:p>
        </p:txBody>
      </p:sp>
      <p:sp>
        <p:nvSpPr>
          <p:cNvPr id="10" name="TextBox 9">
            <a:extLst>
              <a:ext uri="{FF2B5EF4-FFF2-40B4-BE49-F238E27FC236}">
                <a16:creationId xmlns:a16="http://schemas.microsoft.com/office/drawing/2014/main" id="{D0321FCD-740F-41C8-8112-FBD7AC9C0894}"/>
              </a:ext>
            </a:extLst>
          </p:cNvPr>
          <p:cNvSpPr txBox="1"/>
          <p:nvPr/>
        </p:nvSpPr>
        <p:spPr>
          <a:xfrm>
            <a:off x="8472208" y="2624791"/>
            <a:ext cx="1006622" cy="246221"/>
          </a:xfrm>
          <a:prstGeom prst="rect">
            <a:avLst/>
          </a:prstGeom>
          <a:noFill/>
          <a:ln>
            <a:noFill/>
          </a:ln>
        </p:spPr>
        <p:txBody>
          <a:bodyPr wrap="square" rtlCol="0" anchor="ctr" anchorCtr="1">
            <a:spAutoFit/>
          </a:bodyPr>
          <a:lstStyle/>
          <a:p>
            <a:r>
              <a:rPr lang="en-US" sz="1000" dirty="0">
                <a:solidFill>
                  <a:schemeClr val="accent1">
                    <a:lumMod val="75000"/>
                  </a:schemeClr>
                </a:solidFill>
              </a:rPr>
              <a:t>Enterprises</a:t>
            </a:r>
          </a:p>
        </p:txBody>
      </p:sp>
    </p:spTree>
    <p:extLst>
      <p:ext uri="{BB962C8B-B14F-4D97-AF65-F5344CB8AC3E}">
        <p14:creationId xmlns:p14="http://schemas.microsoft.com/office/powerpoint/2010/main" val="291719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816825-463A-4960-831E-E3D69D3E6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928" y="0"/>
            <a:ext cx="8745071" cy="6858000"/>
          </a:xfrm>
          <a:prstGeom prst="rect">
            <a:avLst/>
          </a:prstGeom>
        </p:spPr>
      </p:pic>
      <p:sp>
        <p:nvSpPr>
          <p:cNvPr id="2" name="TextBox 1">
            <a:extLst>
              <a:ext uri="{FF2B5EF4-FFF2-40B4-BE49-F238E27FC236}">
                <a16:creationId xmlns:a16="http://schemas.microsoft.com/office/drawing/2014/main" id="{05A5EFE3-D525-409A-A532-60C9695DEA13}"/>
              </a:ext>
            </a:extLst>
          </p:cNvPr>
          <p:cNvSpPr txBox="1"/>
          <p:nvPr/>
        </p:nvSpPr>
        <p:spPr>
          <a:xfrm>
            <a:off x="246531" y="265220"/>
            <a:ext cx="2770094" cy="769441"/>
          </a:xfrm>
          <a:prstGeom prst="rect">
            <a:avLst/>
          </a:prstGeom>
          <a:noFill/>
          <a:ln>
            <a:noFill/>
          </a:ln>
        </p:spPr>
        <p:txBody>
          <a:bodyPr wrap="square" rtlCol="0" anchor="ctr" anchorCtr="1">
            <a:spAutoFit/>
          </a:bodyPr>
          <a:lstStyle/>
          <a:p>
            <a:r>
              <a:rPr lang="en-US" sz="4400" dirty="0">
                <a:solidFill>
                  <a:schemeClr val="accent1">
                    <a:lumMod val="75000"/>
                  </a:schemeClr>
                </a:solidFill>
              </a:rPr>
              <a:t>Use Case</a:t>
            </a:r>
          </a:p>
        </p:txBody>
      </p:sp>
    </p:spTree>
    <p:extLst>
      <p:ext uri="{BB962C8B-B14F-4D97-AF65-F5344CB8AC3E}">
        <p14:creationId xmlns:p14="http://schemas.microsoft.com/office/powerpoint/2010/main" val="332341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3E8000-60C3-4C11-9A9E-CAD6F28D58D0}"/>
              </a:ext>
            </a:extLst>
          </p:cNvPr>
          <p:cNvSpPr txBox="1"/>
          <p:nvPr/>
        </p:nvSpPr>
        <p:spPr>
          <a:xfrm>
            <a:off x="161366" y="112819"/>
            <a:ext cx="3424518" cy="769441"/>
          </a:xfrm>
          <a:prstGeom prst="rect">
            <a:avLst/>
          </a:prstGeom>
          <a:noFill/>
          <a:ln>
            <a:noFill/>
          </a:ln>
        </p:spPr>
        <p:txBody>
          <a:bodyPr wrap="square" rtlCol="0" anchor="ctr" anchorCtr="1">
            <a:spAutoFit/>
          </a:bodyPr>
          <a:lstStyle/>
          <a:p>
            <a:r>
              <a:rPr lang="en-US" sz="4400" dirty="0">
                <a:solidFill>
                  <a:schemeClr val="accent1">
                    <a:lumMod val="75000"/>
                  </a:schemeClr>
                </a:solidFill>
              </a:rPr>
              <a:t>Object Model</a:t>
            </a:r>
          </a:p>
        </p:txBody>
      </p:sp>
      <p:pic>
        <p:nvPicPr>
          <p:cNvPr id="6" name="Picture 5">
            <a:extLst>
              <a:ext uri="{FF2B5EF4-FFF2-40B4-BE49-F238E27FC236}">
                <a16:creationId xmlns:a16="http://schemas.microsoft.com/office/drawing/2014/main" id="{0F363509-C703-4398-8FFD-36FC1AB6D118}"/>
              </a:ext>
            </a:extLst>
          </p:cNvPr>
          <p:cNvPicPr>
            <a:picLocks noChangeAspect="1"/>
          </p:cNvPicPr>
          <p:nvPr/>
        </p:nvPicPr>
        <p:blipFill>
          <a:blip r:embed="rId2"/>
          <a:stretch>
            <a:fillRect/>
          </a:stretch>
        </p:blipFill>
        <p:spPr>
          <a:xfrm>
            <a:off x="3993777" y="215972"/>
            <a:ext cx="7418294" cy="6642028"/>
          </a:xfrm>
          <a:prstGeom prst="rect">
            <a:avLst/>
          </a:prstGeom>
        </p:spPr>
      </p:pic>
    </p:spTree>
    <p:extLst>
      <p:ext uri="{BB962C8B-B14F-4D97-AF65-F5344CB8AC3E}">
        <p14:creationId xmlns:p14="http://schemas.microsoft.com/office/powerpoint/2010/main" val="25590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C4E9995F-04F3-483F-8DA6-E4A6F53BEBCD}"/>
              </a:ext>
            </a:extLst>
          </p:cNvPr>
          <p:cNvSpPr/>
          <p:nvPr/>
        </p:nvSpPr>
        <p:spPr>
          <a:xfrm>
            <a:off x="4858871" y="138954"/>
            <a:ext cx="1143000" cy="372036"/>
          </a:xfrm>
          <a:prstGeom prst="flowChartTerminator">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Start</a:t>
            </a:r>
          </a:p>
        </p:txBody>
      </p:sp>
      <p:sp>
        <p:nvSpPr>
          <p:cNvPr id="3" name="Flowchart: Process 2">
            <a:extLst>
              <a:ext uri="{FF2B5EF4-FFF2-40B4-BE49-F238E27FC236}">
                <a16:creationId xmlns:a16="http://schemas.microsoft.com/office/drawing/2014/main" id="{3C734F4B-4FD7-44A1-9802-C6A66E72540D}"/>
              </a:ext>
            </a:extLst>
          </p:cNvPr>
          <p:cNvSpPr/>
          <p:nvPr/>
        </p:nvSpPr>
        <p:spPr>
          <a:xfrm>
            <a:off x="4589930" y="972671"/>
            <a:ext cx="1680882" cy="372035"/>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Donation</a:t>
            </a:r>
          </a:p>
          <a:p>
            <a:pPr algn="ctr"/>
            <a:r>
              <a:rPr lang="en-US" sz="1400" dirty="0">
                <a:solidFill>
                  <a:schemeClr val="accent1">
                    <a:lumMod val="75000"/>
                  </a:schemeClr>
                </a:solidFill>
              </a:rPr>
              <a:t>Requirements</a:t>
            </a:r>
          </a:p>
        </p:txBody>
      </p:sp>
      <p:sp>
        <p:nvSpPr>
          <p:cNvPr id="4" name="Flowchart: Decision 3">
            <a:extLst>
              <a:ext uri="{FF2B5EF4-FFF2-40B4-BE49-F238E27FC236}">
                <a16:creationId xmlns:a16="http://schemas.microsoft.com/office/drawing/2014/main" id="{AF1D3C26-D82F-4BA2-B77A-EA253A0467E2}"/>
              </a:ext>
            </a:extLst>
          </p:cNvPr>
          <p:cNvSpPr/>
          <p:nvPr/>
        </p:nvSpPr>
        <p:spPr>
          <a:xfrm>
            <a:off x="4199935" y="1949071"/>
            <a:ext cx="2460812" cy="757518"/>
          </a:xfrm>
          <a:prstGeom prst="flowChartDecision">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Medicines</a:t>
            </a:r>
          </a:p>
        </p:txBody>
      </p:sp>
      <p:sp>
        <p:nvSpPr>
          <p:cNvPr id="11" name="Flowchart: Process 10">
            <a:extLst>
              <a:ext uri="{FF2B5EF4-FFF2-40B4-BE49-F238E27FC236}">
                <a16:creationId xmlns:a16="http://schemas.microsoft.com/office/drawing/2014/main" id="{470731C4-77B3-4D8D-ADBB-EA43CE616329}"/>
              </a:ext>
            </a:extLst>
          </p:cNvPr>
          <p:cNvSpPr/>
          <p:nvPr/>
        </p:nvSpPr>
        <p:spPr>
          <a:xfrm>
            <a:off x="4589986" y="3603811"/>
            <a:ext cx="1680826" cy="35410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Make Donation</a:t>
            </a:r>
          </a:p>
        </p:txBody>
      </p:sp>
      <p:cxnSp>
        <p:nvCxnSpPr>
          <p:cNvPr id="26" name="Straight Connector 25">
            <a:extLst>
              <a:ext uri="{FF2B5EF4-FFF2-40B4-BE49-F238E27FC236}">
                <a16:creationId xmlns:a16="http://schemas.microsoft.com/office/drawing/2014/main" id="{9C8A646A-0026-42D5-B60E-F4D052897296}"/>
              </a:ext>
            </a:extLst>
          </p:cNvPr>
          <p:cNvCxnSpPr>
            <a:cxnSpLocks/>
          </p:cNvCxnSpPr>
          <p:nvPr/>
        </p:nvCxnSpPr>
        <p:spPr>
          <a:xfrm flipV="1">
            <a:off x="3816723" y="1158688"/>
            <a:ext cx="0" cy="1169142"/>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99315A8-E7CE-4FB3-B49F-75508202CD2B}"/>
              </a:ext>
            </a:extLst>
          </p:cNvPr>
          <p:cNvCxnSpPr>
            <a:cxnSpLocks/>
            <a:endCxn id="3" idx="1"/>
          </p:cNvCxnSpPr>
          <p:nvPr/>
        </p:nvCxnSpPr>
        <p:spPr>
          <a:xfrm>
            <a:off x="3816723" y="1158689"/>
            <a:ext cx="773207"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65F0210-12E7-4EC9-864A-5ADA1F25423E}"/>
              </a:ext>
            </a:extLst>
          </p:cNvPr>
          <p:cNvSpPr txBox="1"/>
          <p:nvPr/>
        </p:nvSpPr>
        <p:spPr>
          <a:xfrm>
            <a:off x="5541472" y="2939320"/>
            <a:ext cx="424540" cy="307777"/>
          </a:xfrm>
          <a:prstGeom prst="rect">
            <a:avLst/>
          </a:prstGeom>
          <a:noFill/>
          <a:ln>
            <a:noFill/>
          </a:ln>
        </p:spPr>
        <p:txBody>
          <a:bodyPr wrap="none" rtlCol="0" anchor="ctr" anchorCtr="1">
            <a:spAutoFit/>
          </a:bodyPr>
          <a:lstStyle/>
          <a:p>
            <a:r>
              <a:rPr lang="en-US" sz="1400" dirty="0">
                <a:solidFill>
                  <a:schemeClr val="accent1">
                    <a:lumMod val="75000"/>
                  </a:schemeClr>
                </a:solidFill>
              </a:rPr>
              <a:t>yes</a:t>
            </a:r>
          </a:p>
        </p:txBody>
      </p:sp>
      <p:sp>
        <p:nvSpPr>
          <p:cNvPr id="34" name="TextBox 33">
            <a:extLst>
              <a:ext uri="{FF2B5EF4-FFF2-40B4-BE49-F238E27FC236}">
                <a16:creationId xmlns:a16="http://schemas.microsoft.com/office/drawing/2014/main" id="{A731E762-A4FA-4053-A6A7-6AF21B71CCDF}"/>
              </a:ext>
            </a:extLst>
          </p:cNvPr>
          <p:cNvSpPr txBox="1"/>
          <p:nvPr/>
        </p:nvSpPr>
        <p:spPr>
          <a:xfrm>
            <a:off x="3365325" y="1399246"/>
            <a:ext cx="394660" cy="307777"/>
          </a:xfrm>
          <a:prstGeom prst="rect">
            <a:avLst/>
          </a:prstGeom>
          <a:noFill/>
          <a:ln>
            <a:noFill/>
          </a:ln>
        </p:spPr>
        <p:txBody>
          <a:bodyPr wrap="none" rtlCol="0" anchor="ctr" anchorCtr="1">
            <a:spAutoFit/>
          </a:bodyPr>
          <a:lstStyle/>
          <a:p>
            <a:r>
              <a:rPr lang="en-US" sz="1400" dirty="0">
                <a:solidFill>
                  <a:schemeClr val="accent1">
                    <a:lumMod val="75000"/>
                  </a:schemeClr>
                </a:solidFill>
              </a:rPr>
              <a:t>No</a:t>
            </a:r>
          </a:p>
        </p:txBody>
      </p:sp>
      <p:sp>
        <p:nvSpPr>
          <p:cNvPr id="35" name="Flowchart: Process 34">
            <a:extLst>
              <a:ext uri="{FF2B5EF4-FFF2-40B4-BE49-F238E27FC236}">
                <a16:creationId xmlns:a16="http://schemas.microsoft.com/office/drawing/2014/main" id="{72AC4293-523A-40E7-99EB-B7596AC1DDE8}"/>
              </a:ext>
            </a:extLst>
          </p:cNvPr>
          <p:cNvSpPr/>
          <p:nvPr/>
        </p:nvSpPr>
        <p:spPr>
          <a:xfrm>
            <a:off x="4648169" y="4478625"/>
            <a:ext cx="1564341" cy="389965"/>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Volunteer</a:t>
            </a:r>
          </a:p>
          <a:p>
            <a:pPr algn="ctr"/>
            <a:r>
              <a:rPr lang="en-US" sz="1400" dirty="0">
                <a:solidFill>
                  <a:schemeClr val="accent1">
                    <a:lumMod val="75000"/>
                  </a:schemeClr>
                </a:solidFill>
              </a:rPr>
              <a:t>Collects Donations</a:t>
            </a:r>
          </a:p>
        </p:txBody>
      </p:sp>
      <p:sp>
        <p:nvSpPr>
          <p:cNvPr id="46" name="Rectangle 45">
            <a:extLst>
              <a:ext uri="{FF2B5EF4-FFF2-40B4-BE49-F238E27FC236}">
                <a16:creationId xmlns:a16="http://schemas.microsoft.com/office/drawing/2014/main" id="{67CD8243-438B-41A8-B2DB-4EAE15B50A1E}"/>
              </a:ext>
            </a:extLst>
          </p:cNvPr>
          <p:cNvSpPr/>
          <p:nvPr/>
        </p:nvSpPr>
        <p:spPr>
          <a:xfrm>
            <a:off x="2322978" y="3812240"/>
            <a:ext cx="1178859" cy="493058"/>
          </a:xfrm>
          <a:prstGeom prst="rect">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On Site Volunteer</a:t>
            </a:r>
          </a:p>
        </p:txBody>
      </p:sp>
      <p:sp>
        <p:nvSpPr>
          <p:cNvPr id="47" name="Flowchart: Terminator 46">
            <a:extLst>
              <a:ext uri="{FF2B5EF4-FFF2-40B4-BE49-F238E27FC236}">
                <a16:creationId xmlns:a16="http://schemas.microsoft.com/office/drawing/2014/main" id="{377A4CFD-55F5-4E65-BD51-AD8E55D0DD3A}"/>
              </a:ext>
            </a:extLst>
          </p:cNvPr>
          <p:cNvSpPr/>
          <p:nvPr/>
        </p:nvSpPr>
        <p:spPr>
          <a:xfrm>
            <a:off x="2410389" y="2949389"/>
            <a:ext cx="1004035" cy="425824"/>
          </a:xfrm>
          <a:prstGeom prst="flowChartTerminator">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End</a:t>
            </a:r>
          </a:p>
        </p:txBody>
      </p:sp>
      <p:sp>
        <p:nvSpPr>
          <p:cNvPr id="56" name="Flowchart: Process 55">
            <a:extLst>
              <a:ext uri="{FF2B5EF4-FFF2-40B4-BE49-F238E27FC236}">
                <a16:creationId xmlns:a16="http://schemas.microsoft.com/office/drawing/2014/main" id="{3DB61CE5-8761-459F-BFF2-295DB38EFE39}"/>
              </a:ext>
            </a:extLst>
          </p:cNvPr>
          <p:cNvSpPr/>
          <p:nvPr/>
        </p:nvSpPr>
        <p:spPr>
          <a:xfrm>
            <a:off x="4670609" y="5450541"/>
            <a:ext cx="1519462" cy="470647"/>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Distributor</a:t>
            </a:r>
          </a:p>
          <a:p>
            <a:pPr algn="ctr"/>
            <a:r>
              <a:rPr lang="en-US" sz="1400" dirty="0">
                <a:solidFill>
                  <a:schemeClr val="accent1">
                    <a:lumMod val="75000"/>
                  </a:schemeClr>
                </a:solidFill>
              </a:rPr>
              <a:t>Creates Packages</a:t>
            </a:r>
          </a:p>
        </p:txBody>
      </p:sp>
      <p:sp>
        <p:nvSpPr>
          <p:cNvPr id="57" name="Rectangle 56">
            <a:extLst>
              <a:ext uri="{FF2B5EF4-FFF2-40B4-BE49-F238E27FC236}">
                <a16:creationId xmlns:a16="http://schemas.microsoft.com/office/drawing/2014/main" id="{96FE3AC9-3A63-4A57-9FFD-3EBEC2B45A1B}"/>
              </a:ext>
            </a:extLst>
          </p:cNvPr>
          <p:cNvSpPr/>
          <p:nvPr/>
        </p:nvSpPr>
        <p:spPr>
          <a:xfrm>
            <a:off x="2108752" y="5400182"/>
            <a:ext cx="1607309" cy="581950"/>
          </a:xfrm>
          <a:prstGeom prst="rect">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Transporter</a:t>
            </a:r>
          </a:p>
          <a:p>
            <a:pPr algn="ctr"/>
            <a:r>
              <a:rPr lang="en-US" sz="1400" dirty="0">
                <a:solidFill>
                  <a:schemeClr val="accent1">
                    <a:lumMod val="75000"/>
                  </a:schemeClr>
                </a:solidFill>
              </a:rPr>
              <a:t>Transfers packages</a:t>
            </a:r>
          </a:p>
        </p:txBody>
      </p:sp>
      <p:sp>
        <p:nvSpPr>
          <p:cNvPr id="64" name="TextBox 63">
            <a:extLst>
              <a:ext uri="{FF2B5EF4-FFF2-40B4-BE49-F238E27FC236}">
                <a16:creationId xmlns:a16="http://schemas.microsoft.com/office/drawing/2014/main" id="{A894ADE2-DBA5-491F-BE0A-41B90547D765}"/>
              </a:ext>
            </a:extLst>
          </p:cNvPr>
          <p:cNvSpPr txBox="1"/>
          <p:nvPr/>
        </p:nvSpPr>
        <p:spPr>
          <a:xfrm>
            <a:off x="48186" y="18555"/>
            <a:ext cx="2770094" cy="1446550"/>
          </a:xfrm>
          <a:prstGeom prst="rect">
            <a:avLst/>
          </a:prstGeom>
          <a:noFill/>
          <a:ln>
            <a:noFill/>
          </a:ln>
        </p:spPr>
        <p:txBody>
          <a:bodyPr wrap="square" rtlCol="0" anchor="ctr" anchorCtr="1">
            <a:spAutoFit/>
          </a:bodyPr>
          <a:lstStyle/>
          <a:p>
            <a:r>
              <a:rPr lang="en-US" sz="4400" dirty="0">
                <a:solidFill>
                  <a:schemeClr val="accent1">
                    <a:lumMod val="75000"/>
                  </a:schemeClr>
                </a:solidFill>
              </a:rPr>
              <a:t>Pharmacist workflow</a:t>
            </a:r>
          </a:p>
        </p:txBody>
      </p:sp>
      <p:cxnSp>
        <p:nvCxnSpPr>
          <p:cNvPr id="18" name="Straight Connector 17">
            <a:extLst>
              <a:ext uri="{FF2B5EF4-FFF2-40B4-BE49-F238E27FC236}">
                <a16:creationId xmlns:a16="http://schemas.microsoft.com/office/drawing/2014/main" id="{BF761D78-FEA7-42F1-96ED-21C78A5A59DC}"/>
              </a:ext>
            </a:extLst>
          </p:cNvPr>
          <p:cNvCxnSpPr>
            <a:cxnSpLocks/>
            <a:stCxn id="4" idx="1"/>
          </p:cNvCxnSpPr>
          <p:nvPr/>
        </p:nvCxnSpPr>
        <p:spPr>
          <a:xfrm flipH="1">
            <a:off x="3805275" y="2327830"/>
            <a:ext cx="394660"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05A30094-945A-47AF-8778-C073665B2179}"/>
              </a:ext>
            </a:extLst>
          </p:cNvPr>
          <p:cNvCxnSpPr>
            <a:stCxn id="2" idx="2"/>
            <a:endCxn id="3" idx="0"/>
          </p:cNvCxnSpPr>
          <p:nvPr/>
        </p:nvCxnSpPr>
        <p:spPr>
          <a:xfrm>
            <a:off x="5430371" y="510990"/>
            <a:ext cx="0" cy="46168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4BFB1DA7-FC2A-4A81-9B94-CC2D71464C66}"/>
              </a:ext>
            </a:extLst>
          </p:cNvPr>
          <p:cNvCxnSpPr>
            <a:stCxn id="3" idx="2"/>
            <a:endCxn id="4" idx="0"/>
          </p:cNvCxnSpPr>
          <p:nvPr/>
        </p:nvCxnSpPr>
        <p:spPr>
          <a:xfrm flipH="1">
            <a:off x="5430341" y="1344706"/>
            <a:ext cx="30" cy="60436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38ADC8E2-9941-46F8-BFEF-B72CFCC158D6}"/>
              </a:ext>
            </a:extLst>
          </p:cNvPr>
          <p:cNvCxnSpPr>
            <a:stCxn id="4" idx="2"/>
            <a:endCxn id="11" idx="0"/>
          </p:cNvCxnSpPr>
          <p:nvPr/>
        </p:nvCxnSpPr>
        <p:spPr>
          <a:xfrm>
            <a:off x="5430341" y="2706589"/>
            <a:ext cx="58" cy="89722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4FAE78E5-0B0B-402D-B613-70B98B33F802}"/>
              </a:ext>
            </a:extLst>
          </p:cNvPr>
          <p:cNvCxnSpPr>
            <a:stCxn id="11" idx="2"/>
            <a:endCxn id="35" idx="0"/>
          </p:cNvCxnSpPr>
          <p:nvPr/>
        </p:nvCxnSpPr>
        <p:spPr>
          <a:xfrm flipH="1">
            <a:off x="5430340" y="3957917"/>
            <a:ext cx="59" cy="52070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8EC0ED56-E590-4DCF-A9BA-533B51D06B6D}"/>
              </a:ext>
            </a:extLst>
          </p:cNvPr>
          <p:cNvCxnSpPr>
            <a:stCxn id="35" idx="2"/>
            <a:endCxn id="56" idx="0"/>
          </p:cNvCxnSpPr>
          <p:nvPr/>
        </p:nvCxnSpPr>
        <p:spPr>
          <a:xfrm>
            <a:off x="5430340" y="4868590"/>
            <a:ext cx="0" cy="58195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a:extLst>
              <a:ext uri="{FF2B5EF4-FFF2-40B4-BE49-F238E27FC236}">
                <a16:creationId xmlns:a16="http://schemas.microsoft.com/office/drawing/2014/main" id="{0E2E6AD0-AA1C-4252-9F4B-56BD0EEF698F}"/>
              </a:ext>
            </a:extLst>
          </p:cNvPr>
          <p:cNvCxnSpPr>
            <a:stCxn id="56" idx="1"/>
            <a:endCxn id="57" idx="3"/>
          </p:cNvCxnSpPr>
          <p:nvPr/>
        </p:nvCxnSpPr>
        <p:spPr>
          <a:xfrm flipH="1">
            <a:off x="3716061" y="5685865"/>
            <a:ext cx="954548" cy="529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F3E9A2EB-4447-4CC4-8373-0BC31077B15B}"/>
              </a:ext>
            </a:extLst>
          </p:cNvPr>
          <p:cNvCxnSpPr>
            <a:stCxn id="57" idx="0"/>
            <a:endCxn id="46" idx="2"/>
          </p:cNvCxnSpPr>
          <p:nvPr/>
        </p:nvCxnSpPr>
        <p:spPr>
          <a:xfrm flipV="1">
            <a:off x="2912407" y="4305298"/>
            <a:ext cx="1" cy="1094884"/>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C40FC612-70CE-44D2-9FB0-BB0721392808}"/>
              </a:ext>
            </a:extLst>
          </p:cNvPr>
          <p:cNvCxnSpPr>
            <a:stCxn id="46" idx="0"/>
            <a:endCxn id="47" idx="2"/>
          </p:cNvCxnSpPr>
          <p:nvPr/>
        </p:nvCxnSpPr>
        <p:spPr>
          <a:xfrm flipH="1" flipV="1">
            <a:off x="2912407" y="3375213"/>
            <a:ext cx="1" cy="437027"/>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7538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C4E9995F-04F3-483F-8DA6-E4A6F53BEBCD}"/>
              </a:ext>
            </a:extLst>
          </p:cNvPr>
          <p:cNvSpPr/>
          <p:nvPr/>
        </p:nvSpPr>
        <p:spPr>
          <a:xfrm>
            <a:off x="4858871" y="138954"/>
            <a:ext cx="1143000" cy="372036"/>
          </a:xfrm>
          <a:prstGeom prst="flowChartTerminator">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Start</a:t>
            </a:r>
          </a:p>
        </p:txBody>
      </p:sp>
      <p:sp>
        <p:nvSpPr>
          <p:cNvPr id="3" name="Flowchart: Process 2">
            <a:extLst>
              <a:ext uri="{FF2B5EF4-FFF2-40B4-BE49-F238E27FC236}">
                <a16:creationId xmlns:a16="http://schemas.microsoft.com/office/drawing/2014/main" id="{3C734F4B-4FD7-44A1-9802-C6A66E72540D}"/>
              </a:ext>
            </a:extLst>
          </p:cNvPr>
          <p:cNvSpPr/>
          <p:nvPr/>
        </p:nvSpPr>
        <p:spPr>
          <a:xfrm>
            <a:off x="4589930" y="972671"/>
            <a:ext cx="1680822" cy="434787"/>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Donation</a:t>
            </a:r>
          </a:p>
          <a:p>
            <a:pPr algn="ctr"/>
            <a:r>
              <a:rPr lang="en-US" sz="1400" dirty="0">
                <a:solidFill>
                  <a:schemeClr val="accent1">
                    <a:lumMod val="75000"/>
                  </a:schemeClr>
                </a:solidFill>
              </a:rPr>
              <a:t>Requirements</a:t>
            </a:r>
          </a:p>
        </p:txBody>
      </p:sp>
      <p:sp>
        <p:nvSpPr>
          <p:cNvPr id="4" name="Flowchart: Decision 3">
            <a:extLst>
              <a:ext uri="{FF2B5EF4-FFF2-40B4-BE49-F238E27FC236}">
                <a16:creationId xmlns:a16="http://schemas.microsoft.com/office/drawing/2014/main" id="{AF1D3C26-D82F-4BA2-B77A-EA253A0467E2}"/>
              </a:ext>
            </a:extLst>
          </p:cNvPr>
          <p:cNvSpPr/>
          <p:nvPr/>
        </p:nvSpPr>
        <p:spPr>
          <a:xfrm>
            <a:off x="4199965" y="1761564"/>
            <a:ext cx="2460812" cy="757518"/>
          </a:xfrm>
          <a:prstGeom prst="flowChartDecision">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Food, Clothes and Money</a:t>
            </a:r>
          </a:p>
        </p:txBody>
      </p:sp>
      <p:sp>
        <p:nvSpPr>
          <p:cNvPr id="11" name="Flowchart: Process 10">
            <a:extLst>
              <a:ext uri="{FF2B5EF4-FFF2-40B4-BE49-F238E27FC236}">
                <a16:creationId xmlns:a16="http://schemas.microsoft.com/office/drawing/2014/main" id="{470731C4-77B3-4D8D-ADBB-EA43CE616329}"/>
              </a:ext>
            </a:extLst>
          </p:cNvPr>
          <p:cNvSpPr/>
          <p:nvPr/>
        </p:nvSpPr>
        <p:spPr>
          <a:xfrm>
            <a:off x="4589930" y="2922495"/>
            <a:ext cx="1680826" cy="35410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Make Donation</a:t>
            </a:r>
          </a:p>
        </p:txBody>
      </p:sp>
      <p:sp>
        <p:nvSpPr>
          <p:cNvPr id="12" name="Flowchart: Decision 11">
            <a:extLst>
              <a:ext uri="{FF2B5EF4-FFF2-40B4-BE49-F238E27FC236}">
                <a16:creationId xmlns:a16="http://schemas.microsoft.com/office/drawing/2014/main" id="{0453302D-8C5C-4D20-A3CE-99A734E39521}"/>
              </a:ext>
            </a:extLst>
          </p:cNvPr>
          <p:cNvSpPr/>
          <p:nvPr/>
        </p:nvSpPr>
        <p:spPr>
          <a:xfrm>
            <a:off x="4430777" y="3581400"/>
            <a:ext cx="1999131" cy="923364"/>
          </a:xfrm>
          <a:prstGeom prst="flowChartDecision">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Money or Goods?</a:t>
            </a:r>
          </a:p>
        </p:txBody>
      </p:sp>
      <p:cxnSp>
        <p:nvCxnSpPr>
          <p:cNvPr id="24" name="Straight Connector 23">
            <a:extLst>
              <a:ext uri="{FF2B5EF4-FFF2-40B4-BE49-F238E27FC236}">
                <a16:creationId xmlns:a16="http://schemas.microsoft.com/office/drawing/2014/main" id="{9BDE796E-7019-4883-922C-D0B184D9F2FE}"/>
              </a:ext>
            </a:extLst>
          </p:cNvPr>
          <p:cNvCxnSpPr>
            <a:cxnSpLocks/>
            <a:stCxn id="4" idx="1"/>
          </p:cNvCxnSpPr>
          <p:nvPr/>
        </p:nvCxnSpPr>
        <p:spPr>
          <a:xfrm flipH="1">
            <a:off x="3816723" y="2140323"/>
            <a:ext cx="383242" cy="38101"/>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9C8A646A-0026-42D5-B60E-F4D052897296}"/>
              </a:ext>
            </a:extLst>
          </p:cNvPr>
          <p:cNvCxnSpPr>
            <a:cxnSpLocks/>
          </p:cNvCxnSpPr>
          <p:nvPr/>
        </p:nvCxnSpPr>
        <p:spPr>
          <a:xfrm flipV="1">
            <a:off x="3816723" y="1158688"/>
            <a:ext cx="0" cy="1019736"/>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99315A8-E7CE-4FB3-B49F-75508202CD2B}"/>
              </a:ext>
            </a:extLst>
          </p:cNvPr>
          <p:cNvCxnSpPr>
            <a:cxnSpLocks/>
            <a:endCxn id="3" idx="1"/>
          </p:cNvCxnSpPr>
          <p:nvPr/>
        </p:nvCxnSpPr>
        <p:spPr>
          <a:xfrm>
            <a:off x="3816723" y="1158689"/>
            <a:ext cx="773207" cy="31376"/>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65F0210-12E7-4EC9-864A-5ADA1F25423E}"/>
              </a:ext>
            </a:extLst>
          </p:cNvPr>
          <p:cNvSpPr txBox="1"/>
          <p:nvPr/>
        </p:nvSpPr>
        <p:spPr>
          <a:xfrm>
            <a:off x="5577331" y="2519082"/>
            <a:ext cx="420243" cy="307777"/>
          </a:xfrm>
          <a:prstGeom prst="rect">
            <a:avLst/>
          </a:prstGeom>
          <a:noFill/>
          <a:ln>
            <a:noFill/>
          </a:ln>
        </p:spPr>
        <p:txBody>
          <a:bodyPr wrap="none" rtlCol="0" anchor="ctr" anchorCtr="1">
            <a:spAutoFit/>
          </a:bodyPr>
          <a:lstStyle/>
          <a:p>
            <a:r>
              <a:rPr lang="en-US" sz="1400" dirty="0">
                <a:solidFill>
                  <a:schemeClr val="accent1">
                    <a:lumMod val="75000"/>
                  </a:schemeClr>
                </a:solidFill>
              </a:rPr>
              <a:t>Yes</a:t>
            </a:r>
          </a:p>
        </p:txBody>
      </p:sp>
      <p:sp>
        <p:nvSpPr>
          <p:cNvPr id="34" name="TextBox 33">
            <a:extLst>
              <a:ext uri="{FF2B5EF4-FFF2-40B4-BE49-F238E27FC236}">
                <a16:creationId xmlns:a16="http://schemas.microsoft.com/office/drawing/2014/main" id="{A731E762-A4FA-4053-A6A7-6AF21B71CCDF}"/>
              </a:ext>
            </a:extLst>
          </p:cNvPr>
          <p:cNvSpPr txBox="1"/>
          <p:nvPr/>
        </p:nvSpPr>
        <p:spPr>
          <a:xfrm>
            <a:off x="3365325" y="1399246"/>
            <a:ext cx="394660" cy="307777"/>
          </a:xfrm>
          <a:prstGeom prst="rect">
            <a:avLst/>
          </a:prstGeom>
          <a:noFill/>
          <a:ln>
            <a:noFill/>
          </a:ln>
        </p:spPr>
        <p:txBody>
          <a:bodyPr wrap="none" rtlCol="0" anchor="ctr" anchorCtr="1">
            <a:spAutoFit/>
          </a:bodyPr>
          <a:lstStyle/>
          <a:p>
            <a:r>
              <a:rPr lang="en-US" sz="1400" dirty="0">
                <a:solidFill>
                  <a:schemeClr val="accent1">
                    <a:lumMod val="75000"/>
                  </a:schemeClr>
                </a:solidFill>
              </a:rPr>
              <a:t>No</a:t>
            </a:r>
          </a:p>
        </p:txBody>
      </p:sp>
      <p:sp>
        <p:nvSpPr>
          <p:cNvPr id="35" name="Flowchart: Process 34">
            <a:extLst>
              <a:ext uri="{FF2B5EF4-FFF2-40B4-BE49-F238E27FC236}">
                <a16:creationId xmlns:a16="http://schemas.microsoft.com/office/drawing/2014/main" id="{72AC4293-523A-40E7-99EB-B7596AC1DDE8}"/>
              </a:ext>
            </a:extLst>
          </p:cNvPr>
          <p:cNvSpPr/>
          <p:nvPr/>
        </p:nvSpPr>
        <p:spPr>
          <a:xfrm>
            <a:off x="4648171" y="4778187"/>
            <a:ext cx="1564341" cy="389965"/>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Volunteer</a:t>
            </a:r>
          </a:p>
          <a:p>
            <a:pPr algn="ctr"/>
            <a:r>
              <a:rPr lang="en-US" sz="1400" dirty="0">
                <a:solidFill>
                  <a:schemeClr val="accent1">
                    <a:lumMod val="75000"/>
                  </a:schemeClr>
                </a:solidFill>
              </a:rPr>
              <a:t>Collects Donations</a:t>
            </a:r>
          </a:p>
        </p:txBody>
      </p:sp>
      <p:sp>
        <p:nvSpPr>
          <p:cNvPr id="46" name="Rectangle 45">
            <a:extLst>
              <a:ext uri="{FF2B5EF4-FFF2-40B4-BE49-F238E27FC236}">
                <a16:creationId xmlns:a16="http://schemas.microsoft.com/office/drawing/2014/main" id="{67CD8243-438B-41A8-B2DB-4EAE15B50A1E}"/>
              </a:ext>
            </a:extLst>
          </p:cNvPr>
          <p:cNvSpPr/>
          <p:nvPr/>
        </p:nvSpPr>
        <p:spPr>
          <a:xfrm>
            <a:off x="2322978" y="3812240"/>
            <a:ext cx="1178859" cy="493058"/>
          </a:xfrm>
          <a:prstGeom prst="rect">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On Site Volunteer</a:t>
            </a:r>
          </a:p>
        </p:txBody>
      </p:sp>
      <p:sp>
        <p:nvSpPr>
          <p:cNvPr id="47" name="Flowchart: Terminator 46">
            <a:extLst>
              <a:ext uri="{FF2B5EF4-FFF2-40B4-BE49-F238E27FC236}">
                <a16:creationId xmlns:a16="http://schemas.microsoft.com/office/drawing/2014/main" id="{377A4CFD-55F5-4E65-BD51-AD8E55D0DD3A}"/>
              </a:ext>
            </a:extLst>
          </p:cNvPr>
          <p:cNvSpPr/>
          <p:nvPr/>
        </p:nvSpPr>
        <p:spPr>
          <a:xfrm>
            <a:off x="2410389" y="2949389"/>
            <a:ext cx="1004035" cy="425824"/>
          </a:xfrm>
          <a:prstGeom prst="flowChartTerminator">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End</a:t>
            </a:r>
          </a:p>
        </p:txBody>
      </p:sp>
      <p:sp>
        <p:nvSpPr>
          <p:cNvPr id="51" name="TextBox 50">
            <a:extLst>
              <a:ext uri="{FF2B5EF4-FFF2-40B4-BE49-F238E27FC236}">
                <a16:creationId xmlns:a16="http://schemas.microsoft.com/office/drawing/2014/main" id="{229F65A0-72FB-4263-A895-CC53959F746A}"/>
              </a:ext>
            </a:extLst>
          </p:cNvPr>
          <p:cNvSpPr txBox="1"/>
          <p:nvPr/>
        </p:nvSpPr>
        <p:spPr>
          <a:xfrm>
            <a:off x="3579703" y="3689730"/>
            <a:ext cx="773207" cy="307777"/>
          </a:xfrm>
          <a:prstGeom prst="rect">
            <a:avLst/>
          </a:prstGeom>
          <a:noFill/>
          <a:ln>
            <a:noFill/>
          </a:ln>
        </p:spPr>
        <p:txBody>
          <a:bodyPr wrap="square" rtlCol="0" anchor="ctr" anchorCtr="1">
            <a:spAutoFit/>
          </a:bodyPr>
          <a:lstStyle/>
          <a:p>
            <a:r>
              <a:rPr lang="en-US" sz="1400" dirty="0">
                <a:solidFill>
                  <a:schemeClr val="accent1">
                    <a:lumMod val="75000"/>
                  </a:schemeClr>
                </a:solidFill>
              </a:rPr>
              <a:t>Money</a:t>
            </a:r>
          </a:p>
        </p:txBody>
      </p:sp>
      <p:sp>
        <p:nvSpPr>
          <p:cNvPr id="52" name="TextBox 51">
            <a:extLst>
              <a:ext uri="{FF2B5EF4-FFF2-40B4-BE49-F238E27FC236}">
                <a16:creationId xmlns:a16="http://schemas.microsoft.com/office/drawing/2014/main" id="{859A3E0E-71E8-4131-ACB2-E7183675E893}"/>
              </a:ext>
            </a:extLst>
          </p:cNvPr>
          <p:cNvSpPr txBox="1"/>
          <p:nvPr/>
        </p:nvSpPr>
        <p:spPr>
          <a:xfrm>
            <a:off x="5710432" y="4406016"/>
            <a:ext cx="1331341" cy="307777"/>
          </a:xfrm>
          <a:prstGeom prst="rect">
            <a:avLst/>
          </a:prstGeom>
          <a:noFill/>
          <a:ln>
            <a:noFill/>
          </a:ln>
        </p:spPr>
        <p:txBody>
          <a:bodyPr wrap="square" rtlCol="0" anchor="ctr" anchorCtr="1">
            <a:spAutoFit/>
          </a:bodyPr>
          <a:lstStyle/>
          <a:p>
            <a:r>
              <a:rPr lang="en-US" sz="1400" dirty="0">
                <a:solidFill>
                  <a:schemeClr val="accent1">
                    <a:lumMod val="75000"/>
                  </a:schemeClr>
                </a:solidFill>
              </a:rPr>
              <a:t>Goods</a:t>
            </a:r>
          </a:p>
        </p:txBody>
      </p:sp>
      <p:sp>
        <p:nvSpPr>
          <p:cNvPr id="56" name="Flowchart: Process 55">
            <a:extLst>
              <a:ext uri="{FF2B5EF4-FFF2-40B4-BE49-F238E27FC236}">
                <a16:creationId xmlns:a16="http://schemas.microsoft.com/office/drawing/2014/main" id="{3DB61CE5-8761-459F-BFF2-295DB38EFE39}"/>
              </a:ext>
            </a:extLst>
          </p:cNvPr>
          <p:cNvSpPr/>
          <p:nvPr/>
        </p:nvSpPr>
        <p:spPr>
          <a:xfrm>
            <a:off x="4670610" y="5414682"/>
            <a:ext cx="1519462" cy="470647"/>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Distributor</a:t>
            </a:r>
          </a:p>
          <a:p>
            <a:pPr algn="ctr"/>
            <a:r>
              <a:rPr lang="en-US" sz="1400" dirty="0">
                <a:solidFill>
                  <a:schemeClr val="accent1">
                    <a:lumMod val="75000"/>
                  </a:schemeClr>
                </a:solidFill>
              </a:rPr>
              <a:t>Creates Packages</a:t>
            </a:r>
          </a:p>
        </p:txBody>
      </p:sp>
      <p:sp>
        <p:nvSpPr>
          <p:cNvPr id="57" name="Rectangle 56">
            <a:extLst>
              <a:ext uri="{FF2B5EF4-FFF2-40B4-BE49-F238E27FC236}">
                <a16:creationId xmlns:a16="http://schemas.microsoft.com/office/drawing/2014/main" id="{96FE3AC9-3A63-4A57-9FFD-3EBEC2B45A1B}"/>
              </a:ext>
            </a:extLst>
          </p:cNvPr>
          <p:cNvSpPr/>
          <p:nvPr/>
        </p:nvSpPr>
        <p:spPr>
          <a:xfrm>
            <a:off x="2108753" y="5301126"/>
            <a:ext cx="1607310" cy="697758"/>
          </a:xfrm>
          <a:prstGeom prst="rect">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Transporter</a:t>
            </a:r>
          </a:p>
          <a:p>
            <a:pPr algn="ctr"/>
            <a:r>
              <a:rPr lang="en-US" sz="1400" dirty="0">
                <a:solidFill>
                  <a:schemeClr val="accent1">
                    <a:lumMod val="75000"/>
                  </a:schemeClr>
                </a:solidFill>
              </a:rPr>
              <a:t>Transfers packages</a:t>
            </a:r>
          </a:p>
        </p:txBody>
      </p:sp>
      <p:sp>
        <p:nvSpPr>
          <p:cNvPr id="64" name="TextBox 63">
            <a:extLst>
              <a:ext uri="{FF2B5EF4-FFF2-40B4-BE49-F238E27FC236}">
                <a16:creationId xmlns:a16="http://schemas.microsoft.com/office/drawing/2014/main" id="{A894ADE2-DBA5-491F-BE0A-41B90547D765}"/>
              </a:ext>
            </a:extLst>
          </p:cNvPr>
          <p:cNvSpPr txBox="1"/>
          <p:nvPr/>
        </p:nvSpPr>
        <p:spPr>
          <a:xfrm>
            <a:off x="48186" y="18555"/>
            <a:ext cx="2770094" cy="1446550"/>
          </a:xfrm>
          <a:prstGeom prst="rect">
            <a:avLst/>
          </a:prstGeom>
          <a:noFill/>
          <a:ln>
            <a:noFill/>
          </a:ln>
          <a:effectLst/>
        </p:spPr>
        <p:txBody>
          <a:bodyPr wrap="square" rtlCol="0" anchor="ctr" anchorCtr="1">
            <a:spAutoFit/>
          </a:bodyPr>
          <a:lstStyle/>
          <a:p>
            <a:r>
              <a:rPr lang="en-US" sz="4400" dirty="0">
                <a:solidFill>
                  <a:schemeClr val="accent1">
                    <a:lumMod val="75000"/>
                  </a:schemeClr>
                </a:solidFill>
              </a:rPr>
              <a:t>Donor workflow</a:t>
            </a:r>
          </a:p>
        </p:txBody>
      </p:sp>
      <p:cxnSp>
        <p:nvCxnSpPr>
          <p:cNvPr id="89" name="Straight Arrow Connector 88">
            <a:extLst>
              <a:ext uri="{FF2B5EF4-FFF2-40B4-BE49-F238E27FC236}">
                <a16:creationId xmlns:a16="http://schemas.microsoft.com/office/drawing/2014/main" id="{0E2CF0D9-6D35-4BB0-AD4B-C2639B0275D9}"/>
              </a:ext>
            </a:extLst>
          </p:cNvPr>
          <p:cNvCxnSpPr>
            <a:stCxn id="2" idx="2"/>
            <a:endCxn id="3" idx="0"/>
          </p:cNvCxnSpPr>
          <p:nvPr/>
        </p:nvCxnSpPr>
        <p:spPr>
          <a:xfrm flipH="1">
            <a:off x="5430341" y="510990"/>
            <a:ext cx="30" cy="46168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35475783-CABF-4B53-AC36-199853F4EF12}"/>
              </a:ext>
            </a:extLst>
          </p:cNvPr>
          <p:cNvCxnSpPr>
            <a:stCxn id="3" idx="2"/>
            <a:endCxn id="4" idx="0"/>
          </p:cNvCxnSpPr>
          <p:nvPr/>
        </p:nvCxnSpPr>
        <p:spPr>
          <a:xfrm>
            <a:off x="5430341" y="1407458"/>
            <a:ext cx="30" cy="354106"/>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94" name="Straight Arrow Connector 93">
            <a:extLst>
              <a:ext uri="{FF2B5EF4-FFF2-40B4-BE49-F238E27FC236}">
                <a16:creationId xmlns:a16="http://schemas.microsoft.com/office/drawing/2014/main" id="{26C7AC90-50EB-454B-9654-D213126DD419}"/>
              </a:ext>
            </a:extLst>
          </p:cNvPr>
          <p:cNvCxnSpPr>
            <a:stCxn id="4" idx="2"/>
            <a:endCxn id="11" idx="0"/>
          </p:cNvCxnSpPr>
          <p:nvPr/>
        </p:nvCxnSpPr>
        <p:spPr>
          <a:xfrm flipH="1">
            <a:off x="5430343" y="2519082"/>
            <a:ext cx="28" cy="40341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96" name="Straight Arrow Connector 95">
            <a:extLst>
              <a:ext uri="{FF2B5EF4-FFF2-40B4-BE49-F238E27FC236}">
                <a16:creationId xmlns:a16="http://schemas.microsoft.com/office/drawing/2014/main" id="{4331603E-03F8-40D8-B1B5-A5496148AEE5}"/>
              </a:ext>
            </a:extLst>
          </p:cNvPr>
          <p:cNvCxnSpPr>
            <a:stCxn id="11" idx="2"/>
            <a:endCxn id="12" idx="0"/>
          </p:cNvCxnSpPr>
          <p:nvPr/>
        </p:nvCxnSpPr>
        <p:spPr>
          <a:xfrm>
            <a:off x="5430343" y="3276601"/>
            <a:ext cx="0" cy="304799"/>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98" name="Straight Arrow Connector 97">
            <a:extLst>
              <a:ext uri="{FF2B5EF4-FFF2-40B4-BE49-F238E27FC236}">
                <a16:creationId xmlns:a16="http://schemas.microsoft.com/office/drawing/2014/main" id="{6676EBB4-F38D-45F2-B380-1217EFC3B5B7}"/>
              </a:ext>
            </a:extLst>
          </p:cNvPr>
          <p:cNvCxnSpPr>
            <a:stCxn id="12" idx="2"/>
            <a:endCxn id="35" idx="0"/>
          </p:cNvCxnSpPr>
          <p:nvPr/>
        </p:nvCxnSpPr>
        <p:spPr>
          <a:xfrm flipH="1">
            <a:off x="5430342" y="4504764"/>
            <a:ext cx="1" cy="27342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0" name="Straight Arrow Connector 99">
            <a:extLst>
              <a:ext uri="{FF2B5EF4-FFF2-40B4-BE49-F238E27FC236}">
                <a16:creationId xmlns:a16="http://schemas.microsoft.com/office/drawing/2014/main" id="{0D343B19-52EF-491D-A5E8-88A98FB75E28}"/>
              </a:ext>
            </a:extLst>
          </p:cNvPr>
          <p:cNvCxnSpPr>
            <a:stCxn id="35" idx="2"/>
            <a:endCxn id="56" idx="0"/>
          </p:cNvCxnSpPr>
          <p:nvPr/>
        </p:nvCxnSpPr>
        <p:spPr>
          <a:xfrm flipH="1">
            <a:off x="5430341" y="5168152"/>
            <a:ext cx="1" cy="24653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9E627A90-A322-4E53-AAD3-338A0DD802F8}"/>
              </a:ext>
            </a:extLst>
          </p:cNvPr>
          <p:cNvCxnSpPr>
            <a:stCxn id="56" idx="1"/>
            <a:endCxn id="57" idx="3"/>
          </p:cNvCxnSpPr>
          <p:nvPr/>
        </p:nvCxnSpPr>
        <p:spPr>
          <a:xfrm flipH="1" flipV="1">
            <a:off x="3716063" y="5650005"/>
            <a:ext cx="954547" cy="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Straight Arrow Connector 103">
            <a:extLst>
              <a:ext uri="{FF2B5EF4-FFF2-40B4-BE49-F238E27FC236}">
                <a16:creationId xmlns:a16="http://schemas.microsoft.com/office/drawing/2014/main" id="{092660C9-602E-4FB5-B647-0EFEC9F96372}"/>
              </a:ext>
            </a:extLst>
          </p:cNvPr>
          <p:cNvCxnSpPr>
            <a:stCxn id="57" idx="0"/>
            <a:endCxn id="46" idx="2"/>
          </p:cNvCxnSpPr>
          <p:nvPr/>
        </p:nvCxnSpPr>
        <p:spPr>
          <a:xfrm flipV="1">
            <a:off x="2912408" y="4305298"/>
            <a:ext cx="0" cy="99582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08" name="Straight Arrow Connector 107">
            <a:extLst>
              <a:ext uri="{FF2B5EF4-FFF2-40B4-BE49-F238E27FC236}">
                <a16:creationId xmlns:a16="http://schemas.microsoft.com/office/drawing/2014/main" id="{F8172C68-34ED-4C86-A73E-95675DC2B2E1}"/>
              </a:ext>
            </a:extLst>
          </p:cNvPr>
          <p:cNvCxnSpPr>
            <a:stCxn id="46" idx="0"/>
            <a:endCxn id="47" idx="2"/>
          </p:cNvCxnSpPr>
          <p:nvPr/>
        </p:nvCxnSpPr>
        <p:spPr>
          <a:xfrm flipH="1" flipV="1">
            <a:off x="2912407" y="3375213"/>
            <a:ext cx="1" cy="437027"/>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110" name="Straight Arrow Connector 109">
            <a:extLst>
              <a:ext uri="{FF2B5EF4-FFF2-40B4-BE49-F238E27FC236}">
                <a16:creationId xmlns:a16="http://schemas.microsoft.com/office/drawing/2014/main" id="{1BB2F64C-E0B2-4FB5-9FF4-21E7D090961D}"/>
              </a:ext>
            </a:extLst>
          </p:cNvPr>
          <p:cNvCxnSpPr>
            <a:stCxn id="12" idx="1"/>
            <a:endCxn id="46" idx="3"/>
          </p:cNvCxnSpPr>
          <p:nvPr/>
        </p:nvCxnSpPr>
        <p:spPr>
          <a:xfrm flipH="1">
            <a:off x="3501837" y="4043082"/>
            <a:ext cx="928940" cy="15687"/>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3570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C4E9995F-04F3-483F-8DA6-E4A6F53BEBCD}"/>
              </a:ext>
            </a:extLst>
          </p:cNvPr>
          <p:cNvSpPr/>
          <p:nvPr/>
        </p:nvSpPr>
        <p:spPr>
          <a:xfrm>
            <a:off x="4858871" y="138954"/>
            <a:ext cx="1143000" cy="372036"/>
          </a:xfrm>
          <a:prstGeom prst="flowChartTerminator">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Start</a:t>
            </a:r>
          </a:p>
        </p:txBody>
      </p:sp>
      <p:sp>
        <p:nvSpPr>
          <p:cNvPr id="3" name="Flowchart: Process 2">
            <a:extLst>
              <a:ext uri="{FF2B5EF4-FFF2-40B4-BE49-F238E27FC236}">
                <a16:creationId xmlns:a16="http://schemas.microsoft.com/office/drawing/2014/main" id="{3C734F4B-4FD7-44A1-9802-C6A66E72540D}"/>
              </a:ext>
            </a:extLst>
          </p:cNvPr>
          <p:cNvSpPr/>
          <p:nvPr/>
        </p:nvSpPr>
        <p:spPr>
          <a:xfrm>
            <a:off x="4589930" y="972671"/>
            <a:ext cx="1680882" cy="372035"/>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Pharmacist</a:t>
            </a:r>
          </a:p>
        </p:txBody>
      </p:sp>
      <p:sp>
        <p:nvSpPr>
          <p:cNvPr id="4" name="Flowchart: Decision 3">
            <a:extLst>
              <a:ext uri="{FF2B5EF4-FFF2-40B4-BE49-F238E27FC236}">
                <a16:creationId xmlns:a16="http://schemas.microsoft.com/office/drawing/2014/main" id="{AF1D3C26-D82F-4BA2-B77A-EA253A0467E2}"/>
              </a:ext>
            </a:extLst>
          </p:cNvPr>
          <p:cNvSpPr/>
          <p:nvPr/>
        </p:nvSpPr>
        <p:spPr>
          <a:xfrm>
            <a:off x="4199935" y="1949071"/>
            <a:ext cx="2460812" cy="757518"/>
          </a:xfrm>
          <a:prstGeom prst="flowChartDecision">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Request Completed?</a:t>
            </a:r>
          </a:p>
        </p:txBody>
      </p:sp>
      <p:sp>
        <p:nvSpPr>
          <p:cNvPr id="11" name="Flowchart: Process 10">
            <a:extLst>
              <a:ext uri="{FF2B5EF4-FFF2-40B4-BE49-F238E27FC236}">
                <a16:creationId xmlns:a16="http://schemas.microsoft.com/office/drawing/2014/main" id="{470731C4-77B3-4D8D-ADBB-EA43CE616329}"/>
              </a:ext>
            </a:extLst>
          </p:cNvPr>
          <p:cNvSpPr/>
          <p:nvPr/>
        </p:nvSpPr>
        <p:spPr>
          <a:xfrm>
            <a:off x="4589986" y="3603811"/>
            <a:ext cx="1680826" cy="354106"/>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solidFill>
                  <a:schemeClr val="accent1">
                    <a:lumMod val="75000"/>
                  </a:schemeClr>
                </a:solidFill>
              </a:rPr>
              <a:t>Insurors</a:t>
            </a:r>
            <a:endParaRPr lang="en-US" sz="1400" dirty="0">
              <a:solidFill>
                <a:schemeClr val="accent1">
                  <a:lumMod val="75000"/>
                </a:schemeClr>
              </a:solidFill>
            </a:endParaRPr>
          </a:p>
        </p:txBody>
      </p:sp>
      <p:cxnSp>
        <p:nvCxnSpPr>
          <p:cNvPr id="26" name="Straight Connector 25">
            <a:extLst>
              <a:ext uri="{FF2B5EF4-FFF2-40B4-BE49-F238E27FC236}">
                <a16:creationId xmlns:a16="http://schemas.microsoft.com/office/drawing/2014/main" id="{9C8A646A-0026-42D5-B60E-F4D052897296}"/>
              </a:ext>
            </a:extLst>
          </p:cNvPr>
          <p:cNvCxnSpPr>
            <a:cxnSpLocks/>
          </p:cNvCxnSpPr>
          <p:nvPr/>
        </p:nvCxnSpPr>
        <p:spPr>
          <a:xfrm flipV="1">
            <a:off x="3816723" y="1158688"/>
            <a:ext cx="0" cy="1169142"/>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A99315A8-E7CE-4FB3-B49F-75508202CD2B}"/>
              </a:ext>
            </a:extLst>
          </p:cNvPr>
          <p:cNvCxnSpPr>
            <a:cxnSpLocks/>
            <a:endCxn id="3" idx="1"/>
          </p:cNvCxnSpPr>
          <p:nvPr/>
        </p:nvCxnSpPr>
        <p:spPr>
          <a:xfrm>
            <a:off x="3816723" y="1158689"/>
            <a:ext cx="773207" cy="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265F0210-12E7-4EC9-864A-5ADA1F25423E}"/>
              </a:ext>
            </a:extLst>
          </p:cNvPr>
          <p:cNvSpPr txBox="1"/>
          <p:nvPr/>
        </p:nvSpPr>
        <p:spPr>
          <a:xfrm>
            <a:off x="5541472" y="2939320"/>
            <a:ext cx="424540" cy="307777"/>
          </a:xfrm>
          <a:prstGeom prst="rect">
            <a:avLst/>
          </a:prstGeom>
          <a:noFill/>
          <a:ln>
            <a:noFill/>
          </a:ln>
        </p:spPr>
        <p:txBody>
          <a:bodyPr wrap="none" rtlCol="0" anchor="ctr" anchorCtr="1">
            <a:spAutoFit/>
          </a:bodyPr>
          <a:lstStyle/>
          <a:p>
            <a:r>
              <a:rPr lang="en-US" sz="1400" dirty="0">
                <a:solidFill>
                  <a:schemeClr val="accent1">
                    <a:lumMod val="75000"/>
                  </a:schemeClr>
                </a:solidFill>
              </a:rPr>
              <a:t>yes</a:t>
            </a:r>
          </a:p>
        </p:txBody>
      </p:sp>
      <p:sp>
        <p:nvSpPr>
          <p:cNvPr id="34" name="TextBox 33">
            <a:extLst>
              <a:ext uri="{FF2B5EF4-FFF2-40B4-BE49-F238E27FC236}">
                <a16:creationId xmlns:a16="http://schemas.microsoft.com/office/drawing/2014/main" id="{A731E762-A4FA-4053-A6A7-6AF21B71CCDF}"/>
              </a:ext>
            </a:extLst>
          </p:cNvPr>
          <p:cNvSpPr txBox="1"/>
          <p:nvPr/>
        </p:nvSpPr>
        <p:spPr>
          <a:xfrm>
            <a:off x="3365325" y="1399246"/>
            <a:ext cx="394660" cy="307777"/>
          </a:xfrm>
          <a:prstGeom prst="rect">
            <a:avLst/>
          </a:prstGeom>
          <a:noFill/>
          <a:ln>
            <a:noFill/>
          </a:ln>
        </p:spPr>
        <p:txBody>
          <a:bodyPr wrap="none" rtlCol="0" anchor="ctr" anchorCtr="1">
            <a:spAutoFit/>
          </a:bodyPr>
          <a:lstStyle/>
          <a:p>
            <a:r>
              <a:rPr lang="en-US" sz="1400" dirty="0">
                <a:solidFill>
                  <a:schemeClr val="accent1">
                    <a:lumMod val="75000"/>
                  </a:schemeClr>
                </a:solidFill>
              </a:rPr>
              <a:t>No</a:t>
            </a:r>
          </a:p>
        </p:txBody>
      </p:sp>
      <p:sp>
        <p:nvSpPr>
          <p:cNvPr id="35" name="Flowchart: Process 34">
            <a:extLst>
              <a:ext uri="{FF2B5EF4-FFF2-40B4-BE49-F238E27FC236}">
                <a16:creationId xmlns:a16="http://schemas.microsoft.com/office/drawing/2014/main" id="{72AC4293-523A-40E7-99EB-B7596AC1DDE8}"/>
              </a:ext>
            </a:extLst>
          </p:cNvPr>
          <p:cNvSpPr/>
          <p:nvPr/>
        </p:nvSpPr>
        <p:spPr>
          <a:xfrm>
            <a:off x="4648169" y="4478625"/>
            <a:ext cx="1564341" cy="389965"/>
          </a:xfrm>
          <a:prstGeom prst="flowChartProcess">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Validate claim Request</a:t>
            </a:r>
          </a:p>
        </p:txBody>
      </p:sp>
      <p:sp>
        <p:nvSpPr>
          <p:cNvPr id="47" name="Flowchart: Terminator 46">
            <a:extLst>
              <a:ext uri="{FF2B5EF4-FFF2-40B4-BE49-F238E27FC236}">
                <a16:creationId xmlns:a16="http://schemas.microsoft.com/office/drawing/2014/main" id="{377A4CFD-55F5-4E65-BD51-AD8E55D0DD3A}"/>
              </a:ext>
            </a:extLst>
          </p:cNvPr>
          <p:cNvSpPr/>
          <p:nvPr/>
        </p:nvSpPr>
        <p:spPr>
          <a:xfrm>
            <a:off x="4928321" y="6345906"/>
            <a:ext cx="1004035" cy="425824"/>
          </a:xfrm>
          <a:prstGeom prst="flowChartTerminator">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End</a:t>
            </a:r>
          </a:p>
        </p:txBody>
      </p:sp>
      <p:sp>
        <p:nvSpPr>
          <p:cNvPr id="57" name="Rectangle 56">
            <a:extLst>
              <a:ext uri="{FF2B5EF4-FFF2-40B4-BE49-F238E27FC236}">
                <a16:creationId xmlns:a16="http://schemas.microsoft.com/office/drawing/2014/main" id="{96FE3AC9-3A63-4A57-9FFD-3EBEC2B45A1B}"/>
              </a:ext>
            </a:extLst>
          </p:cNvPr>
          <p:cNvSpPr/>
          <p:nvPr/>
        </p:nvSpPr>
        <p:spPr>
          <a:xfrm>
            <a:off x="2152675" y="5515157"/>
            <a:ext cx="1519462" cy="439270"/>
          </a:xfrm>
          <a:prstGeom prst="rect">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Receive Money</a:t>
            </a:r>
          </a:p>
        </p:txBody>
      </p:sp>
      <p:sp>
        <p:nvSpPr>
          <p:cNvPr id="64" name="TextBox 63">
            <a:extLst>
              <a:ext uri="{FF2B5EF4-FFF2-40B4-BE49-F238E27FC236}">
                <a16:creationId xmlns:a16="http://schemas.microsoft.com/office/drawing/2014/main" id="{A894ADE2-DBA5-491F-BE0A-41B90547D765}"/>
              </a:ext>
            </a:extLst>
          </p:cNvPr>
          <p:cNvSpPr txBox="1"/>
          <p:nvPr/>
        </p:nvSpPr>
        <p:spPr>
          <a:xfrm>
            <a:off x="48186" y="18555"/>
            <a:ext cx="2770094" cy="1446550"/>
          </a:xfrm>
          <a:prstGeom prst="rect">
            <a:avLst/>
          </a:prstGeom>
          <a:noFill/>
          <a:ln>
            <a:noFill/>
          </a:ln>
        </p:spPr>
        <p:txBody>
          <a:bodyPr wrap="square" rtlCol="0" anchor="ctr" anchorCtr="1">
            <a:spAutoFit/>
          </a:bodyPr>
          <a:lstStyle/>
          <a:p>
            <a:r>
              <a:rPr lang="en-US" sz="4400" dirty="0">
                <a:solidFill>
                  <a:schemeClr val="accent1">
                    <a:lumMod val="75000"/>
                  </a:schemeClr>
                </a:solidFill>
              </a:rPr>
              <a:t>Claim work Flow</a:t>
            </a:r>
          </a:p>
        </p:txBody>
      </p:sp>
      <p:cxnSp>
        <p:nvCxnSpPr>
          <p:cNvPr id="18" name="Straight Connector 17">
            <a:extLst>
              <a:ext uri="{FF2B5EF4-FFF2-40B4-BE49-F238E27FC236}">
                <a16:creationId xmlns:a16="http://schemas.microsoft.com/office/drawing/2014/main" id="{BF761D78-FEA7-42F1-96ED-21C78A5A59DC}"/>
              </a:ext>
            </a:extLst>
          </p:cNvPr>
          <p:cNvCxnSpPr>
            <a:cxnSpLocks/>
            <a:stCxn id="4" idx="1"/>
          </p:cNvCxnSpPr>
          <p:nvPr/>
        </p:nvCxnSpPr>
        <p:spPr>
          <a:xfrm flipH="1">
            <a:off x="3805275" y="2327830"/>
            <a:ext cx="394660"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12" name="Flowchart: Decision 11">
            <a:extLst>
              <a:ext uri="{FF2B5EF4-FFF2-40B4-BE49-F238E27FC236}">
                <a16:creationId xmlns:a16="http://schemas.microsoft.com/office/drawing/2014/main" id="{A497F64A-8E57-4483-AD25-01947CDE6065}"/>
              </a:ext>
            </a:extLst>
          </p:cNvPr>
          <p:cNvSpPr/>
          <p:nvPr/>
        </p:nvSpPr>
        <p:spPr>
          <a:xfrm>
            <a:off x="4394933" y="5459506"/>
            <a:ext cx="2070812" cy="550573"/>
          </a:xfrm>
          <a:prstGeom prst="flowChartDecision">
            <a:avLst/>
          </a:prstGeom>
          <a:noFill/>
          <a:ln>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1">
                    <a:lumMod val="75000"/>
                  </a:schemeClr>
                </a:solidFill>
              </a:rPr>
              <a:t>Approve or reject?</a:t>
            </a:r>
          </a:p>
        </p:txBody>
      </p:sp>
      <p:cxnSp>
        <p:nvCxnSpPr>
          <p:cNvPr id="24" name="Straight Connector 23">
            <a:extLst>
              <a:ext uri="{FF2B5EF4-FFF2-40B4-BE49-F238E27FC236}">
                <a16:creationId xmlns:a16="http://schemas.microsoft.com/office/drawing/2014/main" id="{E42CB6D4-1EC6-4467-B5E5-368110F795B7}"/>
              </a:ext>
            </a:extLst>
          </p:cNvPr>
          <p:cNvCxnSpPr>
            <a:cxnSpLocks/>
            <a:stCxn id="47" idx="1"/>
          </p:cNvCxnSpPr>
          <p:nvPr/>
        </p:nvCxnSpPr>
        <p:spPr>
          <a:xfrm flipH="1">
            <a:off x="2912406" y="6558818"/>
            <a:ext cx="2015915"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32C5BBFD-0584-421A-B893-60E1A6AF3634}"/>
              </a:ext>
            </a:extLst>
          </p:cNvPr>
          <p:cNvSpPr txBox="1"/>
          <p:nvPr/>
        </p:nvSpPr>
        <p:spPr>
          <a:xfrm>
            <a:off x="3759985" y="5295328"/>
            <a:ext cx="801245" cy="307777"/>
          </a:xfrm>
          <a:prstGeom prst="rect">
            <a:avLst/>
          </a:prstGeom>
          <a:noFill/>
          <a:ln>
            <a:noFill/>
          </a:ln>
        </p:spPr>
        <p:txBody>
          <a:bodyPr wrap="none" rtlCol="0" anchor="ctr" anchorCtr="1">
            <a:spAutoFit/>
          </a:bodyPr>
          <a:lstStyle/>
          <a:p>
            <a:r>
              <a:rPr lang="en-US" sz="1400" dirty="0">
                <a:solidFill>
                  <a:schemeClr val="accent1">
                    <a:lumMod val="75000"/>
                  </a:schemeClr>
                </a:solidFill>
              </a:rPr>
              <a:t>Approve</a:t>
            </a:r>
          </a:p>
        </p:txBody>
      </p:sp>
      <p:sp>
        <p:nvSpPr>
          <p:cNvPr id="50" name="TextBox 49">
            <a:extLst>
              <a:ext uri="{FF2B5EF4-FFF2-40B4-BE49-F238E27FC236}">
                <a16:creationId xmlns:a16="http://schemas.microsoft.com/office/drawing/2014/main" id="{59B2BD28-D674-46DF-9C9C-C267F23A18FE}"/>
              </a:ext>
            </a:extLst>
          </p:cNvPr>
          <p:cNvSpPr txBox="1"/>
          <p:nvPr/>
        </p:nvSpPr>
        <p:spPr>
          <a:xfrm>
            <a:off x="5613166" y="6024103"/>
            <a:ext cx="638380" cy="307777"/>
          </a:xfrm>
          <a:prstGeom prst="rect">
            <a:avLst/>
          </a:prstGeom>
          <a:noFill/>
          <a:ln>
            <a:noFill/>
          </a:ln>
        </p:spPr>
        <p:txBody>
          <a:bodyPr wrap="none" rtlCol="0" anchor="ctr" anchorCtr="1">
            <a:spAutoFit/>
          </a:bodyPr>
          <a:lstStyle/>
          <a:p>
            <a:r>
              <a:rPr lang="en-US" sz="1400" dirty="0">
                <a:solidFill>
                  <a:schemeClr val="accent1">
                    <a:lumMod val="75000"/>
                  </a:schemeClr>
                </a:solidFill>
              </a:rPr>
              <a:t>Reject</a:t>
            </a:r>
          </a:p>
        </p:txBody>
      </p:sp>
      <p:cxnSp>
        <p:nvCxnSpPr>
          <p:cNvPr id="66" name="Straight Arrow Connector 65">
            <a:extLst>
              <a:ext uri="{FF2B5EF4-FFF2-40B4-BE49-F238E27FC236}">
                <a16:creationId xmlns:a16="http://schemas.microsoft.com/office/drawing/2014/main" id="{CA5558F6-FA6F-4C25-A5A4-E728975B41B1}"/>
              </a:ext>
            </a:extLst>
          </p:cNvPr>
          <p:cNvCxnSpPr>
            <a:stCxn id="2" idx="2"/>
            <a:endCxn id="3" idx="0"/>
          </p:cNvCxnSpPr>
          <p:nvPr/>
        </p:nvCxnSpPr>
        <p:spPr>
          <a:xfrm>
            <a:off x="5430371" y="510990"/>
            <a:ext cx="0" cy="461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0749BA4-94B5-4F5A-845B-E58239D02458}"/>
              </a:ext>
            </a:extLst>
          </p:cNvPr>
          <p:cNvCxnSpPr>
            <a:stCxn id="3" idx="2"/>
            <a:endCxn id="4" idx="0"/>
          </p:cNvCxnSpPr>
          <p:nvPr/>
        </p:nvCxnSpPr>
        <p:spPr>
          <a:xfrm flipH="1">
            <a:off x="5430341" y="1344706"/>
            <a:ext cx="30" cy="604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DFFF612-3244-4C36-9765-17FB5400FC33}"/>
              </a:ext>
            </a:extLst>
          </p:cNvPr>
          <p:cNvCxnSpPr>
            <a:stCxn id="4" idx="2"/>
            <a:endCxn id="11" idx="0"/>
          </p:cNvCxnSpPr>
          <p:nvPr/>
        </p:nvCxnSpPr>
        <p:spPr>
          <a:xfrm>
            <a:off x="5430341" y="2706589"/>
            <a:ext cx="58" cy="897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2EAE5E-E3F5-4D28-A322-517EF4EB1197}"/>
              </a:ext>
            </a:extLst>
          </p:cNvPr>
          <p:cNvCxnSpPr>
            <a:stCxn id="11" idx="2"/>
            <a:endCxn id="35" idx="0"/>
          </p:cNvCxnSpPr>
          <p:nvPr/>
        </p:nvCxnSpPr>
        <p:spPr>
          <a:xfrm flipH="1">
            <a:off x="5430340" y="3957917"/>
            <a:ext cx="59" cy="520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416B31-0B88-4B1D-9661-573A18B5B1E0}"/>
              </a:ext>
            </a:extLst>
          </p:cNvPr>
          <p:cNvCxnSpPr>
            <a:stCxn id="35" idx="2"/>
            <a:endCxn id="12" idx="0"/>
          </p:cNvCxnSpPr>
          <p:nvPr/>
        </p:nvCxnSpPr>
        <p:spPr>
          <a:xfrm flipH="1">
            <a:off x="5430339" y="4868590"/>
            <a:ext cx="1" cy="590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F204E3A-1239-4FF2-8DDE-F7D9584CCBB3}"/>
              </a:ext>
            </a:extLst>
          </p:cNvPr>
          <p:cNvCxnSpPr>
            <a:stCxn id="12" idx="1"/>
            <a:endCxn id="57" idx="3"/>
          </p:cNvCxnSpPr>
          <p:nvPr/>
        </p:nvCxnSpPr>
        <p:spPr>
          <a:xfrm flipH="1" flipV="1">
            <a:off x="3672137" y="5734792"/>
            <a:ext cx="72279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4A12980-C112-4666-8F37-8C57A2C812CB}"/>
              </a:ext>
            </a:extLst>
          </p:cNvPr>
          <p:cNvCxnSpPr>
            <a:stCxn id="12" idx="2"/>
            <a:endCxn id="47" idx="0"/>
          </p:cNvCxnSpPr>
          <p:nvPr/>
        </p:nvCxnSpPr>
        <p:spPr>
          <a:xfrm>
            <a:off x="5430339" y="6010079"/>
            <a:ext cx="0" cy="33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22CBFC-E84C-4772-99E6-22337390F347}"/>
              </a:ext>
            </a:extLst>
          </p:cNvPr>
          <p:cNvCxnSpPr>
            <a:endCxn id="57" idx="2"/>
          </p:cNvCxnSpPr>
          <p:nvPr/>
        </p:nvCxnSpPr>
        <p:spPr>
          <a:xfrm flipV="1">
            <a:off x="2912406" y="5954427"/>
            <a:ext cx="0" cy="604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201</TotalTime>
  <Words>310</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Toppan Bunkyu Midashi Gothic Ex</vt:lpstr>
      <vt:lpstr>Wingdings</vt:lpstr>
      <vt:lpstr>Cloud skipper design template</vt:lpstr>
      <vt:lpstr>Disaster Donation Management System</vt:lpstr>
      <vt:lpstr>Problem Statement</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Management System</dc:title>
  <dc:creator>shailly jain</dc:creator>
  <cp:lastModifiedBy>shailly jain</cp:lastModifiedBy>
  <cp:revision>66</cp:revision>
  <dcterms:created xsi:type="dcterms:W3CDTF">2019-12-07T21:25:37Z</dcterms:created>
  <dcterms:modified xsi:type="dcterms:W3CDTF">2019-12-08T04:53:32Z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