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81" r:id="rId7"/>
  </p:sldMasterIdLst>
  <p:notesMasterIdLst>
    <p:notesMasterId r:id="rId71"/>
  </p:notesMasterIdLst>
  <p:handoutMasterIdLst>
    <p:handoutMasterId r:id="rId72"/>
  </p:handoutMasterIdLst>
  <p:sldIdLst>
    <p:sldId id="1105" r:id="rId8"/>
    <p:sldId id="652" r:id="rId9"/>
    <p:sldId id="1150" r:id="rId10"/>
    <p:sldId id="1219" r:id="rId11"/>
    <p:sldId id="1220" r:id="rId12"/>
    <p:sldId id="1003" r:id="rId13"/>
    <p:sldId id="1168" r:id="rId14"/>
    <p:sldId id="1167" r:id="rId15"/>
    <p:sldId id="1140" r:id="rId16"/>
    <p:sldId id="1060" r:id="rId17"/>
    <p:sldId id="1169" r:id="rId18"/>
    <p:sldId id="1059" r:id="rId19"/>
    <p:sldId id="1062" r:id="rId20"/>
    <p:sldId id="1063" r:id="rId21"/>
    <p:sldId id="1157" r:id="rId22"/>
    <p:sldId id="1170" r:id="rId23"/>
    <p:sldId id="1163" r:id="rId24"/>
    <p:sldId id="1215" r:id="rId25"/>
    <p:sldId id="1158" r:id="rId26"/>
    <p:sldId id="1160" r:id="rId27"/>
    <p:sldId id="1161" r:id="rId28"/>
    <p:sldId id="1162" r:id="rId29"/>
    <p:sldId id="1217" r:id="rId30"/>
    <p:sldId id="1078" r:id="rId31"/>
    <p:sldId id="1189" r:id="rId32"/>
    <p:sldId id="1165" r:id="rId33"/>
    <p:sldId id="1190" r:id="rId34"/>
    <p:sldId id="1091" r:id="rId35"/>
    <p:sldId id="1203" r:id="rId36"/>
    <p:sldId id="1201" r:id="rId37"/>
    <p:sldId id="1202" r:id="rId38"/>
    <p:sldId id="1204" r:id="rId39"/>
    <p:sldId id="1200" r:id="rId40"/>
    <p:sldId id="1171" r:id="rId41"/>
    <p:sldId id="1205" r:id="rId42"/>
    <p:sldId id="1193" r:id="rId43"/>
    <p:sldId id="1206" r:id="rId44"/>
    <p:sldId id="1181" r:id="rId45"/>
    <p:sldId id="1192" r:id="rId46"/>
    <p:sldId id="1183" r:id="rId47"/>
    <p:sldId id="1172" r:id="rId48"/>
    <p:sldId id="1207" r:id="rId49"/>
    <p:sldId id="1208" r:id="rId50"/>
    <p:sldId id="1209" r:id="rId51"/>
    <p:sldId id="1173" r:id="rId52"/>
    <p:sldId id="1112" r:id="rId53"/>
    <p:sldId id="1113" r:id="rId54"/>
    <p:sldId id="1213" r:id="rId55"/>
    <p:sldId id="1210" r:id="rId56"/>
    <p:sldId id="1194" r:id="rId57"/>
    <p:sldId id="1195" r:id="rId58"/>
    <p:sldId id="1214" r:id="rId59"/>
    <p:sldId id="1186" r:id="rId60"/>
    <p:sldId id="1211" r:id="rId61"/>
    <p:sldId id="1175" r:id="rId62"/>
    <p:sldId id="1125" r:id="rId63"/>
    <p:sldId id="1177" r:id="rId64"/>
    <p:sldId id="1188" r:id="rId65"/>
    <p:sldId id="1197" r:id="rId66"/>
    <p:sldId id="1198" r:id="rId67"/>
    <p:sldId id="1179" r:id="rId68"/>
    <p:sldId id="1119" r:id="rId69"/>
    <p:sldId id="264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5852" autoAdjust="0"/>
  </p:normalViewPr>
  <p:slideViewPr>
    <p:cSldViewPr snapToGrid="0">
      <p:cViewPr varScale="1">
        <p:scale>
          <a:sx n="121" d="100"/>
          <a:sy n="121" d="100"/>
        </p:scale>
        <p:origin x="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062248" y="215871"/>
            <a:ext cx="73000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程序流程控制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38821" y="4452728"/>
            <a:ext cx="7356587" cy="172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的值，如果为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如果值为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，分支结束；如果为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判断条件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如果没有任何条件为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，就执行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30" name="TextBox 3"/>
          <p:cNvSpPr txBox="1"/>
          <p:nvPr/>
        </p:nvSpPr>
        <p:spPr>
          <a:xfrm>
            <a:off x="767767" y="184182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grpSp>
        <p:nvGrpSpPr>
          <p:cNvPr id="11" name="组合 117"/>
          <p:cNvGrpSpPr/>
          <p:nvPr/>
        </p:nvGrpSpPr>
        <p:grpSpPr bwMode="auto">
          <a:xfrm>
            <a:off x="4542159" y="1015790"/>
            <a:ext cx="1177925" cy="3240088"/>
            <a:chOff x="3419872" y="1707654"/>
            <a:chExt cx="1177928" cy="3241253"/>
          </a:xfrm>
        </p:grpSpPr>
        <p:grpSp>
          <p:nvGrpSpPr>
            <p:cNvPr id="12" name="组合 29"/>
            <p:cNvGrpSpPr/>
            <p:nvPr/>
          </p:nvGrpSpPr>
          <p:grpSpPr bwMode="auto">
            <a:xfrm>
              <a:off x="3419872" y="1996683"/>
              <a:ext cx="1152528" cy="562177"/>
              <a:chOff x="5796136" y="1636321"/>
              <a:chExt cx="1152614" cy="562484"/>
            </a:xfrm>
          </p:grpSpPr>
          <p:sp>
            <p:nvSpPr>
              <p:cNvPr id="24" name="流程图: 决策 23"/>
              <p:cNvSpPr/>
              <p:nvPr/>
            </p:nvSpPr>
            <p:spPr>
              <a:xfrm>
                <a:off x="5796136" y="1636321"/>
                <a:ext cx="1152614" cy="562484"/>
              </a:xfrm>
              <a:prstGeom prst="flowChartDecision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83475" y="1787271"/>
                <a:ext cx="803337" cy="254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判断条件</a:t>
                </a:r>
                <a:r>
                  <a:rPr lang="en-US" altLang="zh-CN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endPara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3" name="组合 32"/>
            <p:cNvGrpSpPr/>
            <p:nvPr/>
          </p:nvGrpSpPr>
          <p:grpSpPr bwMode="auto">
            <a:xfrm>
              <a:off x="3448447" y="2860179"/>
              <a:ext cx="1081087" cy="288925"/>
              <a:chOff x="4668058" y="3332162"/>
              <a:chExt cx="1081087" cy="28892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668058" y="3332576"/>
                <a:ext cx="1081091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3" name="TextBox 34"/>
              <p:cNvSpPr txBox="1"/>
              <p:nvPr/>
            </p:nvSpPr>
            <p:spPr>
              <a:xfrm>
                <a:off x="4887134" y="3346869"/>
                <a:ext cx="793752" cy="25409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语句体</a:t>
                </a:r>
                <a:r>
                  <a:rPr lang="en-US" altLang="zh-CN" sz="105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1</a:t>
                </a:r>
                <a:endPara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14" name="组合 35"/>
            <p:cNvGrpSpPr/>
            <p:nvPr/>
          </p:nvGrpSpPr>
          <p:grpSpPr bwMode="auto">
            <a:xfrm>
              <a:off x="3448447" y="4659878"/>
              <a:ext cx="1081091" cy="289029"/>
              <a:chOff x="4684316" y="3741633"/>
              <a:chExt cx="1081090" cy="28902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4684316" y="3741633"/>
                <a:ext cx="1081090" cy="289029"/>
              </a:xfrm>
              <a:prstGeom prst="rect">
                <a:avLst/>
              </a:prstGeom>
              <a:solidFill>
                <a:srgbClr val="B237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1" name="TextBox 37"/>
              <p:cNvSpPr txBox="1"/>
              <p:nvPr/>
            </p:nvSpPr>
            <p:spPr>
              <a:xfrm>
                <a:off x="4868466" y="3759101"/>
                <a:ext cx="795339" cy="25400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5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跳出分支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>
              <a:off x="3999311" y="1707654"/>
              <a:ext cx="0" cy="28902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2" idx="2"/>
              <a:endCxn id="20" idx="0"/>
            </p:cNvCxnSpPr>
            <p:nvPr/>
          </p:nvCxnSpPr>
          <p:spPr>
            <a:xfrm flipH="1">
              <a:off x="3988198" y="3149622"/>
              <a:ext cx="0" cy="151025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40"/>
            <p:cNvGrpSpPr/>
            <p:nvPr/>
          </p:nvGrpSpPr>
          <p:grpSpPr bwMode="auto">
            <a:xfrm>
              <a:off x="3996137" y="2558553"/>
              <a:ext cx="601663" cy="301625"/>
              <a:chOff x="6372192" y="2198498"/>
              <a:chExt cx="602203" cy="301243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6373779" y="2198805"/>
                <a:ext cx="0" cy="301351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42"/>
              <p:cNvSpPr txBox="1"/>
              <p:nvPr/>
            </p:nvSpPr>
            <p:spPr>
              <a:xfrm>
                <a:off x="6372191" y="2211493"/>
                <a:ext cx="602204" cy="2537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b="1" dirty="0">
                    <a:solidFill>
                      <a:srgbClr val="B23732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true</a:t>
                </a:r>
                <a:endParaRPr lang="zh-CN" altLang="en-US" sz="1050" b="1" dirty="0">
                  <a:solidFill>
                    <a:srgbClr val="B2373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7110734" y="1777790"/>
            <a:ext cx="1042988" cy="473075"/>
            <a:chOff x="6936917" y="1636217"/>
            <a:chExt cx="697739" cy="473405"/>
          </a:xfrm>
        </p:grpSpPr>
        <p:cxnSp>
          <p:nvCxnSpPr>
            <p:cNvPr id="27" name="肘形连接符 53"/>
            <p:cNvCxnSpPr/>
            <p:nvPr/>
          </p:nvCxnSpPr>
          <p:spPr>
            <a:xfrm>
              <a:off x="6936917" y="1917401"/>
              <a:ext cx="577732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54"/>
            <p:cNvSpPr txBox="1"/>
            <p:nvPr/>
          </p:nvSpPr>
          <p:spPr>
            <a:xfrm>
              <a:off x="7032498" y="1636217"/>
              <a:ext cx="602158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398072" y="2244515"/>
            <a:ext cx="1152525" cy="561975"/>
            <a:chOff x="5796136" y="1636217"/>
            <a:chExt cx="1152611" cy="562282"/>
          </a:xfrm>
          <a:noFill/>
        </p:grpSpPr>
        <p:sp>
          <p:nvSpPr>
            <p:cNvPr id="31" name="流程图: 决策 30"/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192607" y="1787112"/>
              <a:ext cx="385071" cy="25405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.....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7974334" y="2793790"/>
            <a:ext cx="615950" cy="311150"/>
            <a:chOff x="6852395" y="3486720"/>
            <a:chExt cx="616297" cy="311424"/>
          </a:xfrm>
        </p:grpSpPr>
        <p:sp>
          <p:nvSpPr>
            <p:cNvPr id="34" name="TextBox 62"/>
            <p:cNvSpPr txBox="1"/>
            <p:nvPr/>
          </p:nvSpPr>
          <p:spPr bwMode="auto">
            <a:xfrm>
              <a:off x="6866691" y="3497843"/>
              <a:ext cx="602001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6852395" y="3486720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 bwMode="auto">
          <a:xfrm>
            <a:off x="7432997" y="3103353"/>
            <a:ext cx="1081087" cy="288925"/>
            <a:chOff x="4668058" y="3332162"/>
            <a:chExt cx="1081087" cy="288925"/>
          </a:xfrm>
          <a:solidFill>
            <a:srgbClr val="C00000"/>
          </a:solidFill>
        </p:grpSpPr>
        <p:sp>
          <p:nvSpPr>
            <p:cNvPr id="37" name="矩形 36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TextBox 66"/>
            <p:cNvSpPr txBox="1"/>
            <p:nvPr/>
          </p:nvSpPr>
          <p:spPr>
            <a:xfrm>
              <a:off x="4887133" y="3346449"/>
              <a:ext cx="793750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8550598" y="2325478"/>
            <a:ext cx="1300165" cy="1009650"/>
            <a:chOff x="5486214" y="1154518"/>
            <a:chExt cx="869786" cy="1009984"/>
          </a:xfrm>
        </p:grpSpPr>
        <p:cxnSp>
          <p:nvCxnSpPr>
            <p:cNvPr id="40" name="肘形连接符 68"/>
            <p:cNvCxnSpPr>
              <a:stCxn id="31" idx="3"/>
              <a:endCxn id="44" idx="0"/>
            </p:cNvCxnSpPr>
            <p:nvPr/>
          </p:nvCxnSpPr>
          <p:spPr>
            <a:xfrm>
              <a:off x="5486214" y="1354609"/>
              <a:ext cx="567643" cy="809893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69"/>
            <p:cNvSpPr txBox="1"/>
            <p:nvPr/>
          </p:nvSpPr>
          <p:spPr>
            <a:xfrm>
              <a:off x="5753841" y="1154518"/>
              <a:ext cx="602159" cy="2540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8837934" y="3320840"/>
            <a:ext cx="1081088" cy="288925"/>
            <a:chOff x="4668058" y="3332162"/>
            <a:chExt cx="1081087" cy="288925"/>
          </a:xfrm>
        </p:grpSpPr>
        <p:sp>
          <p:nvSpPr>
            <p:cNvPr id="43" name="矩形 42"/>
            <p:cNvSpPr/>
            <p:nvPr/>
          </p:nvSpPr>
          <p:spPr>
            <a:xfrm>
              <a:off x="4668058" y="3332162"/>
              <a:ext cx="1081087" cy="288925"/>
            </a:xfrm>
            <a:prstGeom prst="rect">
              <a:avLst/>
            </a:prstGeom>
            <a:solidFill>
              <a:srgbClr val="B23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4" name="TextBox 72"/>
            <p:cNvSpPr txBox="1"/>
            <p:nvPr/>
          </p:nvSpPr>
          <p:spPr>
            <a:xfrm>
              <a:off x="4777596" y="3346450"/>
              <a:ext cx="903286" cy="254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n+1</a:t>
              </a:r>
              <a:endParaRPr lang="zh-CN" altLang="en-US" sz="105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45" name="肘形连接符 75"/>
          <p:cNvCxnSpPr>
            <a:stCxn id="37" idx="2"/>
          </p:cNvCxnSpPr>
          <p:nvPr/>
        </p:nvCxnSpPr>
        <p:spPr>
          <a:xfrm rot="5400000">
            <a:off x="6410647" y="2133390"/>
            <a:ext cx="304800" cy="282257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96"/>
          <p:cNvCxnSpPr>
            <a:stCxn id="43" idx="2"/>
          </p:cNvCxnSpPr>
          <p:nvPr/>
        </p:nvCxnSpPr>
        <p:spPr>
          <a:xfrm rot="5400000">
            <a:off x="7221859" y="1539665"/>
            <a:ext cx="87313" cy="422751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 bwMode="auto">
          <a:xfrm>
            <a:off x="5694688" y="1337267"/>
            <a:ext cx="932896" cy="440522"/>
            <a:chOff x="5486210" y="1131313"/>
            <a:chExt cx="624091" cy="440829"/>
          </a:xfrm>
        </p:grpSpPr>
        <p:cxnSp>
          <p:nvCxnSpPr>
            <p:cNvPr id="48" name="肘形连接符 44"/>
            <p:cNvCxnSpPr>
              <a:stCxn id="24" idx="3"/>
              <a:endCxn id="54" idx="0"/>
            </p:cNvCxnSpPr>
            <p:nvPr/>
          </p:nvCxnSpPr>
          <p:spPr>
            <a:xfrm>
              <a:off x="5486210" y="1379921"/>
              <a:ext cx="577734" cy="19222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5"/>
            <p:cNvSpPr txBox="1"/>
            <p:nvPr/>
          </p:nvSpPr>
          <p:spPr>
            <a:xfrm>
              <a:off x="5508141" y="1131313"/>
              <a:ext cx="602160" cy="2541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rgbClr val="B2373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  <a:endParaRPr lang="zh-CN" altLang="en-US" sz="105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6029647" y="2627103"/>
            <a:ext cx="1081087" cy="288925"/>
            <a:chOff x="4907929" y="3320033"/>
            <a:chExt cx="1081088" cy="288925"/>
          </a:xfrm>
          <a:solidFill>
            <a:srgbClr val="B23732"/>
          </a:solidFill>
        </p:grpSpPr>
        <p:sp>
          <p:nvSpPr>
            <p:cNvPr id="51" name="矩形 50"/>
            <p:cNvSpPr/>
            <p:nvPr/>
          </p:nvSpPr>
          <p:spPr bwMode="auto">
            <a:xfrm>
              <a:off x="4907929" y="3320033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2" name="TextBox 48"/>
            <p:cNvSpPr txBox="1"/>
            <p:nvPr/>
          </p:nvSpPr>
          <p:spPr bwMode="auto">
            <a:xfrm>
              <a:off x="5127004" y="3334320"/>
              <a:ext cx="793751" cy="25400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语句体</a:t>
              </a: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5982022" y="1777790"/>
            <a:ext cx="1152525" cy="561975"/>
            <a:chOff x="5796136" y="1636217"/>
            <a:chExt cx="1152611" cy="562282"/>
          </a:xfrm>
          <a:noFill/>
        </p:grpSpPr>
        <p:sp>
          <p:nvSpPr>
            <p:cNvPr id="54" name="流程图: 决策 53"/>
            <p:cNvSpPr/>
            <p:nvPr/>
          </p:nvSpPr>
          <p:spPr>
            <a:xfrm>
              <a:off x="5796136" y="1636217"/>
              <a:ext cx="1152611" cy="562282"/>
            </a:xfrm>
            <a:prstGeom prst="flowChartDecision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983475" y="1787112"/>
              <a:ext cx="803335" cy="2541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判断条件</a:t>
              </a:r>
              <a:r>
                <a:rPr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6558284" y="2330240"/>
            <a:ext cx="601663" cy="311150"/>
            <a:chOff x="5435773" y="3022896"/>
            <a:chExt cx="601663" cy="311424"/>
          </a:xfrm>
        </p:grpSpPr>
        <p:cxnSp>
          <p:nvCxnSpPr>
            <p:cNvPr id="57" name="直接箭头连接符 56"/>
            <p:cNvCxnSpPr/>
            <p:nvPr/>
          </p:nvCxnSpPr>
          <p:spPr>
            <a:xfrm flipH="1">
              <a:off x="5437361" y="3022896"/>
              <a:ext cx="0" cy="31142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61"/>
            <p:cNvSpPr txBox="1"/>
            <p:nvPr/>
          </p:nvSpPr>
          <p:spPr bwMode="auto">
            <a:xfrm>
              <a:off x="5435773" y="3051496"/>
              <a:ext cx="601663" cy="2542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b="1" dirty="0">
                  <a:solidFill>
                    <a:schemeClr val="accent2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endParaRPr lang="zh-CN" altLang="en-US" sz="105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59" name="肘形连接符 105"/>
          <p:cNvCxnSpPr/>
          <p:nvPr/>
        </p:nvCxnSpPr>
        <p:spPr>
          <a:xfrm rot="10800000" flipV="1">
            <a:off x="5151759" y="2906503"/>
            <a:ext cx="1406525" cy="790575"/>
          </a:xfrm>
          <a:prstGeom prst="bentConnector3">
            <a:avLst>
              <a:gd name="adj1" fmla="val -33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69"/>
          <p:cNvSpPr txBox="1"/>
          <p:nvPr/>
        </p:nvSpPr>
        <p:spPr bwMode="auto">
          <a:xfrm>
            <a:off x="9390385" y="2804903"/>
            <a:ext cx="9001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b="1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endParaRPr lang="zh-CN" altLang="en-US" sz="1050" b="1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1" name="文本占位符 3"/>
          <p:cNvSpPr txBox="1"/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第三种格式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24431" y="0"/>
            <a:ext cx="6646030" cy="451104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If</a:t>
            </a:r>
            <a:r>
              <a:rPr kumimoji="1" lang="zh-CN" altLang="en-US" dirty="0">
                <a:latin typeface="Consolas" panose="020B0609020204030204" pitchFamily="49" charset="0"/>
              </a:rPr>
              <a:t>分支的写法有几种</a:t>
            </a:r>
            <a:r>
              <a:rPr kumimoji="1" lang="en-US" altLang="zh-CN" dirty="0">
                <a:latin typeface="Consolas" panose="020B0609020204030204" pitchFamily="49" charset="0"/>
              </a:rPr>
              <a:t>,</a:t>
            </a:r>
            <a:r>
              <a:rPr kumimoji="1" lang="zh-CN" altLang="en-US" dirty="0">
                <a:latin typeface="Consolas" panose="020B0609020204030204" pitchFamily="49" charset="0"/>
              </a:rPr>
              <a:t>各有什么特点？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4544493" y="2505981"/>
            <a:ext cx="2153738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6698231" y="2505981"/>
            <a:ext cx="2544234" cy="19967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8881995" y="2505981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密码校验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8148700" cy="421957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/>
              <a:t>: </a:t>
            </a:r>
            <a:r>
              <a:rPr lang="zh-CN" altLang="en-US" dirty="0"/>
              <a:t>给定一个用户密码</a:t>
            </a:r>
            <a:r>
              <a:rPr lang="en-US" altLang="zh-CN" dirty="0"/>
              <a:t>, </a:t>
            </a:r>
            <a:r>
              <a:rPr lang="zh-CN" altLang="en-US" dirty="0"/>
              <a:t>如果密码为 </a:t>
            </a:r>
            <a:r>
              <a:rPr lang="en-US" altLang="zh-CN" dirty="0"/>
              <a:t>111111, </a:t>
            </a:r>
            <a:r>
              <a:rPr lang="zh-CN" altLang="en-US" dirty="0"/>
              <a:t>程序输出密码正确，否则输出密码有误</a:t>
            </a:r>
          </a:p>
        </p:txBody>
      </p:sp>
      <p:sp>
        <p:nvSpPr>
          <p:cNvPr id="9" name="矩形 8"/>
          <p:cNvSpPr/>
          <p:nvPr/>
        </p:nvSpPr>
        <p:spPr>
          <a:xfrm>
            <a:off x="2195450" y="2240228"/>
            <a:ext cx="6517217" cy="129667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变量接收一个密码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if...else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组织程序逻辑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413" y="3886200"/>
            <a:ext cx="1831127" cy="287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对话气泡: 椭圆形 12"/>
          <p:cNvSpPr/>
          <p:nvPr/>
        </p:nvSpPr>
        <p:spPr>
          <a:xfrm>
            <a:off x="5588000" y="3677935"/>
            <a:ext cx="4076700" cy="1122665"/>
          </a:xfrm>
          <a:prstGeom prst="wedgeEllipseCallout">
            <a:avLst>
              <a:gd name="adj1" fmla="val 44899"/>
              <a:gd name="adj2" fmla="val 4666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椭圆形 13"/>
          <p:cNvSpPr/>
          <p:nvPr/>
        </p:nvSpPr>
        <p:spPr>
          <a:xfrm>
            <a:off x="6445250" y="3763550"/>
            <a:ext cx="3219450" cy="1066800"/>
          </a:xfrm>
          <a:prstGeom prst="wedgeEllipseCallout">
            <a:avLst>
              <a:gd name="adj1" fmla="val 42086"/>
              <a:gd name="adj2" fmla="val 4642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51999" y="4003057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密码正常应该使用字符串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字符串的比较比较特殊目前暂不介绍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考试奖励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需求：给定一个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3860800"/>
            <a:ext cx="14065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237038"/>
            <a:ext cx="11001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/>
          <p:cNvSpPr/>
          <p:nvPr/>
        </p:nvSpPr>
        <p:spPr>
          <a:xfrm>
            <a:off x="1887935" y="4678007"/>
            <a:ext cx="12202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95~100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  <a:endParaRPr lang="en-US" altLang="zh-CN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68625"/>
            <a:ext cx="90646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矩形 62"/>
          <p:cNvSpPr/>
          <p:nvPr/>
        </p:nvSpPr>
        <p:spPr>
          <a:xfrm>
            <a:off x="5438691" y="3324430"/>
            <a:ext cx="10871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80~89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825750"/>
            <a:ext cx="2220912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/>
        </p:nvSpPr>
        <p:spPr>
          <a:xfrm>
            <a:off x="2508254" y="2745082"/>
            <a:ext cx="10871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90~94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4202113"/>
            <a:ext cx="1103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矩形 66"/>
          <p:cNvSpPr/>
          <p:nvPr/>
        </p:nvSpPr>
        <p:spPr>
          <a:xfrm>
            <a:off x="6403727" y="4601096"/>
            <a:ext cx="123012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80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分以下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考试奖励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需求：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给定一个考试成绩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，根据成绩所在的区间，程序打印出不同的奖励机制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201862" y="2396965"/>
            <a:ext cx="3894138" cy="737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给定一个考试成绩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95450" y="3845367"/>
            <a:ext cx="4453000" cy="707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由于奖励种类较多，属于多种判断，采用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if...else...if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6470110" y="2727737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为每种判断设置对应的条件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6470110" y="4463604"/>
            <a:ext cx="2578100" cy="384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为每种判断设置对应的奖励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3846425" y="6119080"/>
            <a:ext cx="3871975" cy="38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注意事项：正确数据、边界数据、错误数据</a:t>
            </a:r>
            <a:endParaRPr lang="en-US" altLang="zh-CN" sz="14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6744747" y="4921468"/>
            <a:ext cx="5120067" cy="9541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山地自行车一辆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游乐场玩一次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变形金刚玩具一个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胖揍一顿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39846" y="1030328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 txBox="1"/>
          <p:nvPr/>
        </p:nvSpPr>
        <p:spPr>
          <a:xfrm>
            <a:off x="710881" y="940081"/>
            <a:ext cx="203232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分支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3385864" y="2078771"/>
            <a:ext cx="7764133" cy="191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先执行表达式的值，拿着这个值去与case后的值进行匹配。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匹配哪个</a:t>
            </a:r>
            <a:r>
              <a:rPr lang="en-US" altLang="zh-CN" sz="1600" dirty="0"/>
              <a:t>case</a:t>
            </a:r>
            <a:r>
              <a:rPr lang="zh-CN" altLang="en-US" sz="1600" dirty="0"/>
              <a:t>的值为</a:t>
            </a:r>
            <a:r>
              <a:rPr lang="en-US" altLang="zh-CN" sz="1600" dirty="0"/>
              <a:t>true</a:t>
            </a:r>
            <a:r>
              <a:rPr lang="zh-CN" altLang="en-US" sz="1600" dirty="0"/>
              <a:t>就执行哪个</a:t>
            </a:r>
            <a:r>
              <a:rPr lang="en-US" altLang="zh-CN" sz="1600" dirty="0"/>
              <a:t>case</a:t>
            </a:r>
            <a:r>
              <a:rPr lang="zh-CN" altLang="en-US" sz="1600" dirty="0"/>
              <a:t>，遇到</a:t>
            </a:r>
            <a:r>
              <a:rPr lang="zh-CN" altLang="en-US" sz="1600" dirty="0">
                <a:solidFill>
                  <a:srgbClr val="FF0000"/>
                </a:solidFill>
              </a:rPr>
              <a:t>break</a:t>
            </a:r>
            <a:r>
              <a:rPr lang="zh-CN" altLang="en-US" sz="1600" dirty="0"/>
              <a:t>就跳出switch分支。</a:t>
            </a:r>
            <a:endParaRPr lang="en-US" altLang="zh-CN" sz="1600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600" dirty="0"/>
              <a:t>如果case后的值都不匹配则执行default代码。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1519" y="1402127"/>
            <a:ext cx="9954562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413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也是匹配条件去执行分支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值匹配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分支选择，结构清晰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，格式良好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849" y="2285228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7192" y="4255544"/>
            <a:ext cx="6539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switch案例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73556" y="4624876"/>
            <a:ext cx="7986923" cy="1527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周一：埋头苦干，解决</a:t>
            </a:r>
            <a:r>
              <a:rPr lang="en-US" altLang="zh-CN" sz="1600" dirty="0"/>
              <a:t>bug</a:t>
            </a:r>
            <a:r>
              <a:rPr lang="zh-CN" altLang="en-US" sz="1600" dirty="0"/>
              <a:t>                               周五：今晚吃鸡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周二：</a:t>
            </a:r>
            <a:r>
              <a:rPr lang="en-US" altLang="zh-CN" sz="1600" dirty="0"/>
              <a:t>	</a:t>
            </a:r>
            <a:r>
              <a:rPr lang="zh-CN" altLang="en-US" sz="1600" dirty="0"/>
              <a:t>请求大牛程序员帮忙</a:t>
            </a:r>
            <a:r>
              <a:rPr lang="en-US" altLang="zh-CN" sz="1600" dirty="0"/>
              <a:t>                             </a:t>
            </a:r>
            <a:r>
              <a:rPr lang="zh-CN" altLang="en-US" sz="1600" dirty="0"/>
              <a:t>周六：与王婆介绍的小芳相亲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周三：今晚啤酒、龙虾、小烧烤                     周日：郁郁寡欢、准备上班。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周四： 主动帮助新来的女程序解决</a:t>
            </a:r>
            <a:r>
              <a:rPr lang="en-US" altLang="zh-CN" sz="1600" dirty="0"/>
              <a:t>bug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367049" y="1623847"/>
            <a:ext cx="5207570" cy="1574441"/>
          </a:xfrm>
        </p:spPr>
        <p:txBody>
          <a:bodyPr/>
          <a:lstStyle/>
          <a:p>
            <a:r>
              <a:rPr kumimoji="1" lang="en-US" altLang="zh-CN" sz="1600" dirty="0">
                <a:latin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Consolas" panose="020B0609020204030204" pitchFamily="49" charset="0"/>
              </a:rPr>
              <a:t>分支的格式、执行流程是怎么样的？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r>
              <a:rPr kumimoji="1" lang="en-US" altLang="zh-CN" sz="1600" dirty="0">
                <a:latin typeface="Consolas" panose="020B0609020204030204" pitchFamily="49" charset="0"/>
              </a:rPr>
              <a:t>if</a:t>
            </a:r>
            <a:r>
              <a:rPr kumimoji="1" lang="zh-CN" altLang="en-US" sz="1600" dirty="0">
                <a:latin typeface="Consolas" panose="020B0609020204030204" pitchFamily="49" charset="0"/>
              </a:rPr>
              <a:t>、</a:t>
            </a:r>
            <a:r>
              <a:rPr kumimoji="1" lang="en-US" altLang="zh-CN" sz="1600" dirty="0">
                <a:latin typeface="Consolas" panose="020B0609020204030204" pitchFamily="49" charset="0"/>
              </a:rPr>
              <a:t>switch</a:t>
            </a:r>
            <a:r>
              <a:rPr kumimoji="1" lang="zh-CN" altLang="en-US" sz="1600" dirty="0">
                <a:latin typeface="Consolas" panose="020B0609020204030204" pitchFamily="49" charset="0"/>
              </a:rPr>
              <a:t>分支各自适合做什么业务场景？</a:t>
            </a:r>
            <a:endParaRPr kumimoji="1"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39892" y="1807365"/>
            <a:ext cx="1805552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break;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97786" y="2954481"/>
            <a:ext cx="5120254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其实在功能上远远强大于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适合做区间匹配。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适合做：值匹配的分支选择、代码优雅。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 txBox="1"/>
          <p:nvPr/>
        </p:nvSpPr>
        <p:spPr>
          <a:xfrm>
            <a:off x="695617" y="1282417"/>
            <a:ext cx="25515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分支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67435" y="1804923"/>
            <a:ext cx="2285999" cy="394063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880" y="1799607"/>
            <a:ext cx="8130970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-3048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表达式类型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byte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short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JDK5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开始支持枚举，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开始支持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不支持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float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800" indent="-3048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给出的值不允许重复，且只能是字面量，不能是变量。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04800" indent="-3048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不要忘记写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，否则会出现穿透现象。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1201" y="1267750"/>
            <a:ext cx="3413478" cy="517190"/>
          </a:xfrm>
        </p:spPr>
        <p:txBody>
          <a:bodyPr/>
          <a:lstStyle/>
          <a:p>
            <a:r>
              <a:rPr kumimoji="1" lang="zh-CN" altLang="en-US" dirty="0"/>
              <a:t>程序执行的几种常见形式</a:t>
            </a:r>
          </a:p>
        </p:txBody>
      </p:sp>
      <p:sp>
        <p:nvSpPr>
          <p:cNvPr id="8" name="椭圆 7"/>
          <p:cNvSpPr/>
          <p:nvPr/>
        </p:nvSpPr>
        <p:spPr>
          <a:xfrm>
            <a:off x="974044" y="20725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顺序结构</a:t>
            </a:r>
          </a:p>
        </p:txBody>
      </p:sp>
      <p:sp>
        <p:nvSpPr>
          <p:cNvPr id="9" name="椭圆 8"/>
          <p:cNvSpPr/>
          <p:nvPr/>
        </p:nvSpPr>
        <p:spPr>
          <a:xfrm>
            <a:off x="4971968" y="2072575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分支结构</a:t>
            </a:r>
          </a:p>
        </p:txBody>
      </p:sp>
      <p:sp>
        <p:nvSpPr>
          <p:cNvPr id="10" name="椭圆 9"/>
          <p:cNvSpPr/>
          <p:nvPr/>
        </p:nvSpPr>
        <p:spPr>
          <a:xfrm>
            <a:off x="8723399" y="20725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循环结构</a:t>
            </a:r>
          </a:p>
        </p:txBody>
      </p:sp>
      <p:sp>
        <p:nvSpPr>
          <p:cNvPr id="11" name="矩形 10"/>
          <p:cNvSpPr/>
          <p:nvPr/>
        </p:nvSpPr>
        <p:spPr>
          <a:xfrm>
            <a:off x="564359" y="3900162"/>
            <a:ext cx="2692096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程序默认执行流程</a:t>
            </a:r>
          </a:p>
        </p:txBody>
      </p:sp>
      <p:sp>
        <p:nvSpPr>
          <p:cNvPr id="12" name="矩形 11"/>
          <p:cNvSpPr/>
          <p:nvPr/>
        </p:nvSpPr>
        <p:spPr>
          <a:xfrm>
            <a:off x="4276444" y="3900162"/>
            <a:ext cx="3166063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判断条件来选择某段程序执行</a:t>
            </a:r>
          </a:p>
        </p:txBody>
      </p:sp>
      <p:sp>
        <p:nvSpPr>
          <p:cNvPr id="13" name="矩形 12"/>
          <p:cNvSpPr/>
          <p:nvPr/>
        </p:nvSpPr>
        <p:spPr>
          <a:xfrm>
            <a:off x="7946469" y="3900162"/>
            <a:ext cx="3166063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重复执行某段程序多次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564359" y="4692640"/>
            <a:ext cx="3299976" cy="116955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"B"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522" y="4661778"/>
            <a:ext cx="2342982" cy="5544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469" y="4716980"/>
            <a:ext cx="1870877" cy="40786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275" y="4735047"/>
            <a:ext cx="1730082" cy="40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87675" y="864586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穿透性的应用场景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 txBox="1"/>
          <p:nvPr/>
        </p:nvSpPr>
        <p:spPr>
          <a:xfrm>
            <a:off x="710880" y="940081"/>
            <a:ext cx="269874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switch</a:t>
            </a:r>
            <a:r>
              <a:rPr kumimoji="1" lang="zh-CN" altLang="en-US" dirty="0"/>
              <a:t>的穿透性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1520" y="1402127"/>
            <a:ext cx="10830215" cy="84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413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如果代码执行到没有写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，执行完后将直接进入下一个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块执行代码（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而且不会进行任何匹配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），直到遇到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才跳出分支，这就是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的穿透性。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0509" y="2594529"/>
            <a:ext cx="2185260" cy="36636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(表达式){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值1: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执行代码1;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值2: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执行代码2;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default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执行代码n;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break;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1205" y="2594529"/>
            <a:ext cx="3983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witch穿透性案例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月份天数查看器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3435" y="3164205"/>
            <a:ext cx="444690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需求：用户输入月份可以展示该月份的天数。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7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8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10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12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 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月份是闰年为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29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天、非闰年为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28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天。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4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11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月份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</a:t>
            </a:r>
            <a:endParaRPr lang="en-US" altLang="zh-CN" sz="1600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320" y="3164205"/>
            <a:ext cx="4477385" cy="219392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32179" y="1332855"/>
            <a:ext cx="6387855" cy="4511040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什么情况下会出现</a:t>
            </a:r>
            <a:r>
              <a:rPr kumimoji="1" lang="en-US" altLang="zh-CN" dirty="0">
                <a:latin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</a:rPr>
              <a:t>穿透现象</a:t>
            </a:r>
            <a:r>
              <a:rPr kumimoji="1" lang="en-US" altLang="zh-CN" dirty="0">
                <a:latin typeface="Consolas" panose="020B0609020204030204" pitchFamily="49" charset="0"/>
              </a:rPr>
              <a:t>?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中没有写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switch</a:t>
            </a:r>
            <a:r>
              <a:rPr kumimoji="1" lang="zh-CN" altLang="en-US" dirty="0">
                <a:latin typeface="Consolas" panose="020B0609020204030204" pitchFamily="49" charset="0"/>
              </a:rPr>
              <a:t>穿透性能解决什么问题？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存在多个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case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分支的功能代码是一样时，可以用穿透性把流程集中到同一处处理，这样可以简化代码。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665505" cy="517190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</a:rPr>
              <a:t>循环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849025" y="2078630"/>
            <a:ext cx="4028727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/>
          <p:cNvSpPr txBox="1"/>
          <p:nvPr/>
        </p:nvSpPr>
        <p:spPr>
          <a:xfrm>
            <a:off x="729986" y="1502141"/>
            <a:ext cx="364674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0" dirty="0"/>
              <a:t>控制一段代码反复执行很多次。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41729" y="4274962"/>
            <a:ext cx="4028727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33" name="流程图: 决策 32"/>
          <p:cNvSpPr/>
          <p:nvPr/>
        </p:nvSpPr>
        <p:spPr bwMode="auto">
          <a:xfrm>
            <a:off x="7199762" y="2395453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540053" y="2607914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7246329" y="3546916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36" name="矩形 35"/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TextBox 20"/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循环体语句</a:t>
              </a: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246329" y="4304684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39" name="矩形 38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TextBox 22"/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迭代语句</a:t>
              </a:r>
            </a:p>
          </p:txBody>
        </p:sp>
      </p:grpSp>
      <p:cxnSp>
        <p:nvCxnSpPr>
          <p:cNvPr id="41" name="直接箭头连接符 40"/>
          <p:cNvCxnSpPr>
            <a:stCxn id="49" idx="2"/>
            <a:endCxn id="33" idx="0"/>
          </p:cNvCxnSpPr>
          <p:nvPr/>
        </p:nvCxnSpPr>
        <p:spPr>
          <a:xfrm>
            <a:off x="7967053" y="1987575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2"/>
            <a:endCxn id="39" idx="0"/>
          </p:cNvCxnSpPr>
          <p:nvPr/>
        </p:nvCxnSpPr>
        <p:spPr>
          <a:xfrm>
            <a:off x="7967054" y="3932149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3" idx="2"/>
            <a:endCxn id="36" idx="0"/>
          </p:cNvCxnSpPr>
          <p:nvPr/>
        </p:nvCxnSpPr>
        <p:spPr bwMode="auto">
          <a:xfrm flipH="1">
            <a:off x="7968110" y="3144753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8"/>
          <p:cNvSpPr txBox="1"/>
          <p:nvPr/>
        </p:nvSpPr>
        <p:spPr bwMode="auto">
          <a:xfrm>
            <a:off x="7971952" y="3134337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肘形连接符 30"/>
          <p:cNvCxnSpPr>
            <a:stCxn id="33" idx="1"/>
            <a:endCxn id="59" idx="1"/>
          </p:cNvCxnSpPr>
          <p:nvPr/>
        </p:nvCxnSpPr>
        <p:spPr bwMode="auto">
          <a:xfrm rot="10800000" flipH="1" flipV="1">
            <a:off x="7199762" y="2770103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/>
          <p:cNvSpPr txBox="1"/>
          <p:nvPr/>
        </p:nvSpPr>
        <p:spPr bwMode="auto">
          <a:xfrm>
            <a:off x="6322495" y="2616214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TextBox 20"/>
          <p:cNvSpPr txBox="1"/>
          <p:nvPr/>
        </p:nvSpPr>
        <p:spPr bwMode="auto">
          <a:xfrm>
            <a:off x="7436828" y="1667320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49" name="TextBox 20"/>
          <p:cNvSpPr txBox="1"/>
          <p:nvPr/>
        </p:nvSpPr>
        <p:spPr bwMode="auto">
          <a:xfrm>
            <a:off x="7396611" y="1679798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cxnSp>
        <p:nvCxnSpPr>
          <p:cNvPr id="53" name="肘形连接符 38"/>
          <p:cNvCxnSpPr>
            <a:stCxn id="40" idx="3"/>
            <a:endCxn id="33" idx="3"/>
          </p:cNvCxnSpPr>
          <p:nvPr/>
        </p:nvCxnSpPr>
        <p:spPr bwMode="auto">
          <a:xfrm flipV="1">
            <a:off x="8654969" y="2770103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 bwMode="auto">
          <a:xfrm>
            <a:off x="7356660" y="5035274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59" name="矩形 58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0" name="TextBox 22"/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循环结束</a:t>
              </a:r>
            </a:p>
          </p:txBody>
        </p:sp>
      </p:grpSp>
      <p:sp>
        <p:nvSpPr>
          <p:cNvPr id="64" name="TextBox 22"/>
          <p:cNvSpPr txBox="1"/>
          <p:nvPr/>
        </p:nvSpPr>
        <p:spPr bwMode="auto">
          <a:xfrm>
            <a:off x="7309389" y="1635973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30" name="文本占位符 3"/>
          <p:cNvSpPr txBox="1"/>
          <p:nvPr/>
        </p:nvSpPr>
        <p:spPr>
          <a:xfrm>
            <a:off x="731522" y="3747093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utoUpdateAnimBg="0"/>
      <p:bldP spid="44" grpId="0" autoUpdateAnimBg="0"/>
      <p:bldP spid="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 </a:t>
            </a:r>
            <a:r>
              <a:rPr kumimoji="1" lang="zh-CN" altLang="en-US" dirty="0">
                <a:latin typeface="Consolas" panose="020B0609020204030204" pitchFamily="49" charset="0"/>
              </a:rPr>
              <a:t>循环案例详细流程说明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34434" y="1523082"/>
            <a:ext cx="5403634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76850" y="3080509"/>
            <a:ext cx="11234335" cy="2273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执行的流程: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循环一开始，执行int i = 0 一次。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然后判断循环条件：0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 ，然后执行迭代语句i++ , 此时i=1了。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然后判断循环条件：1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 ，然后执行迭代语句i++ , 此时i=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然后判断循环条件：2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返回true ,进入到循环体中执行输出 ：helloWorld， 然后执行迭代语句i++ , 此时i=3了。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然后判断循环条件：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返回false, 循环立即结束！！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55428" y="1379349"/>
            <a:ext cx="531847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循环格式和执行流程是什么样的？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4" name="文本占位符 3"/>
          <p:cNvSpPr txBox="1"/>
          <p:nvPr/>
        </p:nvSpPr>
        <p:spPr>
          <a:xfrm>
            <a:off x="4844985" y="4267196"/>
            <a:ext cx="4486656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63796" y="3361442"/>
            <a:ext cx="4172372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1200" i="1" dirty="0">
                <a:solidFill>
                  <a:srgbClr val="8C8C8C"/>
                </a:solidFill>
                <a:latin typeface="Arial Unicode MS"/>
                <a:ea typeface="宋体" panose="02010600030101010101" pitchFamily="2" charset="-122"/>
              </a:rPr>
              <a:t>3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HelloWorld</a:t>
            </a:r>
            <a:endParaRPr kumimoji="0" lang="zh-CN" altLang="en-US" sz="12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5472260" y="2194386"/>
            <a:ext cx="4163908" cy="102720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3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1-5</a:t>
            </a:r>
            <a:r>
              <a:rPr lang="zh-CN" altLang="en-US" dirty="0">
                <a:latin typeface="Consolas" panose="020B0609020204030204" pitchFamily="49" charset="0"/>
              </a:rPr>
              <a:t>之间的数据和，并把求和结果在控制台输出。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449" y="2298099"/>
            <a:ext cx="8817108" cy="328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循环，使其能够依次产生：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用于求和，循环每产生一个数，就累加到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中去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循环结束后，输出求和变量即是结果。</a:t>
            </a:r>
          </a:p>
        </p:txBody>
      </p:sp>
      <p:sp>
        <p:nvSpPr>
          <p:cNvPr id="6" name="三角形 9"/>
          <p:cNvSpPr/>
          <p:nvPr/>
        </p:nvSpPr>
        <p:spPr>
          <a:xfrm rot="2651319">
            <a:off x="7566369" y="552540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35317" y="3488788"/>
            <a:ext cx="1978572" cy="55399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735317" y="4461213"/>
            <a:ext cx="1978572" cy="707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sum = </a:t>
            </a:r>
            <a:r>
              <a:rPr lang="en-US" altLang="zh-CN" sz="10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en-US" sz="1000" dirty="0">
                <a:solidFill>
                  <a:srgbClr val="080808"/>
                </a:solidFill>
                <a:latin typeface="Arial Unicode MS"/>
                <a:ea typeface="JetBrains Mono"/>
              </a:rPr>
              <a:t>；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sum +=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</a:t>
            </a:r>
            <a:r>
              <a:rPr lang="zh-CN" altLang="en-US" sz="1000" dirty="0">
                <a:solidFill>
                  <a:srgbClr val="080808"/>
                </a:solidFill>
                <a:latin typeface="Arial Unicode MS"/>
                <a:ea typeface="JetBrains Mono"/>
              </a:rPr>
              <a:t>；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3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33594" y="951596"/>
            <a:ext cx="5760538" cy="4511040"/>
          </a:xfrm>
        </p:spPr>
        <p:txBody>
          <a:bodyPr/>
          <a:lstStyle/>
          <a:p>
            <a:r>
              <a:rPr lang="zh-CN" altLang="en-US" dirty="0"/>
              <a:t>如何实现循环求</a:t>
            </a:r>
            <a:r>
              <a:rPr lang="en-US" altLang="zh-CN" dirty="0"/>
              <a:t>1-5</a:t>
            </a:r>
            <a:r>
              <a:rPr lang="zh-CN" altLang="en-US" dirty="0"/>
              <a:t>的和？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使用循环控制输出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1-5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在循环外定义变量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累加数据。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76534" y="2843348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i++)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6534" y="4060659"/>
            <a:ext cx="1532395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sum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+=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kumimoji="1" lang="en-US" altLang="zh-CN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求奇数和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450" y="2298099"/>
            <a:ext cx="7862950" cy="43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循环，使其能够依次产生：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5…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循环每产生一个数据，都通过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判断其是否是奇数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分支内来累加产生的奇数数据。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28162" y="4169617"/>
            <a:ext cx="4577812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	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%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      //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1 3 5 7…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求奇数和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需求：</a:t>
            </a:r>
            <a:r>
              <a:rPr lang="zh-CN" altLang="en-US" dirty="0">
                <a:latin typeface="Consolas" panose="020B0609020204030204" pitchFamily="49" charset="0"/>
              </a:rPr>
              <a:t>求</a:t>
            </a:r>
            <a:r>
              <a:rPr lang="en-US" altLang="zh-CN" dirty="0">
                <a:latin typeface="Consolas" panose="020B0609020204030204" pitchFamily="49" charset="0"/>
              </a:rPr>
              <a:t>1-10</a:t>
            </a:r>
            <a:r>
              <a:rPr lang="zh-CN" altLang="en-US" dirty="0">
                <a:latin typeface="Consolas" panose="020B0609020204030204" pitchFamily="49" charset="0"/>
              </a:rPr>
              <a:t>之间的奇数和，并把求和结果在控制台输出。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95450" y="2298099"/>
            <a:ext cx="7051917" cy="274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循环，使其能够依次产生：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在循环外定义一个整数变量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，循环每产生一个奇数就累加到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sum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77" y="2480405"/>
            <a:ext cx="1682782" cy="94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38827" y="214421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 sum = 0;</a:t>
            </a:r>
            <a:endParaRPr lang="zh-CN" altLang="en-US" sz="1400" b="1" dirty="0">
              <a:solidFill>
                <a:srgbClr val="B2373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62211" y="2651642"/>
            <a:ext cx="44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9640" y="3650424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33594" y="951596"/>
            <a:ext cx="576053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如何实现求奇数和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循环中，通过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筛选出奇数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方式二：直接使用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循环找出奇数。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76534" y="4393216"/>
            <a:ext cx="4577812" cy="58477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6534" y="2622340"/>
            <a:ext cx="4577812" cy="116955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i+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%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	      //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= 1 3 5 7…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水仙花数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需求：在控制台输出所有的“水仙花数”，水仙花数必须满足如下</a:t>
            </a:r>
            <a:r>
              <a:rPr lang="en-US" altLang="zh-CN" sz="1600" dirty="0"/>
              <a:t>2</a:t>
            </a:r>
            <a:r>
              <a:rPr lang="zh-CN" altLang="en-US" sz="1600" dirty="0"/>
              <a:t>个要求：</a:t>
            </a:r>
            <a:endParaRPr lang="en-US" altLang="zh-CN" sz="1600" dirty="0"/>
          </a:p>
        </p:txBody>
      </p:sp>
      <p:sp>
        <p:nvSpPr>
          <p:cNvPr id="16" name="矩形 15"/>
          <p:cNvSpPr/>
          <p:nvPr/>
        </p:nvSpPr>
        <p:spPr>
          <a:xfrm>
            <a:off x="2195450" y="2042135"/>
            <a:ext cx="6517217" cy="7952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水仙花数是一个三位数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水仙花数的个位、十位、百位的数字立方和等于原数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5450" y="2837417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判断：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个位、十位、百位的数字立方和是否等于原数，等于则输出该数据。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91" y="5297597"/>
            <a:ext cx="1847850" cy="32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01597" y="2120074"/>
            <a:ext cx="6904497" cy="2266554"/>
          </a:xfrm>
        </p:spPr>
        <p:txBody>
          <a:bodyPr/>
          <a:lstStyle/>
          <a:p>
            <a:r>
              <a:rPr lang="zh-CN" altLang="en-US" dirty="0"/>
              <a:t>如果还要知道水仙花数的个数怎么办？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用于记录水仙花数。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每输出水仙花数时，让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67" y="3001103"/>
            <a:ext cx="1199101" cy="79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1827" y="3206903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3112" y="1377799"/>
            <a:ext cx="6969843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如何找出水仙花数</a:t>
            </a:r>
            <a:r>
              <a:rPr lang="en-US" altLang="zh-CN" dirty="0"/>
              <a:t>?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循环从“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一直到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每次访问到数据后，提取该数据的：个位、十位、百位数字。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看各个数的立方和是否等于原数，等于则输出原数据。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如何计算出水仙花的个数</a:t>
            </a:r>
            <a:r>
              <a:rPr lang="en-US" altLang="zh-CN" dirty="0"/>
              <a:t>?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在循环外定义一个变量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用于记录水仙花数。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每输出水仙花数时，让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count++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53304" y="197069"/>
            <a:ext cx="6247699" cy="635350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"/>
          <p:cNvSpPr txBox="1"/>
          <p:nvPr/>
        </p:nvSpPr>
        <p:spPr>
          <a:xfrm>
            <a:off x="813382" y="4343411"/>
            <a:ext cx="3956050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813382" y="1789861"/>
            <a:ext cx="3956050" cy="16779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while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被重复执行的代码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迭代语句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0" name="文本占位符 3"/>
          <p:cNvSpPr txBox="1"/>
          <p:nvPr/>
        </p:nvSpPr>
        <p:spPr>
          <a:xfrm>
            <a:off x="710880" y="1077395"/>
            <a:ext cx="328768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while </a:t>
            </a:r>
            <a:r>
              <a:rPr kumimoji="1" lang="zh-CN" altLang="en-US" dirty="0">
                <a:latin typeface="Consolas" panose="020B0609020204030204" pitchFamily="49" charset="0"/>
              </a:rPr>
              <a:t>循环格式与执行流程</a:t>
            </a:r>
          </a:p>
        </p:txBody>
      </p:sp>
      <p:sp>
        <p:nvSpPr>
          <p:cNvPr id="9" name="流程图: 决策 8"/>
          <p:cNvSpPr/>
          <p:nvPr/>
        </p:nvSpPr>
        <p:spPr bwMode="auto">
          <a:xfrm>
            <a:off x="7207511" y="2549341"/>
            <a:ext cx="1536700" cy="749300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547802" y="2761802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7254078" y="3700804"/>
            <a:ext cx="1441449" cy="385233"/>
            <a:chOff x="5828507" y="2500313"/>
            <a:chExt cx="1081087" cy="288925"/>
          </a:xfrm>
          <a:solidFill>
            <a:srgbClr val="AD2B26"/>
          </a:solidFill>
        </p:grpSpPr>
        <p:sp>
          <p:nvSpPr>
            <p:cNvPr id="12" name="矩形 11"/>
            <p:cNvSpPr/>
            <p:nvPr/>
          </p:nvSpPr>
          <p:spPr bwMode="auto">
            <a:xfrm>
              <a:off x="5828507" y="2500313"/>
              <a:ext cx="1081087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TextBox 20"/>
            <p:cNvSpPr txBox="1"/>
            <p:nvPr/>
          </p:nvSpPr>
          <p:spPr bwMode="auto">
            <a:xfrm>
              <a:off x="5993686" y="2523010"/>
              <a:ext cx="869950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循环体语句</a:t>
              </a: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7254078" y="4458572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16" name="矩形 15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TextBox 22"/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迭代语句</a:t>
              </a:r>
            </a:p>
          </p:txBody>
        </p:sp>
      </p:grpSp>
      <p:cxnSp>
        <p:nvCxnSpPr>
          <p:cNvPr id="18" name="直接箭头连接符 17"/>
          <p:cNvCxnSpPr>
            <a:stCxn id="25" idx="2"/>
            <a:endCxn id="9" idx="0"/>
          </p:cNvCxnSpPr>
          <p:nvPr/>
        </p:nvCxnSpPr>
        <p:spPr>
          <a:xfrm>
            <a:off x="7974802" y="2141463"/>
            <a:ext cx="1059" cy="407878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2"/>
            <a:endCxn id="16" idx="0"/>
          </p:cNvCxnSpPr>
          <p:nvPr/>
        </p:nvCxnSpPr>
        <p:spPr>
          <a:xfrm>
            <a:off x="7974803" y="4086037"/>
            <a:ext cx="0" cy="372535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2" idx="0"/>
          </p:cNvCxnSpPr>
          <p:nvPr/>
        </p:nvCxnSpPr>
        <p:spPr bwMode="auto">
          <a:xfrm flipH="1">
            <a:off x="7975859" y="329864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8"/>
          <p:cNvSpPr txBox="1"/>
          <p:nvPr/>
        </p:nvSpPr>
        <p:spPr bwMode="auto">
          <a:xfrm>
            <a:off x="7979701" y="3288225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肘形连接符 30"/>
          <p:cNvCxnSpPr>
            <a:stCxn id="9" idx="1"/>
            <a:endCxn id="30" idx="1"/>
          </p:cNvCxnSpPr>
          <p:nvPr/>
        </p:nvCxnSpPr>
        <p:spPr bwMode="auto">
          <a:xfrm rot="10800000" flipH="1" flipV="1">
            <a:off x="7207511" y="2923991"/>
            <a:ext cx="156898" cy="2457788"/>
          </a:xfrm>
          <a:prstGeom prst="bentConnector3">
            <a:avLst>
              <a:gd name="adj1" fmla="val -145700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9"/>
          <p:cNvSpPr txBox="1"/>
          <p:nvPr/>
        </p:nvSpPr>
        <p:spPr bwMode="auto">
          <a:xfrm>
            <a:off x="6330244" y="2770102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0"/>
          <p:cNvSpPr txBox="1"/>
          <p:nvPr/>
        </p:nvSpPr>
        <p:spPr bwMode="auto">
          <a:xfrm>
            <a:off x="7444577" y="1821208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25" name="TextBox 20"/>
          <p:cNvSpPr txBox="1"/>
          <p:nvPr/>
        </p:nvSpPr>
        <p:spPr bwMode="auto">
          <a:xfrm>
            <a:off x="7404360" y="1833686"/>
            <a:ext cx="1140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cxnSp>
        <p:nvCxnSpPr>
          <p:cNvPr id="28" name="肘形连接符 38"/>
          <p:cNvCxnSpPr>
            <a:stCxn id="17" idx="3"/>
            <a:endCxn id="9" idx="3"/>
          </p:cNvCxnSpPr>
          <p:nvPr/>
        </p:nvCxnSpPr>
        <p:spPr bwMode="auto">
          <a:xfrm flipV="1">
            <a:off x="8662718" y="2923991"/>
            <a:ext cx="81493" cy="1727197"/>
          </a:xfrm>
          <a:prstGeom prst="bentConnector3">
            <a:avLst>
              <a:gd name="adj1" fmla="val 570694"/>
            </a:avLst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 bwMode="auto">
          <a:xfrm>
            <a:off x="7364409" y="5189162"/>
            <a:ext cx="1441449" cy="385233"/>
            <a:chOff x="5831680" y="3068680"/>
            <a:chExt cx="1081088" cy="288925"/>
          </a:xfrm>
          <a:solidFill>
            <a:srgbClr val="AD2B26"/>
          </a:solidFill>
        </p:grpSpPr>
        <p:sp>
          <p:nvSpPr>
            <p:cNvPr id="30" name="矩形 29"/>
            <p:cNvSpPr/>
            <p:nvPr/>
          </p:nvSpPr>
          <p:spPr bwMode="auto">
            <a:xfrm>
              <a:off x="5831680" y="3068680"/>
              <a:ext cx="1081088" cy="288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1" name="TextBox 22"/>
            <p:cNvSpPr txBox="1"/>
            <p:nvPr/>
          </p:nvSpPr>
          <p:spPr bwMode="auto">
            <a:xfrm>
              <a:off x="5883273" y="3097725"/>
              <a:ext cx="1004888" cy="2308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循环结束</a:t>
              </a:r>
            </a:p>
          </p:txBody>
        </p:sp>
      </p:grpSp>
      <p:sp>
        <p:nvSpPr>
          <p:cNvPr id="32" name="TextBox 22"/>
          <p:cNvSpPr txBox="1"/>
          <p:nvPr/>
        </p:nvSpPr>
        <p:spPr bwMode="auto">
          <a:xfrm>
            <a:off x="7317138" y="1789861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34" name="文本占位符 3"/>
          <p:cNvSpPr txBox="1"/>
          <p:nvPr/>
        </p:nvSpPr>
        <p:spPr>
          <a:xfrm>
            <a:off x="731522" y="3747093"/>
            <a:ext cx="164486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 animBg="1" autoUpdateAnimBg="0"/>
      <p:bldP spid="21" grpId="0" autoUpdateAnimBg="0"/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539" y="373711"/>
            <a:ext cx="4444779" cy="590693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 algn="l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for循环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01183" y="875653"/>
            <a:ext cx="6790810" cy="1760091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循环的格式，执行流程是怎么样的？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5080161" y="1755698"/>
            <a:ext cx="2053736" cy="144764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while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2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592394" y="1771464"/>
            <a:ext cx="3441101" cy="144764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2800" dirty="0">
              <a:latin typeface="Consolas" panose="020B0609020204030204" pitchFamily="49" charset="0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701183" y="3977162"/>
            <a:ext cx="7384801" cy="129126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</a:t>
            </a:r>
            <a:r>
              <a:rPr kumimoji="1" lang="zh-CN" altLang="en-US" dirty="0">
                <a:latin typeface="Consolas" panose="020B0609020204030204" pitchFamily="49" charset="0"/>
              </a:rPr>
              <a:t>、什么时候用</a:t>
            </a:r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循环，什么时候用</a:t>
            </a:r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循环？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功能上是完全一样的，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能解决的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也能解决，反之亦然。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使用规范是：知道循环几次：使用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；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不知道循环几次建议使用：</a:t>
            </a:r>
            <a:r>
              <a:rPr kumimoji="1"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1" lang="en-US" altLang="zh-CN" sz="1400" b="1" dirty="0"/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06822" y="1093939"/>
            <a:ext cx="5973761" cy="42564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珠穆朗玛峰</a:t>
            </a:r>
            <a:r>
              <a:rPr lang="en-US" altLang="zh-CN" dirty="0"/>
              <a:t>(</a:t>
            </a:r>
            <a:r>
              <a:rPr lang="zh-CN" altLang="en-US" dirty="0"/>
              <a:t>世界最高峰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8848.86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3686214" y="1727078"/>
            <a:ext cx="7723466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/>
              <a:t>需求：</a:t>
            </a:r>
            <a:endParaRPr lang="en-US" altLang="zh-CN" sz="1800" b="1" dirty="0"/>
          </a:p>
          <a:p>
            <a:pPr>
              <a:lnSpc>
                <a:spcPct val="200000"/>
              </a:lnSpc>
            </a:pPr>
            <a:r>
              <a:rPr lang="zh-CN" altLang="en-US" dirty="0"/>
              <a:t>世界最高山峰是珠穆朗玛峰</a:t>
            </a:r>
            <a:r>
              <a:rPr lang="en-US" altLang="zh-CN" dirty="0"/>
              <a:t>(8848.86</a:t>
            </a:r>
            <a:r>
              <a:rPr lang="zh-CN" altLang="en-US" dirty="0"/>
              <a:t>米</a:t>
            </a:r>
            <a:r>
              <a:rPr lang="en-US" altLang="zh-CN" dirty="0"/>
              <a:t>=8848860</a:t>
            </a:r>
            <a:r>
              <a:rPr lang="zh-CN" altLang="en-US" dirty="0"/>
              <a:t>毫米</a:t>
            </a:r>
            <a:r>
              <a:rPr lang="en-US" altLang="zh-CN" dirty="0"/>
              <a:t>)</a:t>
            </a:r>
            <a:r>
              <a:rPr lang="zh-CN" altLang="en-US" dirty="0"/>
              <a:t>，假如我有一张足够大的纸，它的厚度是</a:t>
            </a:r>
            <a:r>
              <a:rPr lang="en-US" altLang="zh-CN" dirty="0"/>
              <a:t>0.1</a:t>
            </a:r>
            <a:r>
              <a:rPr lang="zh-CN" altLang="en-US" dirty="0"/>
              <a:t>毫米。请问，折叠多少次，可以折成珠穆朗玛峰的高度。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思路：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这种不清楚要循环多少次的情况可以选择用</a:t>
            </a:r>
            <a:r>
              <a:rPr lang="en-US" altLang="zh-CN" dirty="0"/>
              <a:t>while</a:t>
            </a:r>
            <a:r>
              <a:rPr lang="zh-CN" altLang="en-US" dirty="0"/>
              <a:t>实现。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珠穆朗玛峰</a:t>
            </a:r>
            <a:r>
              <a:rPr lang="en-US" altLang="zh-CN" dirty="0"/>
              <a:t>(</a:t>
            </a:r>
            <a:r>
              <a:rPr lang="zh-CN" altLang="en-US" dirty="0"/>
              <a:t>世界最高峰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8848.86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3686214" y="1533350"/>
            <a:ext cx="7723466" cy="4219575"/>
          </a:xfrm>
        </p:spPr>
        <p:txBody>
          <a:bodyPr/>
          <a:lstStyle/>
          <a:p>
            <a:r>
              <a:rPr lang="zh-CN" altLang="en-US" sz="1800" b="1" dirty="0"/>
              <a:t>分析步骤</a:t>
            </a:r>
            <a:endParaRPr lang="en-US" altLang="zh-CN" sz="1800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定义变量存储珠穆朗玛峰的高度、纸张的高度。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while</a:t>
            </a:r>
            <a:r>
              <a:rPr lang="zh-CN" altLang="en-US" dirty="0"/>
              <a:t>循环，循环条件是（纸张厚度</a:t>
            </a:r>
            <a:r>
              <a:rPr lang="en-US" altLang="zh-CN" dirty="0"/>
              <a:t>&lt;</a:t>
            </a:r>
            <a:r>
              <a:rPr lang="zh-CN" altLang="en-US" dirty="0"/>
              <a:t>山峰高度），内部控制纸张折叠，每折叠一次，纸张厚度为原来两倍，循环外定义计数变量，每折叠依次让该变量</a:t>
            </a:r>
            <a:r>
              <a:rPr lang="en-US" altLang="zh-CN" dirty="0"/>
              <a:t>+1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798291"/>
            <a:ext cx="2903196" cy="27892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23747" y="2716655"/>
            <a:ext cx="4043121" cy="7084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peakHeight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8848860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山峰高度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paperThickness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纸张厚度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23747" y="4653524"/>
            <a:ext cx="4294221" cy="16735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nt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count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(paperThickness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peakHeight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paperThickness *=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count++;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02258" y="1813302"/>
            <a:ext cx="7315199" cy="4084835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怎么解决此案例？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定义变量存储珠穆朗玛峰的高度、纸张的高度。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循环，循环条件是（纸张厚度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山峰高度），内部控制纸张折叠，每折叠一次，纸张厚度为原来两倍，循环外定义计数变量，每折叠依次让该变量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</a:p>
          <a:p>
            <a:r>
              <a:rPr kumimoji="1" lang="en-US" altLang="zh-CN" dirty="0">
                <a:latin typeface="Consolas" panose="020B0609020204030204" pitchFamily="49" charset="0"/>
              </a:rPr>
              <a:t>for</a:t>
            </a:r>
            <a:r>
              <a:rPr kumimoji="1" lang="zh-CN" altLang="en-US" dirty="0">
                <a:latin typeface="Consolas" panose="020B0609020204030204" pitchFamily="49" charset="0"/>
              </a:rPr>
              <a:t>和</a:t>
            </a:r>
            <a:r>
              <a:rPr kumimoji="1" lang="en-US" altLang="zh-CN" dirty="0">
                <a:latin typeface="Consolas" panose="020B0609020204030204" pitchFamily="49" charset="0"/>
              </a:rPr>
              <a:t>while</a:t>
            </a:r>
            <a:r>
              <a:rPr kumimoji="1" lang="zh-CN" altLang="en-US" dirty="0">
                <a:latin typeface="Consolas" panose="020B0609020204030204" pitchFamily="49" charset="0"/>
              </a:rPr>
              <a:t>使用总结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能做的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都能实现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但是如果一开始不知道循环次数的情况下，建议使用while循环解决更专业。</a:t>
            </a:r>
          </a:p>
          <a:p>
            <a:pPr lvl="1" indent="-342900">
              <a:lnSpc>
                <a:spcPct val="200000"/>
              </a:lnSpc>
              <a:buFont typeface="+mj-ea"/>
              <a:buAutoNum type="circleNumDbPlain"/>
            </a:pP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78384" y="1054183"/>
            <a:ext cx="5973761" cy="42564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循环、三种循环小结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/>
          <p:cNvSpPr txBox="1"/>
          <p:nvPr/>
        </p:nvSpPr>
        <p:spPr>
          <a:xfrm>
            <a:off x="721200" y="1112313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>
                <a:latin typeface="Consolas" panose="020B0609020204030204" pitchFamily="49" charset="0"/>
              </a:rPr>
              <a:t>do-while</a:t>
            </a:r>
            <a:r>
              <a:rPr kumimoji="1" lang="zh-CN" altLang="en-US" dirty="0">
                <a:latin typeface="Consolas" panose="020B0609020204030204" pitchFamily="49" charset="0"/>
              </a:rPr>
              <a:t>循环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0" dirty="0">
                <a:latin typeface="Consolas" panose="020B0609020204030204" pitchFamily="49" charset="0"/>
              </a:rPr>
              <a:t>先执行再判断循环条件。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40" y="2206584"/>
            <a:ext cx="1986228" cy="32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"/>
          <p:cNvSpPr txBox="1"/>
          <p:nvPr/>
        </p:nvSpPr>
        <p:spPr>
          <a:xfrm>
            <a:off x="824411" y="2036935"/>
            <a:ext cx="4040592" cy="144699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初始化语句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循环体语句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迭代语句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while 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(</a:t>
            </a:r>
            <a:r>
              <a:rPr lang="zh-CN" altLang="en-US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循环条件</a:t>
            </a:r>
            <a:r>
              <a:rPr lang="en-US" altLang="zh-CN" sz="1200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);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824411" y="3838377"/>
            <a:ext cx="3956045" cy="144315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do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Arial Unicode MS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.println(</a:t>
            </a:r>
            <a:r>
              <a:rPr lang="en-US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“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Hello World</a:t>
            </a:r>
            <a:r>
              <a:rPr lang="zh-CN" altLang="en-US" sz="1200" dirty="0">
                <a:solidFill>
                  <a:srgbClr val="067D17"/>
                </a:solidFill>
                <a:latin typeface="Arial Unicode MS"/>
                <a:ea typeface="JetBrains Mono"/>
              </a:rPr>
              <a:t>！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i++;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while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( </a:t>
            </a:r>
            <a:r>
              <a:rPr lang="en-US" altLang="zh-CN" sz="1200" dirty="0" err="1">
                <a:solidFill>
                  <a:srgbClr val="080808"/>
                </a:solidFill>
                <a:latin typeface="Arial Unicode MS"/>
                <a:ea typeface="JetBrains Mono"/>
              </a:rPr>
              <a:t>i</a:t>
            </a: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&lt; 3);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226530" y="282364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条件判断语句</a:t>
            </a:r>
          </a:p>
        </p:txBody>
      </p:sp>
      <p:sp>
        <p:nvSpPr>
          <p:cNvPr id="42" name="TextBox 28"/>
          <p:cNvSpPr txBox="1"/>
          <p:nvPr/>
        </p:nvSpPr>
        <p:spPr bwMode="auto">
          <a:xfrm>
            <a:off x="10565372" y="3731945"/>
            <a:ext cx="80221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TextBox 39"/>
          <p:cNvSpPr txBox="1"/>
          <p:nvPr/>
        </p:nvSpPr>
        <p:spPr bwMode="auto">
          <a:xfrm>
            <a:off x="10257457" y="4590116"/>
            <a:ext cx="802216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B6020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zh-CN" altLang="en-US" sz="1400" b="1" dirty="0">
              <a:solidFill>
                <a:srgbClr val="B6020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TextBox 20"/>
          <p:cNvSpPr txBox="1"/>
          <p:nvPr/>
        </p:nvSpPr>
        <p:spPr bwMode="auto">
          <a:xfrm>
            <a:off x="10309256" y="1883047"/>
            <a:ext cx="10583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cxnSp>
        <p:nvCxnSpPr>
          <p:cNvPr id="45" name="直接箭头连接符 44"/>
          <p:cNvCxnSpPr/>
          <p:nvPr/>
        </p:nvCxnSpPr>
        <p:spPr bwMode="auto">
          <a:xfrm flipH="1">
            <a:off x="10060082" y="194058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 bwMode="auto">
          <a:xfrm>
            <a:off x="9255574" y="3906328"/>
            <a:ext cx="1617714" cy="683788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9644907" y="4080446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循环条件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9310643" y="2342748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TextBox 20"/>
          <p:cNvSpPr txBox="1"/>
          <p:nvPr/>
        </p:nvSpPr>
        <p:spPr bwMode="auto">
          <a:xfrm>
            <a:off x="9497429" y="2373011"/>
            <a:ext cx="115993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循环体语句</a:t>
            </a:r>
          </a:p>
        </p:txBody>
      </p:sp>
      <p:cxnSp>
        <p:nvCxnSpPr>
          <p:cNvPr id="50" name="直接箭头连接符 49"/>
          <p:cNvCxnSpPr/>
          <p:nvPr/>
        </p:nvCxnSpPr>
        <p:spPr bwMode="auto">
          <a:xfrm flipH="1">
            <a:off x="10060082" y="2727981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 bwMode="auto">
          <a:xfrm>
            <a:off x="9302485" y="3121316"/>
            <a:ext cx="1441449" cy="38523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迭代语句</a:t>
            </a:r>
          </a:p>
        </p:txBody>
      </p:sp>
      <p:cxnSp>
        <p:nvCxnSpPr>
          <p:cNvPr id="52" name="直接箭头连接符 51"/>
          <p:cNvCxnSpPr/>
          <p:nvPr/>
        </p:nvCxnSpPr>
        <p:spPr bwMode="auto">
          <a:xfrm flipH="1">
            <a:off x="10060082" y="3506549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 bwMode="auto">
          <a:xfrm flipH="1">
            <a:off x="10060082" y="4559953"/>
            <a:ext cx="0" cy="402167"/>
          </a:xfrm>
          <a:prstGeom prst="straightConnector1">
            <a:avLst/>
          </a:prstGeom>
          <a:ln w="25400">
            <a:solidFill>
              <a:srgbClr val="AD2B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46" idx="3"/>
            <a:endCxn id="48" idx="3"/>
          </p:cNvCxnSpPr>
          <p:nvPr/>
        </p:nvCxnSpPr>
        <p:spPr>
          <a:xfrm flipH="1" flipV="1">
            <a:off x="10752092" y="2535365"/>
            <a:ext cx="121196" cy="1712857"/>
          </a:xfrm>
          <a:prstGeom prst="bentConnector3">
            <a:avLst>
              <a:gd name="adj1" fmla="val -774624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 bwMode="auto">
          <a:xfrm>
            <a:off x="9287875" y="4967305"/>
            <a:ext cx="1442133" cy="385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循环结束</a:t>
            </a:r>
          </a:p>
        </p:txBody>
      </p:sp>
      <p:sp>
        <p:nvSpPr>
          <p:cNvPr id="56" name="TextBox 22"/>
          <p:cNvSpPr txBox="1"/>
          <p:nvPr/>
        </p:nvSpPr>
        <p:spPr bwMode="auto">
          <a:xfrm>
            <a:off x="9390157" y="1584799"/>
            <a:ext cx="1339849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初始化语句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30873" y="5710776"/>
            <a:ext cx="55037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循环的特点：一定会先执行一次循环体。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/>
          <p:cNvSpPr txBox="1"/>
          <p:nvPr/>
        </p:nvSpPr>
        <p:spPr>
          <a:xfrm>
            <a:off x="721200" y="112796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三种循环的区别小结</a:t>
            </a:r>
          </a:p>
        </p:txBody>
      </p:sp>
      <p:sp>
        <p:nvSpPr>
          <p:cNvPr id="24" name="TextBox 4"/>
          <p:cNvSpPr txBox="1"/>
          <p:nvPr/>
        </p:nvSpPr>
        <p:spPr>
          <a:xfrm>
            <a:off x="710879" y="1639832"/>
            <a:ext cx="8225073" cy="79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lvl="4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 和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循环（先判断后执行）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605" lvl="4" indent="-26860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do...while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（第一次先执行后判断）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721200" y="2675752"/>
            <a:ext cx="10244165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循环的执行流程是一模一样的。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如果已知循环次数建议使用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循环，如果不清楚要循环多少次建议使用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循环中，控制循环的变量只在循环中可以使用。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循环中，控制循环的变量在循环后还可以继续使用。</a:t>
            </a:r>
          </a:p>
        </p:txBody>
      </p:sp>
      <p:sp>
        <p:nvSpPr>
          <p:cNvPr id="11" name="TextBox 3"/>
          <p:cNvSpPr txBox="1"/>
          <p:nvPr/>
        </p:nvSpPr>
        <p:spPr>
          <a:xfrm>
            <a:off x="867365" y="4532627"/>
            <a:ext cx="3956050" cy="1724639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 =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while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(i &lt; </a:t>
            </a:r>
            <a:r>
              <a:rPr lang="zh-CN" altLang="zh-CN" sz="1200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 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"Hello World"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i++;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en-US" altLang="zh-CN" sz="1200" dirty="0" err="1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  <a:ea typeface="JetBrains Mono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5147516" y="4535790"/>
            <a:ext cx="4055359" cy="117064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 i &lt; </a:t>
            </a:r>
            <a:r>
              <a:rPr lang="en-US" altLang="zh-CN" sz="12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; i++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Hello World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 txBox="1"/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死循环</a:t>
            </a:r>
          </a:p>
        </p:txBody>
      </p:sp>
      <p:sp>
        <p:nvSpPr>
          <p:cNvPr id="9" name="矩形 8"/>
          <p:cNvSpPr/>
          <p:nvPr/>
        </p:nvSpPr>
        <p:spPr>
          <a:xfrm>
            <a:off x="710881" y="1491517"/>
            <a:ext cx="5069988" cy="381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一直循环的执行下去，如果没有干预不会停止下来。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710881" y="2068874"/>
            <a:ext cx="9939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写法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1108" y="2586064"/>
            <a:ext cx="4272336" cy="361252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(;;)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经典做法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"Hello World"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B2373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的注意事项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的穿透性</a:t>
            </a:r>
            <a:endParaRPr kumimoji="1" lang="en-US" altLang="zh-CN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密码验证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485016" cy="4219575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/>
              <a:t>需求：</a:t>
            </a:r>
            <a:r>
              <a:rPr lang="zh-CN" altLang="en-US" dirty="0"/>
              <a:t>系统密码是</a:t>
            </a:r>
            <a:r>
              <a:rPr lang="en-US" altLang="zh-CN" dirty="0"/>
              <a:t>520</a:t>
            </a:r>
            <a:r>
              <a:rPr lang="zh-CN" altLang="en-US" dirty="0"/>
              <a:t>，请用户不断的输入密码验证，验证不对输出：</a:t>
            </a:r>
            <a:r>
              <a:rPr lang="zh-CN" altLang="en-US" sz="1600" dirty="0"/>
              <a:t>密码错误，验证成功输出：欢迎进入系统，并停止程序。</a:t>
            </a:r>
            <a:endParaRPr lang="en-US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2195450" y="2581695"/>
            <a:ext cx="8862591" cy="2206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整型变量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记录正确的密码：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520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死循环，让用户不断输入数据，与正确密码比对：验证不成功输出：密码错误、验证成功输出：欢迎进入系统，并使用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结束当前循环的执行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088641" y="1474301"/>
            <a:ext cx="6790810" cy="1760091"/>
          </a:xfrm>
        </p:spPr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</a:rPr>
              <a:t>死循环可以怎么写？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37352" y="2615604"/>
            <a:ext cx="4272336" cy="17246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(;;)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lang="en-US" altLang="zh-CN" sz="12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71365" y="446071"/>
            <a:ext cx="6213758" cy="578086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循环案例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do-while</a:t>
            </a: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</a:t>
            </a:r>
            <a:endParaRPr kumimoji="1"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循环嵌套</a:t>
            </a:r>
            <a:endParaRPr kumimoji="1"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 txBox="1"/>
          <p:nvPr/>
        </p:nvSpPr>
        <p:spPr>
          <a:xfrm>
            <a:off x="731521" y="1110306"/>
            <a:ext cx="142274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循环嵌套</a:t>
            </a:r>
          </a:p>
        </p:txBody>
      </p:sp>
      <p:sp>
        <p:nvSpPr>
          <p:cNvPr id="9" name="矩形 8"/>
          <p:cNvSpPr/>
          <p:nvPr/>
        </p:nvSpPr>
        <p:spPr>
          <a:xfrm>
            <a:off x="731521" y="1566318"/>
            <a:ext cx="6517217" cy="427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循环中又包含循环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31521" y="4368784"/>
            <a:ext cx="7586133" cy="107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嵌套循环的特点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外部循环每循环一次，内部循环全部执行完一次。</a:t>
            </a:r>
          </a:p>
        </p:txBody>
      </p:sp>
      <p:sp>
        <p:nvSpPr>
          <p:cNvPr id="18" name="TextBox 3"/>
          <p:cNvSpPr txBox="1"/>
          <p:nvPr/>
        </p:nvSpPr>
        <p:spPr>
          <a:xfrm>
            <a:off x="1077469" y="2334311"/>
            <a:ext cx="5088467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Consolas" panose="020B0609020204030204" pitchFamily="49" charset="0"/>
              </a:rPr>
              <a:t>我爱你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56894" y="2768346"/>
            <a:ext cx="4129616" cy="7323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latin typeface="Consolas" panose="020B0609020204030204" pitchFamily="49" charset="0"/>
              </a:rPr>
              <a:t>需求：在控制台使用 * 打印出</a:t>
            </a:r>
            <a:r>
              <a:rPr lang="en-US" altLang="zh-CN" sz="1600" dirty="0">
                <a:latin typeface="Consolas" panose="020B0609020204030204" pitchFamily="49" charset="0"/>
              </a:rPr>
              <a:t>4</a:t>
            </a:r>
            <a:r>
              <a:rPr lang="zh-CN" altLang="en-US" sz="1600" dirty="0">
                <a:latin typeface="Consolas" panose="020B0609020204030204" pitchFamily="49" charset="0"/>
              </a:rPr>
              <a:t>行</a:t>
            </a:r>
            <a:r>
              <a:rPr lang="en-US" altLang="zh-CN" sz="1600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列的矩形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2297083" y="2259943"/>
            <a:ext cx="1866838" cy="95410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</a:p>
          <a:p>
            <a:pPr>
              <a:defRPr/>
            </a:pPr>
            <a:r>
              <a:rPr lang="en-US" altLang="zh-CN" sz="1400" b="1" dirty="0">
                <a:solidFill>
                  <a:srgbClr val="CCCCCC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Arial Unicode MS" panose="020B0604020202020204" pitchFamily="34" charset="-122"/>
              </a:rPr>
              <a:t>*****</a:t>
            </a:r>
            <a:endParaRPr lang="zh-CN" altLang="zh-CN" sz="1400" b="1" dirty="0">
              <a:solidFill>
                <a:srgbClr val="CCCCCC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2195450" y="3515041"/>
            <a:ext cx="4391781" cy="738664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1400" dirty="0" err="1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i++)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*****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en-US" altLang="zh-CN" sz="1400" dirty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330" y="30641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思想气泡: 云 4"/>
          <p:cNvSpPr/>
          <p:nvPr/>
        </p:nvSpPr>
        <p:spPr>
          <a:xfrm>
            <a:off x="7385550" y="2526525"/>
            <a:ext cx="2654423" cy="1127464"/>
          </a:xfrm>
          <a:prstGeom prst="cloudCallout">
            <a:avLst>
              <a:gd name="adj1" fmla="val 40037"/>
              <a:gd name="adj2" fmla="val 491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列呢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7850" y="59225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/>
          <p:cNvSpPr txBox="1"/>
          <p:nvPr/>
        </p:nvSpPr>
        <p:spPr>
          <a:xfrm>
            <a:off x="720028" y="1165545"/>
            <a:ext cx="235003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跳转控制语句介绍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720028" y="1682735"/>
            <a:ext cx="6999527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lvl="4" indent="-2686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  : 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跳出并结束当前所在循环的执行。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8605" lvl="4" indent="-2686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continue: 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用于跳出当前循环的当次执行，进入下一次循环。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046136" y="3343160"/>
            <a:ext cx="5717475" cy="7083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只能用于结束所在循环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或者结束所在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switch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分支的执行。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 : 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只能在循环中进行使用。</a:t>
            </a:r>
            <a:endParaRPr lang="en-US" altLang="zh-CN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7033" y="2861014"/>
            <a:ext cx="6155679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0880" y="298453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kumimoji="1" lang="en-US" altLang="zh-CN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猜数字游戏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/>
          <p:cNvSpPr txBox="1"/>
          <p:nvPr/>
        </p:nvSpPr>
        <p:spPr>
          <a:xfrm>
            <a:off x="710881" y="940081"/>
            <a:ext cx="2830482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Consolas" panose="020B0609020204030204" pitchFamily="49" charset="0"/>
              </a:rPr>
              <a:t>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随机数技术</a:t>
            </a:r>
          </a:p>
        </p:txBody>
      </p:sp>
      <p:sp>
        <p:nvSpPr>
          <p:cNvPr id="24" name="TextBox 7"/>
          <p:cNvSpPr txBox="1"/>
          <p:nvPr/>
        </p:nvSpPr>
        <p:spPr>
          <a:xfrm>
            <a:off x="710880" y="1411048"/>
            <a:ext cx="4163337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lvl="4" indent="-2686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作用：用于在程序中获取随机数的技术。</a:t>
            </a:r>
          </a:p>
        </p:txBody>
      </p:sp>
      <p:sp>
        <p:nvSpPr>
          <p:cNvPr id="15" name="文本占位符 3"/>
          <p:cNvSpPr txBox="1"/>
          <p:nvPr/>
        </p:nvSpPr>
        <p:spPr>
          <a:xfrm>
            <a:off x="710880" y="2086957"/>
            <a:ext cx="1474381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使用步骤：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8333" y="2731167"/>
            <a:ext cx="503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①：导包：告诉程序去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的哪个包中找随机数技术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8333" y="3563544"/>
            <a:ext cx="346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②：写一行代码代表得到随机数对象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8333" y="4275543"/>
            <a:ext cx="447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③：调用随机数的功能获取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的随机数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251982" y="2485594"/>
            <a:ext cx="4740032" cy="28326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com.itheima.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java.util.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number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“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随机生成了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”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number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26964" y="2801356"/>
            <a:ext cx="2154938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47353" y="3641472"/>
            <a:ext cx="2154938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947353" y="4182406"/>
            <a:ext cx="2413264" cy="3335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8505" y="4918075"/>
            <a:ext cx="5828030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功能只能生成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至 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n-1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之间的随机数，不包含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587139" y="2936929"/>
            <a:ext cx="17398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967566" y="3848902"/>
            <a:ext cx="3979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4362773" y="4441498"/>
            <a:ext cx="35845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"/>
          <p:cNvSpPr txBox="1"/>
          <p:nvPr/>
        </p:nvSpPr>
        <p:spPr>
          <a:xfrm>
            <a:off x="710880" y="940081"/>
            <a:ext cx="538511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Random</a:t>
            </a:r>
            <a:r>
              <a:rPr kumimoji="1" lang="zh-CN" altLang="en-US" dirty="0"/>
              <a:t>生成随机数的特点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10876" y="1490878"/>
            <a:ext cx="10661757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nextInt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(n)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功能只能生成：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– (n-1)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占位符 3"/>
          <p:cNvSpPr txBox="1"/>
          <p:nvPr/>
        </p:nvSpPr>
        <p:spPr>
          <a:xfrm>
            <a:off x="4581823" y="2490957"/>
            <a:ext cx="6790810" cy="1760091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0876" y="2723621"/>
            <a:ext cx="6094708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例如：要生成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– 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之间的随机数，程序怎么实现？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0876" y="2306291"/>
            <a:ext cx="498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生成区间随机数的技巧：减加法。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27858" y="3347036"/>
            <a:ext cx="815701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1- 10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9367" y="4299046"/>
            <a:ext cx="5418701" cy="7914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number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1-10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07723" y="3347036"/>
            <a:ext cx="92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95037" y="3358703"/>
            <a:ext cx="1794677" cy="36933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+ 1</a:t>
            </a:r>
            <a:endParaRPr lang="en-US" altLang="zh-CN" sz="18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97986" y="5112920"/>
            <a:ext cx="1005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0-9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9367" y="3253167"/>
            <a:ext cx="4705782" cy="6541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76643" y="4741338"/>
            <a:ext cx="1528191" cy="70755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30026" y="3516221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626500" y="3535384"/>
            <a:ext cx="354170" cy="71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3"/>
          <p:cNvSpPr txBox="1"/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</a:t>
            </a:r>
            <a:r>
              <a:rPr kumimoji="1" lang="zh-CN" altLang="en-US" dirty="0"/>
              <a:t>分支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2046" y="1500116"/>
            <a:ext cx="6094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根据判定的结果（真或假）决定执行</a:t>
            </a:r>
            <a:r>
              <a:rPr lang="zh-CN" altLang="en-US" sz="1600" dirty="0">
                <a:solidFill>
                  <a:srgbClr val="33333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某个分支的代码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占位符 3"/>
          <p:cNvSpPr txBox="1"/>
          <p:nvPr/>
        </p:nvSpPr>
        <p:spPr>
          <a:xfrm>
            <a:off x="732046" y="1980258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 If</a:t>
            </a:r>
            <a:r>
              <a:rPr kumimoji="1" lang="zh-CN" altLang="en-US" dirty="0"/>
              <a:t>分支的作用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62" y="2885410"/>
            <a:ext cx="1842531" cy="32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0" y="2885410"/>
            <a:ext cx="3430291" cy="228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90852" y="1445063"/>
            <a:ext cx="6790810" cy="1983937"/>
          </a:xfrm>
        </p:spPr>
        <p:txBody>
          <a:bodyPr/>
          <a:lstStyle/>
          <a:p>
            <a:r>
              <a:rPr kumimoji="1" lang="en-US" altLang="zh-CN" dirty="0">
                <a:latin typeface="Consolas" panose="020B0609020204030204" pitchFamily="49" charset="0"/>
              </a:rPr>
              <a:t>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随机数类生成需要几步，具体是什么样的？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导包：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java.util.Random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r = new Random();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(10);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4690852" y="3559856"/>
            <a:ext cx="6790810" cy="176009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Consolas" panose="020B0609020204030204" pitchFamily="49" charset="0"/>
              </a:rPr>
              <a:t>2. Random</a:t>
            </a:r>
            <a:r>
              <a:rPr kumimoji="1" lang="zh-CN" altLang="en-US" dirty="0">
                <a:latin typeface="Consolas" panose="020B0609020204030204" pitchFamily="49" charset="0"/>
              </a:rPr>
              <a:t>随机数如何生成 </a:t>
            </a:r>
            <a:r>
              <a:rPr kumimoji="1" lang="en-US" altLang="zh-CN" dirty="0">
                <a:latin typeface="Consolas" panose="020B0609020204030204" pitchFamily="49" charset="0"/>
              </a:rPr>
              <a:t>65 – 91</a:t>
            </a:r>
            <a:r>
              <a:rPr kumimoji="1" lang="zh-CN" altLang="en-US" dirty="0">
                <a:latin typeface="Consolas" panose="020B0609020204030204" pitchFamily="49" charset="0"/>
              </a:rPr>
              <a:t>之间的随机数？</a:t>
            </a:r>
            <a:endParaRPr kumimoji="1" lang="en-US" altLang="zh-CN" dirty="0">
              <a:latin typeface="Consolas" panose="020B0609020204030204" pitchFamily="49" charset="0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 – 91  =&gt;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0 - 26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+ 65</a:t>
            </a: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 number = </a:t>
            </a:r>
            <a:r>
              <a:rPr kumimoji="1"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r.nextInt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(27) + 65;</a:t>
            </a:r>
          </a:p>
          <a:p>
            <a:pPr lvl="1"/>
            <a:endParaRPr kumimoji="1"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分支结构</a:t>
            </a:r>
            <a:endParaRPr lang="en-US" altLang="zh-CN" sz="16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循环结构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跳转关键字：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break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案例技术：随机数</a:t>
            </a: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</a:t>
            </a:r>
            <a:r>
              <a:rPr kumimoji="1"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</a:t>
            </a:r>
            <a:endParaRPr kumimoji="1" lang="en-US" altLang="zh-CN" sz="18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8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猜数字游戏</a:t>
            </a:r>
            <a:endParaRPr kumimoji="1" lang="en-US" altLang="zh-CN" sz="18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猜数字游戏</a:t>
            </a:r>
          </a:p>
        </p:txBody>
      </p:sp>
      <p:sp>
        <p:nvSpPr>
          <p:cNvPr id="6" name="矩形 5"/>
          <p:cNvSpPr/>
          <p:nvPr/>
        </p:nvSpPr>
        <p:spPr>
          <a:xfrm>
            <a:off x="782320" y="1533525"/>
            <a:ext cx="9841865" cy="28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之间的数据，提示用户猜测，猜大提示过大，猜小提示过小，直到猜中结束游戏。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随机生成一个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1-100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之间的数据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使用死循环让用户不断提示用户猜测，猜大提示过大，猜小提示过小，猜中结束游戏。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/>
          <p:cNvSpPr txBox="1"/>
          <p:nvPr/>
        </p:nvSpPr>
        <p:spPr>
          <a:xfrm>
            <a:off x="730457" y="1593741"/>
            <a:ext cx="2153738" cy="135037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6" name="TextBox 3"/>
          <p:cNvSpPr txBox="1"/>
          <p:nvPr/>
        </p:nvSpPr>
        <p:spPr>
          <a:xfrm>
            <a:off x="3598570" y="1593741"/>
            <a:ext cx="2544234" cy="199670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</p:txBody>
      </p:sp>
      <p:sp>
        <p:nvSpPr>
          <p:cNvPr id="27" name="TextBox 3"/>
          <p:cNvSpPr txBox="1"/>
          <p:nvPr/>
        </p:nvSpPr>
        <p:spPr>
          <a:xfrm>
            <a:off x="7105151" y="1593976"/>
            <a:ext cx="3188172" cy="39401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if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条件表达式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 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3;	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. 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n+1;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9056" y="107717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分支有三种格式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26213" y="4351005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就不执行语句体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14372" y="87702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/>
          <p:cNvSpPr txBox="1"/>
          <p:nvPr/>
        </p:nvSpPr>
        <p:spPr>
          <a:xfrm>
            <a:off x="774666" y="1641912"/>
            <a:ext cx="2153738" cy="1673535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 </a:t>
            </a:r>
          </a:p>
        </p:txBody>
      </p:sp>
      <p:sp>
        <p:nvSpPr>
          <p:cNvPr id="31" name="矩形 30"/>
          <p:cNvSpPr/>
          <p:nvPr/>
        </p:nvSpPr>
        <p:spPr>
          <a:xfrm>
            <a:off x="4964633" y="2755637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</a:p>
        </p:txBody>
      </p:sp>
      <p:sp>
        <p:nvSpPr>
          <p:cNvPr id="32" name="流程图: 决策 12"/>
          <p:cNvSpPr/>
          <p:nvPr/>
        </p:nvSpPr>
        <p:spPr>
          <a:xfrm>
            <a:off x="4683074" y="1386175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判断条件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636675" y="2269067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64633" y="22396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64633" y="3674730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跳出分支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636675" y="3188160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20168" y="133413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连接符: 肘形 38"/>
          <p:cNvCxnSpPr/>
          <p:nvPr/>
        </p:nvCxnSpPr>
        <p:spPr>
          <a:xfrm flipH="1">
            <a:off x="6308716" y="1812892"/>
            <a:ext cx="256049" cy="2053395"/>
          </a:xfrm>
          <a:prstGeom prst="bentConnector3">
            <a:avLst>
              <a:gd name="adj1" fmla="val -397042"/>
            </a:avLst>
          </a:prstGeom>
          <a:ln w="2794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8478" y="5507148"/>
            <a:ext cx="7723522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语句中，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如果大括号控制的只有一行代码，则大括号可以省略不写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26213" y="4954270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注意事项：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6213" y="3879939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占位符 3"/>
          <p:cNvSpPr txBox="1"/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第一种格式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" grpId="0"/>
      <p:bldP spid="35" grpId="0" animBg="1"/>
      <p:bldP spid="3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 txBox="1"/>
          <p:nvPr/>
        </p:nvSpPr>
        <p:spPr>
          <a:xfrm>
            <a:off x="732046" y="982926"/>
            <a:ext cx="215508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</a:t>
            </a:r>
            <a:r>
              <a:rPr kumimoji="1" lang="zh-CN" altLang="en-US" dirty="0"/>
              <a:t>第二种格式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286037" y="1144794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/>
          <p:cNvSpPr txBox="1"/>
          <p:nvPr/>
        </p:nvSpPr>
        <p:spPr>
          <a:xfrm>
            <a:off x="827691" y="1770289"/>
            <a:ext cx="2544234" cy="231986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条件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)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1;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 </a:t>
            </a:r>
            <a:r>
              <a:rPr lang="en-US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语句体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2;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思源黑体 CN Normal" panose="020B0400000000000000" pitchFamily="34" charset="-122"/>
              </a:rPr>
              <a:t>...</a:t>
            </a:r>
          </a:p>
        </p:txBody>
      </p:sp>
      <p:sp>
        <p:nvSpPr>
          <p:cNvPr id="31" name="矩形 30"/>
          <p:cNvSpPr/>
          <p:nvPr/>
        </p:nvSpPr>
        <p:spPr>
          <a:xfrm>
            <a:off x="46362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流程图: 决策 12"/>
          <p:cNvSpPr/>
          <p:nvPr/>
        </p:nvSpPr>
        <p:spPr>
          <a:xfrm>
            <a:off x="4354739" y="1653947"/>
            <a:ext cx="1881691" cy="853435"/>
          </a:xfrm>
          <a:prstGeom prst="flowChartDecision">
            <a:avLst/>
          </a:prstGeom>
          <a:noFill/>
          <a:ln w="1905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判断条件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308340" y="2536839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36298" y="25073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36298" y="3942502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跳出分支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308340" y="3455932"/>
            <a:ext cx="0" cy="457113"/>
          </a:xfrm>
          <a:prstGeom prst="straightConnector1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91833" y="160190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zh-CN" altLang="en-US" sz="14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76198" y="3023409"/>
            <a:ext cx="1344083" cy="383116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语句体</a:t>
            </a:r>
            <a:r>
              <a:rPr lang="en-US" altLang="zh-CN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" name="连接符: 肘形 3"/>
          <p:cNvCxnSpPr>
            <a:stCxn id="32" idx="3"/>
            <a:endCxn id="17" idx="0"/>
          </p:cNvCxnSpPr>
          <p:nvPr/>
        </p:nvCxnSpPr>
        <p:spPr>
          <a:xfrm>
            <a:off x="6236430" y="2080665"/>
            <a:ext cx="811810" cy="942744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/>
          <p:cNvCxnSpPr>
            <a:stCxn id="17" idx="2"/>
            <a:endCxn id="35" idx="3"/>
          </p:cNvCxnSpPr>
          <p:nvPr/>
        </p:nvCxnSpPr>
        <p:spPr>
          <a:xfrm rot="5400000">
            <a:off x="6150544" y="3236363"/>
            <a:ext cx="727535" cy="1067859"/>
          </a:xfrm>
          <a:prstGeom prst="bentConnector2">
            <a:avLst/>
          </a:prstGeom>
          <a:ln w="2794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2046" y="4976792"/>
            <a:ext cx="8577054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lnSpc>
                <a:spcPct val="20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首先判断条件表达式的结果，如果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执行语句体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就执行语句体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2046" y="4505726"/>
            <a:ext cx="143118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执行流程：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5" grpId="0"/>
      <p:bldP spid="35" grpId="0" animBg="1"/>
      <p:bldP spid="37" grpId="0"/>
      <p:bldP spid="17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4643</Words>
  <Application>Microsoft Office PowerPoint</Application>
  <PresentationFormat>宽屏</PresentationFormat>
  <Paragraphs>624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63</vt:i4>
      </vt:variant>
    </vt:vector>
  </HeadingPairs>
  <TitlesOfParts>
    <vt:vector size="87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思源黑体 CN Normal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程序流程控制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Yang Alexis</cp:lastModifiedBy>
  <cp:revision>1956</cp:revision>
  <dcterms:created xsi:type="dcterms:W3CDTF">2020-03-31T02:23:00Z</dcterms:created>
  <dcterms:modified xsi:type="dcterms:W3CDTF">2022-07-21T13:38:07Z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DD304B8535B94EF385093017F42681E1</vt:lpwstr>
  </property>
  <property fmtid="{D5CDD505-2E9C-101B-9397-08002B2CF9AE}" pid="3" name="KSOProductBuildVer">
    <vt:lpwstr>2052-11.1.0.11372</vt:lpwstr>
  </property>
</Properties>
</file>