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7" r:id="rId7"/>
  </p:sldMasterIdLst>
  <p:notesMasterIdLst>
    <p:notesMasterId r:id="rId64"/>
  </p:notesMasterIdLst>
  <p:handoutMasterIdLst>
    <p:handoutMasterId r:id="rId65"/>
  </p:handoutMasterIdLst>
  <p:sldIdLst>
    <p:sldId id="462" r:id="rId8"/>
    <p:sldId id="1361" r:id="rId9"/>
    <p:sldId id="1303" r:id="rId10"/>
    <p:sldId id="1353" r:id="rId11"/>
    <p:sldId id="1302" r:id="rId12"/>
    <p:sldId id="1365" r:id="rId13"/>
    <p:sldId id="1359" r:id="rId14"/>
    <p:sldId id="424" r:id="rId15"/>
    <p:sldId id="1332" r:id="rId16"/>
    <p:sldId id="1401" r:id="rId17"/>
    <p:sldId id="1377" r:id="rId18"/>
    <p:sldId id="1362" r:id="rId19"/>
    <p:sldId id="1356" r:id="rId20"/>
    <p:sldId id="1368" r:id="rId21"/>
    <p:sldId id="1367" r:id="rId22"/>
    <p:sldId id="1253" r:id="rId23"/>
    <p:sldId id="1351" r:id="rId24"/>
    <p:sldId id="1422" r:id="rId25"/>
    <p:sldId id="1350" r:id="rId26"/>
    <p:sldId id="556" r:id="rId27"/>
    <p:sldId id="1420" r:id="rId28"/>
    <p:sldId id="1390" r:id="rId29"/>
    <p:sldId id="1337" r:id="rId30"/>
    <p:sldId id="1363" r:id="rId31"/>
    <p:sldId id="1339" r:id="rId32"/>
    <p:sldId id="1338" r:id="rId33"/>
    <p:sldId id="1395" r:id="rId34"/>
    <p:sldId id="1341" r:id="rId35"/>
    <p:sldId id="1418" r:id="rId36"/>
    <p:sldId id="1342" r:id="rId37"/>
    <p:sldId id="1402" r:id="rId38"/>
    <p:sldId id="557" r:id="rId39"/>
    <p:sldId id="1411" r:id="rId40"/>
    <p:sldId id="1410" r:id="rId41"/>
    <p:sldId id="1415" r:id="rId42"/>
    <p:sldId id="1416" r:id="rId43"/>
    <p:sldId id="1417" r:id="rId44"/>
    <p:sldId id="1406" r:id="rId45"/>
    <p:sldId id="1413" r:id="rId46"/>
    <p:sldId id="1405" r:id="rId47"/>
    <p:sldId id="1424" r:id="rId48"/>
    <p:sldId id="1348" r:id="rId49"/>
    <p:sldId id="1373" r:id="rId50"/>
    <p:sldId id="1292" r:id="rId51"/>
    <p:sldId id="1375" r:id="rId52"/>
    <p:sldId id="1262" r:id="rId53"/>
    <p:sldId id="1425" r:id="rId54"/>
    <p:sldId id="1426" r:id="rId55"/>
    <p:sldId id="1427" r:id="rId56"/>
    <p:sldId id="1429" r:id="rId57"/>
    <p:sldId id="1428" r:id="rId58"/>
    <p:sldId id="1403" r:id="rId59"/>
    <p:sldId id="1404" r:id="rId60"/>
    <p:sldId id="779" r:id="rId61"/>
    <p:sldId id="355" r:id="rId62"/>
    <p:sldId id="264" r:id="rId63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7" autoAdjust="0"/>
    <p:restoredTop sz="95852" autoAdjust="0"/>
  </p:normalViewPr>
  <p:slideViewPr>
    <p:cSldViewPr snapToGrid="0">
      <p:cViewPr varScale="1">
        <p:scale>
          <a:sx n="106" d="100"/>
          <a:sy n="106" d="100"/>
        </p:scale>
        <p:origin x="88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ags" Target="tags/tag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CE53488-3FB3-4732-B5CF-0C61C3F8CADD}" type="slidenum">
              <a:rPr lang="zh-CN" altLang="en-US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类的定义步骤</a:t>
            </a: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76277D9-1155-4BE9-ACB1-515DA36AB534}" type="slidenum">
              <a:rPr lang="zh-CN" altLang="en-US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类的定义步骤</a:t>
            </a: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76277D9-1155-4BE9-ACB1-515DA36AB534}" type="slidenum">
              <a:rPr lang="zh-CN" altLang="en-US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/>
              <a:t>接下来，我们学习类的定义，学完了类的定义后，要求大家能够自己完成一个类的定义。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在讲解类的定义之前，我们先说一下，类的重要性：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程序的基本组成单位。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也就是说，我们在讲解面向对象的时候，类是我们最基本的组成元素，我们必须先写一个类，才能有对象。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到底什么是类呢？我们前面说过，类是对现实生活中一类具有共同属性和行为的事物的抽象，确定对象将会拥有的属性和行为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对象有什么，我们用属性来表示，对象可以干什么，我们用行为来表示。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也就是说我们在定义一个类的时候主要由两方面组成。属性和行为。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在这里顺带说一下，代码中属性和行为是通过成员变量和成员方法来体现的。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02EE6F-0FC6-49DA-82E3-43AFADF87D3F}" type="slidenum">
              <a:rPr lang="zh-CN" altLang="en-US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225" y="2327019"/>
            <a:ext cx="10541000" cy="1158875"/>
          </a:xfrm>
        </p:spPr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100" y="3746269"/>
            <a:ext cx="3203250" cy="59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练习时间（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95450" y="1828469"/>
            <a:ext cx="921423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请同学们模仿汽车类，自己定义一个学生类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随便定义</a:t>
            </a:r>
            <a:r>
              <a:rPr lang="en-US" altLang="zh-CN" sz="1800" dirty="0"/>
              <a:t>2</a:t>
            </a:r>
            <a:r>
              <a:rPr lang="zh-CN" altLang="en-US" sz="1800" dirty="0"/>
              <a:t>个属性，</a:t>
            </a:r>
            <a:r>
              <a:rPr lang="en-US" altLang="zh-CN" sz="1800" dirty="0"/>
              <a:t>2</a:t>
            </a:r>
            <a:r>
              <a:rPr lang="zh-CN" altLang="en-US" sz="1800" dirty="0"/>
              <a:t>个行为。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并创建</a:t>
            </a:r>
            <a:r>
              <a:rPr lang="en-US" altLang="zh-CN" sz="1800" dirty="0"/>
              <a:t>2</a:t>
            </a:r>
            <a:r>
              <a:rPr lang="zh-CN" altLang="en-US" sz="1800" dirty="0"/>
              <a:t>个学生对象，分别访问属性和行为。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14" y="3069906"/>
            <a:ext cx="3542968" cy="35429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31092" y="461107"/>
            <a:ext cx="4808323" cy="5637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定义类，创建对象并使用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定义类的几个补充注意事项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06214" y="1151196"/>
            <a:ext cx="3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定义类的补充注意事项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6214" y="1596055"/>
            <a:ext cx="9480786" cy="17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类名首字母建议大写，且有意义，满足“驼峰模式”。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文件中可以定义多个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类，但只能一个类是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修饰，而且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修饰的类名必须成为代码文件名。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实际开发中建议还是一个文件定义一个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类。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成员变量的完整定义格式是：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数据类型 变量名称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初始化值；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一般无需指定初始化值，存在默认值。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11"/>
          <p:cNvSpPr txBox="1"/>
          <p:nvPr/>
        </p:nvSpPr>
        <p:spPr bwMode="auto">
          <a:xfrm>
            <a:off x="1235886" y="3636934"/>
            <a:ext cx="2291797" cy="260430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3704" y="4159932"/>
            <a:ext cx="2291797" cy="57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height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61180" y="4002451"/>
            <a:ext cx="1750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属性 </a:t>
            </a:r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成员变量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99294" y="4770873"/>
            <a:ext cx="13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行为（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441165" y="4945642"/>
            <a:ext cx="176602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study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run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/>
          <p:cNvSpPr txBox="1"/>
          <p:nvPr/>
        </p:nvSpPr>
        <p:spPr>
          <a:xfrm>
            <a:off x="692191" y="1271344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成员变量的默认值规则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767255" y="1914657"/>
          <a:ext cx="6001408" cy="3185936"/>
        </p:xfrm>
        <a:graphic>
          <a:graphicData uri="http://schemas.openxmlformats.org/drawingml/2006/table">
            <a:tbl>
              <a:tblPr/>
              <a:tblGrid>
                <a:gridCol w="149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明细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09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基本类型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9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0.0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9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引用类型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类、接口、数组、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82764" y="996595"/>
            <a:ext cx="7424235" cy="445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定义类有哪些建议，有什么需要注意的？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成员变量的格式是什么样的，有什么特点？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11539" y="3999575"/>
            <a:ext cx="5793551" cy="13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成员变量的完整格式是：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数据类型 变量名称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初始化值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 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一般无需为成员变量指定初始化值，存在默认值。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711539" y="1588485"/>
            <a:ext cx="7201937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类名首字母建议大写、英文、有意义，满足驼峰模式，不能用关键字，满足标识符规定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一个代码文件中可以定义多个类，但是只能一个类是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修饰的，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修饰的类名必须是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代码的文件名称。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47138" y="500185"/>
            <a:ext cx="4601828" cy="5457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对象在内存中的运行机制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多个对象的内存图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两个变量指向同一个对象内存图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9109" y="856984"/>
            <a:ext cx="2027092" cy="18697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占位符 3"/>
          <p:cNvSpPr txBox="1"/>
          <p:nvPr/>
        </p:nvSpPr>
        <p:spPr>
          <a:xfrm>
            <a:off x="628012" y="979580"/>
            <a:ext cx="216208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两个对象内存图</a:t>
            </a: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8253862" y="1833602"/>
            <a:ext cx="3768394" cy="2761385"/>
            <a:chOff x="6552698" y="1032717"/>
            <a:chExt cx="2398614" cy="3937635"/>
          </a:xfrm>
        </p:grpSpPr>
        <p:sp>
          <p:nvSpPr>
            <p:cNvPr id="23" name="矩形 22"/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7266941" y="4039259"/>
              <a:ext cx="936625" cy="44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595248" y="3138775"/>
            <a:ext cx="2447507" cy="3458875"/>
            <a:chOff x="4441895" y="1347668"/>
            <a:chExt cx="1771200" cy="3600344"/>
          </a:xfrm>
        </p:grpSpPr>
        <p:sp>
          <p:nvSpPr>
            <p:cNvPr id="27" name="矩形 26"/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4859733" y="4319004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/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/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4" name="TextBox 3"/>
          <p:cNvSpPr txBox="1"/>
          <p:nvPr/>
        </p:nvSpPr>
        <p:spPr>
          <a:xfrm>
            <a:off x="8709618" y="4947931"/>
            <a:ext cx="1099419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5920900" y="3519768"/>
            <a:ext cx="1845881" cy="240065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/>
          <p:cNvSpPr txBox="1"/>
          <p:nvPr/>
        </p:nvSpPr>
        <p:spPr>
          <a:xfrm>
            <a:off x="9875521" y="4952523"/>
            <a:ext cx="2062900" cy="101566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:start()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run()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53406" y="2207106"/>
            <a:ext cx="1567033" cy="181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412610" y="191968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119d7047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453406" y="3651207"/>
            <a:ext cx="1567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453406" y="371096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296633" y="189208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7b23ec81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234858" y="1576268"/>
            <a:ext cx="5124437" cy="193899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成员变量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属性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行为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启动了！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run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价格是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的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跑的快！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56345" y="3615080"/>
            <a:ext cx="4814155" cy="31624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Car();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奔驰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39.78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.start();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.run();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Car();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宝马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lang="en-US" altLang="zh-CN" sz="105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.start();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.run();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6344" y="3998177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942263" y="3809319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   c1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22312" y="407169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06896" y="2295707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27187" y="250133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453406" y="2895070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542394" y="314362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5865622" y="3214294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main…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8615847" y="2539413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615847" y="32006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连接符: 肘形 57"/>
          <p:cNvCxnSpPr/>
          <p:nvPr/>
        </p:nvCxnSpPr>
        <p:spPr>
          <a:xfrm rot="16200000" flipH="1">
            <a:off x="8596956" y="4490041"/>
            <a:ext cx="1842951" cy="859219"/>
          </a:xfrm>
          <a:prstGeom prst="bentConnector3">
            <a:avLst>
              <a:gd name="adj1" fmla="val 44362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6652824" y="2219835"/>
            <a:ext cx="1780290" cy="1673822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263283" y="4151100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607642" y="254534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奔驰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70221" y="4303504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8591646" y="318745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39.7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6344" y="4461982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270221" y="4614905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9" name="矩形 138"/>
          <p:cNvSpPr/>
          <p:nvPr/>
        </p:nvSpPr>
        <p:spPr>
          <a:xfrm>
            <a:off x="273417" y="4773902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0" name="矩形 139"/>
          <p:cNvSpPr/>
          <p:nvPr/>
        </p:nvSpPr>
        <p:spPr>
          <a:xfrm>
            <a:off x="260204" y="4926306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4" name="矩形 143"/>
          <p:cNvSpPr/>
          <p:nvPr/>
        </p:nvSpPr>
        <p:spPr>
          <a:xfrm>
            <a:off x="264881" y="5244152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5962586" y="4663927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   c2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042635" y="492630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10277459" y="2196896"/>
            <a:ext cx="1567033" cy="181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连接符 147"/>
          <p:cNvCxnSpPr/>
          <p:nvPr/>
        </p:nvCxnSpPr>
        <p:spPr>
          <a:xfrm>
            <a:off x="10277459" y="3640997"/>
            <a:ext cx="1567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10277459" y="370075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10330949" y="2285497"/>
            <a:ext cx="893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0351240" y="249112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10277459" y="2884860"/>
            <a:ext cx="1069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3" name="连接符: 肘形 152"/>
          <p:cNvCxnSpPr/>
          <p:nvPr/>
        </p:nvCxnSpPr>
        <p:spPr>
          <a:xfrm rot="5400000">
            <a:off x="9833248" y="4676936"/>
            <a:ext cx="1768599" cy="390656"/>
          </a:xfrm>
          <a:prstGeom prst="bentConnector3">
            <a:avLst>
              <a:gd name="adj1" fmla="val 50000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10431695" y="253513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0415699" y="317724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0.0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0324377" y="3149955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/>
          <p:cNvCxnSpPr/>
          <p:nvPr/>
        </p:nvCxnSpPr>
        <p:spPr>
          <a:xfrm flipV="1">
            <a:off x="6673115" y="2196679"/>
            <a:ext cx="3623154" cy="2539040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58058" y="5390630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1" name="文本框 160"/>
          <p:cNvSpPr txBox="1"/>
          <p:nvPr/>
        </p:nvSpPr>
        <p:spPr>
          <a:xfrm>
            <a:off x="10410109" y="2552597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宝马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64880" y="5571525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10381634" y="3182893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38.98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50082" y="5758320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5" name="矩形 164"/>
          <p:cNvSpPr/>
          <p:nvPr/>
        </p:nvSpPr>
        <p:spPr>
          <a:xfrm>
            <a:off x="257020" y="5941148"/>
            <a:ext cx="4814155" cy="15127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6" name="矩形 165"/>
          <p:cNvSpPr/>
          <p:nvPr/>
        </p:nvSpPr>
        <p:spPr>
          <a:xfrm>
            <a:off x="263282" y="6085473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7" name="矩形 166"/>
          <p:cNvSpPr/>
          <p:nvPr/>
        </p:nvSpPr>
        <p:spPr>
          <a:xfrm>
            <a:off x="263282" y="6257243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5478501" y="863990"/>
            <a:ext cx="1963281" cy="1734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奔驰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39.78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奔驰启动了！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价格为：39.78的奔驰跑的好快！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宝马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宝马启动了！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价格是：3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8的宝马跑的好快！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18776 0.323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34231 0.44445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22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45" grpId="0" animBg="1"/>
      <p:bldP spid="46" grpId="0" animBg="1"/>
      <p:bldP spid="8" grpId="0" animBg="1"/>
      <p:bldP spid="14" grpId="0"/>
      <p:bldP spid="14" grpId="1"/>
      <p:bldP spid="43" grpId="0"/>
      <p:bldP spid="74" grpId="0"/>
      <p:bldP spid="74" grpId="1"/>
      <p:bldP spid="83" grpId="0" animBg="1"/>
      <p:bldP spid="83" grpId="1" animBg="1"/>
      <p:bldP spid="49" grpId="0"/>
      <p:bldP spid="50" grpId="0" animBg="1"/>
      <p:bldP spid="88" grpId="0"/>
      <p:bldP spid="89" grpId="0" animBg="1"/>
      <p:bldP spid="90" grpId="0"/>
      <p:bldP spid="91" grpId="0" animBg="1"/>
      <p:bldP spid="96" grpId="0"/>
      <p:bldP spid="99" grpId="0"/>
      <p:bldP spid="99" grpId="1"/>
      <p:bldP spid="100" grpId="0"/>
      <p:bldP spid="100" grpId="1"/>
      <p:bldP spid="113" grpId="0" animBg="1"/>
      <p:bldP spid="113" grpId="1" animBg="1"/>
      <p:bldP spid="134" grpId="0"/>
      <p:bldP spid="135" grpId="0" animBg="1"/>
      <p:bldP spid="135" grpId="1" animBg="1"/>
      <p:bldP spid="136" grpId="0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4" grpId="0" animBg="1"/>
      <p:bldP spid="144" grpId="1" animBg="1"/>
      <p:bldP spid="145" grpId="0"/>
      <p:bldP spid="146" grpId="0" animBg="1"/>
      <p:bldP spid="147" grpId="0" animBg="1"/>
      <p:bldP spid="149" grpId="0"/>
      <p:bldP spid="150" grpId="0"/>
      <p:bldP spid="151" grpId="0" animBg="1"/>
      <p:bldP spid="152" grpId="0"/>
      <p:bldP spid="154" grpId="0"/>
      <p:bldP spid="154" grpId="1"/>
      <p:bldP spid="155" grpId="0"/>
      <p:bldP spid="155" grpId="1"/>
      <p:bldP spid="156" grpId="0" animBg="1"/>
      <p:bldP spid="159" grpId="0" animBg="1"/>
      <p:bldP spid="159" grpId="1" animBg="1"/>
      <p:bldP spid="161" grpId="0"/>
      <p:bldP spid="162" grpId="0" animBg="1"/>
      <p:bldP spid="162" grpId="1" animBg="1"/>
      <p:bldP spid="163" grpId="0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42344" y="850790"/>
            <a:ext cx="7050583" cy="430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对象到底是放在哪个位置的？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堆内存中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Car c = new Car();  c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变量名中存储的是什么？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存储的是对象在堆内存中的地址。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成员变量（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）的数据放在哪里，存在于哪个位置？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对象中，存在于堆内存中。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47138" y="500185"/>
            <a:ext cx="4601828" cy="5457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对象在内存中的运行机制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多个对象的内存图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两个变量指向同一个对象内存图</a:t>
            </a: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/>
          <p:cNvSpPr txBox="1"/>
          <p:nvPr/>
        </p:nvSpPr>
        <p:spPr>
          <a:xfrm>
            <a:off x="159385" y="959485"/>
            <a:ext cx="3775075" cy="5168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两个变量指向同一个对象内存图</a:t>
            </a: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8253862" y="1833602"/>
            <a:ext cx="3768394" cy="2761385"/>
            <a:chOff x="6552698" y="1032717"/>
            <a:chExt cx="2398614" cy="3937635"/>
          </a:xfrm>
        </p:grpSpPr>
        <p:sp>
          <p:nvSpPr>
            <p:cNvPr id="23" name="矩形 22"/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7266941" y="4039259"/>
              <a:ext cx="936625" cy="44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595248" y="3138775"/>
            <a:ext cx="2447507" cy="3458875"/>
            <a:chOff x="4441895" y="1347668"/>
            <a:chExt cx="1771200" cy="3600344"/>
          </a:xfrm>
        </p:grpSpPr>
        <p:sp>
          <p:nvSpPr>
            <p:cNvPr id="27" name="矩形 26"/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4867805" y="4371023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/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/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4" name="TextBox 3"/>
          <p:cNvSpPr txBox="1"/>
          <p:nvPr/>
        </p:nvSpPr>
        <p:spPr>
          <a:xfrm>
            <a:off x="8402197" y="4949899"/>
            <a:ext cx="1099419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5920900" y="3523850"/>
            <a:ext cx="1845881" cy="240065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/>
          <p:cNvSpPr txBox="1"/>
          <p:nvPr/>
        </p:nvSpPr>
        <p:spPr>
          <a:xfrm>
            <a:off x="9610553" y="4952523"/>
            <a:ext cx="2327868" cy="1200329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hobby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:study()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53406" y="2207106"/>
            <a:ext cx="3268256" cy="181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412610" y="191968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453406" y="3651207"/>
            <a:ext cx="32612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453406" y="371096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成员方法的引用地址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234951" y="1730425"/>
            <a:ext cx="4415746" cy="163121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char </a:t>
            </a:r>
            <a:r>
              <a:rPr lang="en-US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gender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</a:t>
            </a: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zh-CN" altLang="zh-CN" sz="10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study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0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名称：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性别：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en-US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gender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的学生：开始学习了！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34756" y="3609365"/>
            <a:ext cx="3851842" cy="30008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class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Test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static void </a:t>
            </a:r>
            <a:r>
              <a:rPr lang="zh-CN" altLang="zh-CN" sz="1050" dirty="0">
                <a:solidFill>
                  <a:srgbClr val="00627A"/>
                </a:solidFill>
                <a:latin typeface="Arial Unicode MS"/>
                <a:ea typeface="JetBrains Mono"/>
              </a:rPr>
              <a:t>main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[] args) 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Student();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游戏、睡觉、听课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变量赋值给学生类型的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b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爱提问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6345" y="3998177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942263" y="380931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s1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22312" y="407169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06896" y="2295707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27187" y="250133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453406" y="289507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har </a:t>
            </a:r>
            <a:r>
              <a:rPr lang="en-US" altLang="zh-CN" sz="105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gender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542394" y="314362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5865622" y="3214294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main…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8632201" y="25228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615847" y="32006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连接符: 肘形 57"/>
          <p:cNvCxnSpPr/>
          <p:nvPr/>
        </p:nvCxnSpPr>
        <p:spPr>
          <a:xfrm rot="16200000" flipH="1">
            <a:off x="8667210" y="4419786"/>
            <a:ext cx="1701059" cy="857835"/>
          </a:xfrm>
          <a:prstGeom prst="bentConnector3">
            <a:avLst>
              <a:gd name="adj1" fmla="val 50000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6652824" y="2219835"/>
            <a:ext cx="1780290" cy="1673822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263284" y="4151100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579237" y="2513115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小明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70222" y="4303504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8753176" y="318745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</a:rPr>
              <a:t>男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6345" y="445477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270222" y="461490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0" name="矩形 139"/>
          <p:cNvSpPr/>
          <p:nvPr/>
        </p:nvSpPr>
        <p:spPr>
          <a:xfrm>
            <a:off x="263284" y="508673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4" name="矩形 143"/>
          <p:cNvSpPr/>
          <p:nvPr/>
        </p:nvSpPr>
        <p:spPr>
          <a:xfrm>
            <a:off x="264882" y="524415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5962586" y="4663927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042635" y="492630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264881" y="5571525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4" name="矩形 163"/>
          <p:cNvSpPr/>
          <p:nvPr/>
        </p:nvSpPr>
        <p:spPr>
          <a:xfrm>
            <a:off x="263284" y="5757379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5" name="矩形 164"/>
          <p:cNvSpPr/>
          <p:nvPr/>
        </p:nvSpPr>
        <p:spPr>
          <a:xfrm>
            <a:off x="257021" y="5941148"/>
            <a:ext cx="3843308" cy="14952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6" name="矩形 165"/>
          <p:cNvSpPr/>
          <p:nvPr/>
        </p:nvSpPr>
        <p:spPr>
          <a:xfrm>
            <a:off x="251148" y="6091536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4630378" y="900348"/>
            <a:ext cx="4508695" cy="122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名称：小明，性别：男，爱好：游戏、睡觉、听课的学生：开始学习了！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endParaRPr lang="en-US" altLang="zh-CN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爱提问</a:t>
            </a:r>
            <a:endParaRPr lang="en-US" altLang="zh-CN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名称：小明，性别：男，爱好：爱提问的学生：开始学习了</a:t>
            </a:r>
            <a:r>
              <a:rPr lang="en-US" altLang="zh-CN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endParaRPr lang="zh-CN" altLang="en-US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327890" y="2300159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hobby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215753" y="2522049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0301740" y="255913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195215" y="2554075"/>
            <a:ext cx="151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游戏、睡觉、听课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392813" y="2584168"/>
            <a:ext cx="151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爱提问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152921" y="411006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6795350" y="2279372"/>
            <a:ext cx="1652178" cy="2535486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18776 0.3233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273 0.121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" grpId="0" animBg="1"/>
      <p:bldP spid="14" grpId="0"/>
      <p:bldP spid="14" grpId="1"/>
      <p:bldP spid="43" grpId="0"/>
      <p:bldP spid="33" grpId="0" bldLvl="0" animBg="1"/>
      <p:bldP spid="81" grpId="0" bldLvl="0" animBg="1"/>
      <p:bldP spid="83" grpId="0" animBg="1"/>
      <p:bldP spid="83" grpId="1" animBg="1"/>
      <p:bldP spid="49" grpId="0"/>
      <p:bldP spid="50" grpId="0" animBg="1"/>
      <p:bldP spid="88" grpId="0"/>
      <p:bldP spid="89" grpId="0" animBg="1"/>
      <p:bldP spid="90" grpId="0"/>
      <p:bldP spid="91" grpId="0" animBg="1"/>
      <p:bldP spid="96" grpId="0"/>
      <p:bldP spid="99" grpId="0"/>
      <p:bldP spid="99" grpId="1"/>
      <p:bldP spid="100" grpId="0"/>
      <p:bldP spid="100" grpId="1"/>
      <p:bldP spid="113" grpId="0" animBg="1"/>
      <p:bldP spid="113" grpId="1" animBg="1"/>
      <p:bldP spid="134" grpId="0"/>
      <p:bldP spid="135" grpId="0" animBg="1"/>
      <p:bldP spid="135" grpId="1" animBg="1"/>
      <p:bldP spid="136" grpId="0"/>
      <p:bldP spid="137" grpId="0" animBg="1"/>
      <p:bldP spid="137" grpId="1" animBg="1"/>
      <p:bldP spid="138" grpId="0" animBg="1"/>
      <p:bldP spid="138" grpId="1" animBg="1"/>
      <p:bldP spid="140" grpId="0" animBg="1"/>
      <p:bldP spid="140" grpId="1" animBg="1"/>
      <p:bldP spid="144" grpId="0" animBg="1"/>
      <p:bldP spid="144" grpId="1" animBg="1"/>
      <p:bldP spid="145" grpId="0"/>
      <p:bldP spid="146" grpId="0" animBg="1"/>
      <p:bldP spid="162" grpId="0" animBg="1"/>
      <p:bldP spid="162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72" grpId="0"/>
      <p:bldP spid="73" grpId="0" animBg="1"/>
      <p:bldP spid="75" grpId="0"/>
      <p:bldP spid="75" grpId="1"/>
      <p:bldP spid="76" grpId="0"/>
      <p:bldP spid="76" grpId="1"/>
      <p:bldP spid="77" grpId="0"/>
      <p:bldP spid="79" grpId="0"/>
      <p:bldP spid="7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77" y="1539632"/>
            <a:ext cx="6726267" cy="37044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75026" y="2037371"/>
            <a:ext cx="4277048" cy="15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面向：找、拿。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对象：东西。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面向对象编程：找或拿东西过来编程。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" y="1446406"/>
            <a:ext cx="4134964" cy="5542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9" y="2361643"/>
            <a:ext cx="2520462" cy="252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944" y="136522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垃圾回收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9944" y="1824129"/>
            <a:ext cx="10350500" cy="611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045" indent="-360045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注意：当堆内存中的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，没有被任何变量引用（指向）时，就会被判定为内存中的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“垃圾”。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/>
          <p:cNvSpPr txBox="1"/>
          <p:nvPr/>
        </p:nvSpPr>
        <p:spPr>
          <a:xfrm>
            <a:off x="159088" y="959258"/>
            <a:ext cx="372791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两个变量指向同一个对象内存图</a:t>
            </a: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8253862" y="1833602"/>
            <a:ext cx="3768394" cy="2761385"/>
            <a:chOff x="6552698" y="1032717"/>
            <a:chExt cx="2398614" cy="3937635"/>
          </a:xfrm>
        </p:grpSpPr>
        <p:sp>
          <p:nvSpPr>
            <p:cNvPr id="23" name="矩形 22"/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7266941" y="4039259"/>
              <a:ext cx="936625" cy="44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558165" y="3135893"/>
            <a:ext cx="2447507" cy="3458875"/>
            <a:chOff x="4441895" y="1347668"/>
            <a:chExt cx="1771200" cy="3600344"/>
          </a:xfrm>
        </p:grpSpPr>
        <p:sp>
          <p:nvSpPr>
            <p:cNvPr id="27" name="矩形 26"/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/>
            <p:cNvSpPr txBox="1">
              <a:spLocks noChangeArrowheads="1"/>
            </p:cNvSpPr>
            <p:nvPr/>
          </p:nvSpPr>
          <p:spPr bwMode="auto">
            <a:xfrm>
              <a:off x="4867805" y="4371023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/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/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4" name="TextBox 3"/>
          <p:cNvSpPr txBox="1"/>
          <p:nvPr/>
        </p:nvSpPr>
        <p:spPr>
          <a:xfrm>
            <a:off x="8402197" y="4949899"/>
            <a:ext cx="1099419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/>
          <p:cNvSpPr txBox="1"/>
          <p:nvPr/>
        </p:nvSpPr>
        <p:spPr>
          <a:xfrm>
            <a:off x="5920900" y="3519768"/>
            <a:ext cx="1845881" cy="240065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/>
          <p:cNvSpPr txBox="1"/>
          <p:nvPr/>
        </p:nvSpPr>
        <p:spPr>
          <a:xfrm>
            <a:off x="9610553" y="4952523"/>
            <a:ext cx="2327868" cy="1200329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gender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hobby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:study()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53406" y="2207106"/>
            <a:ext cx="3268256" cy="1811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412610" y="191968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453406" y="3651207"/>
            <a:ext cx="32612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453406" y="371096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234859" y="1653212"/>
            <a:ext cx="4319946" cy="17851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char </a:t>
            </a:r>
            <a:r>
              <a:rPr lang="en-US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gender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</a:t>
            </a: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zh-CN" altLang="zh-CN" sz="10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study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0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名称：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性别：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en-US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gender</a:t>
            </a:r>
            <a:b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的学生：开始学习了！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56346" y="3615080"/>
            <a:ext cx="3851842" cy="30008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class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Test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static void </a:t>
            </a:r>
            <a:r>
              <a:rPr lang="zh-CN" altLang="zh-CN" sz="1050" dirty="0">
                <a:solidFill>
                  <a:srgbClr val="00627A"/>
                </a:solidFill>
                <a:latin typeface="Arial Unicode MS"/>
                <a:ea typeface="JetBrains Mono"/>
              </a:rPr>
              <a:t>main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[] args) 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Student();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游戏、睡觉、听课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变量赋值给学生类型的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b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爱提问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6345" y="3998177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942263" y="380931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s1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22312" y="407169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06896" y="2295707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27187" y="250133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453406" y="289507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har </a:t>
            </a:r>
            <a:r>
              <a:rPr lang="en-US" altLang="zh-CN" sz="105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gender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542394" y="314362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5865622" y="3214294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main…</a:t>
            </a:r>
          </a:p>
        </p:txBody>
      </p:sp>
      <p:cxnSp>
        <p:nvCxnSpPr>
          <p:cNvPr id="58" name="连接符: 肘形 57"/>
          <p:cNvCxnSpPr/>
          <p:nvPr/>
        </p:nvCxnSpPr>
        <p:spPr>
          <a:xfrm rot="16200000" flipH="1">
            <a:off x="8667210" y="4419786"/>
            <a:ext cx="1701059" cy="857835"/>
          </a:xfrm>
          <a:prstGeom prst="bentConnector3">
            <a:avLst>
              <a:gd name="adj1" fmla="val 50000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6652824" y="2219835"/>
            <a:ext cx="1780290" cy="1673822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263284" y="4151100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689364" y="25771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小明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70222" y="4303504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8753176" y="318745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</a:rPr>
              <a:t>男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6345" y="445477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270222" y="461490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0" name="矩形 139"/>
          <p:cNvSpPr/>
          <p:nvPr/>
        </p:nvSpPr>
        <p:spPr>
          <a:xfrm>
            <a:off x="263284" y="508673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4" name="矩形 143"/>
          <p:cNvSpPr/>
          <p:nvPr/>
        </p:nvSpPr>
        <p:spPr>
          <a:xfrm>
            <a:off x="264882" y="524415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5962586" y="4663927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042635" y="492630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264881" y="5571525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4" name="矩形 163"/>
          <p:cNvSpPr/>
          <p:nvPr/>
        </p:nvSpPr>
        <p:spPr>
          <a:xfrm>
            <a:off x="263284" y="5757379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5" name="矩形 164"/>
          <p:cNvSpPr/>
          <p:nvPr/>
        </p:nvSpPr>
        <p:spPr>
          <a:xfrm>
            <a:off x="257021" y="5941148"/>
            <a:ext cx="3843308" cy="14952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6" name="矩形 165"/>
          <p:cNvSpPr/>
          <p:nvPr/>
        </p:nvSpPr>
        <p:spPr>
          <a:xfrm>
            <a:off x="251148" y="6091536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4630378" y="900348"/>
            <a:ext cx="4508695" cy="122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</a:t>
            </a: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，性别：</a:t>
            </a: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，爱好：</a:t>
            </a: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游戏、睡觉、听课</a:t>
            </a: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的学生：开始学习了！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endParaRPr lang="en-US" altLang="zh-CN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爱提问</a:t>
            </a:r>
            <a:endParaRPr lang="en-US" altLang="zh-CN" sz="1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名称：小明，性别：男，爱好：</a:t>
            </a: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爱提问</a:t>
            </a: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的学生：开始学习了</a:t>
            </a:r>
            <a:r>
              <a:rPr lang="en-US" altLang="zh-CN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endParaRPr lang="zh-CN" altLang="en-US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327890" y="2300159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hobby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215753" y="2522049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0240787" y="2560986"/>
            <a:ext cx="151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游戏、睡觉、听课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152921" y="411006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6795350" y="2279372"/>
            <a:ext cx="1652178" cy="2535486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630595" y="6285055"/>
            <a:ext cx="1112837" cy="4001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</a:rPr>
              <a:t>   s1 = null;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</a:rPr>
              <a:t>   s2 = null;</a:t>
            </a:r>
            <a:endParaRPr lang="zh-CN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172210" y="496360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276957" y="406864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290441" y="4915802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112000" y="998479"/>
            <a:ext cx="6308209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存在自动垃圾回收器，会定期进行清理。</a:t>
            </a:r>
            <a:endParaRPr lang="en-US" altLang="zh-CN" sz="1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43" grpId="0"/>
      <p:bldP spid="88" grpId="0"/>
      <p:bldP spid="89" grpId="0" animBg="1"/>
      <p:bldP spid="90" grpId="0"/>
      <p:bldP spid="91" grpId="0" animBg="1"/>
      <p:bldP spid="134" grpId="0"/>
      <p:bldP spid="136" grpId="0"/>
      <p:bldP spid="72" grpId="0"/>
      <p:bldP spid="73" grpId="0" animBg="1"/>
      <p:bldP spid="76" grpId="0"/>
      <p:bldP spid="79" grpId="0"/>
      <p:bldP spid="59" grpId="0" animBg="1"/>
      <p:bldP spid="60" grpId="0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2269" y="659163"/>
            <a:ext cx="4633274" cy="51262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961697" y="1332187"/>
            <a:ext cx="901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阿里巴巴普惠体" panose="00020600040101010101" pitchFamily="18" charset="-122"/>
              </a:rPr>
              <a:t>学构造器的目的？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487" y="1389489"/>
            <a:ext cx="33718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237663" y="2696736"/>
            <a:ext cx="2571134" cy="626663"/>
          </a:xfrm>
          <a:prstGeom prst="rect">
            <a:avLst/>
          </a:prstGeom>
          <a:solidFill>
            <a:srgbClr val="AD2A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Get1</a:t>
            </a: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08797" y="2696736"/>
            <a:ext cx="3926817" cy="62666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D2A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知道对象具体是通过调用什么代码得到的。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37663" y="3584632"/>
            <a:ext cx="2571134" cy="626663"/>
          </a:xfrm>
          <a:prstGeom prst="rect">
            <a:avLst/>
          </a:prstGeom>
          <a:solidFill>
            <a:srgbClr val="48504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Get2</a:t>
            </a: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08797" y="3584632"/>
            <a:ext cx="3926817" cy="62666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4850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能够掌握为对象赋值的其他简便写法。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37663" y="4496961"/>
            <a:ext cx="2571134" cy="626663"/>
          </a:xfrm>
          <a:prstGeom prst="rect">
            <a:avLst/>
          </a:prstGeom>
          <a:solidFill>
            <a:srgbClr val="AD2A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Get3</a:t>
            </a: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08797" y="4496961"/>
            <a:ext cx="3926817" cy="62666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D2A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为以后学习面向对象编程的其他内容做支撑。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69" y="1053377"/>
            <a:ext cx="19357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构造器的作用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648970" y="1548130"/>
            <a:ext cx="731774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构造器也叫构造方法，是一种特殊的方法，定义在类中的，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初始化一个类的对象，并返回对象的地址。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648868" y="2217468"/>
            <a:ext cx="215739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构造器的格式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53761" y="2792565"/>
            <a:ext cx="2783780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</a:t>
            </a:r>
            <a:r>
              <a:rPr lang="zh-CN" altLang="en-US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形参列表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708926" y="4959205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构造器的分类和作用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753393" y="4537167"/>
            <a:ext cx="2611321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构造器；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597546" y="5331222"/>
            <a:ext cx="7100906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无参数构造器（默认存在的）：初始化对象时，成员变量的数据均采用默认值。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有参数构造器：在初始化对象的时候，同时可以接收参数为对象进行赋值。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11575" y="2311400"/>
            <a:ext cx="2879725" cy="18688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en-US" altLang="zh-CN" sz="105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无参数构造器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05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有参数构造器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05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n,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05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05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	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648868" y="4010631"/>
            <a:ext cx="2992829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调用构造器得到对象的格式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8300085" y="1595120"/>
            <a:ext cx="2147570" cy="3067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07016" y="1662492"/>
            <a:ext cx="524786" cy="1720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641725" y="4537710"/>
            <a:ext cx="1974850" cy="3067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931535" y="4537710"/>
            <a:ext cx="3498850" cy="3067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“奔驰”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 39.8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4" grpId="0" bldLvl="0" animBg="1"/>
      <p:bldP spid="18" grpId="0"/>
      <p:bldP spid="19" grpId="0" animBg="1"/>
      <p:bldP spid="20" grpId="0"/>
      <p:bldP spid="16" grpId="0" bldLvl="0" animBg="1"/>
      <p:bldP spid="13" grpId="0"/>
      <p:bldP spid="24" grpId="0" bldLvl="0" animBg="1"/>
      <p:bldP spid="25" grpId="0" bldLvl="0" animBg="1"/>
      <p:bldP spid="26" grpId="0" bldLvl="0" animBg="1"/>
      <p:bldP spid="1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/>
          <p:cNvSpPr txBox="1"/>
          <p:nvPr/>
        </p:nvSpPr>
        <p:spPr>
          <a:xfrm>
            <a:off x="710908" y="1771614"/>
            <a:ext cx="10489784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构造器的名字必须和类名保持一致。</a:t>
            </a:r>
          </a:p>
          <a:p>
            <a:pPr marL="4381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定义构造器的时候一定不能写返回值类型，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也不行。</a:t>
            </a:r>
          </a:p>
          <a:p>
            <a:pPr marL="4381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任何类定义出来，默认就自带了无参数构造器，写不写都有。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381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一旦定义了有参数构造器，那么无参数构造器就没有了，如果还想用无参数构造器，此时就需要自己手写一个无参数构造器了。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845936" y="1238818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构造器的注意事项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1308" y="4179085"/>
            <a:ext cx="3376605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无参数构造器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（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默认存在的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84939" y="4179085"/>
            <a:ext cx="3376605" cy="21236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无参数构造器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（需要写出来了）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有参数构造器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b){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24350" y="717550"/>
            <a:ext cx="7823835" cy="5708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构造器的作用？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初始化类的对象，并返回对象的地址。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构造器有几种，各自的作用是什么？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无参数构造器：初始化对象时，成员变量的数据均采用默认值。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有参数构造器：在初始化对象的时候，同时可以接收参数为对象进行赋值。</a:t>
            </a: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构造器有哪些注意事项？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algn="l">
              <a:lnSpc>
                <a:spcPct val="2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构造器的名字必须和类名保持一致。</a:t>
            </a:r>
            <a:endParaRPr kumimoji="1"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algn="l">
              <a:lnSpc>
                <a:spcPct val="2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定义构造器的时候一定不能写返回值类型，void也不行。</a:t>
            </a:r>
            <a:endParaRPr kumimoji="1"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任何类定义出来，默认就自带了无参数构造器，写不写都有。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一旦定义了有参数构造器，无参数构造器就没有了，此时就需要自己写无参数构造器了。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47860" y="143124"/>
            <a:ext cx="6059256" cy="581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0042" y="90635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关键字是什么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602830" y="1395664"/>
            <a:ext cx="8693725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可以出现在构造器、方法中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indent="-360045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代表当前对象的地址。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40671" y="232626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8139" y="2580184"/>
            <a:ext cx="4790791" cy="25556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Car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Car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"this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在构造器中：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run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"this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在方法中：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9047" y="2592097"/>
            <a:ext cx="4131313" cy="262488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Car c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Car();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run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0042" y="90635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关键字的作用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602830" y="1395664"/>
            <a:ext cx="8693725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可以用于指定访问当前对象的成员变量、成员方法。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503541" y="2259153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出现在有参数构造器中的用法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40671" y="232626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TextBox 2"/>
          <p:cNvSpPr txBox="1"/>
          <p:nvPr/>
        </p:nvSpPr>
        <p:spPr>
          <a:xfrm>
            <a:off x="5953156" y="2265900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出现在成员方法中的用法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3456" y="2849264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3456" y="4562450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 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 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4873" y="5200558"/>
            <a:ext cx="2947302" cy="7093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53156" y="2832935"/>
            <a:ext cx="5016205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53156" y="4564514"/>
            <a:ext cx="5489171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74714" y="5113848"/>
            <a:ext cx="4978426" cy="6647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8" y="3204664"/>
            <a:ext cx="907579" cy="9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9"/>
          <p:cNvSpPr>
            <a:spLocks noChangeAspect="1" noChangeArrowheads="1"/>
          </p:cNvSpPr>
          <p:nvPr/>
        </p:nvSpPr>
        <p:spPr bwMode="auto">
          <a:xfrm>
            <a:off x="5877099" y="3053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075" y="4828118"/>
            <a:ext cx="907579" cy="106473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131" y="4719284"/>
            <a:ext cx="907579" cy="1064736"/>
          </a:xfrm>
          <a:prstGeom prst="rect">
            <a:avLst/>
          </a:prstGeom>
        </p:spPr>
      </p:pic>
      <p:sp>
        <p:nvSpPr>
          <p:cNvPr id="26" name="乘号 25"/>
          <p:cNvSpPr/>
          <p:nvPr/>
        </p:nvSpPr>
        <p:spPr>
          <a:xfrm>
            <a:off x="10635157" y="2883702"/>
            <a:ext cx="1073149" cy="109220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606" y="5360486"/>
            <a:ext cx="479727" cy="4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8861" y="1832566"/>
            <a:ext cx="5477010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338" y="1229597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面向对象编程的例子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27674" y="4384688"/>
            <a:ext cx="32482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7675" y="2756076"/>
            <a:ext cx="3612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anner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59913" y="2739561"/>
            <a:ext cx="3579920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27675" y="4374888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81" y="1995492"/>
            <a:ext cx="4604841" cy="462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82" y="3171323"/>
            <a:ext cx="4365656" cy="4222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82" y="4410337"/>
            <a:ext cx="4216366" cy="467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44017" y="1246704"/>
            <a:ext cx="5627126" cy="3073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kumimoji="1" lang="en-US" altLang="zh-CN" sz="1600" dirty="0">
                <a:latin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</a:rPr>
              <a:t>关键字是什么？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出现在构造器和成员方法中，代表当前对象的地址。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kumimoji="1" lang="en-US" altLang="zh-CN" sz="1600" dirty="0">
                <a:latin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</a:rPr>
              <a:t>关键字在构造器中、成员方法中可以做什么</a:t>
            </a:r>
            <a:r>
              <a:rPr kumimoji="1" lang="en-US" altLang="zh-CN" sz="1600" dirty="0">
                <a:latin typeface="Consolas" panose="020B0609020204030204" pitchFamily="49" charset="0"/>
              </a:rPr>
              <a:t>?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可以用于指定访问当前对象的成员。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42540" y="114816"/>
            <a:ext cx="4690247" cy="5939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封装思想概述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如何更好的封装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668" y="1106934"/>
            <a:ext cx="84549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68" y="1665090"/>
            <a:ext cx="409109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面向对象的三大特征：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封装，继承，多态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668" y="2131682"/>
            <a:ext cx="9278235" cy="4617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封装：告诉我们，如何正确设计对象的属性和方法。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46668" y="2964866"/>
            <a:ext cx="4091092" cy="142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请设计一个人对象，且要求这个对象有名称、年龄，能吃饭、睡觉。</a:t>
            </a:r>
          </a:p>
        </p:txBody>
      </p:sp>
      <p:sp>
        <p:nvSpPr>
          <p:cNvPr id="11" name="矩形: 剪去对角 10"/>
          <p:cNvSpPr/>
          <p:nvPr/>
        </p:nvSpPr>
        <p:spPr>
          <a:xfrm>
            <a:off x="5514518" y="3116124"/>
            <a:ext cx="3957144" cy="3077095"/>
          </a:xfrm>
          <a:prstGeom prst="snip2DiagRect">
            <a:avLst>
              <a:gd name="adj1" fmla="val 0"/>
              <a:gd name="adj2" fmla="val 1620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96875" y="3116124"/>
            <a:ext cx="2942055" cy="300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People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84298" y="3557418"/>
            <a:ext cx="1425251" cy="112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84297" y="4619837"/>
            <a:ext cx="1425251" cy="112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吃饭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2" grpId="0"/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668" y="1106934"/>
            <a:ext cx="84549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68" y="1665090"/>
            <a:ext cx="409109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面向对象的三大特征：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封装，</a:t>
            </a:r>
            <a:r>
              <a:rPr lang="zh-CN" altLang="en-US" sz="1400" b="1" dirty="0">
                <a:solidFill>
                  <a:srgbClr val="AD2A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继承，多态</a:t>
            </a:r>
            <a:r>
              <a:rPr lang="zh-CN" altLang="en-US" sz="1400" dirty="0">
                <a:solidFill>
                  <a:srgbClr val="AD2A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AD2A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668" y="2131682"/>
            <a:ext cx="9278235" cy="4617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封装：告诉我们，如何正确设计对象的属性和方法。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46668" y="2597680"/>
            <a:ext cx="629815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封装的原则：</a:t>
            </a:r>
            <a:r>
              <a:rPr lang="zh-CN" altLang="en-US" dirty="0">
                <a:solidFill>
                  <a:srgbClr val="C00000"/>
                </a:solidFill>
              </a:rPr>
              <a:t>对象代表什么，就得封装对应的数据，并提供数据对应的行为。</a:t>
            </a:r>
          </a:p>
        </p:txBody>
      </p:sp>
      <p:sp>
        <p:nvSpPr>
          <p:cNvPr id="14" name="矩形: 剪去对角 13"/>
          <p:cNvSpPr/>
          <p:nvPr/>
        </p:nvSpPr>
        <p:spPr>
          <a:xfrm>
            <a:off x="3237187" y="3178878"/>
            <a:ext cx="3957144" cy="2860721"/>
          </a:xfrm>
          <a:prstGeom prst="snip2DiagRect">
            <a:avLst>
              <a:gd name="adj1" fmla="val 0"/>
              <a:gd name="adj2" fmla="val 1620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剪去对角 15"/>
          <p:cNvSpPr/>
          <p:nvPr/>
        </p:nvSpPr>
        <p:spPr>
          <a:xfrm>
            <a:off x="7577959" y="3241942"/>
            <a:ext cx="4356538" cy="2797658"/>
          </a:xfrm>
          <a:prstGeom prst="snip2DiagRect">
            <a:avLst>
              <a:gd name="adj1" fmla="val 0"/>
              <a:gd name="adj2" fmla="val 1620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765206" y="3311375"/>
            <a:ext cx="3128765" cy="2412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Circle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lang="zh-CN" altLang="zh-CN" sz="32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4824" y="1663139"/>
            <a:ext cx="3369380" cy="11695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draw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20681" y="3786820"/>
            <a:ext cx="3152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radius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半径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440213" y="4583010"/>
            <a:ext cx="3369380" cy="1111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按照半径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radius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画了一个圆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897131" y="3510317"/>
            <a:ext cx="2942055" cy="199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...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51878" y="5194017"/>
            <a:ext cx="127266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人画圆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06" y="3301977"/>
            <a:ext cx="1932108" cy="1962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07982 0.3888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9" grpId="0" animBg="1"/>
      <p:bldP spid="19" grpId="1" animBg="1"/>
      <p:bldP spid="24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668" y="1106934"/>
            <a:ext cx="84549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68" y="1665090"/>
            <a:ext cx="409109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面向对象的三大特征：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封装，继承，多态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668" y="2131682"/>
            <a:ext cx="9278235" cy="4617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封装：告诉我们，如何正确设计对象的属性和方法。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46668" y="2597680"/>
            <a:ext cx="629815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封装的原则：</a:t>
            </a:r>
            <a:r>
              <a:rPr lang="zh-CN" altLang="en-US" dirty="0">
                <a:solidFill>
                  <a:srgbClr val="C00000"/>
                </a:solidFill>
              </a:rPr>
              <a:t>对象代表什么，就得封装对应的数据，并提供数据对应的行为。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1878" y="5194017"/>
            <a:ext cx="127266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人画圆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56761" y="5192910"/>
            <a:ext cx="127266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人关门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80" y="3161632"/>
            <a:ext cx="1815300" cy="21027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06" y="3301977"/>
            <a:ext cx="1932108" cy="196237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3"/>
          <p:cNvSpPr txBox="1"/>
          <p:nvPr/>
        </p:nvSpPr>
        <p:spPr>
          <a:xfrm>
            <a:off x="1833281" y="2714431"/>
            <a:ext cx="891880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400" dirty="0">
                <a:solidFill>
                  <a:srgbClr val="B70004"/>
                </a:solidFill>
              </a:rPr>
              <a:t>理解封装思想有啥好处？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3"/>
          <p:cNvSpPr txBox="1"/>
          <p:nvPr/>
        </p:nvSpPr>
        <p:spPr>
          <a:xfrm>
            <a:off x="629632" y="1240195"/>
            <a:ext cx="274805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solidFill>
                  <a:srgbClr val="B70004"/>
                </a:solidFill>
              </a:rPr>
              <a:t>理解封装思想有啥好处？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1" y="2038778"/>
            <a:ext cx="2748050" cy="12811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9" y="3303629"/>
            <a:ext cx="1897197" cy="2471041"/>
          </a:xfrm>
          <a:prstGeom prst="rect">
            <a:avLst/>
          </a:prstGeom>
        </p:spPr>
      </p:pic>
      <p:sp>
        <p:nvSpPr>
          <p:cNvPr id="38" name="Freeform 7"/>
          <p:cNvSpPr/>
          <p:nvPr/>
        </p:nvSpPr>
        <p:spPr bwMode="auto">
          <a:xfrm flipH="1">
            <a:off x="8002253" y="1362463"/>
            <a:ext cx="1197708" cy="3177445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6985671" y="1959407"/>
            <a:ext cx="809570" cy="59452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 flipH="1">
            <a:off x="7310702" y="3228182"/>
            <a:ext cx="1079067" cy="0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 flipH="1">
            <a:off x="5454383" y="2398743"/>
            <a:ext cx="1691247" cy="1691247"/>
          </a:xfrm>
          <a:prstGeom prst="ellipse">
            <a:avLst/>
          </a:prstGeom>
          <a:solidFill>
            <a:srgbClr val="AD2A26"/>
          </a:solidFill>
          <a:ln w="5715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1400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 flipH="1">
            <a:off x="7699147" y="956361"/>
            <a:ext cx="1130024" cy="1131497"/>
          </a:xfrm>
          <a:prstGeom prst="ellipse">
            <a:avLst/>
          </a:prstGeom>
          <a:solidFill>
            <a:srgbClr val="4C5252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1400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3" name="TextBox 11"/>
          <p:cNvSpPr txBox="1"/>
          <p:nvPr/>
        </p:nvSpPr>
        <p:spPr>
          <a:xfrm flipH="1">
            <a:off x="7854803" y="1154040"/>
            <a:ext cx="809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封装思想</a:t>
            </a:r>
            <a:endParaRPr lang="en-US" altLang="zh-CN" sz="2000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20204" pitchFamily="34" charset="0"/>
            </a:endParaRP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 flipH="1">
            <a:off x="8509880" y="2679355"/>
            <a:ext cx="1131496" cy="1130024"/>
          </a:xfrm>
          <a:prstGeom prst="ellipse">
            <a:avLst/>
          </a:prstGeom>
          <a:solidFill>
            <a:srgbClr val="4C5252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1400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5" name="TextBox 12"/>
          <p:cNvSpPr txBox="1"/>
          <p:nvPr/>
        </p:nvSpPr>
        <p:spPr>
          <a:xfrm flipH="1">
            <a:off x="8670722" y="3008998"/>
            <a:ext cx="80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属性</a:t>
            </a:r>
            <a:endParaRPr lang="en-US" altLang="zh-CN" sz="2000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20204" pitchFamily="34" charset="0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 flipH="1">
            <a:off x="7643004" y="3996247"/>
            <a:ext cx="1131496" cy="1130024"/>
          </a:xfrm>
          <a:prstGeom prst="ellipse">
            <a:avLst/>
          </a:prstGeom>
          <a:solidFill>
            <a:srgbClr val="4C5252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1400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47" name="TextBox 13"/>
          <p:cNvSpPr txBox="1"/>
          <p:nvPr/>
        </p:nvSpPr>
        <p:spPr>
          <a:xfrm flipH="1">
            <a:off x="7821145" y="4339095"/>
            <a:ext cx="80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方法</a:t>
            </a:r>
            <a:endParaRPr lang="en-US" altLang="zh-CN" sz="2000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20204" pitchFamily="34" charset="0"/>
            </a:endParaRPr>
          </a:p>
        </p:txBody>
      </p:sp>
      <p:sp>
        <p:nvSpPr>
          <p:cNvPr id="48" name="TextBox 14"/>
          <p:cNvSpPr txBox="1"/>
          <p:nvPr/>
        </p:nvSpPr>
        <p:spPr>
          <a:xfrm flipH="1">
            <a:off x="5617960" y="2872818"/>
            <a:ext cx="138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各种各样的对象</a:t>
            </a:r>
            <a:endParaRPr lang="en-US" altLang="zh-CN" sz="20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20204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 flipV="1">
            <a:off x="6962017" y="3809379"/>
            <a:ext cx="670424" cy="54392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3520" y="5230314"/>
            <a:ext cx="63021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数据更安全，不需要对外暴露方法的实现细节。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有什么事，找对象，调方法就行，编程变得很简单。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/>
      <p:bldP spid="49" grpId="0" animBg="1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3"/>
          <p:cNvSpPr txBox="1"/>
          <p:nvPr/>
        </p:nvSpPr>
        <p:spPr>
          <a:xfrm>
            <a:off x="629632" y="1240195"/>
            <a:ext cx="274805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solidFill>
                  <a:srgbClr val="B70004"/>
                </a:solidFill>
              </a:rPr>
              <a:t>理解封装思想有啥好处？</a:t>
            </a:r>
          </a:p>
        </p:txBody>
      </p:sp>
      <p:sp>
        <p:nvSpPr>
          <p:cNvPr id="3" name="椭圆 2"/>
          <p:cNvSpPr/>
          <p:nvPr/>
        </p:nvSpPr>
        <p:spPr>
          <a:xfrm>
            <a:off x="5848251" y="158303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String</a:t>
            </a:r>
            <a:endParaRPr lang="zh-CN" altLang="en-US" sz="2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643782" y="158303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Socket</a:t>
            </a:r>
            <a:endParaRPr lang="zh-CN" altLang="en-US" sz="20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1758" y="3498090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代表字符串对象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8397289" y="3498090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代表一个网络连接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5555637" y="4128506"/>
            <a:ext cx="2273959" cy="78752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拥有操作字符串的很多方法</a:t>
            </a:r>
          </a:p>
        </p:txBody>
      </p:sp>
      <p:sp>
        <p:nvSpPr>
          <p:cNvPr id="8" name="TextBox 17"/>
          <p:cNvSpPr txBox="1"/>
          <p:nvPr/>
        </p:nvSpPr>
        <p:spPr>
          <a:xfrm>
            <a:off x="8326443" y="4128506"/>
            <a:ext cx="2273959" cy="78752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可以连接别人，发消息，收消息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0" y="2019044"/>
            <a:ext cx="3458143" cy="16122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699" y="3827922"/>
            <a:ext cx="1897197" cy="247104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513520" y="5230314"/>
            <a:ext cx="63021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有什么事，找对象，调方法就行，编程变得很简单。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降低我们的学习成本，可以少学、少记。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83968" y="695320"/>
            <a:ext cx="7025951" cy="5169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什么是封装啊？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告诉我们，如何正确设计对象的属性和方法。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原则：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对象代表什么，就得封装对应的数据，并提供数据对应的行为</a:t>
            </a:r>
            <a:r>
              <a:rPr lang="zh-CN" altLang="en-US" sz="1600" b="1" dirty="0">
                <a:solidFill>
                  <a:srgbClr val="C00000"/>
                </a:solidFill>
              </a:rPr>
              <a:t>。 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0" lvl="1">
              <a:lnSpc>
                <a:spcPct val="250000"/>
              </a:lnSpc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理解封装思想有什么好处？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让编程变得很简单，有什么事，找对象，调方法就行。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降低我们的学习成本，可以少学、少记，或者说压根不用学，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不用记对象的那么多方法，有需要时去找就行。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7940" y="341511"/>
            <a:ext cx="4690247" cy="5939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封装思想概述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如何更好的封装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54" y="2018015"/>
            <a:ext cx="2330537" cy="162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28" y="1934901"/>
            <a:ext cx="2882688" cy="16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76" y="4923099"/>
            <a:ext cx="8934401" cy="548531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15999" y="1145021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面向对象编程的好处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89" y="1995354"/>
            <a:ext cx="2104205" cy="21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60150" y="954868"/>
            <a:ext cx="4459243" cy="387388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anner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andom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36790" y="1741016"/>
            <a:ext cx="3458283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76223" y="3279931"/>
            <a:ext cx="3418850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188" y="5890669"/>
            <a:ext cx="4365656" cy="4222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143" y="5845634"/>
            <a:ext cx="4216366" cy="467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668" y="110047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如何进行封装更好？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68" y="1608837"/>
            <a:ext cx="103505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一般建议对成员变量使用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私有、隐藏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关键字进行修饰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修饰的成员只能在当前类中访问）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034051" y="2796645"/>
            <a:ext cx="2584136" cy="89364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1034051" y="3888148"/>
            <a:ext cx="4023141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-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121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-121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2" name="乘号 11"/>
          <p:cNvSpPr/>
          <p:nvPr/>
        </p:nvSpPr>
        <p:spPr>
          <a:xfrm>
            <a:off x="4594093" y="4743223"/>
            <a:ext cx="938240" cy="101188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6551837" y="2756600"/>
            <a:ext cx="2584136" cy="89364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6551838" y="3949075"/>
            <a:ext cx="4645330" cy="1724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6668" y="2132468"/>
            <a:ext cx="84378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必要的时候为成员变量提供配套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修饰的的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方法暴露其取值和赋值。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572" y="4888967"/>
            <a:ext cx="640135" cy="24386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812038" y="3075796"/>
            <a:ext cx="707666" cy="2961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bldLvl="0" animBg="1"/>
      <p:bldP spid="13" grpId="0" animBg="1"/>
      <p:bldP spid="16" grpId="0" animBg="1"/>
      <p:bldP spid="19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668" y="110047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如何进行封装更好？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034051" y="2796645"/>
            <a:ext cx="2584136" cy="89364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1034051" y="3888148"/>
            <a:ext cx="4023141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-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121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-121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2" name="乘号 11"/>
          <p:cNvSpPr/>
          <p:nvPr/>
        </p:nvSpPr>
        <p:spPr>
          <a:xfrm>
            <a:off x="4594728" y="4743223"/>
            <a:ext cx="938240" cy="101188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6521733" y="2658744"/>
            <a:ext cx="4422391" cy="39406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setAge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age)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(age &gt;=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&amp;&amp; age &lt;=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age;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请检查年龄数值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!!"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60291" y="3544433"/>
            <a:ext cx="4038841" cy="27694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60291" y="3019647"/>
            <a:ext cx="707666" cy="2961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3"/>
          <p:cNvSpPr txBox="1"/>
          <p:nvPr/>
        </p:nvSpPr>
        <p:spPr>
          <a:xfrm>
            <a:off x="846668" y="1608837"/>
            <a:ext cx="103505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一般建议对成员变量使用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私有、隐藏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关键字修饰进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修饰的成员只能在当前类中访问）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6668" y="2132468"/>
            <a:ext cx="84378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必要的时候为成员变量提供配套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方法暴露其取值和赋值。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85753" y="1107689"/>
            <a:ext cx="7768719" cy="339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如何进行更好的封装？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一般会把成员变量使用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隐藏起来，对外就不能直接访问了。</a:t>
            </a:r>
            <a:endParaRPr lang="en-US" altLang="zh-CN" sz="16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必要的时候提供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setter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方法暴露其取值和赋值。</a:t>
            </a:r>
            <a:endParaRPr lang="en-US" altLang="zh-CN" sz="16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50715" y="1229685"/>
            <a:ext cx="4860792" cy="45565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对象的内存运行机制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文本占位符 3"/>
          <p:cNvSpPr txBox="1"/>
          <p:nvPr/>
        </p:nvSpPr>
        <p:spPr>
          <a:xfrm>
            <a:off x="623415" y="1363114"/>
            <a:ext cx="201641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JavaBean</a:t>
            </a:r>
            <a:endParaRPr kumimoji="1" lang="zh-CN" altLang="en-US" dirty="0"/>
          </a:p>
        </p:txBody>
      </p:sp>
      <p:sp>
        <p:nvSpPr>
          <p:cNvPr id="51" name="TextBox 3"/>
          <p:cNvSpPr txBox="1"/>
          <p:nvPr/>
        </p:nvSpPr>
        <p:spPr>
          <a:xfrm>
            <a:off x="380923" y="1675417"/>
            <a:ext cx="6188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205" lvl="1"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28955" lvl="1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也可以称为实体类，其对象可以用于在程序中封装数据。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2081" y="3426916"/>
            <a:ext cx="6126480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2455" lvl="1" indent="-3492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成员变量使用 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455" lvl="1" indent="-3492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提供成员变量对应的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/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455" lvl="1" indent="-3492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必须提供一个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无参构造器；有参数构造器是可写可不写的。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415" y="3150883"/>
            <a:ext cx="386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须满足如下书写要求：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0" y="1880304"/>
            <a:ext cx="5620820" cy="40329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49" y="2341249"/>
            <a:ext cx="1338958" cy="460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30" y="2309669"/>
            <a:ext cx="1397756" cy="4917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342" y="2341249"/>
            <a:ext cx="1397756" cy="4427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002" y="2319431"/>
            <a:ext cx="2679523" cy="486739"/>
          </a:xfrm>
          <a:prstGeom prst="rect">
            <a:avLst/>
          </a:prstGeom>
        </p:spPr>
      </p:pic>
      <p:sp>
        <p:nvSpPr>
          <p:cNvPr id="18" name="乘号 17"/>
          <p:cNvSpPr/>
          <p:nvPr/>
        </p:nvSpPr>
        <p:spPr>
          <a:xfrm>
            <a:off x="6843935" y="2145916"/>
            <a:ext cx="938240" cy="101188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34812" y="991146"/>
            <a:ext cx="4860792" cy="45565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/>
          <p:cNvSpPr txBox="1"/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4077479" y="3300658"/>
            <a:ext cx="2916649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211534" y="3300658"/>
            <a:ext cx="4868706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/>
          <p:cNvSpPr txBox="1"/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4077479" y="3785406"/>
            <a:ext cx="2916649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323294" y="3785406"/>
            <a:ext cx="4868706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/>
          <p:cNvSpPr txBox="1"/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4006359" y="4431269"/>
            <a:ext cx="2916649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40414" y="4406675"/>
            <a:ext cx="4868706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/>
          <p:cNvSpPr txBox="1"/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3762519" y="5106454"/>
            <a:ext cx="291664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028654" y="5106454"/>
            <a:ext cx="4868706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1697" y="1332187"/>
            <a:ext cx="901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阿里巴巴普惠体" panose="00020600040101010101" pitchFamily="18" charset="-122"/>
              </a:rPr>
              <a:t>面向对象学习什么？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6812280" y="2179320"/>
            <a:ext cx="3129280" cy="1064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学习自己设计对象并使用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142891" y="4363884"/>
            <a:ext cx="2467776" cy="10641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面向对象的语法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45597" y="2179369"/>
            <a:ext cx="4459243" cy="387388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anner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andom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2238" y="2965517"/>
            <a:ext cx="3501646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61670" y="4504432"/>
            <a:ext cx="346221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7" idx="2"/>
            <a:endCxn id="5" idx="0"/>
          </p:cNvCxnSpPr>
          <p:nvPr/>
        </p:nvCxnSpPr>
        <p:spPr>
          <a:xfrm>
            <a:off x="8376779" y="3243541"/>
            <a:ext cx="0" cy="1120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/>
          <p:cNvSpPr txBox="1"/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3705022" y="5332598"/>
            <a:ext cx="291664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81461" y="5762640"/>
            <a:ext cx="4868706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/>
          <p:cNvSpPr txBox="1"/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/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3682308" y="3932856"/>
            <a:ext cx="291664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6908338" y="3106924"/>
            <a:ext cx="4868706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50715" y="1229685"/>
            <a:ext cx="4860792" cy="45565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面向对象综合案例</a:t>
            </a:r>
            <a:r>
              <a:rPr lang="en-US" altLang="zh-CN" dirty="0"/>
              <a:t>-</a:t>
            </a:r>
            <a:r>
              <a:rPr lang="zh-CN" altLang="en-US" dirty="0"/>
              <a:t>模仿电影信息展示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189613" y="1784842"/>
            <a:ext cx="7084845" cy="37623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使用面向对象编程，模仿电影信息的展示。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一部电影是一个</a:t>
            </a:r>
            <a:r>
              <a:rPr lang="en-US" altLang="zh-CN" dirty="0"/>
              <a:t>Java</a:t>
            </a:r>
            <a:r>
              <a:rPr lang="zh-CN" altLang="en-US" dirty="0"/>
              <a:t>对象，需要先设计电影类，再创建电影对象。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三部电影对象可以采用数组存储起来。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依次遍历数组中的每个电影对象，取出其信息进行展示。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2" y="1784842"/>
            <a:ext cx="2792395" cy="4281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7789" y="3133382"/>
            <a:ext cx="4684080" cy="230832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SystemDemo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Movie[]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Movie[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movies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《长津湖》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9.7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吴京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[1]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《我和我的父辈》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9.6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吴京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[2]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《扑水少年》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9.5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王川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movies.length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++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    Movie movie = movies[</a:t>
            </a:r>
            <a:r>
              <a:rPr lang="en-US" altLang="zh-CN" sz="9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片名：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.getName());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评分：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.getScore());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主演：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.getAc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7789" y="1113559"/>
            <a:ext cx="4084640" cy="17532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double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score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act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score,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acotr)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name;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score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score;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acotr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acotr;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... getter + setter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4253" y="928244"/>
            <a:ext cx="1722877" cy="4369619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5531262" y="1022030"/>
            <a:ext cx="9350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b="1" dirty="0">
              <a:solidFill>
                <a:srgbClr val="F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54139" y="828011"/>
            <a:ext cx="4758930" cy="4369619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/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5317364" y="3921928"/>
            <a:ext cx="1405377" cy="126188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movices</a:t>
            </a:r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62669" y="2532421"/>
            <a:ext cx="30988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长津湖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7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吴京</a:t>
            </a:r>
            <a:r>
              <a:rPr lang="en-US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endParaRPr lang="zh-CN" altLang="en-US" sz="1100" dirty="0"/>
          </a:p>
        </p:txBody>
      </p:sp>
      <p:sp>
        <p:nvSpPr>
          <p:cNvPr id="32" name="文本框 3"/>
          <p:cNvSpPr txBox="1">
            <a:spLocks noChangeArrowheads="1"/>
          </p:cNvSpPr>
          <p:nvPr/>
        </p:nvSpPr>
        <p:spPr bwMode="auto">
          <a:xfrm>
            <a:off x="10921828" y="923792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7562669" y="3814443"/>
            <a:ext cx="3098800" cy="576262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562669" y="1990176"/>
            <a:ext cx="30988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我和我的父辈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9.6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吴京</a:t>
            </a:r>
            <a:endParaRPr lang="zh-CN" altLang="en-US" sz="1100" dirty="0"/>
          </a:p>
        </p:txBody>
      </p:sp>
      <p:sp>
        <p:nvSpPr>
          <p:cNvPr id="48" name="矩形 47"/>
          <p:cNvSpPr/>
          <p:nvPr/>
        </p:nvSpPr>
        <p:spPr>
          <a:xfrm>
            <a:off x="7562669" y="1341452"/>
            <a:ext cx="30988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扑水少年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9.5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王川</a:t>
            </a:r>
            <a:endParaRPr lang="zh-CN" altLang="en-US" sz="11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8619309" y="3814443"/>
            <a:ext cx="0" cy="5762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66810" y="3814443"/>
            <a:ext cx="0" cy="5762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93229" y="25145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 flipH="1">
            <a:off x="10617640" y="1331980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1aab2c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59" name="文本框 58"/>
          <p:cNvSpPr txBox="1"/>
          <p:nvPr/>
        </p:nvSpPr>
        <p:spPr>
          <a:xfrm flipH="1">
            <a:off x="7576394" y="3537443"/>
            <a:ext cx="695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23afc5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52" name="连接符: 肘形 51"/>
          <p:cNvCxnSpPr/>
          <p:nvPr/>
        </p:nvCxnSpPr>
        <p:spPr>
          <a:xfrm flipV="1">
            <a:off x="5953760" y="3814442"/>
            <a:ext cx="1622633" cy="75755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连接符: 肘形 66"/>
          <p:cNvCxnSpPr/>
          <p:nvPr/>
        </p:nvCxnSpPr>
        <p:spPr>
          <a:xfrm rot="16200000" flipV="1">
            <a:off x="7506914" y="2059655"/>
            <a:ext cx="1674634" cy="1535676"/>
          </a:xfrm>
          <a:prstGeom prst="bentConnector3">
            <a:avLst>
              <a:gd name="adj1" fmla="val 1094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112069" y="3664810"/>
            <a:ext cx="0" cy="2992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8291571" y="3202631"/>
            <a:ext cx="0" cy="8999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/>
          <p:cNvCxnSpPr/>
          <p:nvPr/>
        </p:nvCxnSpPr>
        <p:spPr>
          <a:xfrm rot="10800000">
            <a:off x="7562669" y="2547945"/>
            <a:ext cx="728904" cy="654689"/>
          </a:xfrm>
          <a:prstGeom prst="bentConnector3">
            <a:avLst>
              <a:gd name="adj1" fmla="val 123875"/>
            </a:avLst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/>
          <p:cNvCxnSpPr/>
          <p:nvPr/>
        </p:nvCxnSpPr>
        <p:spPr>
          <a:xfrm rot="16200000" flipV="1">
            <a:off x="7436218" y="1472494"/>
            <a:ext cx="2653581" cy="2400676"/>
          </a:xfrm>
          <a:prstGeom prst="bentConnector3">
            <a:avLst>
              <a:gd name="adj1" fmla="val 10475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2626201" y="5729701"/>
            <a:ext cx="697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结论：数组中存储的元素并不是对象本身，而是对象的地址。</a:t>
            </a:r>
          </a:p>
        </p:txBody>
      </p:sp>
      <p:sp>
        <p:nvSpPr>
          <p:cNvPr id="158" name="文本框 157"/>
          <p:cNvSpPr txBox="1"/>
          <p:nvPr/>
        </p:nvSpPr>
        <p:spPr>
          <a:xfrm>
            <a:off x="7770743" y="4601631"/>
            <a:ext cx="848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8710" y="4657086"/>
            <a:ext cx="1047589" cy="33159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flipH="1">
            <a:off x="10667251" y="2010872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2aab2c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39" name="文本框 38"/>
          <p:cNvSpPr txBox="1"/>
          <p:nvPr/>
        </p:nvSpPr>
        <p:spPr>
          <a:xfrm flipH="1">
            <a:off x="10667251" y="2547945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3aab2c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89144" y="4403813"/>
            <a:ext cx="32119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0                 1                2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17305 0.1641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39 L -0.2487 0.2067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14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16406 0.2805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07487 0.3729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7747 -1.48148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47 -1.48148E-6 L 0.16835 -0.0002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2" grpId="0" animBg="1"/>
      <p:bldP spid="24" grpId="0" animBg="1"/>
      <p:bldP spid="25" grpId="0" animBg="1"/>
      <p:bldP spid="32" grpId="0"/>
      <p:bldP spid="38" grpId="0" animBg="1"/>
      <p:bldP spid="47" grpId="0" animBg="1"/>
      <p:bldP spid="48" grpId="0" animBg="1"/>
      <p:bldP spid="49" grpId="0"/>
      <p:bldP spid="49" grpId="1"/>
      <p:bldP spid="59" grpId="0"/>
      <p:bldP spid="59" grpId="1"/>
      <p:bldP spid="156" grpId="0"/>
      <p:bldP spid="158" grpId="0"/>
      <p:bldP spid="158" grpId="1"/>
      <p:bldP spid="158" grpId="2"/>
      <p:bldP spid="4" grpId="0" animBg="1"/>
      <p:bldP spid="35" grpId="0"/>
      <p:bldP spid="35" grpId="1"/>
      <p:bldP spid="39" grpId="0"/>
      <p:bldP spid="39" grpId="1"/>
      <p:bldP spid="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31092" y="461107"/>
            <a:ext cx="5319069" cy="5637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设计类，创建对象并使用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定义类的几个补充注意事项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23" y="4179064"/>
            <a:ext cx="1121134" cy="3628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50" y="1446732"/>
            <a:ext cx="5732173" cy="1795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237" y="3438631"/>
            <a:ext cx="5488719" cy="1480867"/>
          </a:xfrm>
          <a:prstGeom prst="rect">
            <a:avLst/>
          </a:prstGeom>
        </p:spPr>
      </p:pic>
      <p:sp>
        <p:nvSpPr>
          <p:cNvPr id="9" name="TextBox 32"/>
          <p:cNvSpPr txBox="1"/>
          <p:nvPr/>
        </p:nvSpPr>
        <p:spPr>
          <a:xfrm>
            <a:off x="798193" y="4850543"/>
            <a:ext cx="397096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设计图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：是对象共同特征的描述；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：是真实存在的具体实例。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en-US" altLang="zh-CN" sz="16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8193" y="5793468"/>
            <a:ext cx="527497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结论：在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中，必须先设计类，才能创建对象并使用。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98193" y="1212244"/>
            <a:ext cx="221257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5579" y="988923"/>
            <a:ext cx="221257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如何设计类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6450" y="1664970"/>
            <a:ext cx="3463290" cy="25533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200" b="1" dirty="0">
                <a:solidFill>
                  <a:srgbClr val="7F00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、成员变量（代表属性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一般是名词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2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、成员方法（代表行为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一般是动词）</a:t>
            </a:r>
            <a:endParaRPr lang="en-US" altLang="zh-CN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3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、构造器 （后几节再说）</a:t>
            </a:r>
            <a:endParaRPr lang="en-US" altLang="zh-CN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、代码块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（后面再学）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5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、内部类 （后面再学）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20" name="TextBox 11"/>
          <p:cNvSpPr txBox="1"/>
          <p:nvPr/>
        </p:nvSpPr>
        <p:spPr bwMode="auto">
          <a:xfrm>
            <a:off x="4601848" y="1676535"/>
            <a:ext cx="2291797" cy="26301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9666" y="2199533"/>
            <a:ext cx="2291797" cy="57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en-US" sz="11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7142" y="2042052"/>
            <a:ext cx="1750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5256" y="2810474"/>
            <a:ext cx="13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行为（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方法）</a:t>
            </a:r>
            <a:endParaRPr lang="zh-CN" altLang="en-US" sz="1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07127" y="2985243"/>
            <a:ext cx="176602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05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7613147" y="1084617"/>
            <a:ext cx="2207176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如何得到类的对象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7633970" y="3399155"/>
            <a:ext cx="3560445" cy="107632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访问属性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访问行为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(…)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7686040" y="1674132"/>
            <a:ext cx="2629535" cy="88909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对象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Car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613147" y="2826969"/>
            <a:ext cx="1615969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如何使用对象</a:t>
            </a:r>
            <a:endParaRPr lang="en-US" altLang="zh-CN" sz="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17" y="4952278"/>
            <a:ext cx="3132814" cy="14748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38" y="4952278"/>
            <a:ext cx="3236455" cy="14846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779" y="4849455"/>
            <a:ext cx="1225158" cy="326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9" grpId="0"/>
      <p:bldP spid="11" grpId="0"/>
      <p:bldP spid="13" grpId="0"/>
      <p:bldP spid="15" grpId="0"/>
      <p:bldP spid="10" grpId="0"/>
      <p:bldP spid="14" grpId="0" bldLvl="0" animBg="1"/>
      <p:bldP spid="16" grpId="0" bldLvl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98004" y="532737"/>
            <a:ext cx="6056136" cy="56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类和对象是什么？</a:t>
            </a: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类：是共同特征的描述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设计图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；对象：是真实存在的具体实例。</a:t>
            </a:r>
            <a:endParaRPr kumimoji="1" lang="en-US" altLang="zh-CN" sz="1400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如何设计类？</a:t>
            </a: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zh-CN" sz="1400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400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如何创建对象？</a:t>
            </a: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拿到对象后怎么访问对象的信息？</a:t>
            </a: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成员变量；</a:t>
            </a:r>
            <a:endParaRPr kumimoji="1" lang="en-US" altLang="zh-CN" sz="1400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(…)</a:t>
            </a:r>
          </a:p>
        </p:txBody>
      </p:sp>
      <p:sp>
        <p:nvSpPr>
          <p:cNvPr id="3" name="TextBox 11"/>
          <p:cNvSpPr txBox="1"/>
          <p:nvPr/>
        </p:nvSpPr>
        <p:spPr bwMode="auto">
          <a:xfrm>
            <a:off x="5329063" y="2566245"/>
            <a:ext cx="3718489" cy="116769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1</a:t>
            </a:r>
            <a:r>
              <a:rPr lang="zh-CN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、成员变量（代表属性的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一般是名词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2</a:t>
            </a:r>
            <a:r>
              <a:rPr lang="zh-CN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、成员方法（代表行为的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一般是动词）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29063" y="4393356"/>
            <a:ext cx="2545974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 对象名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kzNDRhOTI4MGVmYmU5YjdhMDU4MzliNDNjNjI3ZTQ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6011</Words>
  <Application>Microsoft Office PowerPoint</Application>
  <PresentationFormat>宽屏</PresentationFormat>
  <Paragraphs>713</Paragraphs>
  <Slides>56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56</vt:i4>
      </vt:variant>
    </vt:vector>
  </HeadingPairs>
  <TitlesOfParts>
    <vt:vector size="81" baseType="lpstr">
      <vt:lpstr>Alibaba PuHuiTi B</vt:lpstr>
      <vt:lpstr>Alibaba PuHuiTi Medium</vt:lpstr>
      <vt:lpstr>Alibaba PuHuiTi R</vt:lpstr>
      <vt:lpstr>Arial Unicode MS</vt:lpstr>
      <vt:lpstr>阿里巴巴普惠体</vt:lpstr>
      <vt:lpstr>等线</vt:lpstr>
      <vt:lpstr>方正舒体</vt:lpstr>
      <vt:lpstr>黑体</vt:lpstr>
      <vt:lpstr>华文楷体</vt:lpstr>
      <vt:lpstr>思源黑体 CN Bold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Yang Alexis</cp:lastModifiedBy>
  <cp:revision>4501</cp:revision>
  <dcterms:created xsi:type="dcterms:W3CDTF">2020-03-31T02:23:00Z</dcterms:created>
  <dcterms:modified xsi:type="dcterms:W3CDTF">2022-08-21T11:26:29Z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B67C9059040B469FB6AC7DA81DC7F2A0</vt:lpwstr>
  </property>
  <property fmtid="{D5CDD505-2E9C-101B-9397-08002B2CF9AE}" pid="3" name="KSOProductBuildVer">
    <vt:lpwstr>2052-11.1.0.11744</vt:lpwstr>
  </property>
</Properties>
</file>