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8" r:id="rId7"/>
  </p:sldMasterIdLst>
  <p:notesMasterIdLst>
    <p:notesMasterId r:id="rId62"/>
  </p:notesMasterIdLst>
  <p:handoutMasterIdLst>
    <p:handoutMasterId r:id="rId63"/>
  </p:handoutMasterIdLst>
  <p:sldIdLst>
    <p:sldId id="462" r:id="rId8"/>
    <p:sldId id="1099" r:id="rId9"/>
    <p:sldId id="1344" r:id="rId10"/>
    <p:sldId id="1302" r:id="rId11"/>
    <p:sldId id="1364" r:id="rId12"/>
    <p:sldId id="1346" r:id="rId13"/>
    <p:sldId id="1347" r:id="rId14"/>
    <p:sldId id="1349" r:id="rId15"/>
    <p:sldId id="1348" r:id="rId16"/>
    <p:sldId id="513" r:id="rId17"/>
    <p:sldId id="1311" r:id="rId18"/>
    <p:sldId id="704" r:id="rId19"/>
    <p:sldId id="761" r:id="rId20"/>
    <p:sldId id="1363" r:id="rId21"/>
    <p:sldId id="1357" r:id="rId22"/>
    <p:sldId id="1358" r:id="rId23"/>
    <p:sldId id="1359" r:id="rId24"/>
    <p:sldId id="1365" r:id="rId25"/>
    <p:sldId id="1361" r:id="rId26"/>
    <p:sldId id="1366" r:id="rId27"/>
    <p:sldId id="1119" r:id="rId28"/>
    <p:sldId id="1335" r:id="rId29"/>
    <p:sldId id="1333" r:id="rId30"/>
    <p:sldId id="1367" r:id="rId31"/>
    <p:sldId id="467" r:id="rId32"/>
    <p:sldId id="483" r:id="rId33"/>
    <p:sldId id="519" r:id="rId34"/>
    <p:sldId id="1313" r:id="rId35"/>
    <p:sldId id="451" r:id="rId36"/>
    <p:sldId id="1368" r:id="rId37"/>
    <p:sldId id="1303" r:id="rId38"/>
    <p:sldId id="1305" r:id="rId39"/>
    <p:sldId id="1308" r:id="rId40"/>
    <p:sldId id="703" r:id="rId41"/>
    <p:sldId id="762" r:id="rId42"/>
    <p:sldId id="764" r:id="rId43"/>
    <p:sldId id="1322" r:id="rId44"/>
    <p:sldId id="1323" r:id="rId45"/>
    <p:sldId id="388" r:id="rId46"/>
    <p:sldId id="1324" r:id="rId47"/>
    <p:sldId id="1350" r:id="rId48"/>
    <p:sldId id="391" r:id="rId49"/>
    <p:sldId id="1352" r:id="rId50"/>
    <p:sldId id="1351" r:id="rId51"/>
    <p:sldId id="378" r:id="rId52"/>
    <p:sldId id="1353" r:id="rId53"/>
    <p:sldId id="1340" r:id="rId54"/>
    <p:sldId id="1341" r:id="rId55"/>
    <p:sldId id="1354" r:id="rId56"/>
    <p:sldId id="460" r:id="rId57"/>
    <p:sldId id="779" r:id="rId58"/>
    <p:sldId id="1355" r:id="rId59"/>
    <p:sldId id="1342" r:id="rId60"/>
    <p:sldId id="264" r:id="rId61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5852" autoAdjust="0"/>
  </p:normalViewPr>
  <p:slideViewPr>
    <p:cSldViewPr snapToGrid="0">
      <p:cViewPr varScale="1">
        <p:scale>
          <a:sx n="120" d="100"/>
          <a:sy n="120" d="100"/>
        </p:scale>
        <p:origin x="96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gs" Target="tags/tag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1C668AA-EC89-454C-A77A-9EDA361F6ED0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5AD448-7966-4F73-A9E8-A2547B970CA0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5959E-6820-40E9-B279-8BB2128B7C08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AF05A1-5E3D-43FB-8510-17C95F8541D5}" type="slidenum">
              <a:rPr lang="zh-CN" altLang="en-US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AF05A1-5E3D-43FB-8510-17C95F8541D5}" type="slidenum">
              <a:rPr lang="zh-CN" altLang="en-US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AF05A1-5E3D-43FB-8510-17C95F8541D5}" type="slidenum">
              <a:rPr lang="zh-CN" altLang="en-US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A61E95A-9217-4293-A81C-8C2F80B99148}" type="slidenum">
              <a:rPr lang="zh-CN" altLang="en-US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D91D188-2CDB-492F-9CD9-85354DC43092}" type="slidenum">
              <a:rPr lang="zh-CN" altLang="en-US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926D887-DFEB-42D9-9ADC-B2BA700FF29A}" type="slidenum">
              <a:rPr lang="zh-CN" altLang="en-US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CE53488-3FB3-4732-B5CF-0C61C3F8CADD}" type="slidenum">
              <a:rPr lang="zh-CN" altLang="en-US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遍历字符串，其实和遍历数组的思路是相似的，要能够获取到每一个字符，并且知道整个字符串的长度，最终就能够得到通用的格式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F228E3D-1B15-4349-AF03-C4459746F6E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先说一下前面我们见过了</a:t>
            </a:r>
            <a:r>
              <a:rPr lang="en-US" altLang="zh-CN"/>
              <a:t>String</a:t>
            </a:r>
            <a:r>
              <a:rPr lang="zh-CN" altLang="en-US"/>
              <a:t>类中有很多的构造方法，这里我们选择几个常用的学习一下即可，先说，然后到代码中演示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5BC8FDC-5A4E-49DF-A794-D392D450667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以</a:t>
            </a:r>
            <a:r>
              <a:rPr lang="en-US" altLang="zh-CN"/>
              <a:t>””</a:t>
            </a:r>
            <a:r>
              <a:rPr lang="zh-CN" altLang="en-US"/>
              <a:t>给出的字符串，地址相同，内容相同</a:t>
            </a:r>
          </a:p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CDE88DA-7F75-4017-A77E-AEA5B5BACAB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1C668AA-EC89-454C-A77A-9EDA361F6ED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275859" y="260138"/>
            <a:ext cx="79161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63" y="2270125"/>
            <a:ext cx="11726041" cy="1158875"/>
          </a:xfrm>
        </p:spPr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API(</a:t>
            </a:r>
            <a:r>
              <a:rPr kumimoji="1" lang="en-US" altLang="zh-CN" sz="6000" dirty="0"/>
              <a:t>String</a:t>
            </a:r>
            <a:r>
              <a:rPr kumimoji="1" lang="zh-CN" altLang="en-US" sz="6000" dirty="0"/>
              <a:t>、</a:t>
            </a:r>
            <a:r>
              <a:rPr kumimoji="1" lang="en-US" altLang="zh-CN" sz="6000" dirty="0" err="1"/>
              <a:t>ArrayList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111091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String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概述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1" y="1569822"/>
            <a:ext cx="9718039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微软雅黑" panose="020B0503020204020204" pitchFamily="34" charset="-122"/>
                <a:ea typeface="Alibaba PuHuiTi R"/>
              </a:rPr>
              <a:t>java.lang.String</a:t>
            </a: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类代表字符串，</a:t>
            </a: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String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类定义的变量可以用于指向字符串对象，然后操作该字符串。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程序中的所有字符串文字（例如</a:t>
            </a: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“</a:t>
            </a:r>
            <a:r>
              <a:rPr lang="en-US" altLang="zh-CN" sz="1600" dirty="0" err="1">
                <a:latin typeface="微软雅黑" panose="020B0503020204020204" pitchFamily="34" charset="-122"/>
                <a:ea typeface="Alibaba PuHuiTi R"/>
              </a:rPr>
              <a:t>abc</a:t>
            </a: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）都为此类的对象。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1" y="4882978"/>
            <a:ext cx="8636875" cy="56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String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其实常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被称为不可变字符串类型，它的对象在创建后不能被更改。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838201" y="4436831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类的特点详解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0666" y="2752460"/>
            <a:ext cx="4774691" cy="89184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小黑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Alibaba PuHuiTi R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String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en-US" altLang="zh-CN" sz="1400" b="0" i="0" u="none" strike="noStrike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schoolName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黑马程序员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29949" y="1254355"/>
            <a:ext cx="4774691" cy="199670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"传智"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name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"教育"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Alibaba PuHuiTi R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name +=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中心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.println(name);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 flipV="1">
            <a:off x="5604640" y="2250483"/>
            <a:ext cx="1355678" cy="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01" y="1833605"/>
            <a:ext cx="4400550" cy="838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589283" y="4033630"/>
            <a:ext cx="808455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从上述代码可以看出字符串变量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指向的字符串对象发生了改变，那为何还说字符串不可变呢？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9" y="3835024"/>
            <a:ext cx="2517790" cy="199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9732" y="895224"/>
            <a:ext cx="10793307" cy="107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字符串对象存在哪里？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方式给出的字符串对象，在字符串常量池中存储。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26242" y="2566680"/>
            <a:ext cx="4032251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"传智"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name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"教育"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Alibaba PuHuiTi R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name +=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中心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.println(name);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99822" y="2540082"/>
            <a:ext cx="3361267" cy="3175000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 bwMode="auto">
          <a:xfrm>
            <a:off x="8533520" y="2524194"/>
            <a:ext cx="3361267" cy="327193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2" name="矩形: 圆角 21"/>
          <p:cNvSpPr/>
          <p:nvPr/>
        </p:nvSpPr>
        <p:spPr>
          <a:xfrm>
            <a:off x="8732440" y="3467814"/>
            <a:ext cx="3054349" cy="11626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56480" y="3081278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24" name="TextBox 3"/>
          <p:cNvSpPr txBox="1"/>
          <p:nvPr/>
        </p:nvSpPr>
        <p:spPr>
          <a:xfrm>
            <a:off x="5134501" y="3710350"/>
            <a:ext cx="3025750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53319" y="3538905"/>
            <a:ext cx="8226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传智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0471" y="5212579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330471" y="5561193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传智教育中心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675207" y="3865498"/>
            <a:ext cx="8226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教育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82766" y="4200557"/>
            <a:ext cx="8226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中心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974080" y="2507907"/>
            <a:ext cx="124671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513973" y="2498778"/>
            <a:ext cx="1246716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13572" y="5000094"/>
            <a:ext cx="11817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传智教育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155275" y="5376559"/>
            <a:ext cx="15408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传智教育中心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34500" y="3401009"/>
            <a:ext cx="1246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main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方法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626242" y="2921577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276545" y="3800432"/>
            <a:ext cx="10005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56594" y="4062811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539707" y="4061265"/>
            <a:ext cx="841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6215569" y="3677144"/>
            <a:ext cx="3598991" cy="248144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7421" y="3179974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9" name="直接箭头连接符 68"/>
          <p:cNvCxnSpPr>
            <a:stCxn id="61" idx="3"/>
          </p:cNvCxnSpPr>
          <p:nvPr/>
        </p:nvCxnSpPr>
        <p:spPr>
          <a:xfrm>
            <a:off x="6277140" y="3927390"/>
            <a:ext cx="3013325" cy="1161070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26242" y="3427425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76" name="直接箭头连接符 75"/>
          <p:cNvCxnSpPr>
            <a:stCxn id="61" idx="3"/>
          </p:cNvCxnSpPr>
          <p:nvPr/>
        </p:nvCxnSpPr>
        <p:spPr>
          <a:xfrm>
            <a:off x="6277140" y="3927390"/>
            <a:ext cx="3025750" cy="1598074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632737" y="3672601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651391" y="3951104"/>
            <a:ext cx="9578" cy="1176416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/>
      <p:bldP spid="24" grpId="0" animBg="1"/>
      <p:bldP spid="25" grpId="0"/>
      <p:bldP spid="29" grpId="0"/>
      <p:bldP spid="30" grpId="0"/>
      <p:bldP spid="32" grpId="0"/>
      <p:bldP spid="33" grpId="0"/>
      <p:bldP spid="34" grpId="0"/>
      <p:bldP spid="35" grpId="0"/>
      <p:bldP spid="40" grpId="0"/>
      <p:bldP spid="41" grpId="0"/>
      <p:bldP spid="54" grpId="0"/>
      <p:bldP spid="59" grpId="0" animBg="1"/>
      <p:bldP spid="59" grpId="1" animBg="1"/>
      <p:bldP spid="61" grpId="0"/>
      <p:bldP spid="62" grpId="0" animBg="1"/>
      <p:bldP spid="64" grpId="0"/>
      <p:bldP spid="68" grpId="0" animBg="1"/>
      <p:bldP spid="68" grpId="1" animBg="1"/>
      <p:bldP spid="75" grpId="0" animBg="1"/>
      <p:bldP spid="75" grpId="1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4519685" y="1673175"/>
            <a:ext cx="6547708" cy="322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String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是什么，可以做什么？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字符串类型，可以定义字符串变量指向字符串对象。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String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是不可变字符串的原因？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变量每次的修改其实都是产生并指向了新的字符串对象。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原来的字符串对象都是没有改变的，所以称不可变字符串。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782682" y="1867925"/>
            <a:ext cx="5400888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StringDemoAPI3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sysLoginName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“itheima”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Scanner sc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Scanner(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请您输入您的登录</a:t>
            </a: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名称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==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loginName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2323" y="4404211"/>
            <a:ext cx="5000311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Alibaba PuHuiTi M"/>
              </a:rPr>
              <a:t>结论：字符串的内容比较不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Alibaba PuHuiTi M"/>
              </a:rPr>
              <a:t>适合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Alibaba PuHuiTi M"/>
              </a:rPr>
              <a:t>用“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Alibaba PuHuiTi M"/>
              </a:rPr>
              <a:t>==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Alibaba PuHuiTi M"/>
              </a:rPr>
              <a:t>”比较。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Alibaba PuHuiTi 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6" y="1867925"/>
            <a:ext cx="2992930" cy="29998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5" name="文本框 14"/>
          <p:cNvSpPr txBox="1"/>
          <p:nvPr/>
        </p:nvSpPr>
        <p:spPr>
          <a:xfrm>
            <a:off x="868395" y="1106788"/>
            <a:ext cx="6096000" cy="466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9504F"/>
                </a:solidFill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字符串的内容比较</a:t>
            </a:r>
            <a:endParaRPr lang="zh-CN" altLang="en-US" sz="1800" b="1" dirty="0">
              <a:solidFill>
                <a:srgbClr val="49504F"/>
              </a:solidFill>
              <a:latin typeface="Alibaba PuHuiTi M"/>
              <a:ea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29408" y="1461602"/>
            <a:ext cx="7532842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字符串的内容比较：</a:t>
            </a:r>
            <a:endParaRPr lang="en-US" altLang="zh-CN" sz="18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类提供的“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”比较：只关心内容一样即可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3794" y="2535037"/>
          <a:ext cx="11115174" cy="1522771"/>
        </p:xfrm>
        <a:graphic>
          <a:graphicData uri="http://schemas.openxmlformats.org/drawingml/2006/table">
            <a:tbl>
              <a:tblPr/>
              <a:tblGrid>
                <a:gridCol w="496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>
                          <a:latin typeface="Consolas" panose="020B0609020204030204" pitchFamily="49" charset="0"/>
                        </a:rPr>
                        <a:t>public boolean equals (Object anObject)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ea typeface="Alibaba PuHuiTi R"/>
                        </a:rPr>
                        <a:t>将此字符串与指定对象进行比较。只关心字符内容是否一致！</a:t>
                      </a:r>
                      <a:endParaRPr lang="en-US" altLang="zh-CN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dirty="0">
                          <a:latin typeface="Consolas" panose="020B0609020204030204" pitchFamily="49" charset="0"/>
                        </a:rPr>
                        <a:t>public boolean equalsIgnoreCase (String anotherString)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>
                          <a:ea typeface="Alibaba PuHuiTi R"/>
                        </a:rPr>
                        <a:t>将此字符串与指定对象进行比较，忽略大小写比较字符串。只关心字符内容是否一致！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9775" y="1774759"/>
            <a:ext cx="6882250" cy="31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、如果是字符串比较应该使用使用什么方式进行比较，为什么？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只关心内容一样就返回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、开发中什么时候使用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比较数据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基本数据类型比较时使用。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1680" y="1408946"/>
          <a:ext cx="10571874" cy="4784569"/>
        </p:xfrm>
        <a:graphic>
          <a:graphicData uri="http://schemas.openxmlformats.org/drawingml/2006/table">
            <a:tbl>
              <a:tblPr/>
              <a:tblGrid>
                <a:gridCol w="532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length​()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返回此字符串的长度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char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charAt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​(int index)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获取某个索引位置处的字符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char[]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toCharArray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​()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将当前字符串转换成字符数组返回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substring(int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beginIndex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根据开始和结束索引进行截取，得到新的字符串（包前不包后）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substring(int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beginIndex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从传入的索引处截取，截取到末尾，得到新的字符串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replace(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target,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replacement)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使用新值，将字符串中的旧值替换，得到新的字符串</a:t>
                      </a:r>
                      <a:endParaRPr lang="en-US" altLang="zh-CN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String[] split(String regex)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根据传入的规则切割字符串，得到字符串数组返回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0400" y="1039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55701" y="1005644"/>
            <a:ext cx="8831705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 Programming Interface,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应用程序编程接口）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写好的程序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，咱们可以直接调用。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Oracle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提供的这些功能代码提供了相应的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使用说明书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78" y="2540969"/>
            <a:ext cx="6182936" cy="36260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类开发验证码功能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5091629" y="1764604"/>
            <a:ext cx="6745696" cy="2814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随机产生一个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位的验证码，每位可能是数字、大写字母、小写字母。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类型的变量存储验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a-zA-Z0-9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之间的全部字符。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次，随机一个范围内的索引，获取对应字符连接起来即可。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5" y="1764604"/>
            <a:ext cx="4519034" cy="37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模拟用户登录功能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4850998" y="1533350"/>
            <a:ext cx="7377194" cy="3306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模拟用户登录功能，最多只给三次机会。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系统后台定义好正确的登录名称，密码。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使用循环控制三次，让用户输入正确的登录名和密码，判断是否登录成功，登录成功则不再进行登录；登录失败给出提示，并让用户继续登录。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5" y="1764604"/>
            <a:ext cx="4519034" cy="37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03" y="3894636"/>
            <a:ext cx="3145222" cy="5906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手机号码屏蔽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2846" y="1680157"/>
            <a:ext cx="10626834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键盘录入一个手机号，将中间四位号码屏蔽，最终效果为：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855934" y="3829928"/>
            <a:ext cx="7246228" cy="2396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800" indent="-3048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键盘录入一个字符串。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800" indent="-3048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调用字符串对象的截取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，截取字符串前三位、后四位。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800" indent="-3048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将前三位 连接“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****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”然后继续连接后四位，输出最终结果即可。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2952490"/>
            <a:ext cx="2945481" cy="67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类笔试题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182" y="1087293"/>
            <a:ext cx="289183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创建字符串对象的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182" y="1256786"/>
            <a:ext cx="630506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方式一：直接使用英文“”定义。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（推荐方式）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 方式二：通过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类的构造器创建对象。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1978" y="2193897"/>
            <a:ext cx="322072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name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Alibaba PuHuiTi R"/>
              </a:rPr>
              <a:t>传智教育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1979" y="3300502"/>
          <a:ext cx="9038898" cy="2906539"/>
        </p:xfrm>
        <a:graphic>
          <a:graphicData uri="http://schemas.openxmlformats.org/drawingml/2006/table">
            <a:tbl>
              <a:tblPr/>
              <a:tblGrid>
                <a:gridCol w="363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创建一个空白字符串对象，不含有任何内容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String(String 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original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根据传入的字符串内容，来创建字符串对象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String(char[]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chs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根据字符数组的内容，来创建字符串对象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String(byte[]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chs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根据字节数组的内容，来创建字符串对象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5717" y="959923"/>
            <a:ext cx="758799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M"/>
              </a:rPr>
              <a:t>有什么区别吗？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M"/>
              </a:rPr>
              <a:t>（面试常考）</a:t>
            </a: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M"/>
              </a:rPr>
              <a:t>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917778" y="2742691"/>
            <a:ext cx="4105382" cy="2031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// true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s3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s4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.println(s3 == s4);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// false</a:t>
            </a:r>
            <a:endParaRPr lang="zh-CN" altLang="zh-CN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25718" y="1456947"/>
            <a:ext cx="981600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方式给出的字符串对象，在字符串常量池中存储，而且相同内容只会在其中存储一份。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5717" y="2004755"/>
            <a:ext cx="981600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通过构造器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对象，每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一次都会产生一个新对象，放在堆内存中。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706747" y="1841770"/>
            <a:ext cx="4032251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19" name="矩形 18"/>
          <p:cNvSpPr/>
          <p:nvPr/>
        </p:nvSpPr>
        <p:spPr>
          <a:xfrm>
            <a:off x="5575732" y="1935904"/>
            <a:ext cx="2774519" cy="396028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0" name="矩形 19"/>
          <p:cNvSpPr/>
          <p:nvPr/>
        </p:nvSpPr>
        <p:spPr bwMode="auto">
          <a:xfrm>
            <a:off x="9057290" y="1935904"/>
            <a:ext cx="2810861" cy="392641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5985934" y="1908813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9894024" y="1841770"/>
            <a:ext cx="124671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9278271" y="3193044"/>
            <a:ext cx="2478221" cy="11705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334151" y="2708950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31" name="TextBox 3"/>
          <p:cNvSpPr txBox="1"/>
          <p:nvPr/>
        </p:nvSpPr>
        <p:spPr>
          <a:xfrm>
            <a:off x="5817476" y="3624892"/>
            <a:ext cx="2288688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14438" y="3623143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43915" y="3565319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434083" y="3565319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2"/>
          <p:cNvSpPr txBox="1"/>
          <p:nvPr/>
        </p:nvSpPr>
        <p:spPr>
          <a:xfrm>
            <a:off x="607323" y="1194689"/>
            <a:ext cx="355397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通过“”定义字符串内存原理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15544" y="3238414"/>
            <a:ext cx="2043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</p:txBody>
      </p:sp>
      <p:sp>
        <p:nvSpPr>
          <p:cNvPr id="35" name="矩形 34"/>
          <p:cNvSpPr/>
          <p:nvPr/>
        </p:nvSpPr>
        <p:spPr>
          <a:xfrm>
            <a:off x="706746" y="2234209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2453713" y="4474506"/>
            <a:ext cx="2877933" cy="1384995"/>
            <a:chOff x="1533796" y="3579862"/>
            <a:chExt cx="2704179" cy="1400643"/>
          </a:xfrm>
        </p:grpSpPr>
        <p:sp>
          <p:nvSpPr>
            <p:cNvPr id="38" name="矩形 37"/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TextBox 2"/>
            <p:cNvSpPr txBox="1">
              <a:spLocks noChangeArrowheads="1"/>
            </p:cNvSpPr>
            <p:nvPr/>
          </p:nvSpPr>
          <p:spPr bwMode="auto">
            <a:xfrm>
              <a:off x="1533796" y="4372902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1" name="TextBox 3"/>
          <p:cNvSpPr txBox="1"/>
          <p:nvPr/>
        </p:nvSpPr>
        <p:spPr>
          <a:xfrm>
            <a:off x="2926965" y="4612355"/>
            <a:ext cx="1651556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49142" y="36793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29191" y="3941749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49142" y="44068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29191" y="466925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9914438" y="3322204"/>
            <a:ext cx="864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37959" y="4710201"/>
            <a:ext cx="864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6746" y="2416742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6602735" y="3792997"/>
            <a:ext cx="3466861" cy="3176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6641859" y="3833227"/>
            <a:ext cx="3427737" cy="702469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06745" y="2600933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416282" y="2777811"/>
            <a:ext cx="0" cy="76799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31354 0.0949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5" grpId="0"/>
      <p:bldP spid="29" grpId="0" animBg="1"/>
      <p:bldP spid="30" grpId="0"/>
      <p:bldP spid="31" grpId="0" animBg="1"/>
      <p:bldP spid="32" grpId="0"/>
      <p:bldP spid="50" grpId="0"/>
      <p:bldP spid="51" grpId="0"/>
      <p:bldP spid="23" grpId="0"/>
      <p:bldP spid="35" grpId="0" animBg="1"/>
      <p:bldP spid="35" grpId="1" animBg="1"/>
      <p:bldP spid="41" grpId="0" animBg="1"/>
      <p:bldP spid="42" grpId="0"/>
      <p:bldP spid="43" grpId="0" animBg="1"/>
      <p:bldP spid="46" grpId="0"/>
      <p:bldP spid="47" grpId="0" animBg="1"/>
      <p:bldP spid="54" grpId="0"/>
      <p:bldP spid="54" grpId="1"/>
      <p:bldP spid="55" grpId="0"/>
      <p:bldP spid="56" grpId="0" animBg="1"/>
      <p:bldP spid="56" grpId="1" animBg="1"/>
      <p:bldP spid="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706747" y="1841770"/>
            <a:ext cx="4032251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[] chs = {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String(chs);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String(chs);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19" name="矩形 18"/>
          <p:cNvSpPr/>
          <p:nvPr/>
        </p:nvSpPr>
        <p:spPr>
          <a:xfrm>
            <a:off x="5575732" y="1935904"/>
            <a:ext cx="2774519" cy="396028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0" name="矩形 19"/>
          <p:cNvSpPr/>
          <p:nvPr/>
        </p:nvSpPr>
        <p:spPr bwMode="auto">
          <a:xfrm>
            <a:off x="9104269" y="1935904"/>
            <a:ext cx="2810861" cy="392641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5985934" y="1908813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9894024" y="1841770"/>
            <a:ext cx="124671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"/>
          <p:cNvSpPr txBox="1"/>
          <p:nvPr/>
        </p:nvSpPr>
        <p:spPr>
          <a:xfrm>
            <a:off x="5760503" y="3161809"/>
            <a:ext cx="2288688" cy="246221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43915" y="3565319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434083" y="3565319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2"/>
          <p:cNvSpPr txBox="1"/>
          <p:nvPr/>
        </p:nvSpPr>
        <p:spPr>
          <a:xfrm>
            <a:off x="607323" y="1194689"/>
            <a:ext cx="355397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构造器得到字符串对象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17124" y="2695242"/>
            <a:ext cx="2043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335" algn="l"/>
                <a:tab pos="1550670" algn="l"/>
                <a:tab pos="2326005" algn="l"/>
                <a:tab pos="3101975" algn="l"/>
                <a:tab pos="3877310" algn="l"/>
                <a:tab pos="4652645" algn="l"/>
                <a:tab pos="5428615" algn="l"/>
                <a:tab pos="6203950" algn="l"/>
                <a:tab pos="6979285" algn="l"/>
                <a:tab pos="7755255" algn="l"/>
                <a:tab pos="8530590" algn="l"/>
                <a:tab pos="9305925" algn="l"/>
                <a:tab pos="10081260" algn="l"/>
                <a:tab pos="10857230" algn="l"/>
                <a:tab pos="11632565" algn="l"/>
                <a:tab pos="12407900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</p:txBody>
      </p:sp>
      <p:sp>
        <p:nvSpPr>
          <p:cNvPr id="35" name="矩形 34"/>
          <p:cNvSpPr/>
          <p:nvPr/>
        </p:nvSpPr>
        <p:spPr>
          <a:xfrm>
            <a:off x="711502" y="2234505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2453713" y="4474506"/>
            <a:ext cx="2877933" cy="1384995"/>
            <a:chOff x="1533796" y="3579862"/>
            <a:chExt cx="2704179" cy="1400643"/>
          </a:xfrm>
        </p:grpSpPr>
        <p:sp>
          <p:nvSpPr>
            <p:cNvPr id="38" name="矩形 37"/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TextBox 2"/>
            <p:cNvSpPr txBox="1">
              <a:spLocks noChangeArrowheads="1"/>
            </p:cNvSpPr>
            <p:nvPr/>
          </p:nvSpPr>
          <p:spPr bwMode="auto">
            <a:xfrm>
              <a:off x="1533796" y="4372902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1" name="TextBox 3"/>
          <p:cNvSpPr txBox="1"/>
          <p:nvPr/>
        </p:nvSpPr>
        <p:spPr>
          <a:xfrm>
            <a:off x="2926965" y="4612355"/>
            <a:ext cx="1651556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23630" y="3272915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char[] 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chs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88466" y="354037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23630" y="399165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8466" y="426967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06746" y="2416742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706745" y="2600933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416282" y="3003019"/>
            <a:ext cx="0" cy="542789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23630" y="478372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88466" y="5061750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276080" y="2695067"/>
            <a:ext cx="2387600" cy="5608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0038080" y="2695242"/>
            <a:ext cx="0" cy="57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0820400" y="2686668"/>
            <a:ext cx="0" cy="57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344311" y="2753232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12835" y="2777811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886439" y="2777811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9185541" y="2416248"/>
            <a:ext cx="137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6698201" y="2714861"/>
            <a:ext cx="2577879" cy="703675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276080" y="3873096"/>
            <a:ext cx="1107438" cy="41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9344311" y="3956658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"abc"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10024112" y="3272915"/>
            <a:ext cx="0" cy="6337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20593" y="3617371"/>
            <a:ext cx="137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34ab23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608598" y="3889891"/>
            <a:ext cx="2679351" cy="220303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0411811" y="4738172"/>
            <a:ext cx="1107438" cy="41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10469880" y="4800093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"abc"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11202844" y="3272915"/>
            <a:ext cx="14803" cy="14865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356324" y="4482447"/>
            <a:ext cx="986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56abf43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6596729" y="4738172"/>
            <a:ext cx="3852097" cy="15353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00202" y="2794890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26055 0.172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4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0.25885 0.10254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35664 0.0930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9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5" grpId="0"/>
      <p:bldP spid="31" grpId="0" animBg="1"/>
      <p:bldP spid="50" grpId="0"/>
      <p:bldP spid="51" grpId="0"/>
      <p:bldP spid="23" grpId="0"/>
      <p:bldP spid="35" grpId="0" animBg="1"/>
      <p:bldP spid="35" grpId="1" animBg="1"/>
      <p:bldP spid="41" grpId="0" animBg="1"/>
      <p:bldP spid="42" grpId="0"/>
      <p:bldP spid="43" grpId="0" animBg="1"/>
      <p:bldP spid="46" grpId="0"/>
      <p:bldP spid="47" grpId="0" animBg="1"/>
      <p:bldP spid="56" grpId="0" animBg="1"/>
      <p:bldP spid="56" grpId="1" animBg="1"/>
      <p:bldP spid="59" grpId="0" animBg="1"/>
      <p:bldP spid="59" grpId="1" animBg="1"/>
      <p:bldP spid="34" grpId="0"/>
      <p:bldP spid="36" grpId="0" animBg="1"/>
      <p:bldP spid="2" grpId="0" animBg="1"/>
      <p:bldP spid="44" grpId="0"/>
      <p:bldP spid="45" grpId="0"/>
      <p:bldP spid="48" grpId="0"/>
      <p:bldP spid="49" grpId="0"/>
      <p:bldP spid="49" grpId="1"/>
      <p:bldP spid="53" grpId="0" animBg="1"/>
      <p:bldP spid="61" grpId="0"/>
      <p:bldP spid="65" grpId="0"/>
      <p:bldP spid="65" grpId="1"/>
      <p:bldP spid="67" grpId="0" animBg="1"/>
      <p:bldP spid="68" grpId="0"/>
      <p:bldP spid="70" grpId="0"/>
      <p:bldP spid="70" grpId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4450079" y="2114218"/>
            <a:ext cx="6837681" cy="19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、字符串对象的特点有哪些？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双引号创建的字符串对象，在字符串常量池中存储同一个。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通过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构造器创建的字符串对象，在堆内存中分开存储。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111091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简单介绍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1" y="1569822"/>
            <a:ext cx="10215879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String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类定义的变量可以用于存储字符串，同时</a:t>
            </a: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String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类提供了很多操作字符串的功能，我们可以直接使用。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97" y="2572789"/>
            <a:ext cx="2992930" cy="29998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2" name="右大括号 1"/>
          <p:cNvSpPr/>
          <p:nvPr/>
        </p:nvSpPr>
        <p:spPr>
          <a:xfrm>
            <a:off x="2309649" y="3358055"/>
            <a:ext cx="2577661" cy="67003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10312" y="3319612"/>
            <a:ext cx="3543212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需要跟正确的用户名和密码进行比较。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Alibaba PuHuiTi R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594" y="4028090"/>
            <a:ext cx="4043362" cy="24717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524" y="3031697"/>
            <a:ext cx="3497213" cy="2352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类笔试题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2965" y="993980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M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M"/>
              </a:rPr>
              <a:t>常见面试题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934085" y="1569776"/>
            <a:ext cx="9006416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问题：下列代码的运行结果是？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050713" y="2178978"/>
            <a:ext cx="5776384" cy="2031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Test2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858597" y="3588034"/>
            <a:ext cx="22358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94483" y="3476297"/>
            <a:ext cx="768349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矩形 12"/>
          <p:cNvSpPr/>
          <p:nvPr/>
        </p:nvSpPr>
        <p:spPr>
          <a:xfrm>
            <a:off x="1833880" y="2849962"/>
            <a:ext cx="3073400" cy="26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82713" y="3120895"/>
            <a:ext cx="0" cy="1361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84" name="文本框 15"/>
          <p:cNvSpPr txBox="1">
            <a:spLocks noChangeArrowheads="1"/>
          </p:cNvSpPr>
          <p:nvPr/>
        </p:nvSpPr>
        <p:spPr bwMode="auto">
          <a:xfrm>
            <a:off x="2890097" y="4490378"/>
            <a:ext cx="352853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这句代码实际上创建了两个对象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9057290" y="1935904"/>
            <a:ext cx="2810861" cy="392641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9894024" y="1841770"/>
            <a:ext cx="124671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9278271" y="3193044"/>
            <a:ext cx="2478221" cy="11705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334151" y="2708950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18" name="矩形 17"/>
          <p:cNvSpPr/>
          <p:nvPr/>
        </p:nvSpPr>
        <p:spPr>
          <a:xfrm>
            <a:off x="9802211" y="4870034"/>
            <a:ext cx="1107438" cy="41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400" b="1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54284" grpId="0"/>
      <p:bldP spid="12" grpId="0" animBg="1"/>
      <p:bldP spid="15" grpId="0"/>
      <p:bldP spid="16" grpId="0" animBg="1"/>
      <p:bldP spid="17" grpId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"/>
          <p:cNvSpPr txBox="1"/>
          <p:nvPr/>
        </p:nvSpPr>
        <p:spPr>
          <a:xfrm>
            <a:off x="862965" y="993980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M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M"/>
              </a:rPr>
              <a:t>常见面试题</a:t>
            </a:r>
          </a:p>
        </p:txBody>
      </p:sp>
      <p:sp>
        <p:nvSpPr>
          <p:cNvPr id="30" name="TextBox 3"/>
          <p:cNvSpPr txBox="1"/>
          <p:nvPr/>
        </p:nvSpPr>
        <p:spPr>
          <a:xfrm>
            <a:off x="862965" y="3840363"/>
            <a:ext cx="5776384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Test4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"b"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764405" y="4874785"/>
            <a:ext cx="34565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62965" y="5897182"/>
            <a:ext cx="72982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Java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存在编译优化机制，程序在编译时：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“a”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“b”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“c”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 会直接转成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abc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en-US" altLang="zh-CN" sz="1600" b="1" dirty="0">
              <a:solidFill>
                <a:srgbClr val="008000"/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15748" y="4674330"/>
            <a:ext cx="25929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3" name="TextBox 3"/>
          <p:cNvSpPr txBox="1"/>
          <p:nvPr/>
        </p:nvSpPr>
        <p:spPr>
          <a:xfrm>
            <a:off x="862965" y="1738684"/>
            <a:ext cx="5776384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Test3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s3 = s2 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s3);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622166" y="2962116"/>
            <a:ext cx="34565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078683" y="2792783"/>
            <a:ext cx="768349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37679" y="1256565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083" y="2021452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数组的特点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3735" y="3695923"/>
            <a:ext cx="4652236" cy="42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数组定义完成并启动后，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类型确定、长度固定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36083" y="4223250"/>
            <a:ext cx="1095364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：在个数不能确定，且要进行增删数据操作的时候，数组是不太合适的。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27882" y="2711315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27881" y="3286683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27881" y="2685915"/>
            <a:ext cx="0" cy="60076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312934" y="2707082"/>
            <a:ext cx="0" cy="57960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899165" y="2685915"/>
            <a:ext cx="0" cy="60076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531114" y="2685915"/>
            <a:ext cx="0" cy="62130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473203" y="3330213"/>
            <a:ext cx="290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56470" y="3330213"/>
            <a:ext cx="290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751921" y="3330213"/>
            <a:ext cx="290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7" name="图片 6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827" y="2834897"/>
            <a:ext cx="379215" cy="36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图片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3292" y="2774816"/>
            <a:ext cx="425090" cy="40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图片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1921" y="2783282"/>
            <a:ext cx="417243" cy="40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97" y="2728382"/>
            <a:ext cx="582697" cy="57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643735" y="1335494"/>
            <a:ext cx="4830168" cy="42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集合是与数组类似，也是一种容器，用于装数据的。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7" grpId="0"/>
      <p:bldP spid="84" grpId="0"/>
      <p:bldP spid="85" grpId="0"/>
      <p:bldP spid="8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4318" y="124792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集合的特点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5246" y="3429000"/>
            <a:ext cx="6628738" cy="42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集合的大小不固定，启动后可以动态变化，类型也可以选择不固定。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52159" y="2041831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52158" y="2664702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52158" y="2016431"/>
            <a:ext cx="1" cy="6322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37211" y="2037598"/>
            <a:ext cx="0" cy="61111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6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5609" y="2132847"/>
            <a:ext cx="536116" cy="51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9101" y="2105332"/>
            <a:ext cx="563558" cy="54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3923442" y="2016431"/>
            <a:ext cx="0" cy="6322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55391" y="2016431"/>
            <a:ext cx="0" cy="64827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2358" y="2113798"/>
            <a:ext cx="511083" cy="49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7187339" y="2031536"/>
            <a:ext cx="0" cy="61717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0006" y="2128903"/>
            <a:ext cx="495383" cy="47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连接符 33"/>
          <p:cNvCxnSpPr/>
          <p:nvPr/>
        </p:nvCxnSpPr>
        <p:spPr>
          <a:xfrm>
            <a:off x="5514472" y="2041831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555391" y="2664702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58486" y="2016431"/>
            <a:ext cx="696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64318" y="4032328"/>
            <a:ext cx="642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集合非常适合做元素个数不确定，且要进行增删操作的业务场景。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64318" y="4549094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集合还提供了许多丰富、好用的功能，而数组的功能很单一。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6" grpId="0"/>
      <p:bldP spid="39" grpId="0"/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70" y="1569285"/>
            <a:ext cx="2739712" cy="46361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56" y="1569285"/>
            <a:ext cx="5420244" cy="4565758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764318" y="9118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集合的应用场景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977512" y="1487564"/>
            <a:ext cx="5760538" cy="4511040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、数组和集合的元素存储的个数问题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5524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数组定义后类型确定，长度固定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集合类型可以不固定，大小是可变的。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/>
              <a:ea typeface="微软雅黑" panose="020B0503020204020204" pitchFamily="34" charset="-122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、数组和集合适合的场景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524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数组适合做数据个数和类型确定的场景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集合适合做数据个数不确定，且要做增删元素的场景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zh-CN" altLang="en-US" sz="1600" dirty="0">
              <a:latin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165" y="988796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165" y="1566072"/>
            <a:ext cx="10350500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是集合中的一种，它支持索引。 （暂时先学习这个，后期课程会学习整个集合体系）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96164" y="2260142"/>
            <a:ext cx="539983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集合的对象的创建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0409" y="2798941"/>
          <a:ext cx="7141763" cy="838598"/>
        </p:xfrm>
        <a:graphic>
          <a:graphicData uri="http://schemas.openxmlformats.org/drawingml/2006/table">
            <a:tbl>
              <a:tblPr/>
              <a:tblGrid>
                <a:gridCol w="290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ArrayList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​()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创建一个空的集合对象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0409" y="4608162"/>
          <a:ext cx="8024632" cy="1291264"/>
        </p:xfrm>
        <a:graphic>
          <a:graphicData uri="http://schemas.openxmlformats.org/drawingml/2006/table">
            <a:tbl>
              <a:tblPr/>
              <a:tblGrid>
                <a:gridCol w="335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add(E e)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将指定的元素追加到此集合的末尾</a:t>
                      </a:r>
                      <a:endPara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void add(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element)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在此集合中的指定位置插入指定的元素</a:t>
                      </a:r>
                      <a:endPara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2"/>
          <p:cNvSpPr txBox="1"/>
          <p:nvPr/>
        </p:nvSpPr>
        <p:spPr>
          <a:xfrm>
            <a:off x="696165" y="4044273"/>
            <a:ext cx="406340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集合的添加元素的方法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/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/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/>
          <p:cNvSpPr txBox="1">
            <a:spLocks noChangeArrowheads="1"/>
          </p:cNvSpPr>
          <p:nvPr/>
        </p:nvSpPr>
        <p:spPr bwMode="auto">
          <a:xfrm>
            <a:off x="3191064" y="2170594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的内存原理</a:t>
            </a:r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定义变量存储字符串</a:t>
            </a:r>
          </a:p>
        </p:txBody>
      </p:sp>
      <p:sp>
        <p:nvSpPr>
          <p:cNvPr id="18" name="任意多边形 10"/>
          <p:cNvSpPr/>
          <p:nvPr/>
        </p:nvSpPr>
        <p:spPr bwMode="auto">
          <a:xfrm>
            <a:off x="7246131" y="1967960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/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/>
          <p:cNvSpPr txBox="1">
            <a:spLocks noChangeArrowheads="1"/>
          </p:cNvSpPr>
          <p:nvPr/>
        </p:nvSpPr>
        <p:spPr bwMode="auto">
          <a:xfrm>
            <a:off x="5393664" y="2176109"/>
            <a:ext cx="2386429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类提供了哪些</a:t>
            </a: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46"/>
          <p:cNvSpPr txBox="1">
            <a:spLocks noChangeArrowheads="1"/>
          </p:cNvSpPr>
          <p:nvPr/>
        </p:nvSpPr>
        <p:spPr bwMode="auto">
          <a:xfrm>
            <a:off x="7594825" y="2175933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String</a:t>
            </a:r>
            <a:r>
              <a:rPr lang="zh-CN" altLang="en-US" sz="1400" dirty="0"/>
              <a:t>解决实际案例</a:t>
            </a:r>
          </a:p>
        </p:txBody>
      </p:sp>
      <p:cxnSp>
        <p:nvCxnSpPr>
          <p:cNvPr id="29" name="直接连接符 8"/>
          <p:cNvCxnSpPr/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3"/>
          <p:cNvSpPr txBox="1"/>
          <p:nvPr/>
        </p:nvSpPr>
        <p:spPr>
          <a:xfrm>
            <a:off x="7246131" y="2903179"/>
            <a:ext cx="2517899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能够利用</a:t>
            </a:r>
            <a:r>
              <a:rPr lang="en-US" altLang="zh-CN" dirty="0">
                <a:sym typeface="微软雅黑" panose="020B0503020204020204" pitchFamily="34" charset="-122"/>
              </a:rPr>
              <a:t>String</a:t>
            </a:r>
            <a:r>
              <a:rPr lang="zh-CN" altLang="en-US" dirty="0">
                <a:sym typeface="微软雅黑" panose="020B0503020204020204" pitchFamily="34" charset="-122"/>
              </a:rPr>
              <a:t>的常用</a:t>
            </a:r>
            <a:r>
              <a:rPr lang="en-US" altLang="zh-CN" dirty="0">
                <a:sym typeface="微软雅黑" panose="020B0503020204020204" pitchFamily="34" charset="-122"/>
              </a:rPr>
              <a:t>API</a:t>
            </a:r>
            <a:r>
              <a:rPr lang="zh-CN" altLang="en-US" dirty="0">
                <a:sym typeface="微软雅黑" panose="020B0503020204020204" pitchFamily="34" charset="-122"/>
              </a:rPr>
              <a:t>去解决实际场景的业务需求，真正做到学以致用</a:t>
            </a:r>
          </a:p>
        </p:txBody>
      </p:sp>
      <p:sp>
        <p:nvSpPr>
          <p:cNvPr id="39" name="文本框 13"/>
          <p:cNvSpPr txBox="1"/>
          <p:nvPr/>
        </p:nvSpPr>
        <p:spPr>
          <a:xfrm>
            <a:off x="951787" y="2938211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需要知道如何创建字符串对象，并使用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定义变量指向该字符串对象。</a:t>
            </a:r>
          </a:p>
        </p:txBody>
      </p:sp>
      <p:sp>
        <p:nvSpPr>
          <p:cNvPr id="40" name="文本框 13"/>
          <p:cNvSpPr txBox="1"/>
          <p:nvPr/>
        </p:nvSpPr>
        <p:spPr>
          <a:xfrm>
            <a:off x="2922680" y="2938211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字符串对象在内存中的原理是什么样。能够解决一些字符串的常见面试题</a:t>
            </a:r>
          </a:p>
        </p:txBody>
      </p:sp>
      <p:sp>
        <p:nvSpPr>
          <p:cNvPr id="19" name="文本占位符 3"/>
          <p:cNvSpPr txBox="1"/>
          <p:nvPr/>
        </p:nvSpPr>
        <p:spPr>
          <a:xfrm>
            <a:off x="865010" y="1080919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</a:t>
            </a:r>
            <a:r>
              <a:rPr kumimoji="1" lang="en-US" altLang="zh-CN" dirty="0">
                <a:latin typeface="Consolas" panose="020B0609020204030204" pitchFamily="49" charset="0"/>
              </a:rPr>
              <a:t>String</a:t>
            </a:r>
            <a:r>
              <a:rPr kumimoji="1" lang="zh-CN" altLang="en-US" dirty="0">
                <a:latin typeface="Consolas" panose="020B0609020204030204" pitchFamily="49" charset="0"/>
              </a:rPr>
              <a:t>类同学们需要学会什么</a:t>
            </a:r>
          </a:p>
        </p:txBody>
      </p:sp>
      <p:sp>
        <p:nvSpPr>
          <p:cNvPr id="24" name="文本框 13"/>
          <p:cNvSpPr txBox="1"/>
          <p:nvPr/>
        </p:nvSpPr>
        <p:spPr>
          <a:xfrm>
            <a:off x="5053368" y="2916997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能够说出并使用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类提供的操作字符串的功能：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遍历、替换、截取、相等，包含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3" grpId="0"/>
      <p:bldP spid="35" grpId="0"/>
      <p:bldP spid="39" grpId="0"/>
      <p:bldP spid="40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98580" y="1615966"/>
            <a:ext cx="7654158" cy="4954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ArrayList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类如何创建集合对象的，如何添加元素？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​()</a:t>
            </a:r>
            <a:endParaRPr lang="en-US" altLang="zh-CN" sz="1465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add(E e)</a:t>
            </a:r>
            <a:endParaRPr lang="zh-CN" altLang="en-US" sz="1465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add(int </a:t>
            </a:r>
            <a:r>
              <a:rPr lang="en-US" altLang="zh-CN" sz="14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index,E</a:t>
            </a:r>
            <a:r>
              <a:rPr lang="en-US" altLang="zh-CN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element)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65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0759" y="125866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821" y="1727635"/>
            <a:ext cx="10350500" cy="746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&lt;E&gt;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：其实就是一个泛型类，可以在编译阶段约束集合对象只能操作某种数据类型。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3821" y="2436471"/>
            <a:ext cx="7287547" cy="247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举例：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：此集合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只能操作字符串类型的元素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：此集合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只能操作整数类型的元素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3821" y="4906956"/>
            <a:ext cx="612884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注意：泛型只能支持引用数据类型，不支持基本数据类型。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98580" y="951618"/>
            <a:ext cx="7654158" cy="4954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、怎么去统一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ArrayList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集合操作的元素类型，泛型需要注意什么？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使用泛型：</a:t>
            </a:r>
            <a:r>
              <a:rPr lang="en-US" altLang="zh-CN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创建集合对象都应该使用泛型。</a:t>
            </a:r>
            <a:endParaRPr lang="en-US" altLang="zh-CN" sz="1465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&lt;String&gt; list1 = new  </a:t>
            </a:r>
            <a:r>
              <a:rPr lang="en-US" altLang="zh-CN" sz="14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</a:t>
            </a:r>
            <a:r>
              <a:rPr lang="en-US" altLang="zh-CN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泛型只能支持引用数据类型，不支持基本数据类型。</a:t>
            </a:r>
            <a:endParaRPr lang="en-US" altLang="zh-CN" sz="1465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65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01" y="1304232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集合常用方法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4178" y="1951192"/>
          <a:ext cx="8536094" cy="3762220"/>
        </p:xfrm>
        <a:graphic>
          <a:graphicData uri="http://schemas.openxmlformats.org/drawingml/2006/table">
            <a:tbl>
              <a:tblPr/>
              <a:tblGrid>
                <a:gridCol w="370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get(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index)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返回指定索引处的元素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size()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返回集合中的元素的个数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remove(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index)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删除指定索引处的元素，返回被删除的元素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remove(Object o)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删除指定的元素，返回删除是否成功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set(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element)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修改指定索引处的元素，返回被修改的元素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2896812" cy="517190"/>
          </a:xfrm>
        </p:spPr>
        <p:txBody>
          <a:bodyPr/>
          <a:lstStyle/>
          <a:p>
            <a:r>
              <a:rPr lang="zh-CN" altLang="en-US" dirty="0"/>
              <a:t>遍历并删除元素值</a:t>
            </a:r>
          </a:p>
        </p:txBody>
      </p:sp>
      <p:sp>
        <p:nvSpPr>
          <p:cNvPr id="6" name="矩形 5"/>
          <p:cNvSpPr/>
          <p:nvPr/>
        </p:nvSpPr>
        <p:spPr>
          <a:xfrm>
            <a:off x="2261717" y="1635152"/>
            <a:ext cx="9570303" cy="3355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某个班级的考试在系统上进行，成绩大致为：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98, 77, 66, 89, 79, 50, 100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现在需要先把成绩低于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分以下的数据去掉。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集合存储多名学员的成绩。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遍历集合每个元素，如果元素值低于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分，去掉它。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98580" y="1245476"/>
            <a:ext cx="7654158" cy="4954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46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从集合中遍历元素，并筛选出元素删除它，应该怎么解决？</a:t>
            </a:r>
            <a:endParaRPr lang="en-US" altLang="zh-CN" sz="1465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从集合后面遍历然后删除，</a:t>
            </a:r>
            <a:r>
              <a:rPr lang="zh-CN" altLang="en-US" sz="1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可以避免漏掉元素。</a:t>
            </a:r>
            <a:endParaRPr lang="en-US" altLang="zh-CN" sz="1665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每次删除一个元素后，索引减</a:t>
            </a:r>
            <a:r>
              <a:rPr lang="en-US" altLang="zh-CN" sz="1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65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65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65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53610" y="969645"/>
            <a:ext cx="5819775" cy="4556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50" lvl="1" indent="-28575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String类概述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类常见面试题目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影片信息在程序中的表示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37685" y="1496060"/>
            <a:ext cx="7785735" cy="5108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sz="1800" b="1" dirty="0">
                <a:solidFill>
                  <a:srgbClr val="49504F"/>
                </a:solidFill>
              </a:rPr>
              <a:t>需求</a:t>
            </a:r>
            <a:endParaRPr lang="en-US" altLang="zh-CN" sz="1800" b="1" dirty="0">
              <a:solidFill>
                <a:srgbClr val="49504F"/>
              </a:solidFill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某影院系统需要在后台存储上述三部电影，然后依次展示出来。</a:t>
            </a:r>
            <a:endParaRPr lang="en-US" altLang="zh-CN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endParaRPr lang="en-US" altLang="zh-CN" b="1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：定义一个电影类，用来封装电影信息。</a:t>
            </a:r>
            <a:endParaRPr lang="en-US" altLang="zh-CN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：定义一个集合，用来存储电影对象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：</a:t>
            </a: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</a:t>
            </a:r>
            <a:r>
              <a:rPr lang="en-US" altLang="zh-CN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个电影对象，封装相关数据，把</a:t>
            </a:r>
            <a:r>
              <a:rPr lang="en-US" altLang="zh-CN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个对象存入到集合中去。</a:t>
            </a:r>
            <a:endParaRPr lang="en-US" altLang="zh-CN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：遍历集合中的</a:t>
            </a:r>
            <a:r>
              <a:rPr lang="en-US" altLang="zh-CN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个对象，输出相关信息。</a:t>
            </a:r>
            <a:endParaRPr lang="en-US" altLang="zh-CN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2" y="1868212"/>
            <a:ext cx="3161895" cy="390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7789" y="3134066"/>
            <a:ext cx="4684080" cy="230695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SystemDemo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ArrayList 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ArrayList&lt;&gt;();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肖生克的救赎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9.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罗宾斯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霸王别姬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张国荣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张丰毅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阿甘正传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汤姆</a:t>
            </a:r>
            <a:r>
              <a:rPr lang="en-US" altLang="zh-CN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汉克斯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movies.size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();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++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    Movie movie = </a:t>
            </a:r>
            <a:r>
              <a:rPr lang="en-US" altLang="zh-CN" sz="9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movies.get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9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片名：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.getName());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评分：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.getScore());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主演：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ctor());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7789" y="1113559"/>
            <a:ext cx="4084640" cy="17532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double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score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actor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score,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actor)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name;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score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score;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actor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actor;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... getter + setter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4253" y="928244"/>
            <a:ext cx="1722877" cy="4369619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5531262" y="1022030"/>
            <a:ext cx="9350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b="1" dirty="0">
              <a:solidFill>
                <a:srgbClr val="F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54139" y="828011"/>
            <a:ext cx="4758930" cy="4369619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/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5317364" y="3921928"/>
            <a:ext cx="1405377" cy="126188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movices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62669" y="2532421"/>
            <a:ext cx="30988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肖生克的救赎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7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罗宾斯</a:t>
            </a:r>
            <a:endParaRPr lang="zh-CN" altLang="en-US" sz="1100" dirty="0"/>
          </a:p>
        </p:txBody>
      </p:sp>
      <p:sp>
        <p:nvSpPr>
          <p:cNvPr id="32" name="文本框 3"/>
          <p:cNvSpPr txBox="1">
            <a:spLocks noChangeArrowheads="1"/>
          </p:cNvSpPr>
          <p:nvPr/>
        </p:nvSpPr>
        <p:spPr bwMode="auto">
          <a:xfrm>
            <a:off x="10921828" y="923792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7562669" y="3814443"/>
            <a:ext cx="3098800" cy="57626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562669" y="1990176"/>
            <a:ext cx="30988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霸王别姬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9.6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张国荣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张丰毅</a:t>
            </a:r>
            <a:endParaRPr lang="zh-CN" altLang="en-US" sz="1100" dirty="0"/>
          </a:p>
        </p:txBody>
      </p:sp>
      <p:sp>
        <p:nvSpPr>
          <p:cNvPr id="48" name="矩形 47"/>
          <p:cNvSpPr/>
          <p:nvPr/>
        </p:nvSpPr>
        <p:spPr>
          <a:xfrm>
            <a:off x="7562669" y="1341452"/>
            <a:ext cx="30988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阿甘正传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9.5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汤姆</a:t>
            </a:r>
            <a:r>
              <a:rPr lang="en-US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汉克斯</a:t>
            </a:r>
            <a:endParaRPr lang="zh-CN" altLang="en-US" sz="11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8619309" y="3814443"/>
            <a:ext cx="0" cy="5762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66810" y="3814443"/>
            <a:ext cx="0" cy="5762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93229" y="25145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 flipH="1">
            <a:off x="10617640" y="1331980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1aab2c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58" name="文本框 57"/>
          <p:cNvSpPr txBox="1"/>
          <p:nvPr/>
        </p:nvSpPr>
        <p:spPr>
          <a:xfrm flipH="1">
            <a:off x="10679325" y="3973017"/>
            <a:ext cx="61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ea typeface="Alibaba PuHuiTi B"/>
              </a:rPr>
              <a:t>...</a:t>
            </a:r>
            <a:endParaRPr lang="zh-CN" altLang="en-US" sz="1200" b="1" dirty="0">
              <a:solidFill>
                <a:srgbClr val="00B05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59" name="文本框 58"/>
          <p:cNvSpPr txBox="1"/>
          <p:nvPr/>
        </p:nvSpPr>
        <p:spPr>
          <a:xfrm flipH="1">
            <a:off x="7576394" y="3537443"/>
            <a:ext cx="695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23afc5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52" name="连接符: 肘形 51"/>
          <p:cNvCxnSpPr/>
          <p:nvPr/>
        </p:nvCxnSpPr>
        <p:spPr>
          <a:xfrm flipV="1">
            <a:off x="5953760" y="3814442"/>
            <a:ext cx="1622633" cy="75755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连接符: 肘形 66"/>
          <p:cNvCxnSpPr/>
          <p:nvPr/>
        </p:nvCxnSpPr>
        <p:spPr>
          <a:xfrm rot="16200000" flipV="1">
            <a:off x="7506914" y="2059655"/>
            <a:ext cx="1674634" cy="1535676"/>
          </a:xfrm>
          <a:prstGeom prst="bentConnector3">
            <a:avLst>
              <a:gd name="adj1" fmla="val 1094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112069" y="3664810"/>
            <a:ext cx="0" cy="2992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8291571" y="3202631"/>
            <a:ext cx="0" cy="8999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/>
          <p:cNvCxnSpPr/>
          <p:nvPr/>
        </p:nvCxnSpPr>
        <p:spPr>
          <a:xfrm rot="10800000">
            <a:off x="7562669" y="2547945"/>
            <a:ext cx="728904" cy="654689"/>
          </a:xfrm>
          <a:prstGeom prst="bentConnector3">
            <a:avLst>
              <a:gd name="adj1" fmla="val 123875"/>
            </a:avLst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/>
          <p:cNvCxnSpPr/>
          <p:nvPr/>
        </p:nvCxnSpPr>
        <p:spPr>
          <a:xfrm rot="16200000" flipV="1">
            <a:off x="7436218" y="1472494"/>
            <a:ext cx="2653581" cy="2400676"/>
          </a:xfrm>
          <a:prstGeom prst="bentConnector3">
            <a:avLst>
              <a:gd name="adj1" fmla="val 10475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2626201" y="5729701"/>
            <a:ext cx="697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结论：集合中存储的元素并不是对象本身，而是对象的地址。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7755337" y="4426254"/>
            <a:ext cx="848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8710" y="4657086"/>
            <a:ext cx="1047589" cy="33159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flipH="1">
            <a:off x="10667251" y="2010872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2aab2c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10667251" y="2547945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3aab2c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17305 0.1641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39 L -0.2487 0.2067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14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16406 0.2805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07487 0.3729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7748 1.48148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48 1.48148E-6 L 0.16836 -0.0002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2" grpId="0" animBg="1"/>
      <p:bldP spid="24" grpId="0" animBg="1"/>
      <p:bldP spid="25" grpId="0" animBg="1"/>
      <p:bldP spid="32" grpId="0"/>
      <p:bldP spid="38" grpId="0" animBg="1"/>
      <p:bldP spid="47" grpId="0" animBg="1"/>
      <p:bldP spid="48" grpId="0" animBg="1"/>
      <p:bldP spid="49" grpId="0"/>
      <p:bldP spid="49" grpId="1"/>
      <p:bldP spid="58" grpId="0"/>
      <p:bldP spid="59" grpId="0"/>
      <p:bldP spid="59" grpId="1"/>
      <p:bldP spid="156" grpId="0"/>
      <p:bldP spid="158" grpId="0"/>
      <p:bldP spid="158" grpId="1"/>
      <p:bldP spid="158" grpId="2"/>
      <p:bldP spid="4" grpId="0" animBg="1"/>
      <p:bldP spid="35" grpId="0"/>
      <p:bldP spid="35" grpId="1"/>
      <p:bldP spid="39" grpId="0"/>
      <p:bldP spid="3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集合案例：存储自定义类型的的对象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学生信息系统的数据搜索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41509" y="3645185"/>
            <a:ext cx="9489857" cy="268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后台程序需要存储如上学生信息并展示，然后要提供按照学号搜索学生信息的功能。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类，定义</a:t>
            </a:r>
            <a:r>
              <a:rPr lang="en-US" altLang="zh-CN" sz="14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集合存储如上学生对象信息，并遍历展示出来。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提供一个方法，可以接收</a:t>
            </a:r>
            <a:r>
              <a:rPr lang="en-US" altLang="zh-CN" sz="14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集合，和要搜索的学号，返回搜索到的学生对象信息，并展示。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使用死循环，让用户可以不停的搜索。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73" y="1589006"/>
            <a:ext cx="2495550" cy="3738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09" y="2132096"/>
            <a:ext cx="5556360" cy="14439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09" y="1712607"/>
            <a:ext cx="2495550" cy="3503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536" y="2207172"/>
            <a:ext cx="374498" cy="16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30564" y="2161970"/>
            <a:ext cx="75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111091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ArrayList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简单介绍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1" y="1569822"/>
            <a:ext cx="11190889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代表的是集合类，集合是一种容器，与数组类似，不同的是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集合的大小是不固定的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通过创建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的对象表示得到一个集合容器，同时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提供了比数组更好用，更丰富的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给程序员使用。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51" y="2743448"/>
            <a:ext cx="2050728" cy="3771618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3440024" y="2959499"/>
            <a:ext cx="5183714" cy="1616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购物车使用集合对象来存储商品对象更合适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随时可能添加新商品对象进来（个数不确定）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也随时可能删除商品对象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/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/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/>
          <p:cNvSpPr txBox="1">
            <a:spLocks noChangeArrowheads="1"/>
          </p:cNvSpPr>
          <p:nvPr/>
        </p:nvSpPr>
        <p:spPr bwMode="auto">
          <a:xfrm>
            <a:off x="3191064" y="2170594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集合如何创建对象</a:t>
            </a:r>
          </a:p>
        </p:txBody>
      </p:sp>
      <p:sp>
        <p:nvSpPr>
          <p:cNvPr id="18" name="任意多边形 10"/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/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46"/>
          <p:cNvSpPr txBox="1">
            <a:spLocks noChangeArrowheads="1"/>
          </p:cNvSpPr>
          <p:nvPr/>
        </p:nvSpPr>
        <p:spPr bwMode="auto">
          <a:xfrm>
            <a:off x="7600050" y="2170275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/>
              <a:t>ArrayList</a:t>
            </a:r>
            <a:r>
              <a:rPr lang="zh-CN" altLang="en-US" sz="1400" dirty="0"/>
              <a:t>解决实际问题</a:t>
            </a:r>
          </a:p>
        </p:txBody>
      </p:sp>
      <p:cxnSp>
        <p:nvCxnSpPr>
          <p:cNvPr id="29" name="直接连接符 8"/>
          <p:cNvCxnSpPr/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3"/>
          <p:cNvSpPr txBox="1"/>
          <p:nvPr/>
        </p:nvSpPr>
        <p:spPr>
          <a:xfrm>
            <a:off x="7246131" y="2903179"/>
            <a:ext cx="2517899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能够使用</a:t>
            </a:r>
            <a:r>
              <a:rPr lang="en-US" altLang="zh-CN" dirty="0" err="1">
                <a:sym typeface="微软雅黑" panose="020B0503020204020204" pitchFamily="34" charset="-122"/>
              </a:rPr>
              <a:t>ArrayList</a:t>
            </a:r>
            <a:r>
              <a:rPr lang="zh-CN" altLang="en-US" dirty="0">
                <a:sym typeface="微软雅黑" panose="020B0503020204020204" pitchFamily="34" charset="-122"/>
              </a:rPr>
              <a:t>存储对象，并完成数据搜索，删除等常见业务需求</a:t>
            </a:r>
          </a:p>
        </p:txBody>
      </p:sp>
      <p:sp>
        <p:nvSpPr>
          <p:cNvPr id="39" name="文本框 13"/>
          <p:cNvSpPr txBox="1"/>
          <p:nvPr/>
        </p:nvSpPr>
        <p:spPr>
          <a:xfrm>
            <a:off x="951787" y="2938211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要知道如何利用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创建对象代表集合容器来存放数据。</a:t>
            </a:r>
          </a:p>
        </p:txBody>
      </p:sp>
      <p:sp>
        <p:nvSpPr>
          <p:cNvPr id="40" name="文本框 13"/>
          <p:cNvSpPr txBox="1"/>
          <p:nvPr/>
        </p:nvSpPr>
        <p:spPr>
          <a:xfrm>
            <a:off x="2922680" y="2938211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能够说出并使用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类提供的丰富的元素操作的功能：添加、获取、删除、修改等功能</a:t>
            </a:r>
          </a:p>
        </p:txBody>
      </p:sp>
      <p:sp>
        <p:nvSpPr>
          <p:cNvPr id="19" name="文本占位符 3"/>
          <p:cNvSpPr txBox="1"/>
          <p:nvPr/>
        </p:nvSpPr>
        <p:spPr>
          <a:xfrm>
            <a:off x="787079" y="1072893"/>
            <a:ext cx="434270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</a:t>
            </a:r>
            <a:r>
              <a:rPr kumimoji="1" lang="en-US" altLang="zh-CN" dirty="0" err="1">
                <a:latin typeface="Consolas" panose="020B0609020204030204" pitchFamily="49" charset="0"/>
              </a:rPr>
              <a:t>ArrayList</a:t>
            </a:r>
            <a:r>
              <a:rPr kumimoji="1" lang="zh-CN" altLang="en-US" dirty="0">
                <a:latin typeface="Consolas" panose="020B0609020204030204" pitchFamily="49" charset="0"/>
              </a:rPr>
              <a:t>类同学们需要学会什么</a:t>
            </a:r>
          </a:p>
        </p:txBody>
      </p:sp>
      <p:sp>
        <p:nvSpPr>
          <p:cNvPr id="24" name="文本框 13"/>
          <p:cNvSpPr txBox="1"/>
          <p:nvPr/>
        </p:nvSpPr>
        <p:spPr>
          <a:xfrm>
            <a:off x="5053368" y="2916997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能够使用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存储自定义的对象，并清楚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集合存储对象的底层原理</a:t>
            </a:r>
          </a:p>
        </p:txBody>
      </p:sp>
      <p:sp>
        <p:nvSpPr>
          <p:cNvPr id="25" name="文本框 35"/>
          <p:cNvSpPr txBox="1">
            <a:spLocks noChangeArrowheads="1"/>
          </p:cNvSpPr>
          <p:nvPr/>
        </p:nvSpPr>
        <p:spPr bwMode="auto">
          <a:xfrm>
            <a:off x="5467849" y="2183365"/>
            <a:ext cx="2214907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存储自定义对象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3" grpId="0"/>
      <p:bldP spid="35" grpId="0"/>
      <p:bldP spid="39" grpId="0"/>
      <p:bldP spid="40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09160" y="799465"/>
            <a:ext cx="5815330" cy="4556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kzNDRhOTI4MGVmYmU5YjdhMDU4MzliNDNjNjI3Z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cdd370d-1295-4039-979a-8b7fadbd4ba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eda33b-43fa-4ed5-bd4c-b86767cc085f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87b419a-e0dd-4422-83bf-9e60951221a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13c7e19-927a-4a20-8b21-8809e69f3976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3921</Words>
  <Application>Microsoft Office PowerPoint</Application>
  <PresentationFormat>宽屏</PresentationFormat>
  <Paragraphs>473</Paragraphs>
  <Slides>54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54</vt:i4>
      </vt:variant>
    </vt:vector>
  </HeadingPairs>
  <TitlesOfParts>
    <vt:vector size="79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思源黑体 CN Bold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常用API(String、ArrayList)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Yang Alexis</cp:lastModifiedBy>
  <cp:revision>2638</cp:revision>
  <dcterms:created xsi:type="dcterms:W3CDTF">2020-03-31T02:23:00Z</dcterms:created>
  <dcterms:modified xsi:type="dcterms:W3CDTF">2022-08-23T06:22:26Z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776A5C3F662D4FD1ABDBCCED837BDB73</vt:lpwstr>
  </property>
  <property fmtid="{D5CDD505-2E9C-101B-9397-08002B2CF9AE}" pid="3" name="KSOProductBuildVer">
    <vt:lpwstr>2052-11.1.0.11744</vt:lpwstr>
  </property>
</Properties>
</file>