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  <p:sldMasterId id="2147483677" r:id="rId7"/>
  </p:sldMasterIdLst>
  <p:notesMasterIdLst>
    <p:notesMasterId r:id="rId42"/>
  </p:notesMasterIdLst>
  <p:handoutMasterIdLst>
    <p:handoutMasterId r:id="rId43"/>
  </p:handoutMasterIdLst>
  <p:sldIdLst>
    <p:sldId id="462" r:id="rId8"/>
    <p:sldId id="1360" r:id="rId9"/>
    <p:sldId id="1361" r:id="rId10"/>
    <p:sldId id="1378" r:id="rId11"/>
    <p:sldId id="1334" r:id="rId12"/>
    <p:sldId id="1249" r:id="rId13"/>
    <p:sldId id="1386" r:id="rId14"/>
    <p:sldId id="1351" r:id="rId15"/>
    <p:sldId id="1365" r:id="rId16"/>
    <p:sldId id="1387" r:id="rId17"/>
    <p:sldId id="1119" r:id="rId18"/>
    <p:sldId id="1400" r:id="rId19"/>
    <p:sldId id="1391" r:id="rId20"/>
    <p:sldId id="1341" r:id="rId21"/>
    <p:sldId id="1377" r:id="rId22"/>
    <p:sldId id="1392" r:id="rId23"/>
    <p:sldId id="1266" r:id="rId24"/>
    <p:sldId id="1318" r:id="rId25"/>
    <p:sldId id="1393" r:id="rId26"/>
    <p:sldId id="1356" r:id="rId27"/>
    <p:sldId id="1396" r:id="rId28"/>
    <p:sldId id="1339" r:id="rId29"/>
    <p:sldId id="1404" r:id="rId30"/>
    <p:sldId id="1397" r:id="rId31"/>
    <p:sldId id="1399" r:id="rId32"/>
    <p:sldId id="1406" r:id="rId33"/>
    <p:sldId id="1371" r:id="rId34"/>
    <p:sldId id="1372" r:id="rId35"/>
    <p:sldId id="1375" r:id="rId36"/>
    <p:sldId id="1376" r:id="rId37"/>
    <p:sldId id="1398" r:id="rId38"/>
    <p:sldId id="1405" r:id="rId39"/>
    <p:sldId id="1403" r:id="rId40"/>
    <p:sldId id="26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852" autoAdjust="0"/>
  </p:normalViewPr>
  <p:slideViewPr>
    <p:cSldViewPr snapToGrid="0">
      <p:cViewPr varScale="1">
        <p:scale>
          <a:sx n="123" d="100"/>
          <a:sy n="123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274049" y="260138"/>
            <a:ext cx="79179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专题课</a:t>
            </a:r>
            <a:r>
              <a:rPr kumimoji="1" lang="en-US" altLang="zh-CN" dirty="0"/>
              <a:t>(</a:t>
            </a:r>
            <a:r>
              <a:rPr kumimoji="1" lang="zh-CN" altLang="en-US" dirty="0"/>
              <a:t>编程案例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01507" y="691292"/>
            <a:ext cx="5786548" cy="5029199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案例二：找素数</a:t>
            </a:r>
            <a:endParaRPr kumimoji="1"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案例三：开发验证码</a:t>
            </a:r>
            <a:endParaRPr kumimoji="1"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案例四：数组元素的复制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案例五：评委打分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案例六：数字加密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案例七：模拟双色球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开发验证码</a:t>
            </a:r>
          </a:p>
        </p:txBody>
      </p:sp>
      <p:sp>
        <p:nvSpPr>
          <p:cNvPr id="6" name="矩形 5"/>
          <p:cNvSpPr/>
          <p:nvPr/>
        </p:nvSpPr>
        <p:spPr>
          <a:xfrm>
            <a:off x="4420925" y="1209321"/>
            <a:ext cx="7807267" cy="3355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定义方法实现随机产生一个指定位数的验证码，每位可能是数字、大写、小写字母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定义一个方法，生成验证码返回：返回值类型是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，需要形参接收位数。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在方法内部使用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循环依次生成每位随机字符，并连接起来。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把连接好的随机字符作为一组验证码返回。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5" y="1622066"/>
            <a:ext cx="4058430" cy="337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77132" y="1044585"/>
            <a:ext cx="7514868" cy="4511040"/>
          </a:xfrm>
        </p:spPr>
        <p:txBody>
          <a:bodyPr/>
          <a:lstStyle/>
          <a:p>
            <a:r>
              <a:rPr lang="zh-CN" altLang="en-US" dirty="0"/>
              <a:t>随机验证码的核心实现逻辑是如何进行的？</a:t>
            </a:r>
            <a:endParaRPr lang="en-US" altLang="zh-CN" dirty="0"/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类型的变量存储验证码字符。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循环，循环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随机生成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0|1|2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的数据，依次代表当前位置要生成数字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大写字母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小写字母。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交给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生成对应类型的随机字符，把字符交给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循环结束后，返回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类型的变量即是所求的验证码结果。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4953" y="613138"/>
            <a:ext cx="5786548" cy="5029199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案例二：找素数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案例三：开发验证码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案例四：数组元素的复制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案例五：评委打分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案例六：数字加密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案例七：模拟双色球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数组元素复制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800" b="1" dirty="0"/>
              <a:t>需求：</a:t>
            </a:r>
            <a:endParaRPr lang="en-US" altLang="zh-CN" sz="18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把一个数组中的元素复制到另一个新数组中去。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sz="1800" b="1" dirty="0"/>
              <a:t>分析：</a:t>
            </a:r>
            <a:endParaRPr lang="en-US" altLang="zh-CN" sz="18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需要动态初始化一个数组，长度与原数组一样。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遍历原数组的每个元素，依次赋值给新数组。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输出两个数组的内容。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43609" y="1357949"/>
            <a:ext cx="5494546" cy="2688439"/>
          </a:xfrm>
        </p:spPr>
        <p:txBody>
          <a:bodyPr/>
          <a:lstStyle/>
          <a:p>
            <a:r>
              <a:rPr lang="zh-CN" altLang="en-US" dirty="0"/>
              <a:t>数组的拷贝是什么意思？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需要创建新数组，把原来数组的元素赋值过来。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75045" y="558430"/>
            <a:ext cx="5786548" cy="5029199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案例二：找素数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案例三：开发验证码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案例四：数组元素的复制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案例五：评委打分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案例六：数字加密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案例七：模拟双色球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2181165" cy="517190"/>
          </a:xfrm>
        </p:spPr>
        <p:txBody>
          <a:bodyPr/>
          <a:lstStyle/>
          <a:p>
            <a:r>
              <a:rPr lang="zh-CN" altLang="en-US" dirty="0"/>
              <a:t>评委打分案例</a:t>
            </a:r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/>
          </p:nvPr>
        </p:nvSpPr>
        <p:spPr>
          <a:xfrm>
            <a:off x="2195450" y="1700418"/>
            <a:ext cx="9214230" cy="4219575"/>
          </a:xfrm>
        </p:spPr>
        <p:txBody>
          <a:bodyPr/>
          <a:lstStyle/>
          <a:p>
            <a:r>
              <a:rPr lang="zh-CN" altLang="en-US" sz="1800" b="1" dirty="0"/>
              <a:t>需求 </a:t>
            </a:r>
            <a:r>
              <a:rPr lang="en-US" altLang="zh-CN" sz="1800" b="1" dirty="0"/>
              <a:t>: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在唱歌比赛中，有</a:t>
            </a:r>
            <a:r>
              <a:rPr lang="en-US" altLang="zh-CN" dirty="0"/>
              <a:t>6</a:t>
            </a:r>
            <a:r>
              <a:rPr lang="zh-CN" altLang="en-US" dirty="0"/>
              <a:t>名评委给选手打分，分数范围是</a:t>
            </a:r>
            <a:r>
              <a:rPr lang="en-US" altLang="zh-CN" dirty="0"/>
              <a:t>[0 - 100]</a:t>
            </a:r>
            <a:r>
              <a:rPr lang="zh-CN" altLang="en-US" dirty="0"/>
              <a:t>之间的整数。选手的最后得分为：去掉最高分、最低分后的</a:t>
            </a:r>
            <a:r>
              <a:rPr lang="en-US" altLang="zh-CN" dirty="0"/>
              <a:t>4</a:t>
            </a:r>
            <a:r>
              <a:rPr lang="zh-CN" altLang="en-US" dirty="0"/>
              <a:t>个评委的平均分，请完成上述过程并计算出选手的得分。</a:t>
            </a:r>
            <a:endParaRPr lang="en-US" altLang="zh-CN" dirty="0"/>
          </a:p>
          <a:p>
            <a:endParaRPr lang="en-US" altLang="zh-CN" sz="1800" b="1" dirty="0"/>
          </a:p>
          <a:p>
            <a:r>
              <a:rPr lang="zh-CN" altLang="en-US" sz="1800" b="1" dirty="0"/>
              <a:t>分析：</a:t>
            </a:r>
            <a:endParaRPr lang="en-US" altLang="zh-CN" sz="1800" b="1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把</a:t>
            </a:r>
            <a:r>
              <a:rPr lang="en-US" altLang="zh-CN" dirty="0"/>
              <a:t>6</a:t>
            </a:r>
            <a:r>
              <a:rPr lang="zh-CN" altLang="en-US" dirty="0"/>
              <a:t>个评委的分数录入到程序中去 </a:t>
            </a:r>
            <a:r>
              <a:rPr lang="en-US" altLang="zh-CN" dirty="0"/>
              <a:t>----&gt; </a:t>
            </a:r>
            <a:r>
              <a:rPr lang="zh-CN" altLang="en-US" dirty="0"/>
              <a:t>使用数组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遍历数组中每个数据，进行累加求和，并找出最高分、最低分。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按照分数的计算规则算出平均分。</a:t>
            </a: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83922" y="4492680"/>
            <a:ext cx="2480447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scores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int[6];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834393" y="1033670"/>
            <a:ext cx="5686968" cy="2268772"/>
          </a:xfrm>
        </p:spPr>
        <p:txBody>
          <a:bodyPr/>
          <a:lstStyle/>
          <a:p>
            <a:r>
              <a:rPr lang="zh-CN" altLang="en-US" dirty="0"/>
              <a:t>如何实现评委打分案例？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221374" y="2453789"/>
            <a:ext cx="6112565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定义一个动态初始化的数组用于存储分数数据。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定义三个变量用于保存最大值、最小值和总和。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遍历数组中的每个元素，依次进行统计。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遍历结束后按照规则计算出结果即可。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4710" y="703116"/>
            <a:ext cx="5786548" cy="5029199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案例二：找素数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案例三：开发验证码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案例四：数组元素的复制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案例五：评委打分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案例六：数字加密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案例七：模拟双色球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100342"/>
            <a:ext cx="10698800" cy="51719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153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复习前半段课程学习的</a:t>
            </a:r>
            <a:r>
              <a:rPr lang="en-US" altLang="zh-CN" dirty="0"/>
              <a:t>Java</a:t>
            </a:r>
            <a:r>
              <a:rPr lang="zh-CN" altLang="en-US" dirty="0"/>
              <a:t>编程知识，能够使用所学的知识解决问题，提升同学们的编程能力。</a:t>
            </a:r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>
          <a:xfrm>
            <a:off x="710880" y="2314376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涉及到的知识点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6" name="文本占位符 3"/>
          <p:cNvSpPr txBox="1"/>
          <p:nvPr/>
        </p:nvSpPr>
        <p:spPr>
          <a:xfrm>
            <a:off x="710880" y="2683256"/>
            <a:ext cx="10698800" cy="29621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变量、数组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运算符：基本运算符、关系运算符、逻辑运算符</a:t>
            </a:r>
            <a:r>
              <a:rPr lang="en-US" altLang="zh-CN" dirty="0"/>
              <a:t>…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程序流程控制：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；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；死循环、循环嵌套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跳转关键字：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方法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…</a:t>
            </a:r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数字加密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999280" y="1656000"/>
            <a:ext cx="9883837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800" b="1" i="0" dirty="0">
                <a:solidFill>
                  <a:srgbClr val="000000"/>
                </a:solidFill>
                <a:effectLst/>
              </a:rPr>
              <a:t>需求：</a:t>
            </a:r>
            <a:endParaRPr lang="en-US" altLang="zh-CN" sz="1800" b="1" i="0" dirty="0">
              <a:solidFill>
                <a:srgbClr val="000000"/>
              </a:solidFill>
              <a:effectLst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某系统的数字密码：比如</a:t>
            </a:r>
            <a:r>
              <a:rPr lang="en-US" altLang="zh-CN" dirty="0"/>
              <a:t>1983</a:t>
            </a:r>
            <a:r>
              <a:rPr lang="zh-CN" altLang="en-US" dirty="0"/>
              <a:t>，采用加密方式进行传输，规则如下：先得到每位数，然后每位数都加上</a:t>
            </a:r>
            <a:r>
              <a:rPr lang="en-US" altLang="zh-CN" dirty="0"/>
              <a:t>5 , </a:t>
            </a:r>
            <a:r>
              <a:rPr lang="zh-CN" altLang="en-US" dirty="0"/>
              <a:t>再对</a:t>
            </a:r>
            <a:r>
              <a:rPr lang="en-US" altLang="zh-CN" dirty="0"/>
              <a:t>10</a:t>
            </a:r>
            <a:r>
              <a:rPr lang="zh-CN" altLang="en-US" dirty="0"/>
              <a:t>求余，最后将所有数字反转，得到一串新数。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b="1" dirty="0"/>
          </a:p>
          <a:p>
            <a:pPr>
              <a:lnSpc>
                <a:spcPct val="200000"/>
              </a:lnSpc>
            </a:pPr>
            <a:endParaRPr lang="en-US" altLang="zh-CN" b="1" dirty="0"/>
          </a:p>
          <a:p>
            <a:pPr>
              <a:lnSpc>
                <a:spcPct val="200000"/>
              </a:lnSpc>
            </a:pP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将每位数据存入到数组中去，遍历数组每位数据按照规则进行更改，把更改后</a:t>
            </a:r>
            <a:r>
              <a:rPr lang="zh-CN" altLang="en-US"/>
              <a:t>的数据重新存入</a:t>
            </a:r>
            <a:r>
              <a:rPr lang="zh-CN" altLang="en-US" dirty="0"/>
              <a:t>到数组中。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将数组的前后元素进行交换，数组中的最终元素就是加密后的结果。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084070" y="3373120"/>
            <a:ext cx="5043170" cy="13608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9            8             3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5          6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14 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13  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%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10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6         4    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3             8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反转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8         3            4             6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加密后的结果就是：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8346</a:t>
            </a:r>
            <a:endParaRPr lang="zh-CN" altLang="en-US" sz="11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数字加密</a:t>
            </a:r>
          </a:p>
        </p:txBody>
      </p:sp>
      <p:graphicFrame>
        <p:nvGraphicFramePr>
          <p:cNvPr id="5" name="表格 7"/>
          <p:cNvGraphicFramePr>
            <a:graphicFrameLocks noGrp="1"/>
          </p:cNvGraphicFramePr>
          <p:nvPr/>
        </p:nvGraphicFramePr>
        <p:xfrm>
          <a:off x="1689180" y="2442898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38847" y="2486832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3329" y="2470328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7458" y="2470328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91200" y="2452511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25770" y="2442898"/>
            <a:ext cx="6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1209" y="2926530"/>
            <a:ext cx="44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38132" y="2926530"/>
            <a:ext cx="44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023 L 0.14258 0.09051 C 0.17214 0.11088 0.21667 0.12199 0.26342 0.12199 C 0.31654 0.12199 0.35912 0.11088 0.38868 0.09051 L 0.53125 0.00023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9" y="60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14245 0.1132 C -0.17214 0.13889 -0.21667 0.15301 -0.26341 0.15301 C -0.31641 0.15301 -0.35899 0.13889 -0.38867 0.1132 L -0.53099 -1.85185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49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3425 0.002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13242 0.004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06823 0.04004 C 0.08242 0.04907 0.10364 0.05393 0.12604 0.05393 C 0.15156 0.05393 0.17187 0.04907 0.18606 0.04004 L 0.25442 2.96296E-6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26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76 0.00255 L -0.08151 0.04259 C -0.0957 0.05162 -0.11718 0.05648 -0.13971 0.05648 C -0.16536 0.05648 -0.18593 0.05162 -0.20013 0.04259 L -0.26875 0.00255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25 0.00278 L 0.26159 0.002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42 0.00417 L -0.25443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1" grpId="1"/>
      <p:bldP spid="11" grpId="2"/>
      <p:bldP spid="13" grpId="0"/>
      <p:bldP spid="13" grpId="1"/>
      <p:bldP spid="13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287496" y="1900073"/>
            <a:ext cx="7318350" cy="2688439"/>
          </a:xfrm>
        </p:spPr>
        <p:txBody>
          <a:bodyPr/>
          <a:lstStyle/>
          <a:p>
            <a:r>
              <a:rPr lang="zh-CN" altLang="en-US" dirty="0"/>
              <a:t>本次案例中是如何完成数组元素的反转的？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个变量分别占数组的首尾位置。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一个变量往前走，一个变量往后走，同步交换双方位置处的值。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请将加密后的数据解密出来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07590" y="1924050"/>
            <a:ext cx="4268470" cy="13608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9            8             3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5          6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14  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13  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%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10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6         4    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3             8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反转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8         3            4             6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加密后的结果就是：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8346</a:t>
            </a:r>
            <a:endParaRPr lang="zh-CN" altLang="en-US" sz="11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cxnSp>
        <p:nvCxnSpPr>
          <p:cNvPr id="14" name="直接箭头连接符 13"/>
          <p:cNvCxnSpPr>
            <a:endCxn id="15" idx="1"/>
          </p:cNvCxnSpPr>
          <p:nvPr/>
        </p:nvCxnSpPr>
        <p:spPr>
          <a:xfrm>
            <a:off x="4023360" y="3142034"/>
            <a:ext cx="27858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809167" y="297275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1983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0974" y="721467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案例二：找素数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案例三：开发验证码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案例四：数组元素的复制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案例五：评委打分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案例六：数字加密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案例七：模拟双色球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业务分析、随机生成一组中奖号码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用户输入一组双色球号码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判断中奖情况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双色球系统</a:t>
            </a:r>
            <a:r>
              <a:rPr lang="en-US" altLang="zh-CN" dirty="0"/>
              <a:t>-</a:t>
            </a:r>
            <a:r>
              <a:rPr lang="zh-CN" altLang="en-US" dirty="0"/>
              <a:t>业务分析、随机生成一组中奖号码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39" y="1889397"/>
            <a:ext cx="3653468" cy="4425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14" name="文本框 13"/>
          <p:cNvSpPr txBox="1"/>
          <p:nvPr/>
        </p:nvSpPr>
        <p:spPr>
          <a:xfrm>
            <a:off x="4781215" y="1602973"/>
            <a:ext cx="204435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总体实现步骤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62" y="2443031"/>
            <a:ext cx="4930464" cy="29154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双色球系统</a:t>
            </a:r>
            <a:r>
              <a:rPr lang="en-US" altLang="zh-CN" dirty="0"/>
              <a:t>-</a:t>
            </a:r>
            <a:r>
              <a:rPr lang="zh-CN" altLang="en-US" dirty="0"/>
              <a:t>业务分析、随机生成一组中奖号码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90341" y="1527069"/>
            <a:ext cx="7256088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随机一组中奖号码的分析：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中奖号码由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个红球和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个篮球组成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个红球要求不能重复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可以定义方法用于返回一组中奖号码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(7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返回的形式是一个整型数组。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63" y="3262959"/>
            <a:ext cx="4930464" cy="29154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39" y="1889397"/>
            <a:ext cx="3653468" cy="4425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360655" y="1631488"/>
            <a:ext cx="7029963" cy="2688439"/>
          </a:xfrm>
        </p:spPr>
        <p:txBody>
          <a:bodyPr/>
          <a:lstStyle/>
          <a:p>
            <a:r>
              <a:rPr lang="zh-CN" altLang="en-US" dirty="0"/>
              <a:t>本次案例中是如何去保证随机的</a:t>
            </a:r>
            <a:r>
              <a:rPr lang="en-US" altLang="zh-CN" dirty="0"/>
              <a:t>6</a:t>
            </a:r>
            <a:r>
              <a:rPr lang="zh-CN" altLang="en-US" dirty="0"/>
              <a:t>个中奖的红球号码不重复的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每次随机一个红球号码后去数组中判断是否存在。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存在需要重新随机一个数字直到不重复为止。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42481" y="627682"/>
            <a:ext cx="5786548" cy="5029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案例二：找素数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案例三：开发验证码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案例四：数组元素的复制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案例五：评委打分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案例六：数字加密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案例七：模拟双色球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业务分析、随机生成一组中奖号码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用户输入一组双色球号码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判断中奖情况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双色球系统</a:t>
            </a:r>
            <a:r>
              <a:rPr lang="en-US" altLang="zh-CN" dirty="0"/>
              <a:t>-</a:t>
            </a:r>
            <a:r>
              <a:rPr kumimoji="1" lang="zh-CN" altLang="en-US" sz="2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用户输入一组双色球号码</a:t>
            </a:r>
            <a:endParaRPr lang="zh-CN" altLang="en-US" dirty="0"/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874857" y="4725504"/>
            <a:ext cx="7059478" cy="1773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800" b="1" dirty="0"/>
              <a:t>用户输入一组双色球号码分析：</a:t>
            </a:r>
            <a:endParaRPr lang="en-US" altLang="zh-CN" sz="18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定义一个方法，该方法可以录入用户输入的</a:t>
            </a:r>
            <a:r>
              <a:rPr lang="en-US" altLang="zh-CN" sz="1400" dirty="0">
                <a:solidFill>
                  <a:schemeClr val="tx1"/>
                </a:solidFill>
              </a:rPr>
              <a:t>6</a:t>
            </a:r>
            <a:r>
              <a:rPr lang="zh-CN" altLang="en-US" sz="1400" dirty="0">
                <a:solidFill>
                  <a:schemeClr val="tx1"/>
                </a:solidFill>
              </a:rPr>
              <a:t>个红球和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个篮球号码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该方法最终需要返回一个数组，数组中就是用户录入的号码（</a:t>
            </a:r>
            <a:r>
              <a:rPr lang="en-US" altLang="zh-CN" sz="1400" dirty="0">
                <a:solidFill>
                  <a:schemeClr val="tx1"/>
                </a:solidFill>
              </a:rPr>
              <a:t>7</a:t>
            </a:r>
            <a:r>
              <a:rPr lang="zh-CN" altLang="en-US" sz="1400" dirty="0">
                <a:solidFill>
                  <a:schemeClr val="tx1"/>
                </a:solidFill>
              </a:rPr>
              <a:t>位）。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07" y="1898542"/>
            <a:ext cx="3653468" cy="4425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14" y="1898542"/>
            <a:ext cx="4930464" cy="29154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1100342"/>
            <a:ext cx="10698800" cy="51719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编程思维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153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使用所学的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Java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技术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解决问题的思维方式和编写代码实现出来的能力。</a:t>
            </a:r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>
          <a:xfrm>
            <a:off x="710880" y="2314376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关于提升编程思维和编程能力的建议 </a:t>
            </a:r>
          </a:p>
        </p:txBody>
      </p:sp>
      <p:sp>
        <p:nvSpPr>
          <p:cNvPr id="6" name="文本占位符 3"/>
          <p:cNvSpPr txBox="1"/>
          <p:nvPr/>
        </p:nvSpPr>
        <p:spPr>
          <a:xfrm>
            <a:off x="710880" y="2831566"/>
            <a:ext cx="7701600" cy="6153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编程思维和编程能力不是一朝一夕形成的，需要时间的沉淀和大量练习。</a:t>
            </a:r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前期：先模仿，后期：再</a:t>
            </a:r>
            <a:r>
              <a:rPr lang="zh-CN" altLang="en-US" dirty="0">
                <a:solidFill>
                  <a:srgbClr val="CC0000"/>
                </a:solidFill>
                <a:latin typeface="Arial" panose="020B0604020202020204" pitchFamily="34" charset="0"/>
              </a:rPr>
              <a:t>创新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C0000"/>
                </a:solidFill>
                <a:latin typeface="Arial" panose="020B0604020202020204" pitchFamily="34" charset="0"/>
              </a:rPr>
              <a:t>具体措施：勤于练习代码，勤于思考，孰能生巧。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78230" y="5948140"/>
            <a:ext cx="6640336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</a:rPr>
              <a:t>不积跬步，无以至千里；不积小流，无以成江海。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5695" y="4132565"/>
            <a:ext cx="2375867" cy="162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2900" y="4132565"/>
            <a:ext cx="2375867" cy="15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90501" y="1623672"/>
            <a:ext cx="6431795" cy="2688439"/>
          </a:xfrm>
        </p:spPr>
        <p:txBody>
          <a:bodyPr/>
          <a:lstStyle/>
          <a:p>
            <a:r>
              <a:rPr lang="zh-CN" altLang="en-US" dirty="0"/>
              <a:t>本次案例中是如何去录入用户的选号的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35951" y="367646"/>
            <a:ext cx="5796773" cy="53269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案例二：找素数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案例三：开发验证码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案例四：数组元素的复制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案例五：评委打分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案例六：数字加密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案例七：模拟双色球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拓展案例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业务分析、随机生成一组中奖号码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用户输入一组双色球号码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判断中奖情况</a:t>
            </a:r>
            <a:endParaRPr kumimoji="1"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模拟双色球系统</a:t>
            </a:r>
            <a:r>
              <a:rPr lang="en-US" altLang="zh-CN" dirty="0"/>
              <a:t>-</a:t>
            </a:r>
            <a:r>
              <a:rPr kumimoji="1" lang="zh-CN" altLang="en-US" sz="2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判断中奖情况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07" y="1898542"/>
            <a:ext cx="3653468" cy="4425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15" name="文本占位符 4"/>
          <p:cNvSpPr txBox="1"/>
          <p:nvPr/>
        </p:nvSpPr>
        <p:spPr>
          <a:xfrm>
            <a:off x="4819196" y="4813947"/>
            <a:ext cx="7059478" cy="22950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b="1" dirty="0"/>
              <a:t>中奖情况判断的分析：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定义一个方法，可以接收中奖号码的数组，用户选号的数组。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根据命中红球</a:t>
            </a:r>
            <a:r>
              <a:rPr lang="zh-CN" altLang="en-US"/>
              <a:t>数和蓝球</a:t>
            </a:r>
            <a:r>
              <a:rPr lang="zh-CN" altLang="en-US" dirty="0"/>
              <a:t>数判断最终的中奖情况并输出详情和中奖金额。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14" y="1898542"/>
            <a:ext cx="4930464" cy="29154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10747" y="2084780"/>
            <a:ext cx="6431795" cy="2688439"/>
          </a:xfrm>
        </p:spPr>
        <p:txBody>
          <a:bodyPr/>
          <a:lstStyle/>
          <a:p>
            <a:r>
              <a:rPr lang="zh-CN" altLang="en-US" dirty="0"/>
              <a:t>本次案例中是如何去统计红球的命中数量的？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遍历用户的每个选号，然后遍历中奖号码的数组。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看当前选号是否在中奖号码中存在，存在则命中数量加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42481" y="627682"/>
            <a:ext cx="5786548" cy="5029199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案例二：找素数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案例三：开发验证码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案例四：数组元素的复制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案例五：评委打分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案例六：数字加密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案例七：模拟双色球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买飞机票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938241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r>
              <a:rPr lang="en-US" altLang="zh-CN" b="1" dirty="0"/>
              <a:t>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机票价格按照淡季旺季、头等舱和经济舱收费、输入机票原价、月份和头等舱或经济舱。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机票最终优惠价格的计算方案如下：旺季（</a:t>
            </a:r>
            <a:r>
              <a:rPr lang="en-US" altLang="zh-CN" dirty="0"/>
              <a:t>5-10</a:t>
            </a:r>
            <a:r>
              <a:rPr lang="zh-CN" altLang="en-US" dirty="0"/>
              <a:t>月）头等舱</a:t>
            </a:r>
            <a:r>
              <a:rPr lang="en-US" altLang="zh-CN" dirty="0"/>
              <a:t>9</a:t>
            </a:r>
            <a:r>
              <a:rPr lang="zh-CN" altLang="en-US" dirty="0"/>
              <a:t>折，经济舱</a:t>
            </a:r>
            <a:r>
              <a:rPr lang="en-US" altLang="zh-CN" dirty="0"/>
              <a:t>8.5</a:t>
            </a:r>
            <a:r>
              <a:rPr lang="zh-CN" altLang="en-US" dirty="0"/>
              <a:t>折，淡季（</a:t>
            </a:r>
            <a:r>
              <a:rPr lang="en-US" altLang="zh-CN" dirty="0"/>
              <a:t>11</a:t>
            </a:r>
            <a:r>
              <a:rPr lang="zh-CN" altLang="en-US" dirty="0"/>
              <a:t>月到来年</a:t>
            </a:r>
            <a:r>
              <a:rPr lang="en-US" altLang="zh-CN" dirty="0"/>
              <a:t>4</a:t>
            </a:r>
            <a:r>
              <a:rPr lang="zh-CN" altLang="en-US" dirty="0"/>
              <a:t>月）头等舱</a:t>
            </a:r>
            <a:r>
              <a:rPr lang="en-US" altLang="zh-CN" dirty="0"/>
              <a:t>7</a:t>
            </a:r>
            <a:r>
              <a:rPr lang="zh-CN" altLang="en-US" dirty="0"/>
              <a:t>折，经济舱</a:t>
            </a:r>
            <a:r>
              <a:rPr lang="en-US" altLang="zh-CN" dirty="0"/>
              <a:t>6.5</a:t>
            </a:r>
            <a:r>
              <a:rPr lang="zh-CN" altLang="en-US" dirty="0"/>
              <a:t>折。</a:t>
            </a:r>
          </a:p>
          <a:p>
            <a:pPr>
              <a:lnSpc>
                <a:spcPct val="200000"/>
              </a:lnSpc>
            </a:pPr>
            <a:r>
              <a:rPr lang="zh-CN" altLang="en-US" b="1" dirty="0"/>
              <a:t>分析：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键盘录入机票的原价，仓位类型，月份信息，调用方法返回机票最终的优惠价格。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方法内部应该先使用</a:t>
            </a:r>
            <a:r>
              <a:rPr lang="en-US" altLang="zh-CN" dirty="0"/>
              <a:t>if</a:t>
            </a:r>
            <a:r>
              <a:rPr lang="zh-CN" altLang="en-US" dirty="0"/>
              <a:t>分支判断月份是是旺季还是淡季，然后使用</a:t>
            </a:r>
            <a:r>
              <a:rPr lang="en-US" altLang="zh-CN" dirty="0"/>
              <a:t>switch</a:t>
            </a:r>
            <a:r>
              <a:rPr lang="zh-CN" altLang="en-US" dirty="0"/>
              <a:t>分支判断是头等舱还是经济舱。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选择对应的折扣进行计算并返回计算的结果，如果信息录入有误返回价位为</a:t>
            </a:r>
            <a:r>
              <a:rPr lang="en-US" altLang="zh-CN" dirty="0"/>
              <a:t>-1</a:t>
            </a:r>
            <a:r>
              <a:rPr lang="zh-CN" altLang="en-US" dirty="0"/>
              <a:t>元代表即可。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835016" y="2253430"/>
            <a:ext cx="6137585" cy="1760091"/>
          </a:xfrm>
        </p:spPr>
        <p:txBody>
          <a:bodyPr/>
          <a:lstStyle/>
          <a:p>
            <a:r>
              <a:rPr kumimoji="1" lang="zh-CN" altLang="en-US" sz="1600" dirty="0">
                <a:latin typeface="Consolas" panose="020B0609020204030204" pitchFamily="49" charset="0"/>
              </a:rPr>
              <a:t>遇到判断值匹配的时选择什么结构实现？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分支结构实现。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5016" y="3239970"/>
            <a:ext cx="5605184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2.</a:t>
            </a:r>
            <a:r>
              <a:rPr kumimoji="1" lang="zh-CN" altLang="en-US" sz="1600" dirty="0">
                <a:latin typeface="Consolas" panose="020B0609020204030204" pitchFamily="49" charset="0"/>
              </a:rPr>
              <a:t>遇到判断区间范围的时候选择什么结构实现？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分支结构实现。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4030" y="644399"/>
            <a:ext cx="5786548" cy="5029199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案例一：买飞机票</a:t>
            </a:r>
            <a:endParaRPr kumimoji="1"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案例二：找素数</a:t>
            </a:r>
            <a:endParaRPr kumimoji="1"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案例三：开发验证码</a:t>
            </a:r>
            <a:endParaRPr kumimoji="1"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案例四：数组元素的复制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案例五：评委打分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案例六：数字加密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案例七：模拟双色球</a:t>
            </a:r>
            <a:r>
              <a:rPr kumimoji="1"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kumimoji="1"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找素数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88069" y="2793821"/>
            <a:ext cx="10741323" cy="25092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说明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除了</a:t>
            </a:r>
            <a:r>
              <a:rPr lang="en-US" altLang="zh-CN" dirty="0"/>
              <a:t>1</a:t>
            </a:r>
            <a:r>
              <a:rPr lang="zh-CN" altLang="en-US" dirty="0"/>
              <a:t>和它本身以外，不能被其他正整数整除，就叫</a:t>
            </a:r>
            <a:r>
              <a:rPr lang="zh-CN" altLang="en-US" b="1" dirty="0"/>
              <a:t>素数。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101-200</a:t>
            </a:r>
            <a:r>
              <a:rPr lang="zh-CN" altLang="en-US" dirty="0"/>
              <a:t>之间的数据可以采用循环依次拿到</a:t>
            </a:r>
            <a:r>
              <a:rPr lang="en-US" altLang="zh-CN" dirty="0"/>
              <a:t>; </a:t>
            </a:r>
            <a:r>
              <a:rPr lang="zh-CN" altLang="en-US" dirty="0"/>
              <a:t>每拿到一个数，判断该数是否是素数。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判断规则是：从</a:t>
            </a:r>
            <a:r>
              <a:rPr lang="en-US" altLang="zh-CN" dirty="0"/>
              <a:t>2</a:t>
            </a:r>
            <a:r>
              <a:rPr lang="zh-CN" altLang="en-US" dirty="0"/>
              <a:t>开始遍历到该数的一半的数据，看是否有数据可以整除它，有则不是素数，没有则是素数。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如果最终判定是素数，即可输出展示。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6" y="1600598"/>
            <a:ext cx="3689050" cy="1193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271614" y="1108195"/>
            <a:ext cx="7671177" cy="4511040"/>
          </a:xfrm>
        </p:spPr>
        <p:txBody>
          <a:bodyPr/>
          <a:lstStyle/>
          <a:p>
            <a:r>
              <a:rPr lang="zh-CN" altLang="en-US" dirty="0"/>
              <a:t>本次案例中是如何确定出该数是素数的，具体如何实现？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flag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标记位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到该数的一半的数据去判断是否有整除的数据，有则改变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标记位的状态。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最终通过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flag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的状态判断是否是素数。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1884</Words>
  <Application>Microsoft Office PowerPoint</Application>
  <PresentationFormat>宽屏</PresentationFormat>
  <Paragraphs>200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Alibaba PuHuiTi B</vt:lpstr>
      <vt:lpstr>Alibaba PuHuiTi M</vt:lpstr>
      <vt:lpstr>Alibaba PuHuiTi Medium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专题课(编程案例)</vt:lpstr>
      <vt:lpstr>目的</vt:lpstr>
      <vt:lpstr>编程思维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Yang Alexis</cp:lastModifiedBy>
  <cp:revision>2210</cp:revision>
  <dcterms:created xsi:type="dcterms:W3CDTF">2020-03-31T02:23:00Z</dcterms:created>
  <dcterms:modified xsi:type="dcterms:W3CDTF">2022-07-26T06:17:29Z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E94AF6F514C748CB840A0ED77716B527</vt:lpwstr>
  </property>
  <property fmtid="{D5CDD505-2E9C-101B-9397-08002B2CF9AE}" pid="3" name="KSOProductBuildVer">
    <vt:lpwstr>2052-11.1.0.11372</vt:lpwstr>
  </property>
</Properties>
</file>