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dingfa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正则表达式匹配规则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我们已经学习了</a:t>
            </a:r>
            <a:r>
              <a:rPr lang="en-US" altLang="zh-CN" sz="1400" dirty="0" smtClean="0"/>
              <a:t>* - ? </a:t>
            </a:r>
            <a:r>
              <a:rPr lang="zh-CN" altLang="en-US" sz="1400" dirty="0" smtClean="0"/>
              <a:t>等元字符的使用，它们都有各自的特殊含义。如果想匹配没有预定义元字符的字符集和，或表达式和我们已有的定义相反，或者存在多种匹配情况，该怎么办呢？本节就介绍几种常用匹配规则。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3.3.1 </a:t>
            </a:r>
            <a:r>
              <a:rPr lang="zh-CN" altLang="en-US" sz="1400" b="1" dirty="0" smtClean="0"/>
              <a:t>字符组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3.3.2 </a:t>
            </a:r>
            <a:r>
              <a:rPr lang="zh-CN" altLang="en-US" sz="1400" b="1" dirty="0" smtClean="0"/>
              <a:t>转义</a:t>
            </a:r>
            <a:endParaRPr lang="en-US" altLang="zh-CN" sz="1400" b="1" dirty="0"/>
          </a:p>
          <a:p>
            <a:r>
              <a:rPr lang="en-US" altLang="zh-CN" sz="1400" b="1" dirty="0" smtClean="0"/>
              <a:t>3.3.3 </a:t>
            </a:r>
            <a:r>
              <a:rPr lang="zh-CN" altLang="en-US" sz="1400" b="1" dirty="0" smtClean="0"/>
              <a:t>反义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3.3.4 </a:t>
            </a:r>
            <a:r>
              <a:rPr lang="zh-CN" altLang="en-US" sz="1400" b="1" dirty="0" smtClean="0"/>
              <a:t>分支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3.3.5 </a:t>
            </a:r>
            <a:r>
              <a:rPr lang="zh-CN" altLang="en-US" sz="1400" b="1" dirty="0" smtClean="0"/>
              <a:t>分组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3.3.6 </a:t>
            </a:r>
            <a:r>
              <a:rPr lang="zh-CN" altLang="en-US" sz="1400" b="1" dirty="0" smtClean="0"/>
              <a:t>反向引用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3.3.7 </a:t>
            </a:r>
            <a:r>
              <a:rPr lang="zh-CN" altLang="en-US" sz="1400" b="1" dirty="0" smtClean="0"/>
              <a:t>环视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3.3.8 </a:t>
            </a:r>
            <a:r>
              <a:rPr lang="zh-CN" altLang="en-US" sz="1400" b="1" dirty="0" smtClean="0"/>
              <a:t>贪婪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懒惰匹配模式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9381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4) </a:t>
            </a:r>
            <a:r>
              <a:rPr lang="zh-CN" altLang="en-US" sz="1400" b="1" dirty="0"/>
              <a:t>在</a:t>
            </a:r>
            <a:r>
              <a:rPr lang="en-US" altLang="zh-CN" sz="1400" b="1" dirty="0"/>
              <a:t>PHP</a:t>
            </a:r>
            <a:r>
              <a:rPr lang="zh-CN" altLang="en-US" sz="1400" b="1" dirty="0"/>
              <a:t>中使用正则表达式匹配</a:t>
            </a:r>
            <a:r>
              <a:rPr lang="zh-CN" altLang="en-US" sz="1400" b="1" dirty="0" smtClean="0"/>
              <a:t>字符串 </a:t>
            </a:r>
            <a:r>
              <a:rPr lang="en-US" altLang="zh-CN" sz="1400" b="1" dirty="0" smtClean="0"/>
              <a:t>.$.</a:t>
            </a:r>
          </a:p>
          <a:p>
            <a:r>
              <a:rPr lang="zh-CN" altLang="en-US" sz="1400" dirty="0" smtClean="0"/>
              <a:t>也就是说，这个表达式想要在测试工具中顺利运行，需要改写为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\d+\.\$\.$</a:t>
            </a:r>
            <a:endParaRPr lang="en-US" altLang="zh-CN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7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4) </a:t>
            </a:r>
            <a:r>
              <a:rPr lang="zh-CN" altLang="en-US" sz="1400" b="1" dirty="0"/>
              <a:t>在</a:t>
            </a:r>
            <a:r>
              <a:rPr lang="en-US" altLang="zh-CN" sz="1400" b="1" dirty="0"/>
              <a:t>PHP</a:t>
            </a:r>
            <a:r>
              <a:rPr lang="zh-CN" altLang="en-US" sz="1400" b="1" dirty="0"/>
              <a:t>中使用正则表达式匹配字符串 </a:t>
            </a:r>
            <a:r>
              <a:rPr lang="en-US" altLang="zh-CN" sz="1400" b="1" dirty="0" smtClean="0"/>
              <a:t>.$.</a:t>
            </a:r>
          </a:p>
          <a:p>
            <a:r>
              <a:rPr lang="zh-CN" altLang="en-US" sz="1400" dirty="0" smtClean="0"/>
              <a:t>②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问题定位</a:t>
            </a:r>
            <a:endParaRPr lang="en-US" altLang="zh-CN" sz="1400" dirty="0" smtClean="0"/>
          </a:p>
          <a:p>
            <a:r>
              <a:rPr lang="zh-CN" altLang="en-US" sz="1400" dirty="0" smtClean="0"/>
              <a:t>那么我们现在已经顺利的定位到问题的关键字了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分隔符</a:t>
            </a:r>
            <a:endParaRPr lang="en-US" altLang="zh-CN" sz="1400" dirty="0" smtClean="0"/>
          </a:p>
          <a:p>
            <a:r>
              <a:rPr lang="zh-CN" altLang="en-US" sz="1400" dirty="0"/>
              <a:t>来看</a:t>
            </a:r>
            <a:r>
              <a:rPr lang="zh-CN" altLang="en-US" sz="1400" dirty="0" smtClean="0"/>
              <a:t>一下</a:t>
            </a:r>
            <a:r>
              <a:rPr lang="en-US" altLang="zh-CN" sz="1400" dirty="0" smtClean="0"/>
              <a:t>PHP</a:t>
            </a:r>
            <a:r>
              <a:rPr lang="zh-CN" altLang="en-US" sz="1400" dirty="0"/>
              <a:t>官方</a:t>
            </a:r>
            <a:r>
              <a:rPr lang="zh-CN" altLang="en-US" sz="1400" dirty="0" smtClean="0"/>
              <a:t>文档中对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函数中分隔符部分的解释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r>
              <a:rPr lang="zh-CN" altLang="en-US" sz="1400" dirty="0"/>
              <a:t>当使用 </a:t>
            </a:r>
            <a:r>
              <a:rPr lang="en-US" altLang="zh-CN" sz="1400" dirty="0"/>
              <a:t>PCRE </a:t>
            </a:r>
            <a:r>
              <a:rPr lang="zh-CN" altLang="en-US" sz="1400" dirty="0"/>
              <a:t>函数的时候，模式需要</a:t>
            </a:r>
            <a:r>
              <a:rPr lang="zh-CN" altLang="en-US" sz="1400" dirty="0" smtClean="0"/>
              <a:t>由</a:t>
            </a:r>
            <a:r>
              <a:rPr lang="zh-CN" altLang="en-US" sz="1400" b="1" dirty="0">
                <a:solidFill>
                  <a:srgbClr val="FF0000"/>
                </a:solidFill>
              </a:rPr>
              <a:t>分隔符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闭合</a:t>
            </a:r>
            <a:r>
              <a:rPr lang="zh-CN" altLang="en-US" sz="1400" b="1" dirty="0">
                <a:solidFill>
                  <a:srgbClr val="FF0000"/>
                </a:solidFill>
              </a:rPr>
              <a:t>包裹</a:t>
            </a:r>
            <a:r>
              <a:rPr lang="zh-CN" altLang="en-US" sz="1400" dirty="0"/>
              <a:t>。分隔符可以使任意非字母数字、非反斜线、非空白字符。</a:t>
            </a:r>
          </a:p>
          <a:p>
            <a:r>
              <a:rPr lang="zh-CN" altLang="en-US" sz="1400" dirty="0"/>
              <a:t>经常使用的分隔符是</a:t>
            </a:r>
            <a:r>
              <a:rPr lang="zh-CN" altLang="en-US" sz="1400" b="1" dirty="0"/>
              <a:t>正斜线</a:t>
            </a:r>
            <a:r>
              <a:rPr lang="en-US" altLang="zh-CN" sz="1400" b="1" dirty="0"/>
              <a:t>(</a:t>
            </a:r>
            <a:r>
              <a:rPr lang="en-US" altLang="zh-CN" sz="1400" b="1" i="1" dirty="0"/>
              <a:t>/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hash</a:t>
            </a:r>
            <a:r>
              <a:rPr lang="zh-CN" altLang="en-US" sz="1400" b="1" dirty="0"/>
              <a:t>符号</a:t>
            </a:r>
            <a:r>
              <a:rPr lang="en-US" altLang="zh-CN" sz="1400" b="1" dirty="0"/>
              <a:t>(</a:t>
            </a:r>
            <a:r>
              <a:rPr lang="en-US" altLang="zh-CN" sz="1400" b="1" i="1" dirty="0"/>
              <a:t>#</a:t>
            </a:r>
            <a:r>
              <a:rPr lang="en-US" altLang="zh-CN" sz="1400" b="1" dirty="0"/>
              <a:t>) </a:t>
            </a:r>
            <a:r>
              <a:rPr lang="zh-CN" altLang="en-US" sz="1400" b="1" dirty="0"/>
              <a:t>以及取反符号</a:t>
            </a:r>
            <a:r>
              <a:rPr lang="en-US" altLang="zh-CN" sz="1400" b="1" dirty="0"/>
              <a:t>(</a:t>
            </a:r>
            <a:r>
              <a:rPr lang="en-US" altLang="zh-CN" sz="1400" b="1" i="1" dirty="0"/>
              <a:t>~</a:t>
            </a:r>
            <a:r>
              <a:rPr lang="en-US" altLang="zh-CN" sz="1400" b="1" dirty="0"/>
              <a:t>)</a:t>
            </a:r>
            <a:r>
              <a:rPr lang="zh-CN" altLang="en-US" sz="1400" dirty="0"/>
              <a:t>。下面的例子都是使用合法分隔符的模式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如果分隔符需要在模式内进行匹配，它必须使用反斜线进行转义。</a:t>
            </a:r>
            <a:r>
              <a:rPr lang="zh-CN" altLang="en-US" sz="1400" b="1" dirty="0"/>
              <a:t>如果分隔符经常在 模式内出现， 一个更好的选择</a:t>
            </a:r>
            <a:r>
              <a:rPr lang="zh-CN" altLang="en-US" sz="1400" b="1" dirty="0" smtClean="0"/>
              <a:t>就是</a:t>
            </a:r>
            <a:r>
              <a:rPr lang="zh-CN" altLang="en-US" sz="1400" b="1" dirty="0"/>
              <a:t>使用</a:t>
            </a:r>
            <a:r>
              <a:rPr lang="zh-CN" altLang="en-US" sz="1400" b="1" dirty="0" smtClean="0"/>
              <a:t>其他</a:t>
            </a:r>
            <a:r>
              <a:rPr lang="zh-CN" altLang="en-US" sz="1400" b="1" dirty="0"/>
              <a:t>分隔符来提高可读性</a:t>
            </a:r>
            <a:r>
              <a:rPr lang="zh-CN" altLang="en-US" sz="1400" b="1" dirty="0" smtClean="0"/>
              <a:t>。</a:t>
            </a:r>
            <a:endParaRPr lang="en-US" altLang="zh-CN" sz="1400" b="1" dirty="0" smtClean="0"/>
          </a:p>
          <a:p>
            <a:r>
              <a:rPr lang="zh-CN" altLang="en-US" sz="1400" dirty="0" smtClean="0"/>
              <a:t>③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得出结论</a:t>
            </a:r>
            <a:endParaRPr lang="en-US" altLang="zh-CN" sz="1400" dirty="0" smtClean="0"/>
          </a:p>
          <a:p>
            <a:r>
              <a:rPr lang="zh-CN" altLang="en-US" sz="1400" b="1" dirty="0" smtClean="0"/>
              <a:t>结论</a:t>
            </a:r>
            <a:r>
              <a:rPr lang="en-US" altLang="zh-CN" sz="1400" b="1" dirty="0" smtClean="0"/>
              <a:t>:</a:t>
            </a:r>
            <a:r>
              <a:rPr lang="zh-CN" altLang="en-US" sz="1400" b="1" dirty="0" smtClean="0"/>
              <a:t>之所以必须有这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个</a:t>
            </a:r>
            <a:r>
              <a:rPr lang="en-US" altLang="zh-CN" sz="1400" b="1" dirty="0" smtClean="0"/>
              <a:t>#</a:t>
            </a:r>
            <a:r>
              <a:rPr lang="zh-CN" altLang="en-US" sz="1400" b="1" dirty="0" smtClean="0"/>
              <a:t>，就是因为使用</a:t>
            </a:r>
            <a:r>
              <a:rPr lang="en-US" altLang="zh-CN" sz="1400" b="1" dirty="0" smtClean="0"/>
              <a:t>PCRE</a:t>
            </a:r>
            <a:r>
              <a:rPr lang="zh-CN" altLang="en-US" sz="1400" b="1" dirty="0" smtClean="0"/>
              <a:t>函数时，模式必须由分隔符闭合包裹。</a:t>
            </a:r>
            <a:endParaRPr lang="en-US" altLang="zh-CN" sz="1400" b="1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84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那么由需求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又引发出了一个问题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b="1" dirty="0" smtClean="0"/>
              <a:t>正则表达式中是不是只要出现了预留的元字符，就必须对其进行转义呢？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5) </a:t>
            </a:r>
            <a:r>
              <a:rPr lang="zh-CN" altLang="en-US" sz="1400" b="1" dirty="0" smtClean="0"/>
              <a:t>正则表达式中的元字符转义问题</a:t>
            </a:r>
            <a:endParaRPr lang="en-US" altLang="zh-CN" sz="1400" b="1" dirty="0" smtClean="0"/>
          </a:p>
          <a:p>
            <a:r>
              <a:rPr lang="zh-CN" altLang="en-US" sz="1400" dirty="0" smtClean="0"/>
              <a:t>需求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脚本中匹配一个字符串中</a:t>
            </a:r>
            <a:r>
              <a:rPr lang="zh-CN" altLang="en-US" sz="1400" dirty="0"/>
              <a:t>所有的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 b y {</a:t>
            </a:r>
            <a:r>
              <a:rPr lang="zh-CN" altLang="en-US" sz="1400" dirty="0" smtClean="0"/>
              <a:t>字符</a:t>
            </a:r>
            <a:endParaRPr lang="en-US" altLang="zh-CN" sz="1400" dirty="0" smtClean="0"/>
          </a:p>
          <a:p>
            <a:r>
              <a:rPr lang="zh-CN" altLang="en-US" sz="1400" dirty="0"/>
              <a:t>代码见</a:t>
            </a:r>
            <a:r>
              <a:rPr lang="en-US" altLang="zh-CN" sz="1400" dirty="0"/>
              <a:t>3.3.2 </a:t>
            </a:r>
            <a:r>
              <a:rPr lang="zh-CN" altLang="en-US" sz="1400" dirty="0" smtClean="0"/>
              <a:t>转义</a:t>
            </a:r>
            <a:r>
              <a:rPr lang="en-US" altLang="zh-CN" sz="1400" dirty="0" smtClean="0"/>
              <a:t>-2.php</a:t>
            </a:r>
          </a:p>
          <a:p>
            <a:r>
              <a:rPr lang="zh-CN" altLang="en-US" sz="1400" dirty="0" smtClean="0"/>
              <a:t>这里我们主要要研究的内容是</a:t>
            </a:r>
            <a:r>
              <a:rPr lang="en-US" altLang="zh-CN" sz="1400" dirty="0" smtClean="0"/>
              <a:t>:[]</a:t>
            </a:r>
            <a:r>
              <a:rPr lang="zh-CN" altLang="en-US" sz="1400" dirty="0" smtClean="0"/>
              <a:t>中是否需要对保留字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进行转义</a:t>
            </a:r>
            <a:r>
              <a:rPr lang="en-US" altLang="zh-CN" sz="1400" dirty="0" smtClean="0"/>
              <a:t>?</a:t>
            </a:r>
          </a:p>
          <a:p>
            <a:r>
              <a:rPr lang="zh-CN" altLang="en-US" sz="1400" dirty="0" smtClean="0"/>
              <a:t>从下图所示的结果可以看到，对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转义了的结果是完全正确的。</a:t>
            </a:r>
            <a:endParaRPr lang="en-US" altLang="zh-CN" sz="1400" dirty="0" smtClean="0"/>
          </a:p>
          <a:p>
            <a:r>
              <a:rPr lang="zh-CN" altLang="en-US" sz="1400" dirty="0" smtClean="0"/>
              <a:t>那么进一步分析，如果不进行转义，会怎么样呢</a:t>
            </a:r>
            <a:r>
              <a:rPr lang="zh-CN" altLang="en-US" sz="1400" dirty="0"/>
              <a:t>？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2676"/>
            <a:ext cx="39147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" y="5458526"/>
            <a:ext cx="69516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10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代码见</a:t>
            </a:r>
            <a:r>
              <a:rPr lang="en-US" altLang="zh-CN" sz="1400" dirty="0" smtClean="0"/>
              <a:t>3.3.2-3 </a:t>
            </a:r>
            <a:r>
              <a:rPr lang="zh-CN" altLang="en-US" sz="1400" dirty="0" smtClean="0"/>
              <a:t>转义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php</a:t>
            </a:r>
            <a:endParaRPr lang="en-US" altLang="zh-CN" sz="1400" dirty="0" smtClean="0"/>
          </a:p>
          <a:p>
            <a:r>
              <a:rPr lang="zh-CN" altLang="en-US" sz="1400" dirty="0" smtClean="0"/>
              <a:t>如下图示，不对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进行转义，结果是完全一致的。为什么不转义也能得到正确结果呢？</a:t>
            </a:r>
            <a:endParaRPr lang="en-US" altLang="zh-CN" sz="1400" dirty="0" smtClean="0"/>
          </a:p>
          <a:p>
            <a:r>
              <a:rPr lang="zh-CN" altLang="en-US" sz="1400" dirty="0" smtClean="0"/>
              <a:t>因为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出现在了字符组</a:t>
            </a:r>
            <a:r>
              <a:rPr lang="en-US" altLang="zh-CN" sz="1400" dirty="0" smtClean="0"/>
              <a:t>[]</a:t>
            </a:r>
            <a:r>
              <a:rPr lang="zh-CN" altLang="en-US" sz="1400" dirty="0" smtClean="0"/>
              <a:t>中，使得它失去了原有的保留字的含义。</a:t>
            </a:r>
            <a:endParaRPr lang="en-US" altLang="zh-CN" sz="1400" dirty="0" smtClean="0"/>
          </a:p>
          <a:p>
            <a:r>
              <a:rPr lang="zh-CN" altLang="en-US" sz="1400" dirty="0" smtClean="0"/>
              <a:t>那么再进一步猜想，如果需求中需要将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作为字符组中的一个字符进行匹配，该怎么做呢</a:t>
            </a:r>
            <a:r>
              <a:rPr lang="zh-CN" altLang="en-US" sz="1400" dirty="0"/>
              <a:t>？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4514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1457"/>
            <a:ext cx="674211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1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可以看到匹配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是成功了。但是此处还是有一个问题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/>
              <a:t>为什么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\\\</a:t>
            </a:r>
            <a:r>
              <a:rPr lang="zh-CN" altLang="en-US" sz="1400" dirty="0" smtClean="0"/>
              <a:t>而不是</a:t>
            </a:r>
            <a:r>
              <a:rPr lang="en-US" altLang="zh-CN" sz="1400" dirty="0" smtClean="0"/>
              <a:t>\\?</a:t>
            </a:r>
          </a:p>
          <a:p>
            <a:r>
              <a:rPr lang="zh-CN" altLang="en-US" sz="1400" dirty="0"/>
              <a:t>我一</a:t>
            </a:r>
            <a:r>
              <a:rPr lang="zh-CN" altLang="en-US" sz="1400" dirty="0" smtClean="0"/>
              <a:t>开始也写成了</a:t>
            </a:r>
            <a:r>
              <a:rPr lang="en-US" altLang="zh-CN" sz="1400" dirty="0" smtClean="0"/>
              <a:t>\\</a:t>
            </a:r>
            <a:r>
              <a:rPr lang="zh-CN" altLang="en-US" sz="1400" dirty="0" smtClean="0"/>
              <a:t>。 因为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本身是一个转义符，所以匹配它需要写成</a:t>
            </a:r>
            <a:r>
              <a:rPr lang="en-US" altLang="zh-CN" sz="1400" dirty="0" smtClean="0"/>
              <a:t>\\</a:t>
            </a:r>
            <a:r>
              <a:rPr lang="zh-CN" altLang="en-US" sz="1400" dirty="0" smtClean="0"/>
              <a:t>的形式。但是如果写成</a:t>
            </a:r>
            <a:r>
              <a:rPr lang="en-US" altLang="zh-CN" sz="1400" dirty="0" smtClean="0"/>
              <a:t>\\</a:t>
            </a:r>
            <a:r>
              <a:rPr lang="zh-CN" altLang="en-US" sz="1400" dirty="0" smtClean="0"/>
              <a:t>，程序会报错。报错情况见下一页。根据报错信息，说明没有匹配到字符组的结束保留字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那么可以推断出，在</a:t>
            </a:r>
            <a:r>
              <a:rPr lang="en-US" altLang="zh-CN" sz="1400" dirty="0" smtClean="0"/>
              <a:t>\\</a:t>
            </a:r>
            <a:r>
              <a:rPr lang="zh-CN" altLang="en-US" sz="1400" dirty="0" smtClean="0"/>
              <a:t>被成功地转义为了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之后，这个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又作为一个转义符将保留字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进行了转义。</a:t>
            </a:r>
            <a:endParaRPr lang="en-US" altLang="zh-CN" sz="1400" dirty="0" smtClean="0"/>
          </a:p>
          <a:p>
            <a:r>
              <a:rPr lang="zh-CN" altLang="en-US" sz="1400" dirty="0" smtClean="0"/>
              <a:t>也就是说，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将这段正则表达式解析为了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aby</a:t>
            </a:r>
            <a:r>
              <a:rPr lang="en-US" altLang="zh-CN" sz="1400" dirty="0" smtClean="0"/>
              <a:t>\]</a:t>
            </a:r>
          </a:p>
          <a:p>
            <a:r>
              <a:rPr lang="zh-CN" altLang="en-US" sz="1400" b="1" dirty="0" smtClean="0"/>
              <a:t>为了避免出现这种情况，因此要采用</a:t>
            </a:r>
            <a:r>
              <a:rPr lang="en-US" altLang="zh-CN" sz="1400" b="1" dirty="0" smtClean="0"/>
              <a:t>\\\</a:t>
            </a:r>
            <a:r>
              <a:rPr lang="zh-CN" altLang="en-US" sz="1400" b="1" dirty="0" smtClean="0"/>
              <a:t>的写法来表示</a:t>
            </a:r>
            <a:r>
              <a:rPr lang="en-US" altLang="zh-CN" sz="1400" b="1" dirty="0" smtClean="0"/>
              <a:t>”</a:t>
            </a:r>
            <a:r>
              <a:rPr lang="zh-CN" altLang="en-US" sz="1400" b="1" dirty="0" smtClean="0"/>
              <a:t>要在字符组中匹配字符</a:t>
            </a:r>
            <a:r>
              <a:rPr lang="en-US" altLang="zh-CN" sz="1400" b="1" dirty="0" smtClean="0"/>
              <a:t>\”</a:t>
            </a:r>
            <a:r>
              <a:rPr lang="zh-CN" altLang="en-US" sz="1400" b="1" dirty="0" smtClean="0"/>
              <a:t>。</a:t>
            </a:r>
            <a:endParaRPr lang="zh-CN" altLang="en-US" sz="14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3962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4446"/>
            <a:ext cx="701833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6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报错情况</a:t>
            </a:r>
            <a:r>
              <a:rPr lang="en-US" altLang="zh-CN" sz="1400" dirty="0" smtClean="0"/>
              <a:t>:</a:t>
            </a:r>
          </a:p>
          <a:p>
            <a:endParaRPr lang="zh-CN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41433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5381"/>
            <a:ext cx="90947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3.3.1 </a:t>
            </a:r>
            <a:r>
              <a:rPr lang="zh-CN" altLang="en-US" dirty="0" smtClean="0"/>
              <a:t>字符组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如果仅仅是匹配数字、字母、空白，则比较简单。使用</a:t>
            </a:r>
            <a:r>
              <a:rPr lang="en-US" altLang="zh-CN" sz="1400" dirty="0" smtClean="0"/>
              <a:t>\d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[a-z]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\s</a:t>
            </a:r>
            <a:r>
              <a:rPr lang="zh-CN" altLang="en-US" sz="1400" dirty="0" smtClean="0"/>
              <a:t>即可实现。但是如果想匹配一个没有预定义元字符的字符集合，该怎么办呢？</a:t>
            </a:r>
            <a:endParaRPr lang="en-US" altLang="zh-CN" sz="1400" dirty="0" smtClean="0"/>
          </a:p>
          <a:p>
            <a:r>
              <a:rPr lang="zh-CN" altLang="en-US" sz="1400" dirty="0" smtClean="0"/>
              <a:t>来看这个需求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匹配单词中的元音字母</a:t>
            </a:r>
            <a:r>
              <a:rPr lang="en-US" altLang="zh-CN" sz="1400" dirty="0" smtClean="0"/>
              <a:t>(a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o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u)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aeiou</a:t>
            </a:r>
            <a:r>
              <a:rPr lang="en-US" altLang="zh-CN" sz="1400" dirty="0" smtClean="0"/>
              <a:t>]+</a:t>
            </a:r>
          </a:p>
          <a:p>
            <a:r>
              <a:rPr lang="zh-CN" altLang="en-US" sz="1400" dirty="0"/>
              <a:t>表达式和测试文本见</a:t>
            </a:r>
            <a:r>
              <a:rPr lang="en-US" altLang="zh-CN" sz="1400" dirty="0" smtClean="0"/>
              <a:t>regularExpression10.log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2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字符组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1" dirty="0" smtClean="0"/>
              <a:t>注意</a:t>
            </a:r>
            <a:r>
              <a:rPr lang="en-US" altLang="zh-CN" sz="1400" b="1" dirty="0" smtClean="0"/>
              <a:t>:[]</a:t>
            </a:r>
            <a:r>
              <a:rPr lang="zh-CN" altLang="en-US" sz="1400" b="1" dirty="0" smtClean="0"/>
              <a:t>匹配单个字符，虽然视觉效果上看起来</a:t>
            </a:r>
            <a:r>
              <a:rPr lang="en-US" altLang="zh-CN" sz="1400" b="1" dirty="0" smtClean="0"/>
              <a:t>[]</a:t>
            </a:r>
            <a:r>
              <a:rPr lang="zh-CN" altLang="en-US" sz="1400" b="1" dirty="0" smtClean="0"/>
              <a:t>里边有很多个字符！</a:t>
            </a:r>
            <a:endParaRPr lang="en-US" altLang="zh-CN" sz="1400" b="1" dirty="0" smtClean="0"/>
          </a:p>
          <a:p>
            <a:r>
              <a:rPr lang="zh-CN" altLang="en-US" sz="1400" dirty="0" smtClean="0"/>
              <a:t>字符组也可以指定范围，譬如</a:t>
            </a:r>
            <a:r>
              <a:rPr lang="en-US" altLang="zh-CN" sz="1400" dirty="0" smtClean="0"/>
              <a:t>[0-9] = \d [a-z0-9] = \w(</a:t>
            </a:r>
            <a:r>
              <a:rPr lang="zh-CN" altLang="en-US" sz="1400" dirty="0" smtClean="0"/>
              <a:t>仅考虑英文状态下</a:t>
            </a:r>
            <a:r>
              <a:rPr lang="en-US" altLang="zh-CN" sz="1400" dirty="0" smtClean="0"/>
              <a:t>).</a:t>
            </a:r>
          </a:p>
          <a:p>
            <a:r>
              <a:rPr lang="zh-CN" altLang="en-US" sz="1400" dirty="0" smtClean="0"/>
              <a:t>但是，如果需要匹配的字符中，包含有</a:t>
            </a:r>
            <a:r>
              <a:rPr lang="en-US" altLang="zh-CN" sz="1400" dirty="0" smtClean="0"/>
              <a:t>* ? \</a:t>
            </a:r>
            <a:r>
              <a:rPr lang="zh-CN" altLang="en-US" sz="1400" dirty="0" smtClean="0"/>
              <a:t>等预定义元字符时，该怎么办呢</a:t>
            </a:r>
            <a:r>
              <a:rPr lang="zh-CN" altLang="en-US" sz="1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260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3.3.2 </a:t>
            </a:r>
            <a:r>
              <a:rPr lang="zh-CN" altLang="en-US" dirty="0" smtClean="0"/>
              <a:t>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本小结来解决刚刚提出的问题。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再重复一次我们的问题：如果我们需要匹配</a:t>
            </a:r>
            <a:r>
              <a:rPr lang="en-US" altLang="zh-CN" sz="1400" dirty="0" smtClean="0"/>
              <a:t>* ? { \ </a:t>
            </a:r>
            <a:r>
              <a:rPr lang="zh-CN" altLang="en-US" sz="1400" dirty="0" smtClean="0"/>
              <a:t>等特殊字符时，该怎么办呢？</a:t>
            </a:r>
            <a:endParaRPr lang="en-US" altLang="zh-CN" sz="1400" dirty="0" smtClean="0"/>
          </a:p>
          <a:p>
            <a:r>
              <a:rPr lang="zh-CN" altLang="en-US" sz="1400" dirty="0" smtClean="0"/>
              <a:t>答案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转义符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。所谓的转义，意思就是取消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后面的字符的特殊含义，使之成为普通字符。</a:t>
            </a:r>
            <a:endParaRPr lang="en-US" altLang="zh-CN" sz="1400" dirty="0" smtClean="0"/>
          </a:p>
          <a:p>
            <a:r>
              <a:rPr lang="zh-CN" altLang="en-US" sz="1400" dirty="0" smtClean="0"/>
              <a:t>来看下面的需求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b="1" dirty="0" smtClean="0"/>
              <a:t>1) </a:t>
            </a:r>
            <a:r>
              <a:rPr lang="zh-CN" altLang="en-US" sz="1400" b="1" dirty="0" smtClean="0"/>
              <a:t>匹配 </a:t>
            </a:r>
            <a:r>
              <a:rPr lang="en-US" altLang="zh-CN" sz="1400" b="1" dirty="0" smtClean="0"/>
              <a:t>.</a:t>
            </a:r>
            <a:r>
              <a:rPr lang="en-US" altLang="zh-CN" sz="1400" b="1" dirty="0" smtClean="0">
                <a:hlinkClick r:id="rId2"/>
              </a:rPr>
              <a:t>codingfat.com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这个字符串中的</a:t>
            </a:r>
            <a:r>
              <a:rPr lang="en-US" altLang="zh-CN" sz="1400" b="1" dirty="0" smtClean="0"/>
              <a:t>.</a:t>
            </a:r>
          </a:p>
          <a:p>
            <a:r>
              <a:rPr lang="en-US" altLang="zh-CN" sz="1400" dirty="0" smtClean="0"/>
              <a:t>\.</a:t>
            </a:r>
          </a:p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表达式</a:t>
            </a:r>
            <a:r>
              <a:rPr lang="zh-CN" altLang="en-US" sz="1400" dirty="0"/>
              <a:t>和测试文本见</a:t>
            </a:r>
            <a:r>
              <a:rPr lang="en-US" altLang="zh-CN" sz="1400" dirty="0" smtClean="0"/>
              <a:t>regularExpression11.log</a:t>
            </a:r>
            <a:endParaRPr lang="zh-CN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" y="3501008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8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2) </a:t>
            </a:r>
            <a:r>
              <a:rPr lang="zh-CN" altLang="en-US" sz="1400" b="1" dirty="0" smtClean="0"/>
              <a:t>匹配</a:t>
            </a:r>
            <a:r>
              <a:rPr lang="en-US" altLang="zh-CN" sz="1400" b="1" dirty="0" smtClean="0"/>
              <a:t>C:\</a:t>
            </a:r>
            <a:r>
              <a:rPr lang="en-US" altLang="zh-CN" sz="1400" b="1" dirty="0"/>
              <a:t>\</a:t>
            </a:r>
            <a:r>
              <a:rPr lang="en-US" altLang="zh-CN" sz="1400" b="1" dirty="0" smtClean="0"/>
              <a:t>Windows</a:t>
            </a:r>
            <a:r>
              <a:rPr lang="zh-CN" altLang="en-US" sz="1400" b="1" dirty="0" smtClean="0"/>
              <a:t>中的</a:t>
            </a:r>
            <a:r>
              <a:rPr lang="en-US" altLang="zh-CN" sz="1400" b="1" dirty="0" smtClean="0"/>
              <a:t>\\</a:t>
            </a:r>
          </a:p>
          <a:p>
            <a:r>
              <a:rPr lang="en-US" altLang="zh-CN" sz="1400" dirty="0" smtClean="0"/>
              <a:t>\\\\</a:t>
            </a:r>
          </a:p>
          <a:p>
            <a:r>
              <a:rPr lang="zh-CN" altLang="en-US" sz="1400" dirty="0"/>
              <a:t>表达式和测试文本见</a:t>
            </a:r>
            <a:r>
              <a:rPr lang="en-US" altLang="zh-CN" sz="1400" dirty="0" smtClean="0"/>
              <a:t>regularExpression12.log</a:t>
            </a:r>
          </a:p>
          <a:p>
            <a:endParaRPr lang="zh-CN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" y="2564904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10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3)  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JS</a:t>
            </a:r>
            <a:r>
              <a:rPr lang="zh-CN" altLang="en-US" sz="1400" b="1" dirty="0" smtClean="0"/>
              <a:t>中</a:t>
            </a:r>
            <a:r>
              <a:rPr lang="zh-CN" altLang="en-US" sz="1400" b="1" dirty="0"/>
              <a:t>，</a:t>
            </a:r>
            <a:r>
              <a:rPr lang="en-US" altLang="zh-CN" sz="1400" b="1" dirty="0" smtClean="0"/>
              <a:t>alert</a:t>
            </a:r>
            <a:r>
              <a:rPr lang="zh-CN" altLang="en-US" sz="1400" b="1" dirty="0" smtClean="0"/>
              <a:t>弹出框中的文本内容需要分成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行显示，该怎么解决？</a:t>
            </a:r>
            <a:endParaRPr lang="en-US" altLang="zh-CN" sz="1400" b="1" dirty="0" smtClean="0"/>
          </a:p>
          <a:p>
            <a:r>
              <a:rPr lang="zh-CN" altLang="en-US" sz="1400" dirty="0" smtClean="0"/>
              <a:t>这里需要说明的是</a:t>
            </a:r>
            <a:r>
              <a:rPr lang="en-US" altLang="zh-CN" sz="1400" dirty="0" smtClean="0"/>
              <a:t>\r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\r\n</a:t>
            </a:r>
            <a:r>
              <a:rPr lang="zh-CN" altLang="en-US" sz="1400" dirty="0" smtClean="0"/>
              <a:t>的不同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\r</a:t>
            </a:r>
            <a:r>
              <a:rPr lang="zh-CN" altLang="en-US" sz="1400" dirty="0" smtClean="0"/>
              <a:t>表示回车</a:t>
            </a:r>
            <a:endParaRPr lang="en-US" altLang="zh-CN" sz="1400" dirty="0" smtClean="0"/>
          </a:p>
          <a:p>
            <a:r>
              <a:rPr lang="en-US" altLang="zh-CN" sz="1400" dirty="0" smtClean="0"/>
              <a:t>\n</a:t>
            </a:r>
            <a:r>
              <a:rPr lang="zh-CN" altLang="en-US" sz="1400" dirty="0" smtClean="0"/>
              <a:t>表示换行</a:t>
            </a:r>
            <a:endParaRPr lang="en-US" altLang="zh-CN" sz="1400" dirty="0" smtClean="0"/>
          </a:p>
          <a:p>
            <a:r>
              <a:rPr lang="zh-CN" altLang="en-US" sz="1400" dirty="0" smtClean="0"/>
              <a:t>对于换行这个动作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系统下</a:t>
            </a:r>
            <a:r>
              <a:rPr lang="en-US" altLang="zh-CN" sz="1400" dirty="0" smtClean="0"/>
              <a:t>,\r\n</a:t>
            </a:r>
            <a:r>
              <a:rPr lang="zh-CN" altLang="en-US" sz="1400" dirty="0" smtClean="0"/>
              <a:t>表示换行；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Unix</a:t>
            </a:r>
            <a:r>
              <a:rPr lang="zh-CN" altLang="en-US" sz="1400" dirty="0" smtClean="0"/>
              <a:t>系统下，</a:t>
            </a:r>
            <a:r>
              <a:rPr lang="en-US" altLang="zh-CN" sz="1400" dirty="0" smtClean="0"/>
              <a:t>\n</a:t>
            </a:r>
            <a:r>
              <a:rPr lang="zh-CN" altLang="en-US" sz="1400" dirty="0" smtClean="0"/>
              <a:t>表示换行；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系统下，</a:t>
            </a:r>
            <a:r>
              <a:rPr lang="en-US" altLang="zh-CN" sz="1400" dirty="0" smtClean="0"/>
              <a:t>\r</a:t>
            </a:r>
            <a:r>
              <a:rPr lang="zh-CN" altLang="en-US" sz="1400" dirty="0" smtClean="0"/>
              <a:t>表示换行；</a:t>
            </a:r>
            <a:endParaRPr lang="en-US" altLang="zh-CN" sz="1400" dirty="0" smtClean="0"/>
          </a:p>
          <a:p>
            <a:r>
              <a:rPr lang="zh-CN" altLang="en-US" sz="1400" dirty="0" smtClean="0"/>
              <a:t>代码见</a:t>
            </a:r>
            <a:r>
              <a:rPr lang="en-US" altLang="zh-CN" sz="1400" dirty="0" smtClean="0"/>
              <a:t>3.3.2 </a:t>
            </a:r>
            <a:r>
              <a:rPr lang="zh-CN" altLang="en-US" sz="1400" dirty="0" smtClean="0"/>
              <a:t>转义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js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4769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4) 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PHP</a:t>
            </a:r>
            <a:r>
              <a:rPr lang="zh-CN" altLang="en-US" sz="1400" b="1" dirty="0" smtClean="0"/>
              <a:t>中使用正则表达式匹配字符串 </a:t>
            </a:r>
            <a:r>
              <a:rPr lang="en-US" altLang="zh-CN" sz="1400" b="1" dirty="0" smtClean="0"/>
              <a:t>.$.</a:t>
            </a:r>
          </a:p>
          <a:p>
            <a:r>
              <a:rPr lang="zh-CN" altLang="en-US" sz="1400" dirty="0" smtClean="0"/>
              <a:t>知识点</a:t>
            </a:r>
            <a:r>
              <a:rPr lang="en-US" altLang="zh-CN" sz="1400" dirty="0" smtClean="0"/>
              <a:t>:\Q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\E</a:t>
            </a:r>
            <a:r>
              <a:rPr lang="zh-CN" altLang="en-US" sz="1400" dirty="0" smtClean="0"/>
              <a:t>可以在匹配模式中忽略正则表达式中的元字符</a:t>
            </a:r>
            <a:endParaRPr lang="en-US" altLang="zh-CN" sz="1400" dirty="0" smtClean="0"/>
          </a:p>
          <a:p>
            <a:r>
              <a:rPr lang="zh-CN" altLang="en-US" sz="1400" dirty="0" smtClean="0"/>
              <a:t>代码见</a:t>
            </a:r>
            <a:r>
              <a:rPr lang="en-US" altLang="zh-CN" sz="1400" dirty="0" smtClean="0"/>
              <a:t>3.3.2 </a:t>
            </a:r>
            <a:r>
              <a:rPr lang="zh-CN" altLang="en-US" sz="1400" dirty="0" smtClean="0"/>
              <a:t>转义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php</a:t>
            </a:r>
            <a:endParaRPr lang="zh-CN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38004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4218"/>
            <a:ext cx="66563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93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4) </a:t>
            </a:r>
            <a:r>
              <a:rPr lang="zh-CN" altLang="en-US" sz="1400" b="1" dirty="0"/>
              <a:t>在</a:t>
            </a:r>
            <a:r>
              <a:rPr lang="en-US" altLang="zh-CN" sz="1400" b="1" dirty="0"/>
              <a:t>PHP</a:t>
            </a:r>
            <a:r>
              <a:rPr lang="zh-CN" altLang="en-US" sz="1400" b="1" dirty="0"/>
              <a:t>中使用正则表达式匹配字符串 </a:t>
            </a:r>
            <a:r>
              <a:rPr lang="en-US" altLang="zh-CN" sz="1400" b="1" dirty="0"/>
              <a:t>.$.</a:t>
            </a:r>
          </a:p>
          <a:p>
            <a:r>
              <a:rPr lang="zh-CN" altLang="en-US" sz="1400" dirty="0" smtClean="0"/>
              <a:t>这里要说明一个问题。就是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函数的分隔符问题。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①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问题背景</a:t>
            </a:r>
            <a:endParaRPr lang="en-US" altLang="zh-CN" sz="1400" dirty="0"/>
          </a:p>
          <a:p>
            <a:r>
              <a:rPr lang="zh-CN" altLang="en-US" sz="1400" dirty="0" smtClean="0"/>
              <a:t>再来回顾一下刚刚出现在程序中的正则表达式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#\d+\Q.$.\E$#</a:t>
            </a:r>
          </a:p>
          <a:p>
            <a:r>
              <a:rPr lang="zh-CN" altLang="en-US" sz="1400" dirty="0"/>
              <a:t>很</a:t>
            </a:r>
            <a:r>
              <a:rPr lang="zh-CN" altLang="en-US" sz="1400" dirty="0" smtClean="0"/>
              <a:t>明显到目前所学的内容中，没有出现被前后各一个的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包围的正则表达式。那么如果我们在程序中将这两个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去掉，会怎么样呢？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40100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3288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4) </a:t>
            </a:r>
            <a:r>
              <a:rPr lang="zh-CN" altLang="en-US" sz="1400" b="1" dirty="0"/>
              <a:t>在</a:t>
            </a:r>
            <a:r>
              <a:rPr lang="en-US" altLang="zh-CN" sz="1400" b="1" dirty="0"/>
              <a:t>PHP</a:t>
            </a:r>
            <a:r>
              <a:rPr lang="zh-CN" altLang="en-US" sz="1400" b="1" dirty="0"/>
              <a:t>中使用正则表达式匹配字符串 </a:t>
            </a:r>
            <a:r>
              <a:rPr lang="en-US" altLang="zh-CN" sz="1400" b="1" dirty="0"/>
              <a:t>.$.</a:t>
            </a:r>
          </a:p>
          <a:p>
            <a:r>
              <a:rPr lang="zh-CN" altLang="en-US" sz="1400" dirty="0" smtClean="0"/>
              <a:t>这说明这两个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在程序中是必须存在的。那么如果我们使用正则表达式的测试工具来测试匹配结果，又会如何呢？</a:t>
            </a:r>
            <a:endParaRPr lang="en-US" altLang="zh-CN" sz="1400" dirty="0" smtClean="0"/>
          </a:p>
          <a:p>
            <a:r>
              <a:rPr lang="zh-CN" altLang="en-US" sz="1400" dirty="0" smtClean="0"/>
              <a:t>从测试结果可知，测试工具并不识别</a:t>
            </a:r>
            <a:r>
              <a:rPr lang="en-US" altLang="zh-CN" sz="1400" dirty="0" smtClean="0"/>
              <a:t>\Q\E</a:t>
            </a:r>
            <a:r>
              <a:rPr lang="zh-CN" altLang="en-US" sz="1400" dirty="0" smtClean="0"/>
              <a:t>。必须将</a:t>
            </a:r>
            <a:r>
              <a:rPr lang="en-US" altLang="zh-CN" sz="1400" dirty="0" smtClean="0"/>
              <a:t>\Q.$.\E</a:t>
            </a:r>
            <a:r>
              <a:rPr lang="zh-CN" altLang="en-US" sz="1400" dirty="0" smtClean="0"/>
              <a:t>改写为</a:t>
            </a:r>
            <a:r>
              <a:rPr lang="en-US" altLang="zh-CN" sz="1400" dirty="0" smtClean="0"/>
              <a:t>\.\$\.</a:t>
            </a:r>
            <a:r>
              <a:rPr lang="zh-CN" altLang="en-US" sz="1400" dirty="0" smtClean="0"/>
              <a:t>，测试工具才能运行。</a:t>
            </a:r>
            <a:endParaRPr lang="zh-CN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2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1169</Words>
  <Application>Microsoft Office PowerPoint</Application>
  <PresentationFormat>全屏显示(4:3)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3.3 正则表达式匹配规则</vt:lpstr>
      <vt:lpstr>3.3.1 字符组</vt:lpstr>
      <vt:lpstr>3.3.1 字符组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  <vt:lpstr>3.3.2 转义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正则表达式匹配规则</dc:title>
  <dc:creator>杨磊</dc:creator>
  <cp:lastModifiedBy>allen1</cp:lastModifiedBy>
  <cp:revision>53</cp:revision>
  <dcterms:created xsi:type="dcterms:W3CDTF">2018-03-19T09:22:03Z</dcterms:created>
  <dcterms:modified xsi:type="dcterms:W3CDTF">2018-03-19T15:21:56Z</dcterms:modified>
</cp:coreProperties>
</file>