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dingfa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3.3 </a:t>
            </a:r>
            <a:r>
              <a:rPr lang="zh-CN" altLang="en-US" dirty="0" smtClean="0"/>
              <a:t>正则表达式匹配规则</a:t>
            </a:r>
            <a:endParaRPr lang="zh-CN" altLang="en-US" dirty="0"/>
          </a:p>
        </p:txBody>
      </p:sp>
      <p:sp>
        <p:nvSpPr>
          <p:cNvPr id="5" name="内容占位符 4"/>
          <p:cNvSpPr>
            <a:spLocks noGrp="1"/>
          </p:cNvSpPr>
          <p:nvPr>
            <p:ph idx="1"/>
          </p:nvPr>
        </p:nvSpPr>
        <p:spPr/>
        <p:txBody>
          <a:bodyPr>
            <a:normAutofit/>
          </a:bodyPr>
          <a:lstStyle/>
          <a:p>
            <a:r>
              <a:rPr lang="zh-CN" altLang="en-US" sz="1400" dirty="0" smtClean="0"/>
              <a:t>我们已经学习了</a:t>
            </a:r>
            <a:r>
              <a:rPr lang="en-US" altLang="zh-CN" sz="1400" dirty="0" smtClean="0"/>
              <a:t>* - ? </a:t>
            </a:r>
            <a:r>
              <a:rPr lang="zh-CN" altLang="en-US" sz="1400" dirty="0" smtClean="0"/>
              <a:t>等元字符的使用，它们都有各自的特殊含义。如果想匹配没有预定义元字符的字符集和，或表达式和我们已有的定义相反，或者存在多种匹配情况，该怎么办呢？本节就介绍几种常用匹配规则。</a:t>
            </a:r>
            <a:endParaRPr lang="en-US" altLang="zh-CN" sz="1400" dirty="0" smtClean="0"/>
          </a:p>
          <a:p>
            <a:r>
              <a:rPr lang="en-US" altLang="zh-CN" sz="1400" b="1" dirty="0" smtClean="0"/>
              <a:t>3.3.1 </a:t>
            </a:r>
            <a:r>
              <a:rPr lang="zh-CN" altLang="en-US" sz="1400" b="1" dirty="0" smtClean="0"/>
              <a:t>字符组</a:t>
            </a:r>
            <a:endParaRPr lang="en-US" altLang="zh-CN" sz="1400" b="1" dirty="0" smtClean="0"/>
          </a:p>
          <a:p>
            <a:r>
              <a:rPr lang="en-US" altLang="zh-CN" sz="1400" b="1" dirty="0" smtClean="0"/>
              <a:t>3.3.2 </a:t>
            </a:r>
            <a:r>
              <a:rPr lang="zh-CN" altLang="en-US" sz="1400" b="1" dirty="0" smtClean="0"/>
              <a:t>转义</a:t>
            </a:r>
            <a:endParaRPr lang="en-US" altLang="zh-CN" sz="1400" b="1" dirty="0"/>
          </a:p>
          <a:p>
            <a:r>
              <a:rPr lang="en-US" altLang="zh-CN" sz="1400" b="1" dirty="0" smtClean="0"/>
              <a:t>3.3.3 </a:t>
            </a:r>
            <a:r>
              <a:rPr lang="zh-CN" altLang="en-US" sz="1400" b="1" dirty="0" smtClean="0"/>
              <a:t>反义</a:t>
            </a:r>
            <a:endParaRPr lang="en-US" altLang="zh-CN" sz="1400" b="1" dirty="0" smtClean="0"/>
          </a:p>
          <a:p>
            <a:r>
              <a:rPr lang="en-US" altLang="zh-CN" sz="1400" b="1" dirty="0" smtClean="0"/>
              <a:t>3.3.4 </a:t>
            </a:r>
            <a:r>
              <a:rPr lang="zh-CN" altLang="en-US" sz="1400" b="1" dirty="0" smtClean="0"/>
              <a:t>分支</a:t>
            </a:r>
            <a:endParaRPr lang="en-US" altLang="zh-CN" sz="1400" b="1" dirty="0" smtClean="0"/>
          </a:p>
          <a:p>
            <a:r>
              <a:rPr lang="en-US" altLang="zh-CN" sz="1400" b="1" dirty="0" smtClean="0"/>
              <a:t>3.3.5 </a:t>
            </a:r>
            <a:r>
              <a:rPr lang="zh-CN" altLang="en-US" sz="1400" b="1" dirty="0" smtClean="0"/>
              <a:t>分组</a:t>
            </a:r>
            <a:endParaRPr lang="en-US" altLang="zh-CN" sz="1400" b="1" dirty="0" smtClean="0"/>
          </a:p>
          <a:p>
            <a:r>
              <a:rPr lang="en-US" altLang="zh-CN" sz="1400" b="1" dirty="0" smtClean="0"/>
              <a:t>3.3.6 </a:t>
            </a:r>
            <a:r>
              <a:rPr lang="zh-CN" altLang="en-US" sz="1400" b="1" dirty="0" smtClean="0"/>
              <a:t>反向引用</a:t>
            </a:r>
            <a:endParaRPr lang="en-US" altLang="zh-CN" sz="1400" b="1" dirty="0" smtClean="0"/>
          </a:p>
          <a:p>
            <a:r>
              <a:rPr lang="en-US" altLang="zh-CN" sz="1400" b="1" dirty="0" smtClean="0"/>
              <a:t>3.3.7 </a:t>
            </a:r>
            <a:r>
              <a:rPr lang="zh-CN" altLang="en-US" sz="1400" b="1" dirty="0" smtClean="0"/>
              <a:t>环视</a:t>
            </a:r>
            <a:endParaRPr lang="en-US" altLang="zh-CN" sz="1400" b="1" dirty="0" smtClean="0"/>
          </a:p>
          <a:p>
            <a:r>
              <a:rPr lang="en-US" altLang="zh-CN" sz="1400" b="1" dirty="0" smtClean="0"/>
              <a:t>3.3.8 </a:t>
            </a:r>
            <a:r>
              <a:rPr lang="zh-CN" altLang="en-US" sz="1400" b="1" dirty="0" smtClean="0"/>
              <a:t>贪婪</a:t>
            </a:r>
            <a:r>
              <a:rPr lang="en-US" altLang="zh-CN" sz="1400" b="1" dirty="0" smtClean="0"/>
              <a:t>/</a:t>
            </a:r>
            <a:r>
              <a:rPr lang="zh-CN" altLang="en-US" sz="1400" b="1" dirty="0" smtClean="0"/>
              <a:t>懒惰匹配模式</a:t>
            </a:r>
            <a:endParaRPr lang="en-US" altLang="zh-CN" sz="1400" b="1" dirty="0" smtClean="0"/>
          </a:p>
        </p:txBody>
      </p:sp>
    </p:spTree>
    <p:extLst>
      <p:ext uri="{BB962C8B-B14F-4D97-AF65-F5344CB8AC3E}">
        <p14:creationId xmlns:p14="http://schemas.microsoft.com/office/powerpoint/2010/main" val="339381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a:t>
            </a:r>
            <a:r>
              <a:rPr lang="zh-CN" altLang="en-US" sz="1400" b="1" dirty="0" smtClean="0"/>
              <a:t>字符串 </a:t>
            </a:r>
            <a:r>
              <a:rPr lang="en-US" altLang="zh-CN" sz="1400" b="1" dirty="0" smtClean="0"/>
              <a:t>.$.</a:t>
            </a:r>
          </a:p>
          <a:p>
            <a:r>
              <a:rPr lang="zh-CN" altLang="en-US" sz="1400" dirty="0" smtClean="0"/>
              <a:t>也就是说，这个表达式想要在测试工具中顺利运行，需要改写为</a:t>
            </a:r>
            <a:r>
              <a:rPr lang="en-US" altLang="zh-CN" sz="1400" dirty="0" smtClean="0"/>
              <a:t>:</a:t>
            </a:r>
          </a:p>
          <a:p>
            <a:r>
              <a:rPr lang="en-US" altLang="zh-CN" sz="1400" dirty="0" smtClean="0"/>
              <a:t>\d+\.\$\.$</a:t>
            </a:r>
            <a:endParaRPr lang="en-US" altLang="zh-CN"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7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smtClean="0"/>
              <a:t>.$.</a:t>
            </a:r>
          </a:p>
          <a:p>
            <a:r>
              <a:rPr lang="zh-CN" altLang="en-US" sz="1400" dirty="0" smtClean="0"/>
              <a:t>②</a:t>
            </a:r>
            <a:r>
              <a:rPr lang="en-US" altLang="zh-CN" sz="1400" dirty="0" smtClean="0"/>
              <a:t>.</a:t>
            </a:r>
            <a:r>
              <a:rPr lang="zh-CN" altLang="en-US" sz="1400" dirty="0" smtClean="0"/>
              <a:t>问题定位</a:t>
            </a:r>
            <a:endParaRPr lang="en-US" altLang="zh-CN" sz="1400" dirty="0" smtClean="0"/>
          </a:p>
          <a:p>
            <a:r>
              <a:rPr lang="zh-CN" altLang="en-US" sz="1400" dirty="0" smtClean="0"/>
              <a:t>那么我们现在已经顺利的定位到问题的关键字了</a:t>
            </a:r>
            <a:r>
              <a:rPr lang="en-US" altLang="zh-CN" sz="1400" dirty="0" smtClean="0"/>
              <a:t>:</a:t>
            </a:r>
            <a:r>
              <a:rPr lang="zh-CN" altLang="en-US" sz="1400" dirty="0" smtClean="0"/>
              <a:t>分隔符</a:t>
            </a:r>
            <a:endParaRPr lang="en-US" altLang="zh-CN" sz="1400" dirty="0" smtClean="0"/>
          </a:p>
          <a:p>
            <a:r>
              <a:rPr lang="zh-CN" altLang="en-US" sz="1400" dirty="0"/>
              <a:t>来看</a:t>
            </a:r>
            <a:r>
              <a:rPr lang="zh-CN" altLang="en-US" sz="1400" dirty="0" smtClean="0"/>
              <a:t>一下</a:t>
            </a:r>
            <a:r>
              <a:rPr lang="en-US" altLang="zh-CN" sz="1400" dirty="0" smtClean="0"/>
              <a:t>PHP</a:t>
            </a:r>
            <a:r>
              <a:rPr lang="zh-CN" altLang="en-US" sz="1400" dirty="0"/>
              <a:t>官方</a:t>
            </a:r>
            <a:r>
              <a:rPr lang="zh-CN" altLang="en-US" sz="1400" dirty="0" smtClean="0"/>
              <a:t>文档中对</a:t>
            </a:r>
            <a:r>
              <a:rPr lang="en-US" altLang="zh-CN" sz="1400" dirty="0" smtClean="0"/>
              <a:t>PCRE</a:t>
            </a:r>
            <a:r>
              <a:rPr lang="zh-CN" altLang="en-US" sz="1400" dirty="0" smtClean="0"/>
              <a:t>函数中分隔符部分的解释</a:t>
            </a:r>
            <a:r>
              <a:rPr lang="en-US" altLang="zh-CN" sz="1400" dirty="0" smtClean="0"/>
              <a:t>:</a:t>
            </a:r>
            <a:endParaRPr lang="en-US" altLang="zh-CN" sz="1400" dirty="0"/>
          </a:p>
          <a:p>
            <a:r>
              <a:rPr lang="zh-CN" altLang="en-US" sz="1400" dirty="0"/>
              <a:t>当使用 </a:t>
            </a:r>
            <a:r>
              <a:rPr lang="en-US" altLang="zh-CN" sz="1400" dirty="0"/>
              <a:t>PCRE </a:t>
            </a:r>
            <a:r>
              <a:rPr lang="zh-CN" altLang="en-US" sz="1400" dirty="0"/>
              <a:t>函数的时候，模式需要</a:t>
            </a:r>
            <a:r>
              <a:rPr lang="zh-CN" altLang="en-US" sz="1400" dirty="0" smtClean="0"/>
              <a:t>由</a:t>
            </a:r>
            <a:r>
              <a:rPr lang="zh-CN" altLang="en-US" sz="1400" b="1" dirty="0">
                <a:solidFill>
                  <a:srgbClr val="FF0000"/>
                </a:solidFill>
              </a:rPr>
              <a:t>分隔符</a:t>
            </a:r>
            <a:r>
              <a:rPr lang="zh-CN" altLang="en-US" sz="1400" b="1" dirty="0" smtClean="0">
                <a:solidFill>
                  <a:srgbClr val="FF0000"/>
                </a:solidFill>
              </a:rPr>
              <a:t>闭合</a:t>
            </a:r>
            <a:r>
              <a:rPr lang="zh-CN" altLang="en-US" sz="1400" b="1" dirty="0">
                <a:solidFill>
                  <a:srgbClr val="FF0000"/>
                </a:solidFill>
              </a:rPr>
              <a:t>包裹</a:t>
            </a:r>
            <a:r>
              <a:rPr lang="zh-CN" altLang="en-US" sz="1400" dirty="0"/>
              <a:t>。分隔符可以使任意非字母数字、非反斜线、非空白字符。</a:t>
            </a:r>
          </a:p>
          <a:p>
            <a:r>
              <a:rPr lang="zh-CN" altLang="en-US" sz="1400" dirty="0"/>
              <a:t>经常使用的分隔符是</a:t>
            </a:r>
            <a:r>
              <a:rPr lang="zh-CN" altLang="en-US" sz="1400" b="1" dirty="0"/>
              <a:t>正斜线</a:t>
            </a:r>
            <a:r>
              <a:rPr lang="en-US" altLang="zh-CN" sz="1400" b="1" dirty="0"/>
              <a:t>(</a:t>
            </a:r>
            <a:r>
              <a:rPr lang="en-US" altLang="zh-CN" sz="1400" b="1" i="1" dirty="0"/>
              <a:t>/</a:t>
            </a:r>
            <a:r>
              <a:rPr lang="en-US" altLang="zh-CN" sz="1400" b="1" dirty="0"/>
              <a:t>)</a:t>
            </a:r>
            <a:r>
              <a:rPr lang="zh-CN" altLang="en-US" sz="1400" b="1" dirty="0"/>
              <a:t>、</a:t>
            </a:r>
            <a:r>
              <a:rPr lang="en-US" altLang="zh-CN" sz="1400" b="1" dirty="0"/>
              <a:t>hash</a:t>
            </a:r>
            <a:r>
              <a:rPr lang="zh-CN" altLang="en-US" sz="1400" b="1" dirty="0"/>
              <a:t>符号</a:t>
            </a:r>
            <a:r>
              <a:rPr lang="en-US" altLang="zh-CN" sz="1400" b="1" dirty="0"/>
              <a:t>(</a:t>
            </a:r>
            <a:r>
              <a:rPr lang="en-US" altLang="zh-CN" sz="1400" b="1" i="1" dirty="0"/>
              <a:t>#</a:t>
            </a:r>
            <a:r>
              <a:rPr lang="en-US" altLang="zh-CN" sz="1400" b="1" dirty="0"/>
              <a:t>) </a:t>
            </a:r>
            <a:r>
              <a:rPr lang="zh-CN" altLang="en-US" sz="1400" b="1" dirty="0"/>
              <a:t>以及取反符号</a:t>
            </a:r>
            <a:r>
              <a:rPr lang="en-US" altLang="zh-CN" sz="1400" b="1" dirty="0"/>
              <a:t>(</a:t>
            </a:r>
            <a:r>
              <a:rPr lang="en-US" altLang="zh-CN" sz="1400" b="1" i="1" dirty="0"/>
              <a:t>~</a:t>
            </a:r>
            <a:r>
              <a:rPr lang="en-US" altLang="zh-CN" sz="1400" b="1" dirty="0"/>
              <a:t>)</a:t>
            </a:r>
            <a:r>
              <a:rPr lang="zh-CN" altLang="en-US" sz="1400" dirty="0"/>
              <a:t>。下面的例子都是使用合法分隔符的模式</a:t>
            </a:r>
            <a:r>
              <a:rPr lang="zh-CN" altLang="en-US" sz="1400" dirty="0" smtClean="0"/>
              <a:t>。</a:t>
            </a:r>
            <a:endParaRPr lang="en-US" altLang="zh-CN" sz="1400" dirty="0" smtClean="0"/>
          </a:p>
          <a:p>
            <a:r>
              <a:rPr lang="zh-CN" altLang="en-US" sz="1400" b="1" dirty="0">
                <a:solidFill>
                  <a:srgbClr val="FF0000"/>
                </a:solidFill>
              </a:rPr>
              <a:t>如果分隔符需要在模式内进行匹配，它必须使用反斜线进行转义。</a:t>
            </a:r>
            <a:r>
              <a:rPr lang="zh-CN" altLang="en-US" sz="1400" b="1" dirty="0"/>
              <a:t>如果分隔符经常在 模式内出现， 一个更好的选择</a:t>
            </a:r>
            <a:r>
              <a:rPr lang="zh-CN" altLang="en-US" sz="1400" b="1" dirty="0" smtClean="0"/>
              <a:t>就是</a:t>
            </a:r>
            <a:r>
              <a:rPr lang="zh-CN" altLang="en-US" sz="1400" b="1" dirty="0"/>
              <a:t>使用</a:t>
            </a:r>
            <a:r>
              <a:rPr lang="zh-CN" altLang="en-US" sz="1400" b="1" dirty="0" smtClean="0"/>
              <a:t>其他</a:t>
            </a:r>
            <a:r>
              <a:rPr lang="zh-CN" altLang="en-US" sz="1400" b="1" dirty="0"/>
              <a:t>分隔符来提高可读性</a:t>
            </a:r>
            <a:r>
              <a:rPr lang="zh-CN" altLang="en-US" sz="1400" b="1" dirty="0" smtClean="0"/>
              <a:t>。</a:t>
            </a:r>
            <a:endParaRPr lang="en-US" altLang="zh-CN" sz="1400" b="1" dirty="0" smtClean="0"/>
          </a:p>
          <a:p>
            <a:r>
              <a:rPr lang="zh-CN" altLang="en-US" sz="1400" dirty="0" smtClean="0"/>
              <a:t>③</a:t>
            </a:r>
            <a:r>
              <a:rPr lang="en-US" altLang="zh-CN" sz="1400" dirty="0" smtClean="0"/>
              <a:t>.</a:t>
            </a:r>
            <a:r>
              <a:rPr lang="zh-CN" altLang="en-US" sz="1400" dirty="0" smtClean="0"/>
              <a:t>得出结论</a:t>
            </a:r>
            <a:endParaRPr lang="en-US" altLang="zh-CN" sz="1400" dirty="0" smtClean="0"/>
          </a:p>
          <a:p>
            <a:r>
              <a:rPr lang="zh-CN" altLang="en-US" sz="1400" b="1" dirty="0" smtClean="0"/>
              <a:t>结论</a:t>
            </a:r>
            <a:r>
              <a:rPr lang="en-US" altLang="zh-CN" sz="1400" b="1" dirty="0" smtClean="0"/>
              <a:t>:</a:t>
            </a:r>
            <a:r>
              <a:rPr lang="zh-CN" altLang="en-US" sz="1400" b="1" dirty="0" smtClean="0"/>
              <a:t>之所以必须有这</a:t>
            </a:r>
            <a:r>
              <a:rPr lang="en-US" altLang="zh-CN" sz="1400" b="1" dirty="0" smtClean="0"/>
              <a:t>2</a:t>
            </a:r>
            <a:r>
              <a:rPr lang="zh-CN" altLang="en-US" sz="1400" b="1" dirty="0" smtClean="0"/>
              <a:t>个</a:t>
            </a:r>
            <a:r>
              <a:rPr lang="en-US" altLang="zh-CN" sz="1400" b="1" dirty="0" smtClean="0"/>
              <a:t>#</a:t>
            </a:r>
            <a:r>
              <a:rPr lang="zh-CN" altLang="en-US" sz="1400" b="1" dirty="0" smtClean="0"/>
              <a:t>，就是因为使用</a:t>
            </a:r>
            <a:r>
              <a:rPr lang="en-US" altLang="zh-CN" sz="1400" b="1" dirty="0" smtClean="0"/>
              <a:t>PCRE</a:t>
            </a:r>
            <a:r>
              <a:rPr lang="zh-CN" altLang="en-US" sz="1400" b="1" dirty="0" smtClean="0"/>
              <a:t>函数时，模式必须由分隔符闭合包裹。</a:t>
            </a:r>
            <a:endParaRPr lang="en-US" altLang="zh-CN" sz="1400" b="1" dirty="0" smtClean="0"/>
          </a:p>
          <a:p>
            <a:endParaRPr lang="zh-CN" altLang="en-US" sz="1400" dirty="0"/>
          </a:p>
        </p:txBody>
      </p:sp>
    </p:spTree>
    <p:extLst>
      <p:ext uri="{BB962C8B-B14F-4D97-AF65-F5344CB8AC3E}">
        <p14:creationId xmlns:p14="http://schemas.microsoft.com/office/powerpoint/2010/main" val="381847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那么由需求</a:t>
            </a:r>
            <a:r>
              <a:rPr lang="en-US" altLang="zh-CN" sz="1400" dirty="0" smtClean="0"/>
              <a:t>4</a:t>
            </a:r>
            <a:r>
              <a:rPr lang="zh-CN" altLang="en-US" sz="1400" dirty="0" smtClean="0"/>
              <a:t>又引发出了一个问题</a:t>
            </a:r>
            <a:r>
              <a:rPr lang="en-US" altLang="zh-CN" sz="1400" dirty="0" smtClean="0"/>
              <a:t>:</a:t>
            </a:r>
          </a:p>
          <a:p>
            <a:r>
              <a:rPr lang="zh-CN" altLang="en-US" sz="1400" b="1" dirty="0" smtClean="0"/>
              <a:t>正则表达式中是不是只要出现了预留的元字符，就必须对其进行转义呢？</a:t>
            </a:r>
            <a:endParaRPr lang="en-US" altLang="zh-CN" sz="1400" b="1" dirty="0" smtClean="0"/>
          </a:p>
          <a:p>
            <a:r>
              <a:rPr lang="en-US" altLang="zh-CN" sz="1400" b="1" dirty="0" smtClean="0"/>
              <a:t>5) </a:t>
            </a:r>
            <a:r>
              <a:rPr lang="zh-CN" altLang="en-US" sz="1400" b="1" dirty="0" smtClean="0"/>
              <a:t>正则表达式中的元字符转义问题</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脚本中匹配一个字符串中</a:t>
            </a:r>
            <a:r>
              <a:rPr lang="zh-CN" altLang="en-US" sz="1400" dirty="0"/>
              <a:t>所有的</a:t>
            </a:r>
            <a:r>
              <a:rPr lang="zh-CN" altLang="en-US" sz="1400" dirty="0" smtClean="0"/>
              <a:t> </a:t>
            </a:r>
            <a:r>
              <a:rPr lang="en-US" altLang="zh-CN" sz="1400" dirty="0" smtClean="0"/>
              <a:t>a b y {</a:t>
            </a:r>
            <a:r>
              <a:rPr lang="zh-CN" altLang="en-US" sz="1400" dirty="0" smtClean="0"/>
              <a:t>字符</a:t>
            </a:r>
            <a:endParaRPr lang="en-US" altLang="zh-CN" sz="1400" dirty="0" smtClean="0"/>
          </a:p>
          <a:p>
            <a:r>
              <a:rPr lang="zh-CN" altLang="en-US" sz="1400" dirty="0"/>
              <a:t>代码见</a:t>
            </a:r>
            <a:r>
              <a:rPr lang="en-US" altLang="zh-CN" sz="1400" dirty="0"/>
              <a:t>3.3.2 </a:t>
            </a:r>
            <a:r>
              <a:rPr lang="zh-CN" altLang="en-US" sz="1400" dirty="0" smtClean="0"/>
              <a:t>转义</a:t>
            </a:r>
            <a:r>
              <a:rPr lang="en-US" altLang="zh-CN" sz="1400" dirty="0" smtClean="0"/>
              <a:t>-2.php</a:t>
            </a:r>
          </a:p>
          <a:p>
            <a:r>
              <a:rPr lang="zh-CN" altLang="en-US" sz="1400" dirty="0" smtClean="0"/>
              <a:t>这里我们主要要研究的内容是</a:t>
            </a:r>
            <a:r>
              <a:rPr lang="en-US" altLang="zh-CN" sz="1400" dirty="0" smtClean="0"/>
              <a:t>:[]</a:t>
            </a:r>
            <a:r>
              <a:rPr lang="zh-CN" altLang="en-US" sz="1400" dirty="0" smtClean="0"/>
              <a:t>中是否需要对保留字</a:t>
            </a:r>
            <a:r>
              <a:rPr lang="en-US" altLang="zh-CN" sz="1400" dirty="0" smtClean="0"/>
              <a:t>{</a:t>
            </a:r>
            <a:r>
              <a:rPr lang="zh-CN" altLang="en-US" sz="1400" dirty="0" smtClean="0"/>
              <a:t>进行转义</a:t>
            </a:r>
            <a:r>
              <a:rPr lang="en-US" altLang="zh-CN" sz="1400" dirty="0" smtClean="0"/>
              <a:t>?</a:t>
            </a:r>
          </a:p>
          <a:p>
            <a:r>
              <a:rPr lang="zh-CN" altLang="en-US" sz="1400" dirty="0" smtClean="0"/>
              <a:t>从下图所示的结果可以看到，对</a:t>
            </a:r>
            <a:r>
              <a:rPr lang="en-US" altLang="zh-CN" sz="1400" dirty="0" smtClean="0"/>
              <a:t>{</a:t>
            </a:r>
            <a:r>
              <a:rPr lang="zh-CN" altLang="en-US" sz="1400" dirty="0" smtClean="0"/>
              <a:t>转义了的结果是完全正确的。</a:t>
            </a:r>
            <a:endParaRPr lang="en-US" altLang="zh-CN" sz="1400" dirty="0" smtClean="0"/>
          </a:p>
          <a:p>
            <a:r>
              <a:rPr lang="zh-CN" altLang="en-US" sz="1400" dirty="0" smtClean="0"/>
              <a:t>那么进一步分析，如果不进行转义，会怎么样呢</a:t>
            </a:r>
            <a:r>
              <a:rPr lang="zh-CN" altLang="en-US" sz="14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2676"/>
            <a:ext cx="39147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0" y="5458526"/>
            <a:ext cx="69516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1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代码</a:t>
            </a:r>
            <a:r>
              <a:rPr lang="zh-CN" altLang="en-US" sz="1400" dirty="0" smtClean="0"/>
              <a:t>见</a:t>
            </a:r>
            <a:r>
              <a:rPr lang="en-US" altLang="zh-CN" sz="1400" dirty="0" smtClean="0"/>
              <a:t>3.3.2-3 </a:t>
            </a:r>
            <a:r>
              <a:rPr lang="zh-CN" altLang="en-US" sz="1400" dirty="0" smtClean="0"/>
              <a:t>转义</a:t>
            </a:r>
            <a:r>
              <a:rPr lang="en-US" altLang="zh-CN" sz="1400" dirty="0" smtClean="0"/>
              <a:t>.</a:t>
            </a:r>
            <a:r>
              <a:rPr lang="en-US" altLang="zh-CN" sz="1400" dirty="0" err="1" smtClean="0"/>
              <a:t>php</a:t>
            </a:r>
            <a:endParaRPr lang="en-US" altLang="zh-CN" sz="1400" dirty="0" smtClean="0"/>
          </a:p>
          <a:p>
            <a:r>
              <a:rPr lang="zh-CN" altLang="en-US" sz="1400" dirty="0" smtClean="0"/>
              <a:t>如下图示，不对</a:t>
            </a:r>
            <a:r>
              <a:rPr lang="en-US" altLang="zh-CN" sz="1400" dirty="0" smtClean="0"/>
              <a:t>}</a:t>
            </a:r>
            <a:r>
              <a:rPr lang="zh-CN" altLang="en-US" sz="1400" dirty="0" smtClean="0"/>
              <a:t>进行转义，结果是完全一致的。为什么不转义也能得到正确结果呢？</a:t>
            </a:r>
            <a:endParaRPr lang="en-US" altLang="zh-CN" sz="1400" dirty="0" smtClean="0"/>
          </a:p>
          <a:p>
            <a:r>
              <a:rPr lang="zh-CN" altLang="en-US" sz="1400" dirty="0" smtClean="0"/>
              <a:t>因为</a:t>
            </a:r>
            <a:r>
              <a:rPr lang="en-US" altLang="zh-CN" sz="1400" dirty="0" smtClean="0"/>
              <a:t>}</a:t>
            </a:r>
            <a:r>
              <a:rPr lang="zh-CN" altLang="en-US" sz="1400" dirty="0" smtClean="0"/>
              <a:t>出现在了字符组</a:t>
            </a:r>
            <a:r>
              <a:rPr lang="en-US" altLang="zh-CN" sz="1400" dirty="0" smtClean="0"/>
              <a:t>[]</a:t>
            </a:r>
            <a:r>
              <a:rPr lang="zh-CN" altLang="en-US" sz="1400" dirty="0" smtClean="0"/>
              <a:t>中，使得它失去了原有的保留字的含义。</a:t>
            </a:r>
            <a:endParaRPr lang="en-US" altLang="zh-CN" sz="1400" dirty="0" smtClean="0"/>
          </a:p>
          <a:p>
            <a:r>
              <a:rPr lang="zh-CN" altLang="en-US" sz="1400" dirty="0" smtClean="0"/>
              <a:t>那么再进一步猜想，如果需求中需要将</a:t>
            </a:r>
            <a:r>
              <a:rPr lang="en-US" altLang="zh-CN" sz="1400" dirty="0" smtClean="0"/>
              <a:t>\</a:t>
            </a:r>
            <a:r>
              <a:rPr lang="zh-CN" altLang="en-US" sz="1400" dirty="0" smtClean="0"/>
              <a:t>作为字符组中的一个字符进行匹配，该怎么做呢</a:t>
            </a:r>
            <a:r>
              <a:rPr lang="zh-CN" altLang="en-US" sz="14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7032"/>
            <a:ext cx="45148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31457"/>
            <a:ext cx="6742113"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71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可以</a:t>
            </a:r>
            <a:r>
              <a:rPr lang="zh-CN" altLang="en-US" sz="1400" dirty="0" smtClean="0"/>
              <a:t>看到匹配</a:t>
            </a:r>
            <a:r>
              <a:rPr lang="en-US" altLang="zh-CN" sz="1400" dirty="0" smtClean="0"/>
              <a:t>\</a:t>
            </a:r>
            <a:r>
              <a:rPr lang="zh-CN" altLang="en-US" sz="1400" dirty="0" smtClean="0"/>
              <a:t>是成功了。但是此处还是有一个问题</a:t>
            </a:r>
            <a:r>
              <a:rPr lang="en-US" altLang="zh-CN" sz="1400" dirty="0" smtClean="0"/>
              <a:t>:</a:t>
            </a:r>
          </a:p>
          <a:p>
            <a:r>
              <a:rPr lang="zh-CN" altLang="en-US" sz="1400" dirty="0"/>
              <a:t>为什么</a:t>
            </a:r>
            <a:r>
              <a:rPr lang="zh-CN" altLang="en-US" sz="1400" dirty="0" smtClean="0"/>
              <a:t>是</a:t>
            </a:r>
            <a:r>
              <a:rPr lang="en-US" altLang="zh-CN" sz="1400" dirty="0" smtClean="0"/>
              <a:t>\\\</a:t>
            </a:r>
            <a:r>
              <a:rPr lang="zh-CN" altLang="en-US" sz="1400" dirty="0" smtClean="0"/>
              <a:t>而不是</a:t>
            </a:r>
            <a:r>
              <a:rPr lang="en-US" altLang="zh-CN" sz="1400" dirty="0" smtClean="0"/>
              <a:t>\\?</a:t>
            </a:r>
          </a:p>
          <a:p>
            <a:r>
              <a:rPr lang="zh-CN" altLang="en-US" sz="1400" dirty="0"/>
              <a:t>我一</a:t>
            </a:r>
            <a:r>
              <a:rPr lang="zh-CN" altLang="en-US" sz="1400" dirty="0" smtClean="0"/>
              <a:t>开始也写成了</a:t>
            </a:r>
            <a:r>
              <a:rPr lang="en-US" altLang="zh-CN" sz="1400" dirty="0" smtClean="0"/>
              <a:t>\\</a:t>
            </a:r>
            <a:r>
              <a:rPr lang="zh-CN" altLang="en-US" sz="1400" dirty="0" smtClean="0"/>
              <a:t>。 因为</a:t>
            </a:r>
            <a:r>
              <a:rPr lang="en-US" altLang="zh-CN" sz="1400" dirty="0" smtClean="0"/>
              <a:t>\</a:t>
            </a:r>
            <a:r>
              <a:rPr lang="zh-CN" altLang="en-US" sz="1400" dirty="0" smtClean="0"/>
              <a:t>本身是一个转义符，所以匹配它需要写成</a:t>
            </a:r>
            <a:r>
              <a:rPr lang="en-US" altLang="zh-CN" sz="1400" dirty="0" smtClean="0"/>
              <a:t>\\</a:t>
            </a:r>
            <a:r>
              <a:rPr lang="zh-CN" altLang="en-US" sz="1400" dirty="0" smtClean="0"/>
              <a:t>的形式。但是如果写成</a:t>
            </a:r>
            <a:r>
              <a:rPr lang="en-US" altLang="zh-CN" sz="1400" dirty="0" smtClean="0"/>
              <a:t>\\</a:t>
            </a:r>
            <a:r>
              <a:rPr lang="zh-CN" altLang="en-US" sz="1400" dirty="0" smtClean="0"/>
              <a:t>，程序会报错。报错情况见下一页。根据报错信息，说明没有匹配到字符组的结束保留字</a:t>
            </a:r>
            <a:r>
              <a:rPr lang="en-US" altLang="zh-CN" sz="1400" dirty="0" smtClean="0"/>
              <a:t>]</a:t>
            </a:r>
            <a:r>
              <a:rPr lang="zh-CN" altLang="en-US" sz="1400" dirty="0" smtClean="0"/>
              <a:t>。</a:t>
            </a:r>
            <a:endParaRPr lang="en-US" altLang="zh-CN" sz="1400" dirty="0" smtClean="0"/>
          </a:p>
          <a:p>
            <a:r>
              <a:rPr lang="zh-CN" altLang="en-US" sz="1400" dirty="0" smtClean="0"/>
              <a:t>那么可以推断出，在</a:t>
            </a:r>
            <a:r>
              <a:rPr lang="en-US" altLang="zh-CN" sz="1400" dirty="0" smtClean="0"/>
              <a:t>\\</a:t>
            </a:r>
            <a:r>
              <a:rPr lang="zh-CN" altLang="en-US" sz="1400" dirty="0" smtClean="0"/>
              <a:t>被成功地转义为了</a:t>
            </a:r>
            <a:r>
              <a:rPr lang="en-US" altLang="zh-CN" sz="1400" dirty="0" smtClean="0"/>
              <a:t>\</a:t>
            </a:r>
            <a:r>
              <a:rPr lang="zh-CN" altLang="en-US" sz="1400" dirty="0" smtClean="0"/>
              <a:t>之后，这个</a:t>
            </a:r>
            <a:r>
              <a:rPr lang="en-US" altLang="zh-CN" sz="1400" dirty="0" smtClean="0"/>
              <a:t>\</a:t>
            </a:r>
            <a:r>
              <a:rPr lang="zh-CN" altLang="en-US" sz="1400" dirty="0" smtClean="0"/>
              <a:t>又作为一个转义符将保留字</a:t>
            </a:r>
            <a:r>
              <a:rPr lang="en-US" altLang="zh-CN" sz="1400" dirty="0" smtClean="0"/>
              <a:t>]</a:t>
            </a:r>
            <a:r>
              <a:rPr lang="zh-CN" altLang="en-US" sz="1400" dirty="0" smtClean="0"/>
              <a:t>进行了转义。</a:t>
            </a:r>
            <a:endParaRPr lang="en-US" altLang="zh-CN" sz="1400" dirty="0" smtClean="0"/>
          </a:p>
          <a:p>
            <a:r>
              <a:rPr lang="zh-CN" altLang="en-US" sz="1400" dirty="0" smtClean="0"/>
              <a:t>也就是说，</a:t>
            </a:r>
            <a:r>
              <a:rPr lang="en-US" altLang="zh-CN" sz="1400" dirty="0" smtClean="0"/>
              <a:t>PHP</a:t>
            </a:r>
            <a:r>
              <a:rPr lang="zh-CN" altLang="en-US" sz="1400" dirty="0" smtClean="0"/>
              <a:t>将这段正则表达式解析为了</a:t>
            </a:r>
            <a:r>
              <a:rPr lang="en-US" altLang="zh-CN" sz="1400" dirty="0" smtClean="0"/>
              <a:t>:</a:t>
            </a:r>
          </a:p>
          <a:p>
            <a:r>
              <a:rPr lang="en-US" altLang="zh-CN" sz="1400" dirty="0" smtClean="0"/>
              <a:t>[</a:t>
            </a:r>
            <a:r>
              <a:rPr lang="en-US" altLang="zh-CN" sz="1400" dirty="0" err="1" smtClean="0"/>
              <a:t>aby</a:t>
            </a:r>
            <a:r>
              <a:rPr lang="en-US" altLang="zh-CN" sz="1400" dirty="0" smtClean="0"/>
              <a:t>\]</a:t>
            </a:r>
          </a:p>
          <a:p>
            <a:r>
              <a:rPr lang="zh-CN" altLang="en-US" sz="1400" b="1" dirty="0" smtClean="0"/>
              <a:t>为了避免出现这种情况，因此要采用</a:t>
            </a:r>
            <a:r>
              <a:rPr lang="en-US" altLang="zh-CN" sz="1400" b="1" dirty="0" smtClean="0"/>
              <a:t>\\\</a:t>
            </a:r>
            <a:r>
              <a:rPr lang="zh-CN" altLang="en-US" sz="1400" b="1" dirty="0" smtClean="0"/>
              <a:t>的写法来表示</a:t>
            </a:r>
            <a:r>
              <a:rPr lang="en-US" altLang="zh-CN" sz="1400" b="1" dirty="0" smtClean="0"/>
              <a:t>”</a:t>
            </a:r>
            <a:r>
              <a:rPr lang="zh-CN" altLang="en-US" sz="1400" b="1" dirty="0" smtClean="0"/>
              <a:t>要在字符组中匹配字符</a:t>
            </a:r>
            <a:r>
              <a:rPr lang="en-US" altLang="zh-CN" sz="1400" b="1" dirty="0" smtClean="0"/>
              <a:t>\”</a:t>
            </a:r>
            <a:r>
              <a:rPr lang="zh-CN" altLang="en-US" sz="1400" b="1" dirty="0" smtClean="0"/>
              <a:t>。</a:t>
            </a:r>
            <a:endParaRPr lang="zh-CN" altLang="en-US" sz="1400" b="1"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8899"/>
            <a:ext cx="39624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04259"/>
            <a:ext cx="701833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46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报</a:t>
            </a:r>
            <a:r>
              <a:rPr lang="zh-CN" altLang="en-US" sz="1400" dirty="0" smtClean="0"/>
              <a:t>错情况</a:t>
            </a:r>
            <a:r>
              <a:rPr lang="en-US" altLang="zh-CN" sz="1400" dirty="0" smtClean="0"/>
              <a:t>:</a:t>
            </a:r>
          </a:p>
          <a:p>
            <a:endParaRPr lang="zh-CN" alt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0611"/>
            <a:ext cx="41433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42259"/>
            <a:ext cx="90947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5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那么进一步我们来探讨字符组中可能出现的情况。</a:t>
            </a:r>
            <a:endParaRPr lang="en-US" altLang="zh-CN" sz="1400" dirty="0" smtClean="0"/>
          </a:p>
          <a:p>
            <a:r>
              <a:rPr lang="en-US" altLang="zh-CN" sz="1400" b="1" dirty="0" smtClean="0"/>
              <a:t>6) </a:t>
            </a:r>
            <a:r>
              <a:rPr lang="zh-CN" altLang="en-US" sz="1400" b="1" dirty="0" smtClean="0"/>
              <a:t>字符组中能否使用预定义元字符？</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脚本中使用字符组匹配</a:t>
            </a:r>
            <a:r>
              <a:rPr lang="en-US" altLang="zh-CN" sz="1400" dirty="0" err="1" smtClean="0"/>
              <a:t>c”xxx”t</a:t>
            </a:r>
            <a:r>
              <a:rPr lang="en-US" altLang="zh-CN" sz="1400" dirty="0" smtClean="0"/>
              <a:t> </a:t>
            </a:r>
            <a:r>
              <a:rPr lang="zh-CN" altLang="en-US" sz="1400" dirty="0" smtClean="0"/>
              <a:t>其中</a:t>
            </a:r>
            <a:r>
              <a:rPr lang="en-US" altLang="zh-CN" sz="1400" dirty="0" smtClean="0"/>
              <a:t>xxx</a:t>
            </a:r>
            <a:r>
              <a:rPr lang="zh-CN" altLang="en-US" sz="1400" dirty="0" smtClean="0"/>
              <a:t>可以为</a:t>
            </a:r>
            <a:r>
              <a:rPr lang="en-US" altLang="zh-CN" sz="1400" dirty="0" smtClean="0"/>
              <a:t>a</a:t>
            </a:r>
            <a:r>
              <a:rPr lang="zh-CN" altLang="en-US" sz="1400" dirty="0" smtClean="0"/>
              <a:t>、</a:t>
            </a:r>
            <a:r>
              <a:rPr lang="en-US" altLang="zh-CN" sz="1400" dirty="0" smtClean="0"/>
              <a:t>o</a:t>
            </a:r>
            <a:r>
              <a:rPr lang="zh-CN" altLang="en-US" sz="1400" dirty="0" smtClean="0"/>
              <a:t>、</a:t>
            </a:r>
            <a:r>
              <a:rPr lang="en-US" altLang="zh-CN" sz="1400" dirty="0" smtClean="0"/>
              <a:t>u</a:t>
            </a:r>
            <a:r>
              <a:rPr lang="zh-CN" altLang="en-US" sz="1400" dirty="0" smtClean="0"/>
              <a:t>、或任意一个数字</a:t>
            </a:r>
            <a:endParaRPr lang="en-US" altLang="zh-CN" sz="1400" dirty="0" smtClean="0"/>
          </a:p>
          <a:p>
            <a:r>
              <a:rPr lang="zh-CN" altLang="en-US" sz="1400" dirty="0" smtClean="0"/>
              <a:t>代码见</a:t>
            </a:r>
            <a:r>
              <a:rPr lang="en-US" altLang="zh-CN" sz="1400" dirty="0"/>
              <a:t>3.3.2-5 </a:t>
            </a:r>
            <a:r>
              <a:rPr lang="zh-CN" altLang="en-US" sz="1400" dirty="0"/>
              <a:t>转义</a:t>
            </a:r>
            <a:r>
              <a:rPr lang="en-US" altLang="zh-CN" sz="1400" dirty="0"/>
              <a:t>.</a:t>
            </a:r>
            <a:r>
              <a:rPr lang="en-US" altLang="zh-CN" sz="1400" dirty="0" err="1" smtClean="0"/>
              <a:t>php</a:t>
            </a:r>
            <a:endParaRPr lang="en-US" altLang="zh-CN" sz="1400" dirty="0" smtClean="0"/>
          </a:p>
          <a:p>
            <a:r>
              <a:rPr lang="zh-CN" altLang="en-US" sz="1400" dirty="0"/>
              <a:t>运行</a:t>
            </a:r>
            <a:r>
              <a:rPr lang="zh-CN" altLang="en-US" sz="1400" dirty="0" smtClean="0"/>
              <a:t>结果</a:t>
            </a:r>
            <a:r>
              <a:rPr lang="en-US" altLang="zh-CN" sz="1400" dirty="0" smtClean="0"/>
              <a:t>:</a:t>
            </a:r>
          </a:p>
          <a:p>
            <a:r>
              <a:rPr lang="zh-CN" altLang="en-US" sz="1400" dirty="0" smtClean="0"/>
              <a:t>可以看到，字符组中使用</a:t>
            </a:r>
            <a:r>
              <a:rPr lang="en-US" altLang="zh-CN" sz="1400" dirty="0" smtClean="0"/>
              <a:t>\d</a:t>
            </a:r>
            <a:r>
              <a:rPr lang="zh-CN" altLang="en-US" sz="1400" dirty="0" smtClean="0"/>
              <a:t>匹配一个数字的结果是成功的。这说明：</a:t>
            </a:r>
            <a:r>
              <a:rPr lang="zh-CN" altLang="en-US" sz="1400" b="1" dirty="0" smtClean="0"/>
              <a:t>字符组中可以使用预定义元字符。</a:t>
            </a:r>
            <a:endParaRPr lang="zh-CN" altLang="en-US"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2" y="5597549"/>
            <a:ext cx="601027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91" y="5597549"/>
            <a:ext cx="9153526"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23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endParaRPr lang="en-US" altLang="zh-CN" dirty="0"/>
          </a:p>
        </p:txBody>
      </p:sp>
      <p:sp>
        <p:nvSpPr>
          <p:cNvPr id="3" name="内容占位符 2"/>
          <p:cNvSpPr>
            <a:spLocks noGrp="1"/>
          </p:cNvSpPr>
          <p:nvPr>
            <p:ph idx="1"/>
          </p:nvPr>
        </p:nvSpPr>
        <p:spPr/>
        <p:txBody>
          <a:bodyPr>
            <a:normAutofit/>
          </a:bodyPr>
          <a:lstStyle/>
          <a:p>
            <a:r>
              <a:rPr lang="zh-CN" altLang="en-US" sz="1400" dirty="0" smtClean="0"/>
              <a:t>有时，我们的需求为查找的字符不属于某个字符类，换言之就是表达式和已知定义相反（比如需求为匹配除数字以外的任何字符），这种场景下需要使用反义。</a:t>
            </a:r>
            <a:endParaRPr lang="en-US" altLang="zh-CN" sz="1400" dirty="0" smtClean="0"/>
          </a:p>
          <a:p>
            <a:r>
              <a:rPr lang="en-US" altLang="zh-CN" sz="1400" dirty="0" smtClean="0"/>
              <a:t>\W		</a:t>
            </a:r>
            <a:r>
              <a:rPr lang="zh-CN" altLang="en-US" sz="1400" dirty="0" smtClean="0"/>
              <a:t>匹配任意不是字母、数字、汉字、下划线的字符</a:t>
            </a:r>
            <a:endParaRPr lang="en-US" altLang="zh-CN" sz="1400" dirty="0" smtClean="0"/>
          </a:p>
          <a:p>
            <a:r>
              <a:rPr lang="en-US" altLang="zh-CN" sz="1400" dirty="0" smtClean="0"/>
              <a:t>\S		</a:t>
            </a:r>
            <a:r>
              <a:rPr lang="zh-CN" altLang="en-US" sz="1400" dirty="0" smtClean="0"/>
              <a:t>匹配任意不是空白符的字符</a:t>
            </a:r>
            <a:endParaRPr lang="en-US" altLang="zh-CN" sz="1400" dirty="0" smtClean="0"/>
          </a:p>
          <a:p>
            <a:r>
              <a:rPr lang="en-US" altLang="zh-CN" sz="1400" dirty="0" smtClean="0"/>
              <a:t>\D		</a:t>
            </a:r>
            <a:r>
              <a:rPr lang="zh-CN" altLang="en-US" sz="1400" dirty="0" smtClean="0"/>
              <a:t>匹配任意不是数字的字符</a:t>
            </a:r>
            <a:endParaRPr lang="en-US" altLang="zh-CN" sz="1400" dirty="0" smtClean="0"/>
          </a:p>
          <a:p>
            <a:r>
              <a:rPr lang="en-US" altLang="zh-CN" sz="1400" dirty="0" smtClean="0"/>
              <a:t>\B		</a:t>
            </a:r>
            <a:r>
              <a:rPr lang="zh-CN" altLang="en-US" sz="1400" dirty="0" smtClean="0"/>
              <a:t>匹配不是单词开头或结束的位置</a:t>
            </a:r>
            <a:endParaRPr lang="en-US" altLang="zh-CN" sz="1400" dirty="0" smtClean="0"/>
          </a:p>
          <a:p>
            <a:r>
              <a:rPr lang="en-US" altLang="zh-CN" sz="1400" dirty="0" smtClean="0"/>
              <a:t>[^x]		</a:t>
            </a:r>
            <a:r>
              <a:rPr lang="zh-CN" altLang="en-US" sz="1400" dirty="0" smtClean="0"/>
              <a:t>匹配除了</a:t>
            </a:r>
            <a:r>
              <a:rPr lang="en-US" altLang="zh-CN" sz="1400" dirty="0" smtClean="0"/>
              <a:t>x</a:t>
            </a:r>
            <a:r>
              <a:rPr lang="zh-CN" altLang="en-US" sz="1400" dirty="0" smtClean="0"/>
              <a:t>以外的任意字符</a:t>
            </a:r>
            <a:endParaRPr lang="en-US" altLang="zh-CN" sz="1400" dirty="0" smtClean="0"/>
          </a:p>
          <a:p>
            <a:r>
              <a:rPr lang="en-US" altLang="zh-CN" sz="1400" dirty="0" smtClean="0"/>
              <a:t>[^</a:t>
            </a:r>
            <a:r>
              <a:rPr lang="en-US" altLang="zh-CN" sz="1400" dirty="0" err="1" smtClean="0"/>
              <a:t>aeiou</a:t>
            </a:r>
            <a:r>
              <a:rPr lang="en-US" altLang="zh-CN" sz="1400" dirty="0" smtClean="0"/>
              <a:t>]	</a:t>
            </a:r>
            <a:r>
              <a:rPr lang="zh-CN" altLang="en-US" sz="1400" dirty="0" smtClean="0"/>
              <a:t>匹配除了</a:t>
            </a:r>
            <a:r>
              <a:rPr lang="en-US" altLang="zh-CN" sz="1400" dirty="0" err="1" smtClean="0"/>
              <a:t>aeiou</a:t>
            </a:r>
            <a:r>
              <a:rPr lang="zh-CN" altLang="en-US" sz="1400" dirty="0" smtClean="0"/>
              <a:t>这几个字符之外的任意字符</a:t>
            </a:r>
            <a:endParaRPr lang="en-US" altLang="zh-CN" sz="1400" dirty="0" smtClean="0"/>
          </a:p>
          <a:p>
            <a:endParaRPr lang="en-US" altLang="zh-CN" sz="1400" dirty="0"/>
          </a:p>
          <a:p>
            <a:r>
              <a:rPr lang="zh-CN" altLang="en-US" sz="1400" dirty="0" smtClean="0"/>
              <a:t>这里我们看到一种新的语法</a:t>
            </a:r>
            <a:r>
              <a:rPr lang="en-US" altLang="zh-CN" sz="1400" dirty="0" smtClean="0"/>
              <a:t>:[^string]</a:t>
            </a:r>
            <a:r>
              <a:rPr lang="zh-CN" altLang="en-US" sz="1400" dirty="0" smtClean="0"/>
              <a:t>。也就是说</a:t>
            </a:r>
            <a:r>
              <a:rPr lang="en-US" altLang="zh-CN" sz="1400" dirty="0" smtClean="0"/>
              <a:t>^</a:t>
            </a:r>
            <a:r>
              <a:rPr lang="zh-CN" altLang="en-US" sz="1400" dirty="0" smtClean="0"/>
              <a:t>这个原本表示起始位置的元字符，当它出现在字符组中且没有被转义时，它要表达的含义是对后续的</a:t>
            </a:r>
            <a:r>
              <a:rPr lang="en-US" altLang="zh-CN" sz="1400" dirty="0" smtClean="0"/>
              <a:t>1</a:t>
            </a:r>
            <a:r>
              <a:rPr lang="zh-CN" altLang="en-US" sz="1400" dirty="0" smtClean="0"/>
              <a:t>个或多个字符取反。</a:t>
            </a:r>
            <a:endParaRPr lang="en-US" altLang="zh-CN" sz="1400" dirty="0" smtClean="0"/>
          </a:p>
          <a:p>
            <a:r>
              <a:rPr lang="zh-CN" altLang="en-US" sz="1400" dirty="0" smtClean="0"/>
              <a:t>用几个需求来说明问题。</a:t>
            </a:r>
            <a:endParaRPr lang="zh-CN" altLang="en-US" sz="1400" dirty="0"/>
          </a:p>
        </p:txBody>
      </p:sp>
    </p:spTree>
    <p:extLst>
      <p:ext uri="{BB962C8B-B14F-4D97-AF65-F5344CB8AC3E}">
        <p14:creationId xmlns:p14="http://schemas.microsoft.com/office/powerpoint/2010/main" val="205049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匹配一个不包含空白符的字符串</a:t>
            </a:r>
            <a:endParaRPr lang="en-US" altLang="zh-CN" sz="1400" b="1" dirty="0" smtClean="0"/>
          </a:p>
          <a:p>
            <a:r>
              <a:rPr lang="en-US" altLang="zh-CN" sz="1400" dirty="0" smtClean="0"/>
              <a:t>\S+</a:t>
            </a:r>
          </a:p>
          <a:p>
            <a:r>
              <a:rPr lang="zh-CN" altLang="en-US" sz="1400" dirty="0" smtClean="0"/>
              <a:t>代码见</a:t>
            </a:r>
            <a:r>
              <a:rPr lang="en-US" altLang="zh-CN" sz="1400" dirty="0"/>
              <a:t>3.3.3-1 </a:t>
            </a:r>
            <a:r>
              <a:rPr lang="zh-CN" altLang="en-US" sz="1400" dirty="0"/>
              <a:t>反义</a:t>
            </a:r>
            <a:r>
              <a:rPr lang="en-US" altLang="zh-CN" sz="1400" dirty="0"/>
              <a:t>.</a:t>
            </a:r>
            <a:r>
              <a:rPr lang="en-US" altLang="zh-CN" sz="1400" dirty="0" err="1" smtClean="0"/>
              <a:t>php</a:t>
            </a:r>
            <a:endParaRPr lang="en-US" altLang="zh-CN" sz="1400" dirty="0" smtClean="0"/>
          </a:p>
          <a:p>
            <a:r>
              <a:rPr lang="zh-CN" altLang="en-US" sz="1400" dirty="0" smtClean="0"/>
              <a:t>从运行结果可知</a:t>
            </a:r>
            <a:r>
              <a:rPr lang="en-US" altLang="zh-CN" sz="1400" dirty="0" smtClean="0"/>
              <a:t>,\S+</a:t>
            </a:r>
            <a:r>
              <a:rPr lang="zh-CN" altLang="en-US" sz="1400" dirty="0" smtClean="0"/>
              <a:t>匹配</a:t>
            </a:r>
            <a:r>
              <a:rPr lang="en-US" altLang="zh-CN" sz="1400" dirty="0" smtClean="0"/>
              <a:t>$</a:t>
            </a:r>
            <a:r>
              <a:rPr lang="en-US" altLang="zh-CN" sz="1400" dirty="0" err="1" smtClean="0"/>
              <a:t>subjectSpace</a:t>
            </a:r>
            <a:r>
              <a:rPr lang="zh-CN" altLang="en-US" sz="1400" dirty="0" smtClean="0"/>
              <a:t>的结果是失败的。这证明了</a:t>
            </a:r>
            <a:r>
              <a:rPr lang="en-US" altLang="zh-CN" sz="1400" dirty="0" smtClean="0"/>
              <a:t>\S</a:t>
            </a:r>
            <a:r>
              <a:rPr lang="zh-CN" altLang="en-US" sz="1400" dirty="0" smtClean="0"/>
              <a:t>表示匹配非空白符的含义。</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 y="4240485"/>
            <a:ext cx="60674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1" y="6637709"/>
            <a:ext cx="9153526"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44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匹配一个用尖括号括起来、以</a:t>
            </a:r>
            <a:r>
              <a:rPr lang="en-US" altLang="zh-CN" sz="1400" b="1" dirty="0" smtClean="0"/>
              <a:t>a</a:t>
            </a:r>
            <a:r>
              <a:rPr lang="zh-CN" altLang="en-US" sz="1400" b="1" dirty="0" smtClean="0"/>
              <a:t>开头的字符串</a:t>
            </a:r>
            <a:endParaRPr lang="en-US" altLang="zh-CN" sz="1400" b="1" dirty="0" smtClean="0"/>
          </a:p>
          <a:p>
            <a:r>
              <a:rPr lang="zh-CN" altLang="en-US" sz="1400" dirty="0" smtClean="0"/>
              <a:t>我的想法如下：</a:t>
            </a:r>
            <a:endParaRPr lang="en-US" altLang="zh-CN" sz="1400" dirty="0" smtClean="0"/>
          </a:p>
          <a:p>
            <a:r>
              <a:rPr lang="zh-CN" altLang="en-US" sz="1400" dirty="0"/>
              <a:t>这</a:t>
            </a:r>
            <a:r>
              <a:rPr lang="zh-CN" altLang="en-US" sz="1400" dirty="0" smtClean="0"/>
              <a:t>是不符合需求的。再来看一遍需求</a:t>
            </a:r>
            <a:r>
              <a:rPr lang="en-US" altLang="zh-CN" sz="1400" dirty="0" smtClean="0"/>
              <a:t>:</a:t>
            </a:r>
            <a:r>
              <a:rPr lang="zh-CN" altLang="en-US" sz="1400" dirty="0" smtClean="0"/>
              <a:t>匹配一个用尖括号括起来的且以</a:t>
            </a:r>
            <a:r>
              <a:rPr lang="en-US" altLang="zh-CN" sz="1400" dirty="0" smtClean="0"/>
              <a:t>a</a:t>
            </a:r>
            <a:r>
              <a:rPr lang="zh-CN" altLang="en-US" sz="1400" dirty="0" smtClean="0"/>
              <a:t>开头的字符串。</a:t>
            </a:r>
            <a:endParaRPr lang="en-US" altLang="zh-CN" sz="1400" dirty="0" smtClean="0"/>
          </a:p>
          <a:p>
            <a:r>
              <a:rPr lang="zh-CN" altLang="en-US" sz="1400" dirty="0" smtClean="0"/>
              <a:t>也就是说需求中想要的内容是 </a:t>
            </a:r>
            <a:r>
              <a:rPr lang="en-US" altLang="zh-CN" sz="1400" dirty="0" smtClean="0"/>
              <a:t>“a </a:t>
            </a:r>
            <a:r>
              <a:rPr lang="en-US" altLang="zh-CN" sz="1400" dirty="0" err="1" smtClean="0"/>
              <a:t>href</a:t>
            </a:r>
            <a:r>
              <a:rPr lang="en-US" altLang="zh-CN" sz="1400" dirty="0" smtClean="0"/>
              <a:t>=‘http://www.baidu.com’” </a:t>
            </a:r>
            <a:r>
              <a:rPr lang="zh-CN" altLang="en-US" sz="1400" dirty="0" smtClean="0"/>
              <a:t>而不是一个以</a:t>
            </a:r>
            <a:r>
              <a:rPr lang="en-US" altLang="zh-CN" sz="1400" dirty="0" smtClean="0"/>
              <a:t>&lt;a</a:t>
            </a:r>
            <a:r>
              <a:rPr lang="zh-CN" altLang="en-US" sz="1400" dirty="0" smtClean="0"/>
              <a:t>开头的字符串。</a:t>
            </a:r>
            <a:endParaRPr lang="en-US" altLang="zh-CN" sz="1400" dirty="0" smtClean="0"/>
          </a:p>
          <a:p>
            <a:r>
              <a:rPr lang="zh-CN" altLang="en-US" sz="1400" dirty="0" smtClean="0"/>
              <a:t>因此我的想法是错误的。</a:t>
            </a:r>
            <a:endParaRPr lang="en-US" altLang="zh-CN" sz="1400" dirty="0" smtClean="0"/>
          </a:p>
          <a:p>
            <a:r>
              <a:rPr lang="zh-CN" altLang="en-US" sz="1400" dirty="0"/>
              <a:t>我</a:t>
            </a:r>
            <a:r>
              <a:rPr lang="zh-CN" altLang="en-US" sz="1400" dirty="0" smtClean="0"/>
              <a:t>在思考这个需求时没有思路。</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1008"/>
            <a:ext cx="60864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77383"/>
            <a:ext cx="72469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09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a:t>
            </a:r>
            <a:r>
              <a:rPr lang="zh-CN" altLang="en-US" dirty="0" smtClean="0"/>
              <a:t>字符组</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如果仅仅是匹配数字、字母、空白，则比较简单。使用</a:t>
            </a:r>
            <a:r>
              <a:rPr lang="en-US" altLang="zh-CN" sz="1400" dirty="0" smtClean="0"/>
              <a:t>\d</a:t>
            </a:r>
            <a:r>
              <a:rPr lang="zh-CN" altLang="en-US" sz="1400" dirty="0" smtClean="0"/>
              <a:t>、</a:t>
            </a:r>
            <a:r>
              <a:rPr lang="en-US" altLang="zh-CN" sz="1400" dirty="0" smtClean="0"/>
              <a:t>[a-z]</a:t>
            </a:r>
            <a:r>
              <a:rPr lang="zh-CN" altLang="en-US" sz="1400" dirty="0" smtClean="0"/>
              <a:t>、</a:t>
            </a:r>
            <a:r>
              <a:rPr lang="en-US" altLang="zh-CN" sz="1400" dirty="0" smtClean="0"/>
              <a:t>\s</a:t>
            </a:r>
            <a:r>
              <a:rPr lang="zh-CN" altLang="en-US" sz="1400" dirty="0" smtClean="0"/>
              <a:t>即可实现。但是如果想匹配一个没有预定义元字符的字符集合，该怎么办呢？</a:t>
            </a:r>
            <a:endParaRPr lang="en-US" altLang="zh-CN" sz="1400" dirty="0" smtClean="0"/>
          </a:p>
          <a:p>
            <a:r>
              <a:rPr lang="zh-CN" altLang="en-US" sz="1400" dirty="0" smtClean="0"/>
              <a:t>来看这个需求</a:t>
            </a:r>
            <a:r>
              <a:rPr lang="en-US" altLang="zh-CN" sz="1400" dirty="0" smtClean="0"/>
              <a:t>:</a:t>
            </a:r>
          </a:p>
          <a:p>
            <a:r>
              <a:rPr lang="zh-CN" altLang="en-US" sz="1400" dirty="0" smtClean="0"/>
              <a:t>匹配单词中的元音字母</a:t>
            </a:r>
            <a:r>
              <a:rPr lang="en-US" altLang="zh-CN" sz="1400" dirty="0" smtClean="0"/>
              <a:t>(a</a:t>
            </a:r>
            <a:r>
              <a:rPr lang="zh-CN" altLang="en-US" sz="1400" dirty="0" smtClean="0"/>
              <a:t>、</a:t>
            </a:r>
            <a:r>
              <a:rPr lang="en-US" altLang="zh-CN" sz="1400" dirty="0" smtClean="0"/>
              <a:t>e</a:t>
            </a:r>
            <a:r>
              <a:rPr lang="zh-CN" altLang="en-US" sz="1400" dirty="0" smtClean="0"/>
              <a:t>、</a:t>
            </a:r>
            <a:r>
              <a:rPr lang="en-US" altLang="zh-CN" sz="1400" dirty="0" smtClean="0"/>
              <a:t>i</a:t>
            </a:r>
            <a:r>
              <a:rPr lang="zh-CN" altLang="en-US" sz="1400" dirty="0" smtClean="0"/>
              <a:t>、</a:t>
            </a:r>
            <a:r>
              <a:rPr lang="en-US" altLang="zh-CN" sz="1400" dirty="0" smtClean="0"/>
              <a:t>o</a:t>
            </a:r>
            <a:r>
              <a:rPr lang="zh-CN" altLang="en-US" sz="1400" dirty="0" smtClean="0"/>
              <a:t>、</a:t>
            </a:r>
            <a:r>
              <a:rPr lang="en-US" altLang="zh-CN" sz="1400" dirty="0" smtClean="0"/>
              <a:t>u)</a:t>
            </a:r>
          </a:p>
          <a:p>
            <a:r>
              <a:rPr lang="en-US" altLang="zh-CN" sz="1400" dirty="0" smtClean="0"/>
              <a:t>[</a:t>
            </a:r>
            <a:r>
              <a:rPr lang="en-US" altLang="zh-CN" sz="1400" dirty="0" err="1" smtClean="0"/>
              <a:t>aeiou</a:t>
            </a:r>
            <a:r>
              <a:rPr lang="en-US" altLang="zh-CN" sz="1400" dirty="0" smtClean="0"/>
              <a:t>]+</a:t>
            </a:r>
          </a:p>
          <a:p>
            <a:r>
              <a:rPr lang="zh-CN" altLang="en-US" sz="1400" dirty="0"/>
              <a:t>表达式和测试文本见</a:t>
            </a:r>
            <a:r>
              <a:rPr lang="en-US" altLang="zh-CN" sz="1400" dirty="0" smtClean="0"/>
              <a:t>regularExpression10.log</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42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zh-CN" altLang="en-US" sz="1400" dirty="0" smtClean="0"/>
              <a:t>正确答案</a:t>
            </a:r>
            <a:r>
              <a:rPr lang="en-US" altLang="zh-CN" sz="1400" dirty="0" smtClean="0"/>
              <a:t>:</a:t>
            </a:r>
          </a:p>
          <a:p>
            <a:r>
              <a:rPr lang="en-US" altLang="zh-CN" sz="1400" dirty="0" smtClean="0"/>
              <a:t>&lt;a[^&gt;]+&gt;</a:t>
            </a:r>
          </a:p>
          <a:p>
            <a:r>
              <a:rPr lang="zh-CN" altLang="en-US" sz="1400" dirty="0" smtClean="0"/>
              <a:t>这个表达式的含义为</a:t>
            </a:r>
            <a:r>
              <a:rPr lang="en-US" altLang="zh-CN" sz="1400" dirty="0" smtClean="0"/>
              <a:t>:</a:t>
            </a:r>
            <a:r>
              <a:rPr lang="zh-CN" altLang="en-US" sz="1400" dirty="0" smtClean="0"/>
              <a:t>匹配以</a:t>
            </a:r>
            <a:r>
              <a:rPr lang="en-US" altLang="zh-CN" sz="1400" dirty="0" smtClean="0"/>
              <a:t>&lt;a</a:t>
            </a:r>
            <a:r>
              <a:rPr lang="zh-CN" altLang="en-US" sz="1400" dirty="0" smtClean="0"/>
              <a:t>开头且以</a:t>
            </a:r>
            <a:r>
              <a:rPr lang="en-US" altLang="zh-CN" sz="1400" dirty="0" smtClean="0"/>
              <a:t>&gt;</a:t>
            </a:r>
            <a:r>
              <a:rPr lang="zh-CN" altLang="en-US" sz="1400" dirty="0" smtClean="0"/>
              <a:t>结尾的字符串。对该字符串处于</a:t>
            </a:r>
            <a:r>
              <a:rPr lang="en-US" altLang="zh-CN" sz="1400" dirty="0" smtClean="0"/>
              <a:t>&lt;a</a:t>
            </a:r>
            <a:r>
              <a:rPr lang="zh-CN" altLang="en-US" sz="1400" dirty="0" smtClean="0"/>
              <a:t>和</a:t>
            </a:r>
            <a:r>
              <a:rPr lang="en-US" altLang="zh-CN" sz="1400" dirty="0" smtClean="0"/>
              <a:t>&gt;</a:t>
            </a:r>
            <a:r>
              <a:rPr lang="zh-CN" altLang="en-US" sz="1400" dirty="0" smtClean="0"/>
              <a:t>中间的每个字符，只要该字符不为</a:t>
            </a:r>
            <a:r>
              <a:rPr lang="en-US" altLang="zh-CN" sz="1400" dirty="0" smtClean="0"/>
              <a:t>&gt;</a:t>
            </a:r>
            <a:r>
              <a:rPr lang="zh-CN" altLang="en-US" sz="1400" dirty="0" smtClean="0"/>
              <a:t>，均可通过匹配。</a:t>
            </a:r>
            <a:endParaRPr lang="en-US" altLang="zh-CN" sz="1400" dirty="0" smtClean="0"/>
          </a:p>
          <a:p>
            <a:r>
              <a:rPr lang="zh-CN" altLang="en-US" sz="1400" dirty="0" smtClean="0"/>
              <a:t>这个答案本身是没有问题的。但是当我读到这里时，我又有了一个新的想法。我将这个正则修改为了</a:t>
            </a:r>
            <a:r>
              <a:rPr lang="en-US" altLang="zh-CN" sz="1400" dirty="0" smtClean="0"/>
              <a:t>:</a:t>
            </a:r>
          </a:p>
          <a:p>
            <a:r>
              <a:rPr lang="en-US" altLang="zh-CN" sz="1400" dirty="0" smtClean="0"/>
              <a:t>^&lt;a[^&gt;]&gt;$</a:t>
            </a:r>
          </a:p>
          <a:p>
            <a:r>
              <a:rPr lang="zh-CN" altLang="en-US" sz="1400" dirty="0" smtClean="0"/>
              <a:t>结果匹配失败了。请分析失败的原因何在，以及将正则应用到</a:t>
            </a:r>
            <a:r>
              <a:rPr lang="en-US" altLang="zh-CN" sz="1400" dirty="0" smtClean="0"/>
              <a:t>PHP</a:t>
            </a:r>
            <a:r>
              <a:rPr lang="zh-CN" altLang="en-US" sz="1400" dirty="0" smtClean="0"/>
              <a:t>脚本中的思维误区在哪？</a:t>
            </a:r>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5104"/>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55704"/>
            <a:ext cx="70469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63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en-US" altLang="zh-CN" sz="1400" dirty="0"/>
              <a:t>^&lt;a</a:t>
            </a:r>
            <a:r>
              <a:rPr lang="en-US" altLang="zh-CN" sz="1400" dirty="0" smtClean="0"/>
              <a:t>[^&gt;]&gt;$</a:t>
            </a:r>
          </a:p>
          <a:p>
            <a:r>
              <a:rPr lang="zh-CN" altLang="en-US" sz="1400" dirty="0" smtClean="0"/>
              <a:t>① 失败原因</a:t>
            </a:r>
            <a:endParaRPr lang="en-US" altLang="zh-CN" sz="1400" dirty="0"/>
          </a:p>
          <a:p>
            <a:r>
              <a:rPr lang="zh-CN" altLang="en-US" sz="1400" dirty="0" smtClean="0"/>
              <a:t>这个表达式所描述的匹配模式为</a:t>
            </a:r>
            <a:r>
              <a:rPr lang="en-US" altLang="zh-CN" sz="1400" dirty="0" smtClean="0"/>
              <a:t>:</a:t>
            </a:r>
            <a:r>
              <a:rPr lang="zh-CN" altLang="en-US" sz="1400" dirty="0" smtClean="0"/>
              <a:t>以</a:t>
            </a:r>
            <a:r>
              <a:rPr lang="en-US" altLang="zh-CN" sz="1400" dirty="0" smtClean="0"/>
              <a:t>&lt;a</a:t>
            </a:r>
            <a:r>
              <a:rPr lang="zh-CN" altLang="en-US" sz="1400" dirty="0" smtClean="0"/>
              <a:t>开头且以</a:t>
            </a:r>
            <a:r>
              <a:rPr lang="en-US" altLang="zh-CN" sz="1400" dirty="0" smtClean="0"/>
              <a:t>&gt;</a:t>
            </a:r>
            <a:r>
              <a:rPr lang="zh-CN" altLang="en-US" sz="1400" dirty="0" smtClean="0"/>
              <a:t>结尾，且中间的任何一个字符均不能为</a:t>
            </a:r>
            <a:r>
              <a:rPr lang="en-US" altLang="zh-CN" sz="1400" dirty="0" smtClean="0"/>
              <a:t>&gt;</a:t>
            </a:r>
            <a:r>
              <a:rPr lang="zh-CN" altLang="en-US" sz="1400" dirty="0" smtClean="0"/>
              <a:t>，才能通过匹配。</a:t>
            </a:r>
            <a:endParaRPr lang="en-US" altLang="zh-CN" sz="1400" dirty="0" smtClean="0"/>
          </a:p>
          <a:p>
            <a:r>
              <a:rPr lang="zh-CN" altLang="en-US" sz="1400" dirty="0" smtClean="0"/>
              <a:t>那么再来看一下初始的字符串</a:t>
            </a:r>
            <a:r>
              <a:rPr lang="en-US" altLang="zh-CN" sz="1400" dirty="0" smtClean="0"/>
              <a:t>:</a:t>
            </a:r>
          </a:p>
          <a:p>
            <a:r>
              <a:rPr lang="pt-BR" altLang="zh-CN" sz="1400" dirty="0"/>
              <a:t>&lt;a href='http://www.baidu.com'</a:t>
            </a:r>
            <a:r>
              <a:rPr lang="pt-BR" altLang="zh-CN" sz="1400" dirty="0">
                <a:solidFill>
                  <a:srgbClr val="FF0000"/>
                </a:solidFill>
              </a:rPr>
              <a:t>&gt;</a:t>
            </a:r>
            <a:r>
              <a:rPr lang="zh-CN" altLang="pt-BR" sz="1400" dirty="0"/>
              <a:t>百度</a:t>
            </a:r>
            <a:r>
              <a:rPr lang="pt-BR" altLang="zh-CN" sz="1400" dirty="0"/>
              <a:t>&lt;/a</a:t>
            </a:r>
            <a:r>
              <a:rPr lang="pt-BR" altLang="zh-CN" sz="1400" dirty="0" smtClean="0"/>
              <a:t>&gt;</a:t>
            </a:r>
          </a:p>
          <a:p>
            <a:r>
              <a:rPr lang="zh-CN" altLang="en-US" sz="1400" dirty="0"/>
              <a:t>标</a:t>
            </a:r>
            <a:r>
              <a:rPr lang="zh-CN" altLang="en-US" sz="1400" dirty="0" smtClean="0"/>
              <a:t>红部分不符合匹配模式，故匹配失败。</a:t>
            </a:r>
            <a:endParaRPr lang="en-US" altLang="zh-CN" sz="1400" dirty="0" smtClean="0"/>
          </a:p>
          <a:p>
            <a:r>
              <a:rPr lang="zh-CN" altLang="en-US" sz="1400" dirty="0" smtClean="0"/>
              <a:t>② 思维误区</a:t>
            </a:r>
            <a:endParaRPr lang="en-US" altLang="zh-CN" sz="1400" dirty="0" smtClean="0"/>
          </a:p>
          <a:p>
            <a:r>
              <a:rPr lang="en-US" altLang="zh-CN" sz="1400" dirty="0" smtClean="0"/>
              <a:t>PHP</a:t>
            </a:r>
            <a:r>
              <a:rPr lang="zh-CN" altLang="en-US" sz="1400" dirty="0" smtClean="0"/>
              <a:t>中的</a:t>
            </a:r>
            <a:r>
              <a:rPr lang="en-US" altLang="zh-CN" sz="1400" dirty="0" err="1" smtClean="0"/>
              <a:t>preg_match_all</a:t>
            </a:r>
            <a:r>
              <a:rPr lang="en-US" altLang="zh-CN" sz="1400" dirty="0" smtClean="0"/>
              <a:t>()</a:t>
            </a:r>
            <a:r>
              <a:rPr lang="zh-CN" altLang="en-US" sz="1400" dirty="0" smtClean="0"/>
              <a:t>函数，可以在匹配成功的情况下将符合模式的字符串截取出来作为结果放入一个变量中。但是当匹配失败时，该变量值为</a:t>
            </a:r>
            <a:r>
              <a:rPr lang="en-US" altLang="zh-CN" sz="1400" dirty="0" smtClean="0"/>
              <a:t>null</a:t>
            </a:r>
            <a:r>
              <a:rPr lang="zh-CN" altLang="en-US" sz="1400" dirty="0" smtClean="0"/>
              <a:t>。</a:t>
            </a:r>
            <a:endParaRPr lang="en-US" altLang="zh-CN" sz="1400" dirty="0" smtClean="0"/>
          </a:p>
          <a:p>
            <a:r>
              <a:rPr lang="zh-CN" altLang="en-US" sz="1400" dirty="0" smtClean="0"/>
              <a:t>而之所以会写出</a:t>
            </a:r>
            <a:r>
              <a:rPr lang="en-US" altLang="zh-CN" sz="1400" dirty="0"/>
              <a:t>^&lt;a</a:t>
            </a:r>
            <a:r>
              <a:rPr lang="en-US" altLang="zh-CN" sz="1400" dirty="0" smtClean="0"/>
              <a:t>[^&gt;]&gt;$</a:t>
            </a:r>
            <a:r>
              <a:rPr lang="zh-CN" altLang="en-US" sz="1400" dirty="0" smtClean="0"/>
              <a:t>，是我认为</a:t>
            </a:r>
            <a:r>
              <a:rPr lang="en-US" altLang="zh-CN" sz="1400" dirty="0" err="1" smtClean="0"/>
              <a:t>preg_match_all</a:t>
            </a:r>
            <a:r>
              <a:rPr lang="en-US" altLang="zh-CN" sz="1400" dirty="0" smtClean="0"/>
              <a:t>()</a:t>
            </a:r>
            <a:r>
              <a:rPr lang="zh-CN" altLang="en-US" sz="1400" dirty="0" smtClean="0"/>
              <a:t>函数的功能为</a:t>
            </a:r>
            <a:r>
              <a:rPr lang="en-US" altLang="zh-CN" sz="1400" dirty="0" smtClean="0"/>
              <a:t>”</a:t>
            </a:r>
            <a:r>
              <a:rPr lang="zh-CN" altLang="en-US" sz="1400" dirty="0" smtClean="0"/>
              <a:t>截取待匹配字符串中符合模式的部分作为结果放入变量中</a:t>
            </a:r>
            <a:r>
              <a:rPr lang="en-US" altLang="zh-CN" sz="1400" dirty="0" smtClean="0"/>
              <a:t>”</a:t>
            </a:r>
            <a:r>
              <a:rPr lang="zh-CN" altLang="en-US" sz="1400" dirty="0" smtClean="0"/>
              <a:t>，忽视了大前提</a:t>
            </a:r>
            <a:r>
              <a:rPr lang="en-US" altLang="zh-CN" sz="1400" dirty="0" smtClean="0"/>
              <a:t>”</a:t>
            </a:r>
            <a:r>
              <a:rPr lang="zh-CN" altLang="en-US" sz="1400" dirty="0" smtClean="0"/>
              <a:t>在匹配成功的状态下</a:t>
            </a:r>
            <a:r>
              <a:rPr lang="en-US" altLang="zh-CN" sz="1400" dirty="0" smtClean="0"/>
              <a:t>”</a:t>
            </a:r>
            <a:r>
              <a:rPr lang="zh-CN" altLang="en-US" sz="1400" dirty="0" smtClean="0"/>
              <a:t>。</a:t>
            </a:r>
            <a:endParaRPr lang="en-US" altLang="zh-CN" sz="1400" dirty="0"/>
          </a:p>
        </p:txBody>
      </p:sp>
    </p:spTree>
    <p:extLst>
      <p:ext uri="{BB962C8B-B14F-4D97-AF65-F5344CB8AC3E}">
        <p14:creationId xmlns:p14="http://schemas.microsoft.com/office/powerpoint/2010/main" val="254984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在不同位置所起到的不同作用</a:t>
            </a:r>
            <a:endParaRPr lang="en-US" altLang="zh-CN" sz="1400" b="1" dirty="0" smtClean="0"/>
          </a:p>
          <a:p>
            <a:r>
              <a:rPr lang="zh-CN" altLang="en-US" sz="1400" dirty="0" smtClean="0"/>
              <a:t>① </a:t>
            </a:r>
            <a:r>
              <a:rPr lang="en-US" altLang="zh-CN" sz="1400" dirty="0" smtClean="0"/>
              <a:t>^</a:t>
            </a:r>
            <a:r>
              <a:rPr lang="zh-CN" altLang="en-US" sz="1400" dirty="0" smtClean="0"/>
              <a:t>出现在表达式的最前端，表示开始位置</a:t>
            </a:r>
            <a:endParaRPr lang="en-US" altLang="zh-CN" sz="1400" dirty="0" smtClean="0"/>
          </a:p>
          <a:p>
            <a:r>
              <a:rPr lang="zh-CN" altLang="en-US" sz="1400" dirty="0" smtClean="0"/>
              <a:t>② </a:t>
            </a:r>
            <a:r>
              <a:rPr lang="en-US" altLang="zh-CN" sz="1400" dirty="0" smtClean="0"/>
              <a:t>^</a:t>
            </a:r>
            <a:r>
              <a:rPr lang="zh-CN" altLang="en-US" sz="1400" dirty="0" smtClean="0"/>
              <a:t>出现在字符组中，表示取非</a:t>
            </a:r>
            <a:endParaRPr lang="en-US" altLang="zh-CN" sz="1400" dirty="0" smtClean="0"/>
          </a:p>
          <a:p>
            <a:endParaRPr lang="en-US" altLang="zh-CN" sz="1400" dirty="0" smtClean="0"/>
          </a:p>
          <a:p>
            <a:r>
              <a:rPr lang="en-US" altLang="zh-CN" sz="1400" dirty="0" smtClean="0"/>
              <a:t>4) </a:t>
            </a:r>
            <a:r>
              <a:rPr lang="zh-CN" altLang="en-US" sz="1400" dirty="0" smtClean="0"/>
              <a:t>反义在使用时的注意事项</a:t>
            </a:r>
            <a:endParaRPr lang="en-US" altLang="zh-CN" sz="1400" dirty="0" smtClean="0"/>
          </a:p>
          <a:p>
            <a:r>
              <a:rPr lang="zh-CN" altLang="en-US" sz="1400" dirty="0" smtClean="0"/>
              <a:t>由于取反的缘故，使得匹配的范围扩大了。</a:t>
            </a:r>
            <a:endParaRPr lang="en-US" altLang="zh-CN" sz="1400" dirty="0" smtClean="0"/>
          </a:p>
          <a:p>
            <a:r>
              <a:rPr lang="zh-CN" altLang="en-US" sz="1400" dirty="0"/>
              <a:t>举个</a:t>
            </a:r>
            <a:r>
              <a:rPr lang="zh-CN" altLang="en-US" sz="1400" dirty="0" smtClean="0"/>
              <a:t>例子，匹配</a:t>
            </a:r>
            <a:r>
              <a:rPr lang="zh-CN" altLang="en-US" sz="1400" dirty="0"/>
              <a:t>一</a:t>
            </a:r>
            <a:r>
              <a:rPr lang="zh-CN" altLang="en-US" sz="1400" dirty="0" smtClean="0"/>
              <a:t>个</a:t>
            </a:r>
            <a:r>
              <a:rPr lang="en-US" altLang="zh-CN" sz="1400" dirty="0" smtClean="0"/>
              <a:t>PHP</a:t>
            </a:r>
            <a:r>
              <a:rPr lang="zh-CN" altLang="en-US" sz="1400" dirty="0" smtClean="0"/>
              <a:t>中的变量名。</a:t>
            </a:r>
            <a:endParaRPr lang="en-US" altLang="zh-CN" sz="1400" dirty="0" smtClean="0"/>
          </a:p>
          <a:p>
            <a:r>
              <a:rPr lang="zh-CN" altLang="en-US" sz="1400" dirty="0" smtClean="0"/>
              <a:t>如果写成</a:t>
            </a:r>
            <a:r>
              <a:rPr lang="en-US" altLang="zh-CN" sz="1400" dirty="0" smtClean="0"/>
              <a:t>\D,</a:t>
            </a:r>
            <a:r>
              <a:rPr lang="zh-CN" altLang="en-US" sz="1400" dirty="0" smtClean="0"/>
              <a:t>就是不符合需求的。因为变量的第一个字符不仅仅不能为数字，也不能为除</a:t>
            </a:r>
            <a:r>
              <a:rPr lang="en-US" altLang="zh-CN" sz="1400" dirty="0" smtClean="0"/>
              <a:t>26</a:t>
            </a:r>
            <a:r>
              <a:rPr lang="zh-CN" altLang="en-US" sz="1400" dirty="0" smtClean="0"/>
              <a:t>个大小写字母和下划线以外的任何字符。因此正确的表达式应该是</a:t>
            </a:r>
            <a:r>
              <a:rPr lang="en-US" altLang="zh-CN" sz="1400" dirty="0" smtClean="0"/>
              <a:t>^[a-</a:t>
            </a:r>
            <a:r>
              <a:rPr lang="en-US" altLang="zh-CN" sz="1400" dirty="0" err="1" smtClean="0"/>
              <a:t>zA</a:t>
            </a:r>
            <a:r>
              <a:rPr lang="en-US" altLang="zh-CN" sz="1400" dirty="0" smtClean="0"/>
              <a:t>-Z_]</a:t>
            </a:r>
            <a:r>
              <a:rPr lang="zh-CN" altLang="en-US" sz="1400" dirty="0" smtClean="0"/>
              <a:t>，而不</a:t>
            </a:r>
            <a:r>
              <a:rPr lang="en-US" altLang="zh-CN" sz="1400" dirty="0" smtClean="0"/>
              <a:t>D</a:t>
            </a:r>
            <a:r>
              <a:rPr lang="zh-CN" altLang="en-US" sz="1400" dirty="0" smtClean="0"/>
              <a:t>。</a:t>
            </a:r>
            <a:endParaRPr lang="en-US" altLang="zh-CN" sz="1400" dirty="0" smtClean="0"/>
          </a:p>
          <a:p>
            <a:r>
              <a:rPr lang="zh-CN" altLang="en-US" sz="1400" smtClean="0"/>
              <a:t>因此，不要随意使用反义，以免在没有注意到的情况下扩大范围，进而出现思维漏洞。</a:t>
            </a:r>
            <a:endParaRPr lang="zh-CN" altLang="en-US" sz="1400" dirty="0"/>
          </a:p>
        </p:txBody>
      </p:sp>
    </p:spTree>
    <p:extLst>
      <p:ext uri="{BB962C8B-B14F-4D97-AF65-F5344CB8AC3E}">
        <p14:creationId xmlns:p14="http://schemas.microsoft.com/office/powerpoint/2010/main" val="322255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字符组</a:t>
            </a:r>
          </a:p>
        </p:txBody>
      </p:sp>
      <p:sp>
        <p:nvSpPr>
          <p:cNvPr id="3" name="内容占位符 2"/>
          <p:cNvSpPr>
            <a:spLocks noGrp="1"/>
          </p:cNvSpPr>
          <p:nvPr>
            <p:ph idx="1"/>
          </p:nvPr>
        </p:nvSpPr>
        <p:spPr/>
        <p:txBody>
          <a:bodyPr>
            <a:normAutofit/>
          </a:bodyPr>
          <a:lstStyle/>
          <a:p>
            <a:r>
              <a:rPr lang="zh-CN" altLang="en-US" sz="1400" b="1" dirty="0" smtClean="0"/>
              <a:t>注意</a:t>
            </a:r>
            <a:r>
              <a:rPr lang="en-US" altLang="zh-CN" sz="1400" b="1" dirty="0" smtClean="0"/>
              <a:t>:[]</a:t>
            </a:r>
            <a:r>
              <a:rPr lang="zh-CN" altLang="en-US" sz="1400" b="1" dirty="0" smtClean="0"/>
              <a:t>匹配单个字符，虽然视觉效果上看起来</a:t>
            </a:r>
            <a:r>
              <a:rPr lang="en-US" altLang="zh-CN" sz="1400" b="1" dirty="0" smtClean="0"/>
              <a:t>[]</a:t>
            </a:r>
            <a:r>
              <a:rPr lang="zh-CN" altLang="en-US" sz="1400" b="1" dirty="0" smtClean="0"/>
              <a:t>里边有很多个字符！</a:t>
            </a:r>
            <a:endParaRPr lang="en-US" altLang="zh-CN" sz="1400" b="1" dirty="0" smtClean="0"/>
          </a:p>
          <a:p>
            <a:r>
              <a:rPr lang="zh-CN" altLang="en-US" sz="1400" dirty="0" smtClean="0"/>
              <a:t>字符组也可以指定范围，譬如</a:t>
            </a:r>
            <a:r>
              <a:rPr lang="en-US" altLang="zh-CN" sz="1400" dirty="0" smtClean="0"/>
              <a:t>[0-9] = \d [a-z0-9] = \w(</a:t>
            </a:r>
            <a:r>
              <a:rPr lang="zh-CN" altLang="en-US" sz="1400" dirty="0" smtClean="0"/>
              <a:t>仅考虑英文状态下</a:t>
            </a:r>
            <a:r>
              <a:rPr lang="en-US" altLang="zh-CN" sz="1400" dirty="0" smtClean="0"/>
              <a:t>).</a:t>
            </a:r>
          </a:p>
          <a:p>
            <a:r>
              <a:rPr lang="zh-CN" altLang="en-US" sz="1400" dirty="0" smtClean="0"/>
              <a:t>但是，如果需要匹配的字符中，包含有</a:t>
            </a:r>
            <a:r>
              <a:rPr lang="en-US" altLang="zh-CN" sz="1400" dirty="0" smtClean="0"/>
              <a:t>* ? \</a:t>
            </a:r>
            <a:r>
              <a:rPr lang="zh-CN" altLang="en-US" sz="1400" dirty="0" smtClean="0"/>
              <a:t>等预定义元字符时，该怎么办呢</a:t>
            </a:r>
            <a:r>
              <a:rPr lang="zh-CN" altLang="en-US" sz="1400" dirty="0"/>
              <a:t>？</a:t>
            </a:r>
          </a:p>
        </p:txBody>
      </p:sp>
    </p:spTree>
    <p:extLst>
      <p:ext uri="{BB962C8B-B14F-4D97-AF65-F5344CB8AC3E}">
        <p14:creationId xmlns:p14="http://schemas.microsoft.com/office/powerpoint/2010/main" val="242609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a:t>
            </a:r>
            <a:r>
              <a:rPr lang="zh-CN" altLang="en-US" dirty="0" smtClean="0"/>
              <a:t>转义</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本小结来解决刚刚提出的问题。</a:t>
            </a:r>
            <a:endParaRPr lang="en-US" altLang="zh-CN" sz="1400" dirty="0" smtClean="0"/>
          </a:p>
          <a:p>
            <a:r>
              <a:rPr lang="zh-CN" altLang="en-US" sz="1400" dirty="0" smtClean="0"/>
              <a:t>再重复一次我们的问题：如果我们需要匹配</a:t>
            </a:r>
            <a:r>
              <a:rPr lang="en-US" altLang="zh-CN" sz="1400" dirty="0" smtClean="0"/>
              <a:t>* ? { \ </a:t>
            </a:r>
            <a:r>
              <a:rPr lang="zh-CN" altLang="en-US" sz="1400" dirty="0" smtClean="0"/>
              <a:t>等特殊字符时，该怎么办呢？</a:t>
            </a:r>
            <a:endParaRPr lang="en-US" altLang="zh-CN" sz="1400" dirty="0" smtClean="0"/>
          </a:p>
          <a:p>
            <a:r>
              <a:rPr lang="zh-CN" altLang="en-US" sz="1400" dirty="0" smtClean="0"/>
              <a:t>答案</a:t>
            </a:r>
            <a:r>
              <a:rPr lang="en-US" altLang="zh-CN" sz="1400" dirty="0" smtClean="0"/>
              <a:t>:</a:t>
            </a:r>
            <a:r>
              <a:rPr lang="zh-CN" altLang="en-US" sz="1400" dirty="0" smtClean="0"/>
              <a:t>转义符</a:t>
            </a:r>
            <a:r>
              <a:rPr lang="en-US" altLang="zh-CN" sz="1400" dirty="0" smtClean="0"/>
              <a:t>\</a:t>
            </a:r>
            <a:r>
              <a:rPr lang="zh-CN" altLang="en-US" sz="1400" dirty="0" smtClean="0"/>
              <a:t>。所谓的转义，意思就是取消</a:t>
            </a:r>
            <a:r>
              <a:rPr lang="en-US" altLang="zh-CN" sz="1400" dirty="0" smtClean="0"/>
              <a:t>\</a:t>
            </a:r>
            <a:r>
              <a:rPr lang="zh-CN" altLang="en-US" sz="1400" dirty="0" smtClean="0"/>
              <a:t>后面的字符的特殊含义，使之成为普通字符。</a:t>
            </a:r>
            <a:endParaRPr lang="en-US" altLang="zh-CN" sz="1400" dirty="0" smtClean="0"/>
          </a:p>
          <a:p>
            <a:r>
              <a:rPr lang="zh-CN" altLang="en-US" sz="1400" dirty="0" smtClean="0"/>
              <a:t>来看下面的需求</a:t>
            </a:r>
            <a:r>
              <a:rPr lang="en-US" altLang="zh-CN" sz="1400" dirty="0" smtClean="0"/>
              <a:t>:</a:t>
            </a:r>
          </a:p>
          <a:p>
            <a:r>
              <a:rPr lang="en-US" altLang="zh-CN" sz="1400" b="1" dirty="0" smtClean="0"/>
              <a:t>1) </a:t>
            </a:r>
            <a:r>
              <a:rPr lang="zh-CN" altLang="en-US" sz="1400" b="1" dirty="0" smtClean="0"/>
              <a:t>匹配 </a:t>
            </a:r>
            <a:r>
              <a:rPr lang="en-US" altLang="zh-CN" sz="1400" b="1" dirty="0" smtClean="0"/>
              <a:t>.</a:t>
            </a:r>
            <a:r>
              <a:rPr lang="en-US" altLang="zh-CN" sz="1400" b="1" dirty="0" smtClean="0">
                <a:hlinkClick r:id="rId2"/>
              </a:rPr>
              <a:t>codingfat.com</a:t>
            </a:r>
            <a:r>
              <a:rPr lang="en-US" altLang="zh-CN" sz="1400" b="1" dirty="0" smtClean="0"/>
              <a:t> </a:t>
            </a:r>
            <a:r>
              <a:rPr lang="zh-CN" altLang="en-US" sz="1400" b="1" dirty="0" smtClean="0"/>
              <a:t>这个字符串中的</a:t>
            </a:r>
            <a:r>
              <a:rPr lang="en-US" altLang="zh-CN" sz="1400" b="1" dirty="0" smtClean="0"/>
              <a:t>.</a:t>
            </a:r>
          </a:p>
          <a:p>
            <a:r>
              <a:rPr lang="en-US" altLang="zh-CN" sz="1400" dirty="0" smtClean="0"/>
              <a:t>\.</a:t>
            </a:r>
          </a:p>
          <a:p>
            <a:r>
              <a:rPr lang="en-US" altLang="zh-CN" sz="1400" dirty="0" smtClean="0"/>
              <a:t> </a:t>
            </a:r>
            <a:r>
              <a:rPr lang="zh-CN" altLang="en-US" sz="1400" dirty="0" smtClean="0"/>
              <a:t>表达式</a:t>
            </a:r>
            <a:r>
              <a:rPr lang="zh-CN" altLang="en-US" sz="1400" dirty="0"/>
              <a:t>和测试文本见</a:t>
            </a:r>
            <a:r>
              <a:rPr lang="en-US" altLang="zh-CN" sz="1400" dirty="0" smtClean="0"/>
              <a:t>regularExpression11.log</a:t>
            </a:r>
            <a:endParaRPr lang="zh-CN" altLang="en-US" sz="14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 y="3501008"/>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58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a:t>
            </a:r>
            <a:r>
              <a:rPr lang="en-US" altLang="zh-CN" sz="1400" b="1" dirty="0" smtClean="0"/>
              <a:t>C:\</a:t>
            </a:r>
            <a:r>
              <a:rPr lang="en-US" altLang="zh-CN" sz="1400" b="1" dirty="0"/>
              <a:t>\</a:t>
            </a:r>
            <a:r>
              <a:rPr lang="en-US" altLang="zh-CN" sz="1400" b="1" dirty="0" smtClean="0"/>
              <a:t>Windows</a:t>
            </a:r>
            <a:r>
              <a:rPr lang="zh-CN" altLang="en-US" sz="1400" b="1" dirty="0" smtClean="0"/>
              <a:t>中的</a:t>
            </a:r>
            <a:r>
              <a:rPr lang="en-US" altLang="zh-CN" sz="1400" b="1" dirty="0" smtClean="0"/>
              <a:t>\\</a:t>
            </a:r>
          </a:p>
          <a:p>
            <a:r>
              <a:rPr lang="en-US" altLang="zh-CN" sz="1400" dirty="0" smtClean="0"/>
              <a:t>\\\\</a:t>
            </a:r>
          </a:p>
          <a:p>
            <a:r>
              <a:rPr lang="zh-CN" altLang="en-US" sz="1400" dirty="0"/>
              <a:t>表达式和测试文本见</a:t>
            </a:r>
            <a:r>
              <a:rPr lang="en-US" altLang="zh-CN" sz="1400" dirty="0" smtClean="0"/>
              <a:t>regularExpression12.log</a:t>
            </a:r>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7" y="256490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10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a:t>
            </a:r>
            <a:r>
              <a:rPr lang="en-US" altLang="zh-CN" sz="1400" b="1" dirty="0" smtClean="0"/>
              <a:t>JS</a:t>
            </a:r>
            <a:r>
              <a:rPr lang="zh-CN" altLang="en-US" sz="1400" b="1" dirty="0" smtClean="0"/>
              <a:t>中</a:t>
            </a:r>
            <a:r>
              <a:rPr lang="zh-CN" altLang="en-US" sz="1400" b="1" dirty="0"/>
              <a:t>，</a:t>
            </a:r>
            <a:r>
              <a:rPr lang="en-US" altLang="zh-CN" sz="1400" b="1" dirty="0" smtClean="0"/>
              <a:t>alert</a:t>
            </a:r>
            <a:r>
              <a:rPr lang="zh-CN" altLang="en-US" sz="1400" b="1" dirty="0" smtClean="0"/>
              <a:t>弹出框中的文本内容需要分成</a:t>
            </a:r>
            <a:r>
              <a:rPr lang="en-US" altLang="zh-CN" sz="1400" b="1" dirty="0" smtClean="0"/>
              <a:t>2</a:t>
            </a:r>
            <a:r>
              <a:rPr lang="zh-CN" altLang="en-US" sz="1400" b="1" dirty="0" smtClean="0"/>
              <a:t>行显示，该怎么解决？</a:t>
            </a:r>
            <a:endParaRPr lang="en-US" altLang="zh-CN" sz="1400" b="1" dirty="0" smtClean="0"/>
          </a:p>
          <a:p>
            <a:r>
              <a:rPr lang="zh-CN" altLang="en-US" sz="1400" dirty="0" smtClean="0"/>
              <a:t>这里需要说明的是</a:t>
            </a:r>
            <a:r>
              <a:rPr lang="en-US" altLang="zh-CN" sz="1400" dirty="0" smtClean="0"/>
              <a:t>\r</a:t>
            </a:r>
            <a:r>
              <a:rPr lang="zh-CN" altLang="en-US" sz="1400" dirty="0" smtClean="0"/>
              <a:t>和</a:t>
            </a:r>
            <a:r>
              <a:rPr lang="en-US" altLang="zh-CN" sz="1400" dirty="0" smtClean="0"/>
              <a:t>\r\n</a:t>
            </a:r>
            <a:r>
              <a:rPr lang="zh-CN" altLang="en-US" sz="1400" dirty="0" smtClean="0"/>
              <a:t>的不同</a:t>
            </a:r>
            <a:r>
              <a:rPr lang="en-US" altLang="zh-CN" sz="1400" dirty="0" smtClean="0"/>
              <a:t>:</a:t>
            </a:r>
          </a:p>
          <a:p>
            <a:r>
              <a:rPr lang="en-US" altLang="zh-CN" sz="1400" dirty="0" smtClean="0"/>
              <a:t>\r</a:t>
            </a:r>
            <a:r>
              <a:rPr lang="zh-CN" altLang="en-US" sz="1400" dirty="0" smtClean="0"/>
              <a:t>表示回车</a:t>
            </a:r>
            <a:endParaRPr lang="en-US" altLang="zh-CN" sz="1400" dirty="0" smtClean="0"/>
          </a:p>
          <a:p>
            <a:r>
              <a:rPr lang="en-US" altLang="zh-CN" sz="1400" dirty="0" smtClean="0"/>
              <a:t>\n</a:t>
            </a:r>
            <a:r>
              <a:rPr lang="zh-CN" altLang="en-US" sz="1400" dirty="0" smtClean="0"/>
              <a:t>表示换行</a:t>
            </a:r>
            <a:endParaRPr lang="en-US" altLang="zh-CN" sz="1400" dirty="0" smtClean="0"/>
          </a:p>
          <a:p>
            <a:r>
              <a:rPr lang="zh-CN" altLang="en-US" sz="1400" dirty="0" smtClean="0"/>
              <a:t>对于换行这个动作</a:t>
            </a:r>
            <a:r>
              <a:rPr lang="en-US" altLang="zh-CN" sz="1400" dirty="0" smtClean="0"/>
              <a:t>:</a:t>
            </a:r>
          </a:p>
          <a:p>
            <a:r>
              <a:rPr lang="zh-CN" altLang="en-US" sz="1400" dirty="0" smtClean="0"/>
              <a:t>在</a:t>
            </a:r>
            <a:r>
              <a:rPr lang="en-US" altLang="zh-CN" sz="1400" dirty="0" smtClean="0"/>
              <a:t>Windows</a:t>
            </a:r>
            <a:r>
              <a:rPr lang="zh-CN" altLang="en-US" sz="1400" dirty="0" smtClean="0"/>
              <a:t>系统下</a:t>
            </a:r>
            <a:r>
              <a:rPr lang="en-US" altLang="zh-CN" sz="1400" dirty="0" smtClean="0"/>
              <a:t>,\r\n</a:t>
            </a:r>
            <a:r>
              <a:rPr lang="zh-CN" altLang="en-US" sz="1400" dirty="0" smtClean="0"/>
              <a:t>表示换行；</a:t>
            </a:r>
            <a:endParaRPr lang="en-US" altLang="zh-CN" sz="1400" dirty="0" smtClean="0"/>
          </a:p>
          <a:p>
            <a:r>
              <a:rPr lang="zh-CN" altLang="en-US" sz="1400" dirty="0" smtClean="0"/>
              <a:t>在</a:t>
            </a:r>
            <a:r>
              <a:rPr lang="en-US" altLang="zh-CN" sz="1400" dirty="0" smtClean="0"/>
              <a:t>Unix</a:t>
            </a:r>
            <a:r>
              <a:rPr lang="zh-CN" altLang="en-US" sz="1400" dirty="0" smtClean="0"/>
              <a:t>系统下，</a:t>
            </a:r>
            <a:r>
              <a:rPr lang="en-US" altLang="zh-CN" sz="1400" dirty="0" smtClean="0"/>
              <a:t>\n</a:t>
            </a:r>
            <a:r>
              <a:rPr lang="zh-CN" altLang="en-US" sz="1400" dirty="0" smtClean="0"/>
              <a:t>表示换行；</a:t>
            </a:r>
            <a:endParaRPr lang="en-US" altLang="zh-CN" sz="1400" dirty="0" smtClean="0"/>
          </a:p>
          <a:p>
            <a:r>
              <a:rPr lang="zh-CN" altLang="en-US" sz="1400" dirty="0" smtClean="0"/>
              <a:t>在</a:t>
            </a:r>
            <a:r>
              <a:rPr lang="en-US" altLang="zh-CN" sz="1400" dirty="0" smtClean="0"/>
              <a:t>Mac</a:t>
            </a:r>
            <a:r>
              <a:rPr lang="zh-CN" altLang="en-US" sz="1400" dirty="0" smtClean="0"/>
              <a:t>系统下，</a:t>
            </a:r>
            <a:r>
              <a:rPr lang="en-US" altLang="zh-CN" sz="1400" dirty="0" smtClean="0"/>
              <a:t>\r</a:t>
            </a:r>
            <a:r>
              <a:rPr lang="zh-CN" altLang="en-US" sz="1400" dirty="0" smtClean="0"/>
              <a:t>表示换行；</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js</a:t>
            </a:r>
            <a:endParaRPr lang="en-US" altLang="zh-CN" sz="1400" dirty="0" smtClean="0"/>
          </a:p>
        </p:txBody>
      </p:sp>
    </p:spTree>
    <p:extLst>
      <p:ext uri="{BB962C8B-B14F-4D97-AF65-F5344CB8AC3E}">
        <p14:creationId xmlns:p14="http://schemas.microsoft.com/office/powerpoint/2010/main" val="264769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4) </a:t>
            </a:r>
            <a:r>
              <a:rPr lang="zh-CN" altLang="en-US" sz="1400" b="1" dirty="0" smtClean="0"/>
              <a:t>在</a:t>
            </a:r>
            <a:r>
              <a:rPr lang="en-US" altLang="zh-CN" sz="1400" b="1" dirty="0" smtClean="0"/>
              <a:t>PHP</a:t>
            </a:r>
            <a:r>
              <a:rPr lang="zh-CN" altLang="en-US" sz="1400" b="1" dirty="0" smtClean="0"/>
              <a:t>中使用正则表达式匹配字符串 </a:t>
            </a:r>
            <a:r>
              <a:rPr lang="en-US" altLang="zh-CN" sz="1400" b="1" dirty="0" smtClean="0"/>
              <a:t>.$.</a:t>
            </a:r>
          </a:p>
          <a:p>
            <a:r>
              <a:rPr lang="zh-CN" altLang="en-US" sz="1400" dirty="0" smtClean="0"/>
              <a:t>知识点</a:t>
            </a:r>
            <a:r>
              <a:rPr lang="en-US" altLang="zh-CN" sz="1400" dirty="0" smtClean="0"/>
              <a:t>:\Q</a:t>
            </a:r>
            <a:r>
              <a:rPr lang="zh-CN" altLang="en-US" sz="1400" dirty="0" smtClean="0"/>
              <a:t>和</a:t>
            </a:r>
            <a:r>
              <a:rPr lang="en-US" altLang="zh-CN" sz="1400" dirty="0" smtClean="0"/>
              <a:t>\E</a:t>
            </a:r>
            <a:r>
              <a:rPr lang="zh-CN" altLang="en-US" sz="1400" dirty="0" smtClean="0"/>
              <a:t>可以在匹配模式中忽略正则表达式中的元字符</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php</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38004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4218"/>
            <a:ext cx="66563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93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这里要说明一个问题。就是</a:t>
            </a:r>
            <a:r>
              <a:rPr lang="en-US" altLang="zh-CN" sz="1400" dirty="0" smtClean="0"/>
              <a:t>PHP</a:t>
            </a:r>
            <a:r>
              <a:rPr lang="zh-CN" altLang="en-US" sz="1400" dirty="0" smtClean="0"/>
              <a:t>中</a:t>
            </a:r>
            <a:r>
              <a:rPr lang="en-US" altLang="zh-CN" sz="1400" dirty="0" smtClean="0"/>
              <a:t>PCRE</a:t>
            </a:r>
            <a:r>
              <a:rPr lang="zh-CN" altLang="en-US" sz="1400" dirty="0" smtClean="0"/>
              <a:t>函数的分隔符问题。</a:t>
            </a:r>
            <a:endParaRPr lang="en-US" altLang="zh-CN" sz="1400" dirty="0" smtClean="0"/>
          </a:p>
          <a:p>
            <a:r>
              <a:rPr lang="zh-CN" altLang="en-US" sz="1400" dirty="0" smtClean="0"/>
              <a:t>①</a:t>
            </a:r>
            <a:r>
              <a:rPr lang="en-US" altLang="zh-CN" sz="1400" dirty="0" smtClean="0"/>
              <a:t>.</a:t>
            </a:r>
            <a:r>
              <a:rPr lang="zh-CN" altLang="en-US" sz="1400" dirty="0" smtClean="0"/>
              <a:t>问题背景</a:t>
            </a:r>
            <a:endParaRPr lang="en-US" altLang="zh-CN" sz="1400" dirty="0"/>
          </a:p>
          <a:p>
            <a:r>
              <a:rPr lang="zh-CN" altLang="en-US" sz="1400" dirty="0" smtClean="0"/>
              <a:t>再来回顾一下刚刚出现在程序中的正则表达式</a:t>
            </a:r>
            <a:r>
              <a:rPr lang="en-US" altLang="zh-CN" sz="1400" dirty="0" smtClean="0"/>
              <a:t>:</a:t>
            </a:r>
          </a:p>
          <a:p>
            <a:r>
              <a:rPr lang="en-US" altLang="zh-CN" sz="1400" dirty="0" smtClean="0"/>
              <a:t>#\d+\Q.$.\E$#</a:t>
            </a:r>
          </a:p>
          <a:p>
            <a:r>
              <a:rPr lang="zh-CN" altLang="en-US" sz="1400" dirty="0"/>
              <a:t>很</a:t>
            </a:r>
            <a:r>
              <a:rPr lang="zh-CN" altLang="en-US" sz="1400" dirty="0" smtClean="0"/>
              <a:t>明显到目前所学的内容中，没有出现被前后各一个的</a:t>
            </a:r>
            <a:r>
              <a:rPr lang="en-US" altLang="zh-CN" sz="1400" dirty="0" smtClean="0"/>
              <a:t>#</a:t>
            </a:r>
            <a:r>
              <a:rPr lang="zh-CN" altLang="en-US" sz="1400" dirty="0" smtClean="0"/>
              <a:t>包围的正则表达式。那么如果我们在程序中将这两个</a:t>
            </a:r>
            <a:r>
              <a:rPr lang="en-US" altLang="zh-CN" sz="1400" dirty="0" smtClean="0"/>
              <a:t>#</a:t>
            </a:r>
            <a:r>
              <a:rPr lang="zh-CN" altLang="en-US" sz="1400" dirty="0" smtClean="0"/>
              <a:t>去掉，会怎么样呢？</a:t>
            </a:r>
            <a:endParaRPr lang="en-US" altLang="zh-CN" sz="1400" dirty="0" smtClean="0"/>
          </a:p>
          <a:p>
            <a:endParaRPr lang="zh-CN" altLang="en-US" sz="1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6992"/>
            <a:ext cx="40100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1128"/>
            <a:ext cx="913288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5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这说明这两个</a:t>
            </a:r>
            <a:r>
              <a:rPr lang="en-US" altLang="zh-CN" sz="1400" dirty="0" smtClean="0"/>
              <a:t>#</a:t>
            </a:r>
            <a:r>
              <a:rPr lang="zh-CN" altLang="en-US" sz="1400" dirty="0" smtClean="0"/>
              <a:t>在程序中是必须存在的。那么如果我们使用正则表达式的测试工具来测试匹配结果，又会如何呢？</a:t>
            </a:r>
            <a:endParaRPr lang="en-US" altLang="zh-CN" sz="1400" dirty="0" smtClean="0"/>
          </a:p>
          <a:p>
            <a:r>
              <a:rPr lang="zh-CN" altLang="en-US" sz="1400" dirty="0" smtClean="0"/>
              <a:t>从测试结果可知，测试工具并不识别</a:t>
            </a:r>
            <a:r>
              <a:rPr lang="en-US" altLang="zh-CN" sz="1400" dirty="0" smtClean="0"/>
              <a:t>\Q\E</a:t>
            </a:r>
            <a:r>
              <a:rPr lang="zh-CN" altLang="en-US" sz="1400" dirty="0" smtClean="0"/>
              <a:t>。必须将</a:t>
            </a:r>
            <a:r>
              <a:rPr lang="en-US" altLang="zh-CN" sz="1400" dirty="0" smtClean="0"/>
              <a:t>\Q.$.\E</a:t>
            </a:r>
            <a:r>
              <a:rPr lang="zh-CN" altLang="en-US" sz="1400" dirty="0" smtClean="0"/>
              <a:t>改写为</a:t>
            </a:r>
            <a:r>
              <a:rPr lang="en-US" altLang="zh-CN" sz="1400" dirty="0" smtClean="0"/>
              <a:t>\.\$\.</a:t>
            </a:r>
            <a:r>
              <a:rPr lang="zh-CN" altLang="en-US" sz="1400" dirty="0" smtClean="0"/>
              <a:t>，测试工具才能运行。</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120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1936</Words>
  <Application>Microsoft Office PowerPoint</Application>
  <PresentationFormat>全屏显示(4:3)</PresentationFormat>
  <Paragraphs>163</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3.3 正则表达式匹配规则</vt:lpstr>
      <vt:lpstr>3.3.1 字符组</vt:lpstr>
      <vt:lpstr>3.3.1 字符组</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3.3.3 反义</vt:lpstr>
      <vt:lpstr>3.3.3 反义</vt:lpstr>
      <vt:lpstr>3.3.3 反义</vt:lpstr>
      <vt:lpstr>3.3.3 反义</vt:lpstr>
      <vt:lpstr>3.3.3 反义</vt:lpstr>
      <vt:lpstr>3.3.3 反义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正则表达式匹配规则</dc:title>
  <dc:creator>杨磊</dc:creator>
  <cp:lastModifiedBy>allen1</cp:lastModifiedBy>
  <cp:revision>68</cp:revision>
  <dcterms:created xsi:type="dcterms:W3CDTF">2018-03-19T09:22:03Z</dcterms:created>
  <dcterms:modified xsi:type="dcterms:W3CDTF">2018-03-20T01:48:42Z</dcterms:modified>
</cp:coreProperties>
</file>