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7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A0C8A-292C-4966-B74B-97554E9A093D}" type="datetimeFigureOut">
              <a:rPr lang="zh-CN" altLang="en-US" smtClean="0"/>
              <a:t>2018/3/22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E635F7-250E-4D8F-9227-339E324A9C55}" type="slidenum">
              <a:rPr lang="zh-CN" altLang="en-US" smtClean="0"/>
              <a:t>‹#›</a:t>
            </a:fld>
            <a:endParaRPr lang="zh-CN" altLang="en-US"/>
          </a:p>
        </p:txBody>
      </p:sp>
    </p:spTree>
    <p:extLst>
      <p:ext uri="{BB962C8B-B14F-4D97-AF65-F5344CB8AC3E}">
        <p14:creationId xmlns:p14="http://schemas.microsoft.com/office/powerpoint/2010/main" val="292309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635F7-250E-4D8F-9227-339E324A9C55}" type="slidenum">
              <a:rPr lang="zh-CN" altLang="en-US" smtClean="0"/>
              <a:t>31</a:t>
            </a:fld>
            <a:endParaRPr lang="zh-CN" altLang="en-US"/>
          </a:p>
        </p:txBody>
      </p:sp>
    </p:spTree>
    <p:extLst>
      <p:ext uri="{BB962C8B-B14F-4D97-AF65-F5344CB8AC3E}">
        <p14:creationId xmlns:p14="http://schemas.microsoft.com/office/powerpoint/2010/main" val="155170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https://www.cnblogs.com/Zjmainstay/p/regexp-lookaround.html</a:t>
            </a:r>
            <a:endParaRPr lang="zh-CN" altLang="en-US" dirty="0"/>
          </a:p>
        </p:txBody>
      </p:sp>
      <p:sp>
        <p:nvSpPr>
          <p:cNvPr id="4" name="灯片编号占位符 3"/>
          <p:cNvSpPr>
            <a:spLocks noGrp="1"/>
          </p:cNvSpPr>
          <p:nvPr>
            <p:ph type="sldNum" sz="quarter" idx="10"/>
          </p:nvPr>
        </p:nvSpPr>
        <p:spPr/>
        <p:txBody>
          <a:bodyPr/>
          <a:lstStyle/>
          <a:p>
            <a:fld id="{8FE635F7-250E-4D8F-9227-339E324A9C55}" type="slidenum">
              <a:rPr lang="zh-CN" altLang="en-US" smtClean="0"/>
              <a:t>55</a:t>
            </a:fld>
            <a:endParaRPr lang="zh-CN" altLang="en-US"/>
          </a:p>
        </p:txBody>
      </p:sp>
    </p:spTree>
    <p:extLst>
      <p:ext uri="{BB962C8B-B14F-4D97-AF65-F5344CB8AC3E}">
        <p14:creationId xmlns:p14="http://schemas.microsoft.com/office/powerpoint/2010/main" val="399367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dingfat.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3.3 </a:t>
            </a:r>
            <a:r>
              <a:rPr lang="zh-CN" altLang="en-US" dirty="0" smtClean="0"/>
              <a:t>正则表达式匹配规则</a:t>
            </a:r>
            <a:endParaRPr lang="zh-CN" altLang="en-US" dirty="0"/>
          </a:p>
        </p:txBody>
      </p:sp>
      <p:sp>
        <p:nvSpPr>
          <p:cNvPr id="5" name="内容占位符 4"/>
          <p:cNvSpPr>
            <a:spLocks noGrp="1"/>
          </p:cNvSpPr>
          <p:nvPr>
            <p:ph idx="1"/>
          </p:nvPr>
        </p:nvSpPr>
        <p:spPr/>
        <p:txBody>
          <a:bodyPr>
            <a:normAutofit/>
          </a:bodyPr>
          <a:lstStyle/>
          <a:p>
            <a:r>
              <a:rPr lang="zh-CN" altLang="en-US" sz="1400" dirty="0" smtClean="0"/>
              <a:t>我们已经学习了</a:t>
            </a:r>
            <a:r>
              <a:rPr lang="en-US" altLang="zh-CN" sz="1400" dirty="0" smtClean="0"/>
              <a:t>* - ? </a:t>
            </a:r>
            <a:r>
              <a:rPr lang="zh-CN" altLang="en-US" sz="1400" dirty="0" smtClean="0"/>
              <a:t>等元字符的使用，它们都有各自的特殊含义。如果想匹配没有预定义元字符的字符集和，或表达式和我们已有的定义相反，或者存在多种匹配情况，该怎么办呢？本节就介绍几种常用匹配规则。</a:t>
            </a:r>
            <a:endParaRPr lang="en-US" altLang="zh-CN" sz="1400" dirty="0" smtClean="0"/>
          </a:p>
          <a:p>
            <a:r>
              <a:rPr lang="en-US" altLang="zh-CN" sz="1400" b="1" dirty="0" smtClean="0"/>
              <a:t>3.3.1 </a:t>
            </a:r>
            <a:r>
              <a:rPr lang="zh-CN" altLang="en-US" sz="1400" b="1" dirty="0" smtClean="0"/>
              <a:t>字符组</a:t>
            </a:r>
            <a:endParaRPr lang="en-US" altLang="zh-CN" sz="1400" b="1" dirty="0" smtClean="0"/>
          </a:p>
          <a:p>
            <a:r>
              <a:rPr lang="en-US" altLang="zh-CN" sz="1400" b="1" dirty="0" smtClean="0"/>
              <a:t>3.3.2 </a:t>
            </a:r>
            <a:r>
              <a:rPr lang="zh-CN" altLang="en-US" sz="1400" b="1" dirty="0" smtClean="0"/>
              <a:t>转义</a:t>
            </a:r>
            <a:endParaRPr lang="en-US" altLang="zh-CN" sz="1400" b="1" dirty="0"/>
          </a:p>
          <a:p>
            <a:r>
              <a:rPr lang="en-US" altLang="zh-CN" sz="1400" b="1" dirty="0" smtClean="0"/>
              <a:t>3.3.3 </a:t>
            </a:r>
            <a:r>
              <a:rPr lang="zh-CN" altLang="en-US" sz="1400" b="1" dirty="0" smtClean="0"/>
              <a:t>反义</a:t>
            </a:r>
            <a:endParaRPr lang="en-US" altLang="zh-CN" sz="1400" b="1" dirty="0" smtClean="0"/>
          </a:p>
          <a:p>
            <a:r>
              <a:rPr lang="en-US" altLang="zh-CN" sz="1400" b="1" dirty="0" smtClean="0"/>
              <a:t>3.3.4 </a:t>
            </a:r>
            <a:r>
              <a:rPr lang="zh-CN" altLang="en-US" sz="1400" b="1" dirty="0" smtClean="0"/>
              <a:t>分支</a:t>
            </a:r>
            <a:endParaRPr lang="en-US" altLang="zh-CN" sz="1400" b="1" dirty="0" smtClean="0"/>
          </a:p>
          <a:p>
            <a:r>
              <a:rPr lang="en-US" altLang="zh-CN" sz="1400" b="1" dirty="0" smtClean="0"/>
              <a:t>3.3.5 </a:t>
            </a:r>
            <a:r>
              <a:rPr lang="zh-CN" altLang="en-US" sz="1400" b="1" dirty="0" smtClean="0"/>
              <a:t>分组</a:t>
            </a:r>
            <a:endParaRPr lang="en-US" altLang="zh-CN" sz="1400" b="1" dirty="0" smtClean="0"/>
          </a:p>
          <a:p>
            <a:r>
              <a:rPr lang="en-US" altLang="zh-CN" sz="1400" b="1" dirty="0" smtClean="0"/>
              <a:t>3.3.6 </a:t>
            </a:r>
            <a:r>
              <a:rPr lang="zh-CN" altLang="en-US" sz="1400" b="1" dirty="0" smtClean="0"/>
              <a:t>反向引用</a:t>
            </a:r>
            <a:endParaRPr lang="en-US" altLang="zh-CN" sz="1400" b="1" dirty="0" smtClean="0"/>
          </a:p>
          <a:p>
            <a:r>
              <a:rPr lang="en-US" altLang="zh-CN" sz="1400" b="1" dirty="0" smtClean="0"/>
              <a:t>3.3.7 </a:t>
            </a:r>
            <a:r>
              <a:rPr lang="zh-CN" altLang="en-US" sz="1400" b="1" dirty="0" smtClean="0"/>
              <a:t>环视</a:t>
            </a:r>
            <a:endParaRPr lang="en-US" altLang="zh-CN" sz="1400" b="1" dirty="0" smtClean="0"/>
          </a:p>
          <a:p>
            <a:r>
              <a:rPr lang="en-US" altLang="zh-CN" sz="1400" b="1" dirty="0" smtClean="0"/>
              <a:t>3.3.8 </a:t>
            </a:r>
            <a:r>
              <a:rPr lang="zh-CN" altLang="en-US" sz="1400" b="1" dirty="0" smtClean="0"/>
              <a:t>贪婪</a:t>
            </a:r>
            <a:r>
              <a:rPr lang="en-US" altLang="zh-CN" sz="1400" b="1" dirty="0" smtClean="0"/>
              <a:t>/</a:t>
            </a:r>
            <a:r>
              <a:rPr lang="zh-CN" altLang="en-US" sz="1400" b="1" dirty="0" smtClean="0"/>
              <a:t>懒惰匹配模式</a:t>
            </a:r>
            <a:endParaRPr lang="en-US" altLang="zh-CN" sz="1400" b="1" dirty="0" smtClean="0"/>
          </a:p>
        </p:txBody>
      </p:sp>
    </p:spTree>
    <p:extLst>
      <p:ext uri="{BB962C8B-B14F-4D97-AF65-F5344CB8AC3E}">
        <p14:creationId xmlns:p14="http://schemas.microsoft.com/office/powerpoint/2010/main" val="339381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a:t>
            </a:r>
            <a:r>
              <a:rPr lang="zh-CN" altLang="en-US" sz="1400" b="1" dirty="0" smtClean="0"/>
              <a:t>字符串 </a:t>
            </a:r>
            <a:r>
              <a:rPr lang="en-US" altLang="zh-CN" sz="1400" b="1" dirty="0" smtClean="0"/>
              <a:t>.$.</a:t>
            </a:r>
          </a:p>
          <a:p>
            <a:r>
              <a:rPr lang="zh-CN" altLang="en-US" sz="1400" dirty="0" smtClean="0"/>
              <a:t>也就是说，这个表达式想要在测试工具中顺利运行，需要改写为</a:t>
            </a:r>
            <a:r>
              <a:rPr lang="en-US" altLang="zh-CN" sz="1400" dirty="0" smtClean="0"/>
              <a:t>:</a:t>
            </a:r>
          </a:p>
          <a:p>
            <a:r>
              <a:rPr lang="en-US" altLang="zh-CN" sz="1400" dirty="0" smtClean="0"/>
              <a:t>\d+\.\$\.$</a:t>
            </a:r>
            <a:endParaRPr lang="en-US" altLang="zh-CN"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7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smtClean="0"/>
              <a:t>.$.</a:t>
            </a:r>
          </a:p>
          <a:p>
            <a:r>
              <a:rPr lang="zh-CN" altLang="en-US" sz="1400" dirty="0" smtClean="0"/>
              <a:t>②</a:t>
            </a:r>
            <a:r>
              <a:rPr lang="en-US" altLang="zh-CN" sz="1400" dirty="0" smtClean="0"/>
              <a:t>.</a:t>
            </a:r>
            <a:r>
              <a:rPr lang="zh-CN" altLang="en-US" sz="1400" dirty="0" smtClean="0"/>
              <a:t>问题定位</a:t>
            </a:r>
            <a:endParaRPr lang="en-US" altLang="zh-CN" sz="1400" dirty="0" smtClean="0"/>
          </a:p>
          <a:p>
            <a:r>
              <a:rPr lang="zh-CN" altLang="en-US" sz="1400" dirty="0" smtClean="0"/>
              <a:t>那么我们现在已经顺利的定位到问题的关键字了</a:t>
            </a:r>
            <a:r>
              <a:rPr lang="en-US" altLang="zh-CN" sz="1400" dirty="0" smtClean="0"/>
              <a:t>:</a:t>
            </a:r>
            <a:r>
              <a:rPr lang="zh-CN" altLang="en-US" sz="1400" dirty="0" smtClean="0"/>
              <a:t>分隔符</a:t>
            </a:r>
            <a:endParaRPr lang="en-US" altLang="zh-CN" sz="1400" dirty="0" smtClean="0"/>
          </a:p>
          <a:p>
            <a:r>
              <a:rPr lang="zh-CN" altLang="en-US" sz="1400" dirty="0"/>
              <a:t>来看</a:t>
            </a:r>
            <a:r>
              <a:rPr lang="zh-CN" altLang="en-US" sz="1400" dirty="0" smtClean="0"/>
              <a:t>一下</a:t>
            </a:r>
            <a:r>
              <a:rPr lang="en-US" altLang="zh-CN" sz="1400" dirty="0" smtClean="0"/>
              <a:t>PHP</a:t>
            </a:r>
            <a:r>
              <a:rPr lang="zh-CN" altLang="en-US" sz="1400" dirty="0"/>
              <a:t>官方</a:t>
            </a:r>
            <a:r>
              <a:rPr lang="zh-CN" altLang="en-US" sz="1400" dirty="0" smtClean="0"/>
              <a:t>文档中对</a:t>
            </a:r>
            <a:r>
              <a:rPr lang="en-US" altLang="zh-CN" sz="1400" dirty="0" smtClean="0"/>
              <a:t>PCRE</a:t>
            </a:r>
            <a:r>
              <a:rPr lang="zh-CN" altLang="en-US" sz="1400" dirty="0" smtClean="0"/>
              <a:t>函数中分隔符部分的解释</a:t>
            </a:r>
            <a:r>
              <a:rPr lang="en-US" altLang="zh-CN" sz="1400" dirty="0" smtClean="0"/>
              <a:t>:</a:t>
            </a:r>
            <a:endParaRPr lang="en-US" altLang="zh-CN" sz="1400" dirty="0"/>
          </a:p>
          <a:p>
            <a:r>
              <a:rPr lang="zh-CN" altLang="en-US" sz="1400" dirty="0"/>
              <a:t>当使用 </a:t>
            </a:r>
            <a:r>
              <a:rPr lang="en-US" altLang="zh-CN" sz="1400" dirty="0"/>
              <a:t>PCRE </a:t>
            </a:r>
            <a:r>
              <a:rPr lang="zh-CN" altLang="en-US" sz="1400" dirty="0"/>
              <a:t>函数的时候，模式需要</a:t>
            </a:r>
            <a:r>
              <a:rPr lang="zh-CN" altLang="en-US" sz="1400" dirty="0" smtClean="0"/>
              <a:t>由</a:t>
            </a:r>
            <a:r>
              <a:rPr lang="zh-CN" altLang="en-US" sz="1400" b="1" dirty="0">
                <a:solidFill>
                  <a:srgbClr val="FF0000"/>
                </a:solidFill>
              </a:rPr>
              <a:t>分隔符</a:t>
            </a:r>
            <a:r>
              <a:rPr lang="zh-CN" altLang="en-US" sz="1400" b="1" dirty="0" smtClean="0">
                <a:solidFill>
                  <a:srgbClr val="FF0000"/>
                </a:solidFill>
              </a:rPr>
              <a:t>闭合</a:t>
            </a:r>
            <a:r>
              <a:rPr lang="zh-CN" altLang="en-US" sz="1400" b="1" dirty="0">
                <a:solidFill>
                  <a:srgbClr val="FF0000"/>
                </a:solidFill>
              </a:rPr>
              <a:t>包裹</a:t>
            </a:r>
            <a:r>
              <a:rPr lang="zh-CN" altLang="en-US" sz="1400" dirty="0"/>
              <a:t>。分隔符可以使任意非字母数字、非反斜线、非空白字符。</a:t>
            </a:r>
          </a:p>
          <a:p>
            <a:r>
              <a:rPr lang="zh-CN" altLang="en-US" sz="1400" dirty="0"/>
              <a:t>经常使用的分隔符是</a:t>
            </a:r>
            <a:r>
              <a:rPr lang="zh-CN" altLang="en-US" sz="1400" b="1" dirty="0"/>
              <a:t>正斜线</a:t>
            </a:r>
            <a:r>
              <a:rPr lang="en-US" altLang="zh-CN" sz="1400" b="1" dirty="0"/>
              <a:t>(</a:t>
            </a:r>
            <a:r>
              <a:rPr lang="en-US" altLang="zh-CN" sz="1400" b="1" i="1" dirty="0"/>
              <a:t>/</a:t>
            </a:r>
            <a:r>
              <a:rPr lang="en-US" altLang="zh-CN" sz="1400" b="1" dirty="0"/>
              <a:t>)</a:t>
            </a:r>
            <a:r>
              <a:rPr lang="zh-CN" altLang="en-US" sz="1400" b="1" dirty="0"/>
              <a:t>、</a:t>
            </a:r>
            <a:r>
              <a:rPr lang="en-US" altLang="zh-CN" sz="1400" b="1" dirty="0"/>
              <a:t>hash</a:t>
            </a:r>
            <a:r>
              <a:rPr lang="zh-CN" altLang="en-US" sz="1400" b="1" dirty="0"/>
              <a:t>符号</a:t>
            </a:r>
            <a:r>
              <a:rPr lang="en-US" altLang="zh-CN" sz="1400" b="1" dirty="0"/>
              <a:t>(</a:t>
            </a:r>
            <a:r>
              <a:rPr lang="en-US" altLang="zh-CN" sz="1400" b="1" i="1" dirty="0"/>
              <a:t>#</a:t>
            </a:r>
            <a:r>
              <a:rPr lang="en-US" altLang="zh-CN" sz="1400" b="1" dirty="0"/>
              <a:t>) </a:t>
            </a:r>
            <a:r>
              <a:rPr lang="zh-CN" altLang="en-US" sz="1400" b="1" dirty="0"/>
              <a:t>以及取反符号</a:t>
            </a:r>
            <a:r>
              <a:rPr lang="en-US" altLang="zh-CN" sz="1400" b="1" dirty="0"/>
              <a:t>(</a:t>
            </a:r>
            <a:r>
              <a:rPr lang="en-US" altLang="zh-CN" sz="1400" b="1" i="1" dirty="0"/>
              <a:t>~</a:t>
            </a:r>
            <a:r>
              <a:rPr lang="en-US" altLang="zh-CN" sz="1400" b="1" dirty="0"/>
              <a:t>)</a:t>
            </a:r>
            <a:r>
              <a:rPr lang="zh-CN" altLang="en-US" sz="1400" dirty="0"/>
              <a:t>。下面的例子都是使用合法分隔符的模式</a:t>
            </a:r>
            <a:r>
              <a:rPr lang="zh-CN" altLang="en-US" sz="1400" dirty="0" smtClean="0"/>
              <a:t>。</a:t>
            </a:r>
            <a:endParaRPr lang="en-US" altLang="zh-CN" sz="1400" dirty="0" smtClean="0"/>
          </a:p>
          <a:p>
            <a:r>
              <a:rPr lang="zh-CN" altLang="en-US" sz="1400" b="1" dirty="0">
                <a:solidFill>
                  <a:srgbClr val="FF0000"/>
                </a:solidFill>
              </a:rPr>
              <a:t>如果分隔符需要在模式内进行匹配，它必须使用反斜线进行转义。</a:t>
            </a:r>
            <a:r>
              <a:rPr lang="zh-CN" altLang="en-US" sz="1400" b="1" dirty="0"/>
              <a:t>如果分隔符经常在 模式内出现， 一个更好的选择</a:t>
            </a:r>
            <a:r>
              <a:rPr lang="zh-CN" altLang="en-US" sz="1400" b="1" dirty="0" smtClean="0"/>
              <a:t>就是</a:t>
            </a:r>
            <a:r>
              <a:rPr lang="zh-CN" altLang="en-US" sz="1400" b="1" dirty="0"/>
              <a:t>使用</a:t>
            </a:r>
            <a:r>
              <a:rPr lang="zh-CN" altLang="en-US" sz="1400" b="1" dirty="0" smtClean="0"/>
              <a:t>其他</a:t>
            </a:r>
            <a:r>
              <a:rPr lang="zh-CN" altLang="en-US" sz="1400" b="1" dirty="0"/>
              <a:t>分隔符来提高可读性</a:t>
            </a:r>
            <a:r>
              <a:rPr lang="zh-CN" altLang="en-US" sz="1400" b="1" dirty="0" smtClean="0"/>
              <a:t>。</a:t>
            </a:r>
            <a:endParaRPr lang="en-US" altLang="zh-CN" sz="1400" b="1" dirty="0" smtClean="0"/>
          </a:p>
          <a:p>
            <a:r>
              <a:rPr lang="zh-CN" altLang="en-US" sz="1400" dirty="0" smtClean="0"/>
              <a:t>③</a:t>
            </a:r>
            <a:r>
              <a:rPr lang="en-US" altLang="zh-CN" sz="1400" dirty="0" smtClean="0"/>
              <a:t>.</a:t>
            </a:r>
            <a:r>
              <a:rPr lang="zh-CN" altLang="en-US" sz="1400" dirty="0" smtClean="0"/>
              <a:t>得出结论</a:t>
            </a:r>
            <a:endParaRPr lang="en-US" altLang="zh-CN" sz="1400" dirty="0" smtClean="0"/>
          </a:p>
          <a:p>
            <a:r>
              <a:rPr lang="zh-CN" altLang="en-US" sz="1400" b="1" dirty="0" smtClean="0"/>
              <a:t>结论</a:t>
            </a:r>
            <a:r>
              <a:rPr lang="en-US" altLang="zh-CN" sz="1400" b="1" dirty="0" smtClean="0"/>
              <a:t>:</a:t>
            </a:r>
            <a:r>
              <a:rPr lang="zh-CN" altLang="en-US" sz="1400" b="1" dirty="0" smtClean="0"/>
              <a:t>之所以必须有这</a:t>
            </a:r>
            <a:r>
              <a:rPr lang="en-US" altLang="zh-CN" sz="1400" b="1" dirty="0" smtClean="0"/>
              <a:t>2</a:t>
            </a:r>
            <a:r>
              <a:rPr lang="zh-CN" altLang="en-US" sz="1400" b="1" dirty="0" smtClean="0"/>
              <a:t>个</a:t>
            </a:r>
            <a:r>
              <a:rPr lang="en-US" altLang="zh-CN" sz="1400" b="1" dirty="0" smtClean="0"/>
              <a:t>#</a:t>
            </a:r>
            <a:r>
              <a:rPr lang="zh-CN" altLang="en-US" sz="1400" b="1" dirty="0" smtClean="0"/>
              <a:t>，就是因为使用</a:t>
            </a:r>
            <a:r>
              <a:rPr lang="en-US" altLang="zh-CN" sz="1400" b="1" dirty="0" smtClean="0"/>
              <a:t>PCRE</a:t>
            </a:r>
            <a:r>
              <a:rPr lang="zh-CN" altLang="en-US" sz="1400" b="1" dirty="0" smtClean="0"/>
              <a:t>函数时，模式必须由分隔符闭合包裹。</a:t>
            </a:r>
            <a:endParaRPr lang="en-US" altLang="zh-CN" sz="1400" b="1" dirty="0" smtClean="0"/>
          </a:p>
          <a:p>
            <a:endParaRPr lang="zh-CN" altLang="en-US" sz="1400" dirty="0"/>
          </a:p>
        </p:txBody>
      </p:sp>
    </p:spTree>
    <p:extLst>
      <p:ext uri="{BB962C8B-B14F-4D97-AF65-F5344CB8AC3E}">
        <p14:creationId xmlns:p14="http://schemas.microsoft.com/office/powerpoint/2010/main" val="381847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那么由需求</a:t>
            </a:r>
            <a:r>
              <a:rPr lang="en-US" altLang="zh-CN" sz="1400" dirty="0" smtClean="0"/>
              <a:t>4</a:t>
            </a:r>
            <a:r>
              <a:rPr lang="zh-CN" altLang="en-US" sz="1400" dirty="0" smtClean="0"/>
              <a:t>又引发出了一个问题</a:t>
            </a:r>
            <a:r>
              <a:rPr lang="en-US" altLang="zh-CN" sz="1400" dirty="0" smtClean="0"/>
              <a:t>:</a:t>
            </a:r>
          </a:p>
          <a:p>
            <a:r>
              <a:rPr lang="zh-CN" altLang="en-US" sz="1400" b="1" dirty="0" smtClean="0"/>
              <a:t>正则表达式中是不是只要出现了预留的元字符，就必须对其进行转义呢？</a:t>
            </a:r>
            <a:endParaRPr lang="en-US" altLang="zh-CN" sz="1400" b="1" dirty="0" smtClean="0"/>
          </a:p>
          <a:p>
            <a:r>
              <a:rPr lang="en-US" altLang="zh-CN" sz="1400" b="1" dirty="0" smtClean="0"/>
              <a:t>5) </a:t>
            </a:r>
            <a:r>
              <a:rPr lang="zh-CN" altLang="en-US" sz="1400" b="1" dirty="0" smtClean="0"/>
              <a:t>正则表达式中的元字符转义问题</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脚本中匹配一个字符串中</a:t>
            </a:r>
            <a:r>
              <a:rPr lang="zh-CN" altLang="en-US" sz="1400" dirty="0"/>
              <a:t>所有的</a:t>
            </a:r>
            <a:r>
              <a:rPr lang="zh-CN" altLang="en-US" sz="1400" dirty="0" smtClean="0"/>
              <a:t> </a:t>
            </a:r>
            <a:r>
              <a:rPr lang="en-US" altLang="zh-CN" sz="1400" dirty="0" smtClean="0"/>
              <a:t>a b y {</a:t>
            </a:r>
            <a:r>
              <a:rPr lang="zh-CN" altLang="en-US" sz="1400" dirty="0" smtClean="0"/>
              <a:t>字符</a:t>
            </a:r>
            <a:endParaRPr lang="en-US" altLang="zh-CN" sz="1400" dirty="0" smtClean="0"/>
          </a:p>
          <a:p>
            <a:r>
              <a:rPr lang="zh-CN" altLang="en-US" sz="1400" dirty="0"/>
              <a:t>代码见</a:t>
            </a:r>
            <a:r>
              <a:rPr lang="en-US" altLang="zh-CN" sz="1400" dirty="0"/>
              <a:t>3.3.2 </a:t>
            </a:r>
            <a:r>
              <a:rPr lang="zh-CN" altLang="en-US" sz="1400" dirty="0" smtClean="0"/>
              <a:t>转义</a:t>
            </a:r>
            <a:r>
              <a:rPr lang="en-US" altLang="zh-CN" sz="1400" dirty="0" smtClean="0"/>
              <a:t>-2.php</a:t>
            </a:r>
          </a:p>
          <a:p>
            <a:r>
              <a:rPr lang="zh-CN" altLang="en-US" sz="1400" dirty="0" smtClean="0"/>
              <a:t>这里我们主要要研究的内容是</a:t>
            </a:r>
            <a:r>
              <a:rPr lang="en-US" altLang="zh-CN" sz="1400" dirty="0" smtClean="0"/>
              <a:t>:[]</a:t>
            </a:r>
            <a:r>
              <a:rPr lang="zh-CN" altLang="en-US" sz="1400" dirty="0" smtClean="0"/>
              <a:t>中是否需要对保留字</a:t>
            </a:r>
            <a:r>
              <a:rPr lang="en-US" altLang="zh-CN" sz="1400" dirty="0" smtClean="0"/>
              <a:t>{</a:t>
            </a:r>
            <a:r>
              <a:rPr lang="zh-CN" altLang="en-US" sz="1400" dirty="0" smtClean="0"/>
              <a:t>进行转义</a:t>
            </a:r>
            <a:r>
              <a:rPr lang="en-US" altLang="zh-CN" sz="1400" dirty="0" smtClean="0"/>
              <a:t>?</a:t>
            </a:r>
          </a:p>
          <a:p>
            <a:r>
              <a:rPr lang="zh-CN" altLang="en-US" sz="1400" dirty="0" smtClean="0"/>
              <a:t>从下图所示的结果可以看到，对</a:t>
            </a:r>
            <a:r>
              <a:rPr lang="en-US" altLang="zh-CN" sz="1400" dirty="0" smtClean="0"/>
              <a:t>{</a:t>
            </a:r>
            <a:r>
              <a:rPr lang="zh-CN" altLang="en-US" sz="1400" dirty="0" smtClean="0"/>
              <a:t>转义了的结果是完全正确的。</a:t>
            </a:r>
            <a:endParaRPr lang="en-US" altLang="zh-CN" sz="1400" dirty="0" smtClean="0"/>
          </a:p>
          <a:p>
            <a:r>
              <a:rPr lang="zh-CN" altLang="en-US" sz="1400" dirty="0" smtClean="0"/>
              <a:t>那么进一步分析，如果不进行转义，会怎么样呢</a:t>
            </a:r>
            <a:r>
              <a:rPr lang="zh-CN" altLang="en-US" sz="14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2676"/>
            <a:ext cx="39147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0" y="5458526"/>
            <a:ext cx="69516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代码见</a:t>
            </a:r>
            <a:r>
              <a:rPr lang="en-US" altLang="zh-CN" sz="1400" dirty="0" smtClean="0"/>
              <a:t>3.3.2-3 </a:t>
            </a:r>
            <a:r>
              <a:rPr lang="zh-CN" altLang="en-US" sz="1400" dirty="0" smtClean="0"/>
              <a:t>转义</a:t>
            </a:r>
            <a:r>
              <a:rPr lang="en-US" altLang="zh-CN" sz="1400" dirty="0" smtClean="0"/>
              <a:t>.</a:t>
            </a:r>
            <a:r>
              <a:rPr lang="en-US" altLang="zh-CN" sz="1400" dirty="0" err="1" smtClean="0"/>
              <a:t>php</a:t>
            </a:r>
            <a:endParaRPr lang="en-US" altLang="zh-CN" sz="1400" dirty="0" smtClean="0"/>
          </a:p>
          <a:p>
            <a:r>
              <a:rPr lang="zh-CN" altLang="en-US" sz="1400" dirty="0" smtClean="0"/>
              <a:t>如下图示，不对</a:t>
            </a:r>
            <a:r>
              <a:rPr lang="en-US" altLang="zh-CN" sz="1400" dirty="0" smtClean="0"/>
              <a:t>}</a:t>
            </a:r>
            <a:r>
              <a:rPr lang="zh-CN" altLang="en-US" sz="1400" dirty="0" smtClean="0"/>
              <a:t>进行转义，结果是完全一致的。为什么不转义也能得到正确结果呢？</a:t>
            </a:r>
            <a:endParaRPr lang="en-US" altLang="zh-CN" sz="1400" dirty="0" smtClean="0"/>
          </a:p>
          <a:p>
            <a:r>
              <a:rPr lang="zh-CN" altLang="en-US" sz="1400" dirty="0" smtClean="0"/>
              <a:t>因为</a:t>
            </a:r>
            <a:r>
              <a:rPr lang="en-US" altLang="zh-CN" sz="1400" dirty="0" smtClean="0"/>
              <a:t>}</a:t>
            </a:r>
            <a:r>
              <a:rPr lang="zh-CN" altLang="en-US" sz="1400" dirty="0" smtClean="0"/>
              <a:t>出现在了字符组</a:t>
            </a:r>
            <a:r>
              <a:rPr lang="en-US" altLang="zh-CN" sz="1400" dirty="0" smtClean="0"/>
              <a:t>[]</a:t>
            </a:r>
            <a:r>
              <a:rPr lang="zh-CN" altLang="en-US" sz="1400" dirty="0" smtClean="0"/>
              <a:t>中，使得它失去了原有的保留字的含义。</a:t>
            </a:r>
            <a:endParaRPr lang="en-US" altLang="zh-CN" sz="1400" dirty="0" smtClean="0"/>
          </a:p>
          <a:p>
            <a:r>
              <a:rPr lang="zh-CN" altLang="en-US" sz="1400" dirty="0" smtClean="0"/>
              <a:t>那么再进一步猜想，如果需求中需要将</a:t>
            </a:r>
            <a:r>
              <a:rPr lang="en-US" altLang="zh-CN" sz="1400" dirty="0" smtClean="0"/>
              <a:t>\</a:t>
            </a:r>
            <a:r>
              <a:rPr lang="zh-CN" altLang="en-US" sz="1400" dirty="0" smtClean="0"/>
              <a:t>作为字符组中的一个字符进行匹配，该怎么做呢</a:t>
            </a:r>
            <a:r>
              <a:rPr lang="zh-CN" altLang="en-US" sz="14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032"/>
            <a:ext cx="4514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31457"/>
            <a:ext cx="67421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71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可以看到匹配</a:t>
            </a:r>
            <a:r>
              <a:rPr lang="en-US" altLang="zh-CN" sz="1400" dirty="0" smtClean="0"/>
              <a:t>\</a:t>
            </a:r>
            <a:r>
              <a:rPr lang="zh-CN" altLang="en-US" sz="1400" dirty="0" smtClean="0"/>
              <a:t>是成功了。但是此处还是有一个问题</a:t>
            </a:r>
            <a:r>
              <a:rPr lang="en-US" altLang="zh-CN" sz="1400" dirty="0" smtClean="0"/>
              <a:t>:</a:t>
            </a:r>
          </a:p>
          <a:p>
            <a:r>
              <a:rPr lang="zh-CN" altLang="en-US" sz="1400" dirty="0"/>
              <a:t>为什么</a:t>
            </a:r>
            <a:r>
              <a:rPr lang="zh-CN" altLang="en-US" sz="1400" dirty="0" smtClean="0"/>
              <a:t>是</a:t>
            </a:r>
            <a:r>
              <a:rPr lang="en-US" altLang="zh-CN" sz="1400" dirty="0" smtClean="0"/>
              <a:t>\\\</a:t>
            </a:r>
            <a:r>
              <a:rPr lang="zh-CN" altLang="en-US" sz="1400" dirty="0" smtClean="0"/>
              <a:t>而不是</a:t>
            </a:r>
            <a:r>
              <a:rPr lang="en-US" altLang="zh-CN" sz="1400" dirty="0" smtClean="0"/>
              <a:t>\\?</a:t>
            </a:r>
          </a:p>
          <a:p>
            <a:r>
              <a:rPr lang="zh-CN" altLang="en-US" sz="1400" dirty="0"/>
              <a:t>我一</a:t>
            </a:r>
            <a:r>
              <a:rPr lang="zh-CN" altLang="en-US" sz="1400" dirty="0" smtClean="0"/>
              <a:t>开始也写成了</a:t>
            </a:r>
            <a:r>
              <a:rPr lang="en-US" altLang="zh-CN" sz="1400" dirty="0" smtClean="0"/>
              <a:t>\\</a:t>
            </a:r>
            <a:r>
              <a:rPr lang="zh-CN" altLang="en-US" sz="1400" dirty="0" smtClean="0"/>
              <a:t>。 因为</a:t>
            </a:r>
            <a:r>
              <a:rPr lang="en-US" altLang="zh-CN" sz="1400" dirty="0" smtClean="0"/>
              <a:t>\</a:t>
            </a:r>
            <a:r>
              <a:rPr lang="zh-CN" altLang="en-US" sz="1400" dirty="0" smtClean="0"/>
              <a:t>本身是一个转义符，所以匹配它需要写成</a:t>
            </a:r>
            <a:r>
              <a:rPr lang="en-US" altLang="zh-CN" sz="1400" dirty="0" smtClean="0"/>
              <a:t>\\</a:t>
            </a:r>
            <a:r>
              <a:rPr lang="zh-CN" altLang="en-US" sz="1400" dirty="0" smtClean="0"/>
              <a:t>的形式。但是如果写成</a:t>
            </a:r>
            <a:r>
              <a:rPr lang="en-US" altLang="zh-CN" sz="1400" dirty="0" smtClean="0"/>
              <a:t>\\</a:t>
            </a:r>
            <a:r>
              <a:rPr lang="zh-CN" altLang="en-US" sz="1400" dirty="0" smtClean="0"/>
              <a:t>，程序会报错。报错情况见下一页。根据报错信息，说明没有匹配到字符组的结束保留字</a:t>
            </a:r>
            <a:r>
              <a:rPr lang="en-US" altLang="zh-CN" sz="1400" dirty="0" smtClean="0"/>
              <a:t>]</a:t>
            </a:r>
            <a:r>
              <a:rPr lang="zh-CN" altLang="en-US" sz="1400" dirty="0" smtClean="0"/>
              <a:t>。</a:t>
            </a:r>
            <a:endParaRPr lang="en-US" altLang="zh-CN" sz="1400" dirty="0" smtClean="0"/>
          </a:p>
          <a:p>
            <a:r>
              <a:rPr lang="zh-CN" altLang="en-US" sz="1400" dirty="0" smtClean="0"/>
              <a:t>那么可以推断出，在</a:t>
            </a:r>
            <a:r>
              <a:rPr lang="en-US" altLang="zh-CN" sz="1400" dirty="0" smtClean="0"/>
              <a:t>\\</a:t>
            </a:r>
            <a:r>
              <a:rPr lang="zh-CN" altLang="en-US" sz="1400" dirty="0" smtClean="0"/>
              <a:t>被成功地转义为了</a:t>
            </a:r>
            <a:r>
              <a:rPr lang="en-US" altLang="zh-CN" sz="1400" dirty="0" smtClean="0"/>
              <a:t>\</a:t>
            </a:r>
            <a:r>
              <a:rPr lang="zh-CN" altLang="en-US" sz="1400" dirty="0" smtClean="0"/>
              <a:t>之后，这个</a:t>
            </a:r>
            <a:r>
              <a:rPr lang="en-US" altLang="zh-CN" sz="1400" dirty="0" smtClean="0"/>
              <a:t>\</a:t>
            </a:r>
            <a:r>
              <a:rPr lang="zh-CN" altLang="en-US" sz="1400" dirty="0" smtClean="0"/>
              <a:t>又作为一个转义符将保留字</a:t>
            </a:r>
            <a:r>
              <a:rPr lang="en-US" altLang="zh-CN" sz="1400" dirty="0" smtClean="0"/>
              <a:t>]</a:t>
            </a:r>
            <a:r>
              <a:rPr lang="zh-CN" altLang="en-US" sz="1400" dirty="0" smtClean="0"/>
              <a:t>进行了转义。</a:t>
            </a:r>
            <a:endParaRPr lang="en-US" altLang="zh-CN" sz="1400" dirty="0" smtClean="0"/>
          </a:p>
          <a:p>
            <a:r>
              <a:rPr lang="zh-CN" altLang="en-US" sz="1400" dirty="0" smtClean="0"/>
              <a:t>也就是说，</a:t>
            </a:r>
            <a:r>
              <a:rPr lang="en-US" altLang="zh-CN" sz="1400" dirty="0" smtClean="0"/>
              <a:t>PHP</a:t>
            </a:r>
            <a:r>
              <a:rPr lang="zh-CN" altLang="en-US" sz="1400" dirty="0" smtClean="0"/>
              <a:t>将这段正则表达式解析为了</a:t>
            </a:r>
            <a:r>
              <a:rPr lang="en-US" altLang="zh-CN" sz="1400" dirty="0" smtClean="0"/>
              <a:t>:</a:t>
            </a:r>
          </a:p>
          <a:p>
            <a:r>
              <a:rPr lang="en-US" altLang="zh-CN" sz="1400" dirty="0" smtClean="0"/>
              <a:t>[</a:t>
            </a:r>
            <a:r>
              <a:rPr lang="en-US" altLang="zh-CN" sz="1400" dirty="0" err="1" smtClean="0"/>
              <a:t>aby</a:t>
            </a:r>
            <a:r>
              <a:rPr lang="en-US" altLang="zh-CN" sz="1400" dirty="0" smtClean="0"/>
              <a:t>\]</a:t>
            </a:r>
          </a:p>
          <a:p>
            <a:r>
              <a:rPr lang="zh-CN" altLang="en-US" sz="1400" b="1" dirty="0" smtClean="0"/>
              <a:t>为了避免出现这种情况，因此要采用</a:t>
            </a:r>
            <a:r>
              <a:rPr lang="en-US" altLang="zh-CN" sz="1400" b="1" dirty="0" smtClean="0"/>
              <a:t>\\\</a:t>
            </a:r>
            <a:r>
              <a:rPr lang="zh-CN" altLang="en-US" sz="1400" b="1" dirty="0" smtClean="0"/>
              <a:t>的写法来表示</a:t>
            </a:r>
            <a:r>
              <a:rPr lang="en-US" altLang="zh-CN" sz="1400" b="1" dirty="0" smtClean="0"/>
              <a:t>”</a:t>
            </a:r>
            <a:r>
              <a:rPr lang="zh-CN" altLang="en-US" sz="1400" b="1" dirty="0" smtClean="0"/>
              <a:t>要在字符组中匹配字符</a:t>
            </a:r>
            <a:r>
              <a:rPr lang="en-US" altLang="zh-CN" sz="1400" b="1" dirty="0" smtClean="0"/>
              <a:t>\”</a:t>
            </a:r>
            <a:r>
              <a:rPr lang="zh-CN" altLang="en-US" sz="1400" b="1" dirty="0" smtClean="0"/>
              <a:t>。</a:t>
            </a:r>
            <a:endParaRPr lang="zh-CN" altLang="en-US" sz="1400" b="1"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8899"/>
            <a:ext cx="396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04259"/>
            <a:ext cx="701833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46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报错情况</a:t>
            </a:r>
            <a:r>
              <a:rPr lang="en-US" altLang="zh-CN" sz="1400" dirty="0" smtClean="0"/>
              <a:t>:</a:t>
            </a:r>
          </a:p>
          <a:p>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0611"/>
            <a:ext cx="4143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2259"/>
            <a:ext cx="90947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那么进一步我们来探讨字符组中可能出现的情况。</a:t>
            </a:r>
            <a:endParaRPr lang="en-US" altLang="zh-CN" sz="1400" dirty="0" smtClean="0"/>
          </a:p>
          <a:p>
            <a:r>
              <a:rPr lang="en-US" altLang="zh-CN" sz="1400" b="1" dirty="0" smtClean="0"/>
              <a:t>6) </a:t>
            </a:r>
            <a:r>
              <a:rPr lang="zh-CN" altLang="en-US" sz="1400" b="1" dirty="0" smtClean="0"/>
              <a:t>字符组中能否使用预定义元字符？</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脚本中使用字符组匹配</a:t>
            </a:r>
            <a:r>
              <a:rPr lang="en-US" altLang="zh-CN" sz="1400" dirty="0" err="1" smtClean="0"/>
              <a:t>c”xxx”t</a:t>
            </a:r>
            <a:r>
              <a:rPr lang="en-US" altLang="zh-CN" sz="1400" dirty="0" smtClean="0"/>
              <a:t> </a:t>
            </a:r>
            <a:r>
              <a:rPr lang="zh-CN" altLang="en-US" sz="1400" dirty="0" smtClean="0"/>
              <a:t>其中</a:t>
            </a:r>
            <a:r>
              <a:rPr lang="en-US" altLang="zh-CN" sz="1400" dirty="0" smtClean="0"/>
              <a:t>xxx</a:t>
            </a:r>
            <a:r>
              <a:rPr lang="zh-CN" altLang="en-US" sz="1400" dirty="0" smtClean="0"/>
              <a:t>可以为</a:t>
            </a:r>
            <a:r>
              <a:rPr lang="en-US" altLang="zh-CN" sz="1400" dirty="0" smtClean="0"/>
              <a:t>a</a:t>
            </a:r>
            <a:r>
              <a:rPr lang="zh-CN" altLang="en-US" sz="1400" dirty="0" smtClean="0"/>
              <a:t>、</a:t>
            </a:r>
            <a:r>
              <a:rPr lang="en-US" altLang="zh-CN" sz="1400" dirty="0" smtClean="0"/>
              <a:t>o</a:t>
            </a:r>
            <a:r>
              <a:rPr lang="zh-CN" altLang="en-US" sz="1400" dirty="0" smtClean="0"/>
              <a:t>、</a:t>
            </a:r>
            <a:r>
              <a:rPr lang="en-US" altLang="zh-CN" sz="1400" dirty="0" smtClean="0"/>
              <a:t>u</a:t>
            </a:r>
            <a:r>
              <a:rPr lang="zh-CN" altLang="en-US" sz="1400" dirty="0" smtClean="0"/>
              <a:t>、或任意一个数字</a:t>
            </a:r>
            <a:endParaRPr lang="en-US" altLang="zh-CN" sz="1400" dirty="0" smtClean="0"/>
          </a:p>
          <a:p>
            <a:r>
              <a:rPr lang="zh-CN" altLang="en-US" sz="1400" dirty="0" smtClean="0"/>
              <a:t>代码见</a:t>
            </a:r>
            <a:r>
              <a:rPr lang="en-US" altLang="zh-CN" sz="1400" dirty="0"/>
              <a:t>3.3.2-5 </a:t>
            </a:r>
            <a:r>
              <a:rPr lang="zh-CN" altLang="en-US" sz="1400" dirty="0"/>
              <a:t>转义</a:t>
            </a:r>
            <a:r>
              <a:rPr lang="en-US" altLang="zh-CN" sz="1400" dirty="0"/>
              <a:t>.</a:t>
            </a:r>
            <a:r>
              <a:rPr lang="en-US" altLang="zh-CN" sz="1400" dirty="0" err="1" smtClean="0"/>
              <a:t>php</a:t>
            </a:r>
            <a:endParaRPr lang="en-US" altLang="zh-CN" sz="1400" dirty="0" smtClean="0"/>
          </a:p>
          <a:p>
            <a:r>
              <a:rPr lang="zh-CN" altLang="en-US" sz="1400" dirty="0"/>
              <a:t>运行</a:t>
            </a:r>
            <a:r>
              <a:rPr lang="zh-CN" altLang="en-US" sz="1400" dirty="0" smtClean="0"/>
              <a:t>结果</a:t>
            </a:r>
            <a:r>
              <a:rPr lang="en-US" altLang="zh-CN" sz="1400" dirty="0" smtClean="0"/>
              <a:t>:</a:t>
            </a:r>
          </a:p>
          <a:p>
            <a:r>
              <a:rPr lang="zh-CN" altLang="en-US" sz="1400" dirty="0" smtClean="0"/>
              <a:t>可以看到，字符组中使用</a:t>
            </a:r>
            <a:r>
              <a:rPr lang="en-US" altLang="zh-CN" sz="1400" dirty="0" smtClean="0"/>
              <a:t>\d</a:t>
            </a:r>
            <a:r>
              <a:rPr lang="zh-CN" altLang="en-US" sz="1400" dirty="0" smtClean="0"/>
              <a:t>匹配一个数字的结果是成功的。这说明：</a:t>
            </a:r>
            <a:r>
              <a:rPr lang="zh-CN" altLang="en-US" sz="1400" b="1" dirty="0" smtClean="0"/>
              <a:t>字符组中可以使用预定义元字符。</a:t>
            </a:r>
            <a:endParaRPr lang="zh-CN" alt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2" y="5597549"/>
            <a:ext cx="601027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91" y="5597549"/>
            <a:ext cx="9153526"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23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endParaRPr lang="en-US" altLang="zh-CN" dirty="0"/>
          </a:p>
        </p:txBody>
      </p:sp>
      <p:sp>
        <p:nvSpPr>
          <p:cNvPr id="3" name="内容占位符 2"/>
          <p:cNvSpPr>
            <a:spLocks noGrp="1"/>
          </p:cNvSpPr>
          <p:nvPr>
            <p:ph idx="1"/>
          </p:nvPr>
        </p:nvSpPr>
        <p:spPr/>
        <p:txBody>
          <a:bodyPr>
            <a:normAutofit/>
          </a:bodyPr>
          <a:lstStyle/>
          <a:p>
            <a:r>
              <a:rPr lang="zh-CN" altLang="en-US" sz="1400" dirty="0" smtClean="0"/>
              <a:t>有时，我们的需求为查找的字符不属于某个字符类，换言之就是表达式和已知定义相反（比如需求为匹配除数字以外的任何字符），这种场景下需要使用反义。</a:t>
            </a:r>
            <a:endParaRPr lang="en-US" altLang="zh-CN" sz="1400" dirty="0" smtClean="0"/>
          </a:p>
          <a:p>
            <a:r>
              <a:rPr lang="en-US" altLang="zh-CN" sz="1400" dirty="0" smtClean="0"/>
              <a:t>\W		</a:t>
            </a:r>
            <a:r>
              <a:rPr lang="zh-CN" altLang="en-US" sz="1400" dirty="0" smtClean="0"/>
              <a:t>匹配任意不是字母、数字、汉字、下划线的字符</a:t>
            </a:r>
            <a:endParaRPr lang="en-US" altLang="zh-CN" sz="1400" dirty="0" smtClean="0"/>
          </a:p>
          <a:p>
            <a:r>
              <a:rPr lang="en-US" altLang="zh-CN" sz="1400" dirty="0" smtClean="0"/>
              <a:t>\S		</a:t>
            </a:r>
            <a:r>
              <a:rPr lang="zh-CN" altLang="en-US" sz="1400" dirty="0" smtClean="0"/>
              <a:t>匹配任意不是空白符的字符</a:t>
            </a:r>
            <a:endParaRPr lang="en-US" altLang="zh-CN" sz="1400" dirty="0" smtClean="0"/>
          </a:p>
          <a:p>
            <a:r>
              <a:rPr lang="en-US" altLang="zh-CN" sz="1400" dirty="0" smtClean="0"/>
              <a:t>\D		</a:t>
            </a:r>
            <a:r>
              <a:rPr lang="zh-CN" altLang="en-US" sz="1400" dirty="0" smtClean="0"/>
              <a:t>匹配任意不是数字的字符</a:t>
            </a:r>
            <a:endParaRPr lang="en-US" altLang="zh-CN" sz="1400" dirty="0" smtClean="0"/>
          </a:p>
          <a:p>
            <a:r>
              <a:rPr lang="en-US" altLang="zh-CN" sz="1400" dirty="0" smtClean="0"/>
              <a:t>\B		</a:t>
            </a:r>
            <a:r>
              <a:rPr lang="zh-CN" altLang="en-US" sz="1400" dirty="0" smtClean="0"/>
              <a:t>匹配不是单词开头或结束的位置</a:t>
            </a:r>
            <a:endParaRPr lang="en-US" altLang="zh-CN" sz="1400" dirty="0" smtClean="0"/>
          </a:p>
          <a:p>
            <a:r>
              <a:rPr lang="en-US" altLang="zh-CN" sz="1400" dirty="0" smtClean="0"/>
              <a:t>[^x]		</a:t>
            </a:r>
            <a:r>
              <a:rPr lang="zh-CN" altLang="en-US" sz="1400" dirty="0" smtClean="0"/>
              <a:t>匹配除了</a:t>
            </a:r>
            <a:r>
              <a:rPr lang="en-US" altLang="zh-CN" sz="1400" dirty="0" smtClean="0"/>
              <a:t>x</a:t>
            </a:r>
            <a:r>
              <a:rPr lang="zh-CN" altLang="en-US" sz="1400" dirty="0" smtClean="0"/>
              <a:t>以外的任意字符</a:t>
            </a:r>
            <a:endParaRPr lang="en-US" altLang="zh-CN" sz="1400" dirty="0" smtClean="0"/>
          </a:p>
          <a:p>
            <a:r>
              <a:rPr lang="en-US" altLang="zh-CN" sz="1400" dirty="0" smtClean="0"/>
              <a:t>[^</a:t>
            </a:r>
            <a:r>
              <a:rPr lang="en-US" altLang="zh-CN" sz="1400" dirty="0" err="1" smtClean="0"/>
              <a:t>aeiou</a:t>
            </a:r>
            <a:r>
              <a:rPr lang="en-US" altLang="zh-CN" sz="1400" dirty="0" smtClean="0"/>
              <a:t>]	</a:t>
            </a:r>
            <a:r>
              <a:rPr lang="zh-CN" altLang="en-US" sz="1400" dirty="0" smtClean="0"/>
              <a:t>匹配除了</a:t>
            </a:r>
            <a:r>
              <a:rPr lang="en-US" altLang="zh-CN" sz="1400" dirty="0" err="1" smtClean="0"/>
              <a:t>aeiou</a:t>
            </a:r>
            <a:r>
              <a:rPr lang="zh-CN" altLang="en-US" sz="1400" dirty="0" smtClean="0"/>
              <a:t>这几个字符之外的任意字符</a:t>
            </a:r>
            <a:endParaRPr lang="en-US" altLang="zh-CN" sz="1400" dirty="0" smtClean="0"/>
          </a:p>
          <a:p>
            <a:endParaRPr lang="en-US" altLang="zh-CN" sz="1400" dirty="0"/>
          </a:p>
          <a:p>
            <a:r>
              <a:rPr lang="zh-CN" altLang="en-US" sz="1400" dirty="0" smtClean="0"/>
              <a:t>这里我们看到一种新的语法</a:t>
            </a:r>
            <a:r>
              <a:rPr lang="en-US" altLang="zh-CN" sz="1400" dirty="0" smtClean="0"/>
              <a:t>:[^string]</a:t>
            </a:r>
            <a:r>
              <a:rPr lang="zh-CN" altLang="en-US" sz="1400" dirty="0" smtClean="0"/>
              <a:t>。也就是说</a:t>
            </a:r>
            <a:r>
              <a:rPr lang="en-US" altLang="zh-CN" sz="1400" dirty="0" smtClean="0"/>
              <a:t>^</a:t>
            </a:r>
            <a:r>
              <a:rPr lang="zh-CN" altLang="en-US" sz="1400" dirty="0" smtClean="0"/>
              <a:t>这个原本表示起始位置的元字符，当它出现在字符组中且没有被转义时，它要表达的含义是对后续的</a:t>
            </a:r>
            <a:r>
              <a:rPr lang="en-US" altLang="zh-CN" sz="1400" dirty="0" smtClean="0"/>
              <a:t>1</a:t>
            </a:r>
            <a:r>
              <a:rPr lang="zh-CN" altLang="en-US" sz="1400" dirty="0" smtClean="0"/>
              <a:t>个或多个字符取反。</a:t>
            </a:r>
            <a:endParaRPr lang="en-US" altLang="zh-CN" sz="1400" dirty="0" smtClean="0"/>
          </a:p>
          <a:p>
            <a:r>
              <a:rPr lang="zh-CN" altLang="en-US" sz="1400" dirty="0" smtClean="0"/>
              <a:t>用几个需求来说明问题。</a:t>
            </a:r>
            <a:endParaRPr lang="zh-CN" altLang="en-US" sz="1400" dirty="0"/>
          </a:p>
        </p:txBody>
      </p:sp>
    </p:spTree>
    <p:extLst>
      <p:ext uri="{BB962C8B-B14F-4D97-AF65-F5344CB8AC3E}">
        <p14:creationId xmlns:p14="http://schemas.microsoft.com/office/powerpoint/2010/main" val="205049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匹配一个不包含空白符的字符串</a:t>
            </a:r>
            <a:endParaRPr lang="en-US" altLang="zh-CN" sz="1400" b="1" dirty="0" smtClean="0"/>
          </a:p>
          <a:p>
            <a:r>
              <a:rPr lang="en-US" altLang="zh-CN" sz="1400" dirty="0" smtClean="0"/>
              <a:t>\S+</a:t>
            </a:r>
          </a:p>
          <a:p>
            <a:r>
              <a:rPr lang="zh-CN" altLang="en-US" sz="1400" dirty="0" smtClean="0"/>
              <a:t>代码见</a:t>
            </a:r>
            <a:r>
              <a:rPr lang="en-US" altLang="zh-CN" sz="1400" dirty="0"/>
              <a:t>3.3.3-1 </a:t>
            </a:r>
            <a:r>
              <a:rPr lang="zh-CN" altLang="en-US" sz="1400" dirty="0"/>
              <a:t>反义</a:t>
            </a:r>
            <a:r>
              <a:rPr lang="en-US" altLang="zh-CN" sz="1400" dirty="0"/>
              <a:t>.</a:t>
            </a:r>
            <a:r>
              <a:rPr lang="en-US" altLang="zh-CN" sz="1400" dirty="0" err="1" smtClean="0"/>
              <a:t>php</a:t>
            </a:r>
            <a:endParaRPr lang="en-US" altLang="zh-CN" sz="1400" dirty="0" smtClean="0"/>
          </a:p>
          <a:p>
            <a:r>
              <a:rPr lang="zh-CN" altLang="en-US" sz="1400" dirty="0" smtClean="0"/>
              <a:t>从运行结果可知</a:t>
            </a:r>
            <a:r>
              <a:rPr lang="en-US" altLang="zh-CN" sz="1400" dirty="0" smtClean="0"/>
              <a:t>,\S+</a:t>
            </a:r>
            <a:r>
              <a:rPr lang="zh-CN" altLang="en-US" sz="1400" dirty="0" smtClean="0"/>
              <a:t>匹配</a:t>
            </a:r>
            <a:r>
              <a:rPr lang="en-US" altLang="zh-CN" sz="1400" dirty="0" smtClean="0"/>
              <a:t>$</a:t>
            </a:r>
            <a:r>
              <a:rPr lang="en-US" altLang="zh-CN" sz="1400" dirty="0" err="1" smtClean="0"/>
              <a:t>subjectSpace</a:t>
            </a:r>
            <a:r>
              <a:rPr lang="zh-CN" altLang="en-US" sz="1400" dirty="0" smtClean="0"/>
              <a:t>的结果是失败的。这证明了</a:t>
            </a:r>
            <a:r>
              <a:rPr lang="en-US" altLang="zh-CN" sz="1400" dirty="0" smtClean="0"/>
              <a:t>\S</a:t>
            </a:r>
            <a:r>
              <a:rPr lang="zh-CN" altLang="en-US" sz="1400" dirty="0" smtClean="0"/>
              <a:t>表示匹配非空白符的含义。</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 y="4240485"/>
            <a:ext cx="60674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1" y="6637709"/>
            <a:ext cx="915352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44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匹配一个用尖括号括起来、以</a:t>
            </a:r>
            <a:r>
              <a:rPr lang="en-US" altLang="zh-CN" sz="1400" b="1" dirty="0" smtClean="0"/>
              <a:t>a</a:t>
            </a:r>
            <a:r>
              <a:rPr lang="zh-CN" altLang="en-US" sz="1400" b="1" dirty="0" smtClean="0"/>
              <a:t>开头的字符串</a:t>
            </a:r>
            <a:endParaRPr lang="en-US" altLang="zh-CN" sz="1400" b="1" dirty="0" smtClean="0"/>
          </a:p>
          <a:p>
            <a:r>
              <a:rPr lang="zh-CN" altLang="en-US" sz="1400" dirty="0" smtClean="0"/>
              <a:t>我的想法如下：</a:t>
            </a:r>
            <a:endParaRPr lang="en-US" altLang="zh-CN" sz="1400" dirty="0" smtClean="0"/>
          </a:p>
          <a:p>
            <a:r>
              <a:rPr lang="zh-CN" altLang="en-US" sz="1400" dirty="0"/>
              <a:t>这</a:t>
            </a:r>
            <a:r>
              <a:rPr lang="zh-CN" altLang="en-US" sz="1400" dirty="0" smtClean="0"/>
              <a:t>是不符合需求的。再来看一遍需求</a:t>
            </a:r>
            <a:r>
              <a:rPr lang="en-US" altLang="zh-CN" sz="1400" dirty="0" smtClean="0"/>
              <a:t>:</a:t>
            </a:r>
            <a:r>
              <a:rPr lang="zh-CN" altLang="en-US" sz="1400" dirty="0" smtClean="0"/>
              <a:t>匹配一个用尖括号括起来的且以</a:t>
            </a:r>
            <a:r>
              <a:rPr lang="en-US" altLang="zh-CN" sz="1400" dirty="0" smtClean="0"/>
              <a:t>a</a:t>
            </a:r>
            <a:r>
              <a:rPr lang="zh-CN" altLang="en-US" sz="1400" dirty="0" smtClean="0"/>
              <a:t>开头的字符串。</a:t>
            </a:r>
            <a:endParaRPr lang="en-US" altLang="zh-CN" sz="1400" dirty="0" smtClean="0"/>
          </a:p>
          <a:p>
            <a:r>
              <a:rPr lang="zh-CN" altLang="en-US" sz="1400" dirty="0" smtClean="0"/>
              <a:t>也就是说需求中想要的内容是 </a:t>
            </a:r>
            <a:r>
              <a:rPr lang="en-US" altLang="zh-CN" sz="1400" dirty="0" smtClean="0"/>
              <a:t>“a </a:t>
            </a:r>
            <a:r>
              <a:rPr lang="en-US" altLang="zh-CN" sz="1400" dirty="0" err="1" smtClean="0"/>
              <a:t>href</a:t>
            </a:r>
            <a:r>
              <a:rPr lang="en-US" altLang="zh-CN" sz="1400" dirty="0" smtClean="0"/>
              <a:t>=‘http://www.baidu.com’” </a:t>
            </a:r>
            <a:r>
              <a:rPr lang="zh-CN" altLang="en-US" sz="1400" dirty="0" smtClean="0"/>
              <a:t>而不是一个以</a:t>
            </a:r>
            <a:r>
              <a:rPr lang="en-US" altLang="zh-CN" sz="1400" dirty="0" smtClean="0"/>
              <a:t>&lt;a</a:t>
            </a:r>
            <a:r>
              <a:rPr lang="zh-CN" altLang="en-US" sz="1400" dirty="0" smtClean="0"/>
              <a:t>开头的字符串。</a:t>
            </a:r>
            <a:endParaRPr lang="en-US" altLang="zh-CN" sz="1400" dirty="0" smtClean="0"/>
          </a:p>
          <a:p>
            <a:r>
              <a:rPr lang="zh-CN" altLang="en-US" sz="1400" dirty="0" smtClean="0"/>
              <a:t>因此我的想法是错误的。</a:t>
            </a:r>
            <a:endParaRPr lang="en-US" altLang="zh-CN" sz="1400" dirty="0" smtClean="0"/>
          </a:p>
          <a:p>
            <a:r>
              <a:rPr lang="zh-CN" altLang="en-US" sz="1400" dirty="0"/>
              <a:t>我</a:t>
            </a:r>
            <a:r>
              <a:rPr lang="zh-CN" altLang="en-US" sz="1400" dirty="0" smtClean="0"/>
              <a:t>在思考这个需求时没有思路。</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008"/>
            <a:ext cx="60864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77383"/>
            <a:ext cx="72469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9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a:t>
            </a:r>
            <a:r>
              <a:rPr lang="zh-CN" altLang="en-US" dirty="0" smtClean="0"/>
              <a:t>字符组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如果仅仅是匹配数字、字母、空白，则比较简单。使用</a:t>
            </a:r>
            <a:r>
              <a:rPr lang="en-US" altLang="zh-CN" sz="1400" dirty="0" smtClean="0"/>
              <a:t>\d</a:t>
            </a:r>
            <a:r>
              <a:rPr lang="zh-CN" altLang="en-US" sz="1400" dirty="0" smtClean="0"/>
              <a:t>、</a:t>
            </a:r>
            <a:r>
              <a:rPr lang="en-US" altLang="zh-CN" sz="1400" dirty="0" smtClean="0"/>
              <a:t>[a-z]</a:t>
            </a:r>
            <a:r>
              <a:rPr lang="zh-CN" altLang="en-US" sz="1400" dirty="0" smtClean="0"/>
              <a:t>、</a:t>
            </a:r>
            <a:r>
              <a:rPr lang="en-US" altLang="zh-CN" sz="1400" dirty="0" smtClean="0"/>
              <a:t>\s</a:t>
            </a:r>
            <a:r>
              <a:rPr lang="zh-CN" altLang="en-US" sz="1400" dirty="0" smtClean="0"/>
              <a:t>即可实现。但是如果想匹配一个没有预定义元字符的字符集合，该怎么办呢？</a:t>
            </a:r>
            <a:endParaRPr lang="en-US" altLang="zh-CN" sz="1400" dirty="0" smtClean="0"/>
          </a:p>
          <a:p>
            <a:r>
              <a:rPr lang="zh-CN" altLang="en-US" sz="1400" dirty="0" smtClean="0"/>
              <a:t>来看这个需求</a:t>
            </a:r>
            <a:r>
              <a:rPr lang="en-US" altLang="zh-CN" sz="1400" dirty="0" smtClean="0"/>
              <a:t>:</a:t>
            </a:r>
          </a:p>
          <a:p>
            <a:r>
              <a:rPr lang="zh-CN" altLang="en-US" sz="1400" dirty="0" smtClean="0"/>
              <a:t>匹配单词中的元音字母</a:t>
            </a:r>
            <a:r>
              <a:rPr lang="en-US" altLang="zh-CN" sz="1400" dirty="0" smtClean="0"/>
              <a:t>(a</a:t>
            </a:r>
            <a:r>
              <a:rPr lang="zh-CN" altLang="en-US" sz="1400" dirty="0" smtClean="0"/>
              <a:t>、</a:t>
            </a:r>
            <a:r>
              <a:rPr lang="en-US" altLang="zh-CN" sz="1400" dirty="0" smtClean="0"/>
              <a:t>e</a:t>
            </a:r>
            <a:r>
              <a:rPr lang="zh-CN" altLang="en-US" sz="1400" dirty="0" smtClean="0"/>
              <a:t>、</a:t>
            </a:r>
            <a:r>
              <a:rPr lang="en-US" altLang="zh-CN" sz="1400" dirty="0" smtClean="0"/>
              <a:t>i</a:t>
            </a:r>
            <a:r>
              <a:rPr lang="zh-CN" altLang="en-US" sz="1400" dirty="0" smtClean="0"/>
              <a:t>、</a:t>
            </a:r>
            <a:r>
              <a:rPr lang="en-US" altLang="zh-CN" sz="1400" dirty="0" smtClean="0"/>
              <a:t>o</a:t>
            </a:r>
            <a:r>
              <a:rPr lang="zh-CN" altLang="en-US" sz="1400" dirty="0" smtClean="0"/>
              <a:t>、</a:t>
            </a:r>
            <a:r>
              <a:rPr lang="en-US" altLang="zh-CN" sz="1400" dirty="0" smtClean="0"/>
              <a:t>u)</a:t>
            </a:r>
          </a:p>
          <a:p>
            <a:r>
              <a:rPr lang="en-US" altLang="zh-CN" sz="1400" dirty="0" smtClean="0"/>
              <a:t>[</a:t>
            </a:r>
            <a:r>
              <a:rPr lang="en-US" altLang="zh-CN" sz="1400" dirty="0" err="1" smtClean="0"/>
              <a:t>aeiou</a:t>
            </a:r>
            <a:r>
              <a:rPr lang="en-US" altLang="zh-CN" sz="1400" dirty="0" smtClean="0"/>
              <a:t>]+</a:t>
            </a:r>
          </a:p>
          <a:p>
            <a:r>
              <a:rPr lang="zh-CN" altLang="en-US" sz="1400" dirty="0"/>
              <a:t>表达式和测试文本见</a:t>
            </a:r>
            <a:r>
              <a:rPr lang="en-US" altLang="zh-CN" sz="1400" dirty="0" smtClean="0"/>
              <a:t>regularExpression10.log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42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zh-CN" altLang="en-US" sz="1400" dirty="0" smtClean="0"/>
              <a:t>正确答案</a:t>
            </a:r>
            <a:r>
              <a:rPr lang="en-US" altLang="zh-CN" sz="1400" dirty="0" smtClean="0"/>
              <a:t>:</a:t>
            </a:r>
          </a:p>
          <a:p>
            <a:r>
              <a:rPr lang="en-US" altLang="zh-CN" sz="1400" dirty="0" smtClean="0"/>
              <a:t>&lt;a[^&gt;]+&gt;</a:t>
            </a:r>
          </a:p>
          <a:p>
            <a:r>
              <a:rPr lang="zh-CN" altLang="en-US" sz="1400" dirty="0" smtClean="0"/>
              <a:t>这个表达式的含义为</a:t>
            </a:r>
            <a:r>
              <a:rPr lang="en-US" altLang="zh-CN" sz="1400" dirty="0" smtClean="0"/>
              <a:t>:</a:t>
            </a:r>
            <a:r>
              <a:rPr lang="zh-CN" altLang="en-US" sz="1400" dirty="0" smtClean="0"/>
              <a:t>匹配以</a:t>
            </a:r>
            <a:r>
              <a:rPr lang="en-US" altLang="zh-CN" sz="1400" dirty="0" smtClean="0"/>
              <a:t>&lt;a</a:t>
            </a:r>
            <a:r>
              <a:rPr lang="zh-CN" altLang="en-US" sz="1400" dirty="0" smtClean="0"/>
              <a:t>开头且以</a:t>
            </a:r>
            <a:r>
              <a:rPr lang="en-US" altLang="zh-CN" sz="1400" dirty="0" smtClean="0"/>
              <a:t>&gt;</a:t>
            </a:r>
            <a:r>
              <a:rPr lang="zh-CN" altLang="en-US" sz="1400" dirty="0" smtClean="0"/>
              <a:t>结尾的字符串。对该字符串处于</a:t>
            </a:r>
            <a:r>
              <a:rPr lang="en-US" altLang="zh-CN" sz="1400" dirty="0" smtClean="0"/>
              <a:t>&lt;a</a:t>
            </a:r>
            <a:r>
              <a:rPr lang="zh-CN" altLang="en-US" sz="1400" dirty="0" smtClean="0"/>
              <a:t>和</a:t>
            </a:r>
            <a:r>
              <a:rPr lang="en-US" altLang="zh-CN" sz="1400" dirty="0" smtClean="0"/>
              <a:t>&gt;</a:t>
            </a:r>
            <a:r>
              <a:rPr lang="zh-CN" altLang="en-US" sz="1400" dirty="0" smtClean="0"/>
              <a:t>中间的每个字符，只要该字符不为</a:t>
            </a:r>
            <a:r>
              <a:rPr lang="en-US" altLang="zh-CN" sz="1400" dirty="0" smtClean="0"/>
              <a:t>&gt;</a:t>
            </a:r>
            <a:r>
              <a:rPr lang="zh-CN" altLang="en-US" sz="1400" dirty="0" smtClean="0"/>
              <a:t>，均可通过匹配。</a:t>
            </a:r>
            <a:endParaRPr lang="en-US" altLang="zh-CN" sz="1400" dirty="0" smtClean="0"/>
          </a:p>
          <a:p>
            <a:r>
              <a:rPr lang="zh-CN" altLang="en-US" sz="1400" dirty="0" smtClean="0"/>
              <a:t>这个答案本身是没有问题的。但是当我读到这里时，我又有了一个新的想法。我将这个正则修改为了</a:t>
            </a:r>
            <a:r>
              <a:rPr lang="en-US" altLang="zh-CN" sz="1400" dirty="0" smtClean="0"/>
              <a:t>:</a:t>
            </a:r>
          </a:p>
          <a:p>
            <a:r>
              <a:rPr lang="en-US" altLang="zh-CN" sz="1400" dirty="0" smtClean="0"/>
              <a:t>^&lt;a[^&gt;]&gt;$</a:t>
            </a:r>
          </a:p>
          <a:p>
            <a:r>
              <a:rPr lang="zh-CN" altLang="en-US" sz="1400" dirty="0" smtClean="0"/>
              <a:t>结果匹配失败了。请分析失败的原因何在，以及将正则应用到</a:t>
            </a:r>
            <a:r>
              <a:rPr lang="en-US" altLang="zh-CN" sz="1400" dirty="0" smtClean="0"/>
              <a:t>PHP</a:t>
            </a:r>
            <a:r>
              <a:rPr lang="zh-CN" altLang="en-US" sz="1400" dirty="0" smtClean="0"/>
              <a:t>脚本中的思维误区在哪？</a:t>
            </a:r>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104"/>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55704"/>
            <a:ext cx="70469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3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en-US" altLang="zh-CN" sz="1400" dirty="0"/>
              <a:t>^&lt;a</a:t>
            </a:r>
            <a:r>
              <a:rPr lang="en-US" altLang="zh-CN" sz="1400" dirty="0" smtClean="0"/>
              <a:t>[^&gt;]&gt;$</a:t>
            </a:r>
          </a:p>
          <a:p>
            <a:r>
              <a:rPr lang="zh-CN" altLang="en-US" sz="1400" dirty="0" smtClean="0"/>
              <a:t>① 失败原因</a:t>
            </a:r>
            <a:endParaRPr lang="en-US" altLang="zh-CN" sz="1400" dirty="0"/>
          </a:p>
          <a:p>
            <a:r>
              <a:rPr lang="zh-CN" altLang="en-US" sz="1400" dirty="0" smtClean="0"/>
              <a:t>这个表达式所描述的匹配模式为</a:t>
            </a:r>
            <a:r>
              <a:rPr lang="en-US" altLang="zh-CN" sz="1400" dirty="0" smtClean="0"/>
              <a:t>:</a:t>
            </a:r>
            <a:r>
              <a:rPr lang="zh-CN" altLang="en-US" sz="1400" dirty="0" smtClean="0"/>
              <a:t>以</a:t>
            </a:r>
            <a:r>
              <a:rPr lang="en-US" altLang="zh-CN" sz="1400" dirty="0" smtClean="0"/>
              <a:t>&lt;a</a:t>
            </a:r>
            <a:r>
              <a:rPr lang="zh-CN" altLang="en-US" sz="1400" dirty="0" smtClean="0"/>
              <a:t>开头且以</a:t>
            </a:r>
            <a:r>
              <a:rPr lang="en-US" altLang="zh-CN" sz="1400" dirty="0" smtClean="0"/>
              <a:t>&gt;</a:t>
            </a:r>
            <a:r>
              <a:rPr lang="zh-CN" altLang="en-US" sz="1400" dirty="0" smtClean="0"/>
              <a:t>结尾，且中间的任何一个字符均不能为</a:t>
            </a:r>
            <a:r>
              <a:rPr lang="en-US" altLang="zh-CN" sz="1400" dirty="0" smtClean="0"/>
              <a:t>&gt;</a:t>
            </a:r>
            <a:r>
              <a:rPr lang="zh-CN" altLang="en-US" sz="1400" dirty="0" smtClean="0"/>
              <a:t>，才能通过匹配。</a:t>
            </a:r>
            <a:endParaRPr lang="en-US" altLang="zh-CN" sz="1400" dirty="0" smtClean="0"/>
          </a:p>
          <a:p>
            <a:r>
              <a:rPr lang="zh-CN" altLang="en-US" sz="1400" dirty="0" smtClean="0"/>
              <a:t>那么再来看一下初始的字符串</a:t>
            </a:r>
            <a:r>
              <a:rPr lang="en-US" altLang="zh-CN" sz="1400" dirty="0" smtClean="0"/>
              <a:t>:</a:t>
            </a:r>
          </a:p>
          <a:p>
            <a:r>
              <a:rPr lang="pt-BR" altLang="zh-CN" sz="1400" dirty="0"/>
              <a:t>&lt;a href='http://www.baidu.com'</a:t>
            </a:r>
            <a:r>
              <a:rPr lang="pt-BR" altLang="zh-CN" sz="1400" dirty="0">
                <a:solidFill>
                  <a:srgbClr val="FF0000"/>
                </a:solidFill>
              </a:rPr>
              <a:t>&gt;</a:t>
            </a:r>
            <a:r>
              <a:rPr lang="zh-CN" altLang="pt-BR" sz="1400" dirty="0"/>
              <a:t>百度</a:t>
            </a:r>
            <a:r>
              <a:rPr lang="pt-BR" altLang="zh-CN" sz="1400" dirty="0"/>
              <a:t>&lt;/a</a:t>
            </a:r>
            <a:r>
              <a:rPr lang="pt-BR" altLang="zh-CN" sz="1400" dirty="0" smtClean="0"/>
              <a:t>&gt;</a:t>
            </a:r>
          </a:p>
          <a:p>
            <a:r>
              <a:rPr lang="zh-CN" altLang="en-US" sz="1400" dirty="0"/>
              <a:t>标</a:t>
            </a:r>
            <a:r>
              <a:rPr lang="zh-CN" altLang="en-US" sz="1400" dirty="0" smtClean="0"/>
              <a:t>红部分不符合匹配模式，故匹配失败。</a:t>
            </a:r>
            <a:endParaRPr lang="en-US" altLang="zh-CN" sz="1400" dirty="0" smtClean="0"/>
          </a:p>
          <a:p>
            <a:r>
              <a:rPr lang="zh-CN" altLang="en-US" sz="1400" dirty="0" smtClean="0"/>
              <a:t>② 思维误区</a:t>
            </a:r>
            <a:endParaRPr lang="en-US" altLang="zh-CN" sz="1400" dirty="0" smtClean="0"/>
          </a:p>
          <a:p>
            <a:r>
              <a:rPr lang="en-US" altLang="zh-CN" sz="1400" dirty="0" smtClean="0"/>
              <a:t>PHP</a:t>
            </a:r>
            <a:r>
              <a:rPr lang="zh-CN" altLang="en-US" sz="1400" dirty="0" smtClean="0"/>
              <a:t>中的</a:t>
            </a:r>
            <a:r>
              <a:rPr lang="en-US" altLang="zh-CN" sz="1400" dirty="0" err="1" smtClean="0"/>
              <a:t>preg_match_all</a:t>
            </a:r>
            <a:r>
              <a:rPr lang="en-US" altLang="zh-CN" sz="1400" dirty="0" smtClean="0"/>
              <a:t>()</a:t>
            </a:r>
            <a:r>
              <a:rPr lang="zh-CN" altLang="en-US" sz="1400" dirty="0" smtClean="0"/>
              <a:t>函数，可以在匹配成功的情况下将符合模式的字符串截取出来作为结果放入一个变量中。但是当匹配失败时，该变量值为</a:t>
            </a:r>
            <a:r>
              <a:rPr lang="en-US" altLang="zh-CN" sz="1400" dirty="0" smtClean="0"/>
              <a:t>null</a:t>
            </a:r>
            <a:r>
              <a:rPr lang="zh-CN" altLang="en-US" sz="1400" dirty="0" smtClean="0"/>
              <a:t>。</a:t>
            </a:r>
            <a:endParaRPr lang="en-US" altLang="zh-CN" sz="1400" dirty="0" smtClean="0"/>
          </a:p>
          <a:p>
            <a:r>
              <a:rPr lang="zh-CN" altLang="en-US" sz="1400" dirty="0" smtClean="0"/>
              <a:t>而之所以会写出</a:t>
            </a:r>
            <a:r>
              <a:rPr lang="en-US" altLang="zh-CN" sz="1400" dirty="0"/>
              <a:t>^&lt;a</a:t>
            </a:r>
            <a:r>
              <a:rPr lang="en-US" altLang="zh-CN" sz="1400" dirty="0" smtClean="0"/>
              <a:t>[^&gt;]&gt;$</a:t>
            </a:r>
            <a:r>
              <a:rPr lang="zh-CN" altLang="en-US" sz="1400" dirty="0" smtClean="0"/>
              <a:t>，是我认为</a:t>
            </a:r>
            <a:r>
              <a:rPr lang="en-US" altLang="zh-CN" sz="1400" dirty="0" err="1" smtClean="0"/>
              <a:t>preg_match_all</a:t>
            </a:r>
            <a:r>
              <a:rPr lang="en-US" altLang="zh-CN" sz="1400" dirty="0" smtClean="0"/>
              <a:t>()</a:t>
            </a:r>
            <a:r>
              <a:rPr lang="zh-CN" altLang="en-US" sz="1400" dirty="0" smtClean="0"/>
              <a:t>函数的功能为</a:t>
            </a:r>
            <a:r>
              <a:rPr lang="en-US" altLang="zh-CN" sz="1400" dirty="0" smtClean="0"/>
              <a:t>”</a:t>
            </a:r>
            <a:r>
              <a:rPr lang="zh-CN" altLang="en-US" sz="1400" dirty="0" smtClean="0"/>
              <a:t>截取待匹配字符串中符合模式的部分作为结果放入变量中</a:t>
            </a:r>
            <a:r>
              <a:rPr lang="en-US" altLang="zh-CN" sz="1400" dirty="0" smtClean="0"/>
              <a:t>”</a:t>
            </a:r>
            <a:r>
              <a:rPr lang="zh-CN" altLang="en-US" sz="1400" dirty="0" smtClean="0"/>
              <a:t>，忽视了大前提</a:t>
            </a:r>
            <a:r>
              <a:rPr lang="en-US" altLang="zh-CN" sz="1400" dirty="0" smtClean="0"/>
              <a:t>”</a:t>
            </a:r>
            <a:r>
              <a:rPr lang="zh-CN" altLang="en-US" sz="1400" dirty="0" smtClean="0"/>
              <a:t>在匹配成功的状态下</a:t>
            </a:r>
            <a:r>
              <a:rPr lang="en-US" altLang="zh-CN" sz="1400" dirty="0" smtClean="0"/>
              <a:t>”</a:t>
            </a:r>
            <a:r>
              <a:rPr lang="zh-CN" altLang="en-US" sz="1400" dirty="0" smtClean="0"/>
              <a:t>。</a:t>
            </a:r>
            <a:endParaRPr lang="en-US" altLang="zh-CN" sz="1400" dirty="0"/>
          </a:p>
        </p:txBody>
      </p:sp>
    </p:spTree>
    <p:extLst>
      <p:ext uri="{BB962C8B-B14F-4D97-AF65-F5344CB8AC3E}">
        <p14:creationId xmlns:p14="http://schemas.microsoft.com/office/powerpoint/2010/main" val="254984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在不同位置所起到的不同作用</a:t>
            </a:r>
            <a:endParaRPr lang="en-US" altLang="zh-CN" sz="1400" b="1" dirty="0" smtClean="0"/>
          </a:p>
          <a:p>
            <a:r>
              <a:rPr lang="zh-CN" altLang="en-US" sz="1400" dirty="0" smtClean="0"/>
              <a:t>① </a:t>
            </a:r>
            <a:r>
              <a:rPr lang="en-US" altLang="zh-CN" sz="1400" dirty="0" smtClean="0"/>
              <a:t>^</a:t>
            </a:r>
            <a:r>
              <a:rPr lang="zh-CN" altLang="en-US" sz="1400" dirty="0" smtClean="0"/>
              <a:t>出现在表达式的最前端，表示开始位置</a:t>
            </a:r>
            <a:endParaRPr lang="en-US" altLang="zh-CN" sz="1400" dirty="0" smtClean="0"/>
          </a:p>
          <a:p>
            <a:r>
              <a:rPr lang="zh-CN" altLang="en-US" sz="1400" dirty="0" smtClean="0"/>
              <a:t>② </a:t>
            </a:r>
            <a:r>
              <a:rPr lang="en-US" altLang="zh-CN" sz="1400" dirty="0" smtClean="0"/>
              <a:t>^</a:t>
            </a:r>
            <a:r>
              <a:rPr lang="zh-CN" altLang="en-US" sz="1400" dirty="0" smtClean="0"/>
              <a:t>出现在字符组中，表示取非</a:t>
            </a:r>
            <a:endParaRPr lang="en-US" altLang="zh-CN" sz="1400" dirty="0" smtClean="0"/>
          </a:p>
          <a:p>
            <a:endParaRPr lang="en-US" altLang="zh-CN" sz="1400" dirty="0" smtClean="0"/>
          </a:p>
          <a:p>
            <a:r>
              <a:rPr lang="en-US" altLang="zh-CN" sz="1400" dirty="0" smtClean="0"/>
              <a:t>4) </a:t>
            </a:r>
            <a:r>
              <a:rPr lang="zh-CN" altLang="en-US" sz="1400" dirty="0" smtClean="0"/>
              <a:t>反义在使用时的注意事项</a:t>
            </a:r>
            <a:endParaRPr lang="en-US" altLang="zh-CN" sz="1400" dirty="0" smtClean="0"/>
          </a:p>
          <a:p>
            <a:r>
              <a:rPr lang="zh-CN" altLang="en-US" sz="1400" dirty="0" smtClean="0"/>
              <a:t>由于取反的缘故，使得匹配的范围扩大了。</a:t>
            </a:r>
            <a:endParaRPr lang="en-US" altLang="zh-CN" sz="1400" dirty="0" smtClean="0"/>
          </a:p>
          <a:p>
            <a:r>
              <a:rPr lang="zh-CN" altLang="en-US" sz="1400" dirty="0"/>
              <a:t>举个</a:t>
            </a:r>
            <a:r>
              <a:rPr lang="zh-CN" altLang="en-US" sz="1400" dirty="0" smtClean="0"/>
              <a:t>例子，匹配</a:t>
            </a:r>
            <a:r>
              <a:rPr lang="zh-CN" altLang="en-US" sz="1400" dirty="0"/>
              <a:t>一</a:t>
            </a:r>
            <a:r>
              <a:rPr lang="zh-CN" altLang="en-US" sz="1400" dirty="0" smtClean="0"/>
              <a:t>个</a:t>
            </a:r>
            <a:r>
              <a:rPr lang="en-US" altLang="zh-CN" sz="1400" dirty="0" smtClean="0"/>
              <a:t>PHP</a:t>
            </a:r>
            <a:r>
              <a:rPr lang="zh-CN" altLang="en-US" sz="1400" dirty="0" smtClean="0"/>
              <a:t>中的变量名。</a:t>
            </a:r>
            <a:endParaRPr lang="en-US" altLang="zh-CN" sz="1400" dirty="0" smtClean="0"/>
          </a:p>
          <a:p>
            <a:r>
              <a:rPr lang="zh-CN" altLang="en-US" sz="1400" dirty="0" smtClean="0"/>
              <a:t>如果写成</a:t>
            </a:r>
            <a:r>
              <a:rPr lang="en-US" altLang="zh-CN" sz="1400" dirty="0" smtClean="0"/>
              <a:t>\D,</a:t>
            </a:r>
            <a:r>
              <a:rPr lang="zh-CN" altLang="en-US" sz="1400" dirty="0" smtClean="0"/>
              <a:t>就是不符合需求的。因为变量的第一个字符不仅仅不能为数字，也不能为除</a:t>
            </a:r>
            <a:r>
              <a:rPr lang="en-US" altLang="zh-CN" sz="1400" dirty="0" smtClean="0"/>
              <a:t>26</a:t>
            </a:r>
            <a:r>
              <a:rPr lang="zh-CN" altLang="en-US" sz="1400" dirty="0" smtClean="0"/>
              <a:t>个大小写字母和下划线以外的任何字符。因此正确的表达式应该是</a:t>
            </a:r>
            <a:r>
              <a:rPr lang="en-US" altLang="zh-CN" sz="1400" dirty="0" smtClean="0"/>
              <a:t>^[a-</a:t>
            </a:r>
            <a:r>
              <a:rPr lang="en-US" altLang="zh-CN" sz="1400" dirty="0" err="1" smtClean="0"/>
              <a:t>zA</a:t>
            </a:r>
            <a:r>
              <a:rPr lang="en-US" altLang="zh-CN" sz="1400" dirty="0" smtClean="0"/>
              <a:t>-Z_]</a:t>
            </a:r>
            <a:r>
              <a:rPr lang="zh-CN" altLang="en-US" sz="1400" dirty="0" smtClean="0"/>
              <a:t>，而不</a:t>
            </a:r>
            <a:r>
              <a:rPr lang="en-US" altLang="zh-CN" sz="1400" dirty="0" smtClean="0"/>
              <a:t>D</a:t>
            </a:r>
            <a:r>
              <a:rPr lang="zh-CN" altLang="en-US" sz="1400" dirty="0" smtClean="0"/>
              <a:t>。</a:t>
            </a:r>
            <a:endParaRPr lang="en-US" altLang="zh-CN" sz="1400" dirty="0" smtClean="0"/>
          </a:p>
          <a:p>
            <a:r>
              <a:rPr lang="zh-CN" altLang="en-US" sz="1400" smtClean="0"/>
              <a:t>因此，不要随意使用反义，以免在没有注意到的情况下扩大范围，进而出现思维漏洞。</a:t>
            </a:r>
            <a:endParaRPr lang="zh-CN" altLang="en-US" sz="1400" dirty="0"/>
          </a:p>
        </p:txBody>
      </p:sp>
    </p:spTree>
    <p:extLst>
      <p:ext uri="{BB962C8B-B14F-4D97-AF65-F5344CB8AC3E}">
        <p14:creationId xmlns:p14="http://schemas.microsoft.com/office/powerpoint/2010/main" val="322255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3.3.4 </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分支的含义非常好理解。就是存在多种可能匹配的情况。</a:t>
            </a:r>
            <a:endParaRPr lang="en-US" altLang="zh-CN" sz="1400" dirty="0" smtClean="0"/>
          </a:p>
          <a:p>
            <a:r>
              <a:rPr lang="zh-CN" altLang="en-US" sz="1400" dirty="0" smtClean="0"/>
              <a:t>例如</a:t>
            </a:r>
            <a:r>
              <a:rPr lang="en-US" altLang="zh-CN" sz="1400" dirty="0" smtClean="0"/>
              <a:t>:</a:t>
            </a:r>
          </a:p>
          <a:p>
            <a:r>
              <a:rPr lang="zh-CN" altLang="en-US" sz="1400" dirty="0" smtClean="0"/>
              <a:t>匹配</a:t>
            </a:r>
            <a:r>
              <a:rPr lang="en-US" altLang="zh-CN" sz="1400" dirty="0" smtClean="0"/>
              <a:t>cat</a:t>
            </a:r>
            <a:r>
              <a:rPr lang="zh-CN" altLang="en-US" sz="1400" dirty="0" smtClean="0"/>
              <a:t>或</a:t>
            </a:r>
            <a:r>
              <a:rPr lang="en-US" altLang="zh-CN" sz="1400" dirty="0" smtClean="0"/>
              <a:t>hat</a:t>
            </a:r>
            <a:r>
              <a:rPr lang="zh-CN" altLang="en-US" sz="1400" dirty="0" smtClean="0"/>
              <a:t>。则对应的正则表达式为</a:t>
            </a:r>
            <a:r>
              <a:rPr lang="en-US" altLang="zh-CN" sz="1400" dirty="0" smtClean="0"/>
              <a:t>[</a:t>
            </a:r>
            <a:r>
              <a:rPr lang="en-US" altLang="zh-CN" sz="1400" dirty="0" err="1" smtClean="0"/>
              <a:t>ch</a:t>
            </a:r>
            <a:r>
              <a:rPr lang="en-US" altLang="zh-CN" sz="1400" dirty="0" smtClean="0"/>
              <a:t>]at</a:t>
            </a:r>
            <a:r>
              <a:rPr lang="zh-CN" altLang="en-US" sz="1400" dirty="0" smtClean="0"/>
              <a:t>；</a:t>
            </a:r>
            <a:endParaRPr lang="en-US" altLang="zh-CN" sz="1400" dirty="0" smtClean="0"/>
          </a:p>
          <a:p>
            <a:r>
              <a:rPr lang="zh-CN" altLang="en-US" sz="1400" dirty="0" smtClean="0"/>
              <a:t>但是如果需求为匹配</a:t>
            </a:r>
            <a:r>
              <a:rPr lang="en-US" altLang="zh-CN" sz="1400" dirty="0" smtClean="0"/>
              <a:t>cat</a:t>
            </a:r>
            <a:r>
              <a:rPr lang="zh-CN" altLang="en-US" sz="1400" dirty="0" smtClean="0"/>
              <a:t>或</a:t>
            </a:r>
            <a:r>
              <a:rPr lang="en-US" altLang="zh-CN" sz="1400" dirty="0" smtClean="0"/>
              <a:t>hat</a:t>
            </a:r>
            <a:r>
              <a:rPr lang="zh-CN" altLang="en-US" sz="1400" dirty="0" smtClean="0"/>
              <a:t>或</a:t>
            </a:r>
            <a:r>
              <a:rPr lang="en-US" altLang="zh-CN" sz="1400" dirty="0" smtClean="0"/>
              <a:t>fat</a:t>
            </a:r>
            <a:r>
              <a:rPr lang="zh-CN" altLang="en-US" sz="1400" dirty="0" smtClean="0"/>
              <a:t>或</a:t>
            </a:r>
            <a:r>
              <a:rPr lang="en-US" altLang="zh-CN" sz="1400" dirty="0" err="1" smtClean="0"/>
              <a:t>toat</a:t>
            </a:r>
            <a:r>
              <a:rPr lang="zh-CN" altLang="en-US" sz="1400" dirty="0" smtClean="0"/>
              <a:t>，那么使用字符组就不能满足需求了。因为字符组只能对单个字符生效，无法匹配</a:t>
            </a:r>
            <a:r>
              <a:rPr lang="en-US" altLang="zh-CN" sz="1400" dirty="0" err="1" smtClean="0"/>
              <a:t>toat</a:t>
            </a:r>
            <a:r>
              <a:rPr lang="zh-CN" altLang="en-US" sz="1400" dirty="0" smtClean="0"/>
              <a:t>中的</a:t>
            </a:r>
            <a:r>
              <a:rPr lang="en-US" altLang="zh-CN" sz="1400" dirty="0" smtClean="0"/>
              <a:t>to</a:t>
            </a:r>
            <a:r>
              <a:rPr lang="zh-CN" altLang="en-US" sz="1400" dirty="0" smtClean="0"/>
              <a:t>，因为</a:t>
            </a:r>
            <a:r>
              <a:rPr lang="en-US" altLang="zh-CN" sz="1400" dirty="0" smtClean="0"/>
              <a:t>to</a:t>
            </a:r>
            <a:r>
              <a:rPr lang="zh-CN" altLang="en-US" sz="1400" dirty="0" smtClean="0"/>
              <a:t>是</a:t>
            </a:r>
            <a:r>
              <a:rPr lang="en-US" altLang="zh-CN" sz="1400" dirty="0" smtClean="0"/>
              <a:t>2</a:t>
            </a:r>
            <a:r>
              <a:rPr lang="zh-CN" altLang="en-US" sz="1400" dirty="0" smtClean="0"/>
              <a:t>个字符。</a:t>
            </a:r>
            <a:endParaRPr lang="en-US" altLang="zh-CN" sz="1400" dirty="0" smtClean="0"/>
          </a:p>
          <a:p>
            <a:r>
              <a:rPr lang="zh-CN" altLang="en-US" sz="1400" dirty="0" smtClean="0"/>
              <a:t>这时就要使用分支形式。</a:t>
            </a:r>
            <a:endParaRPr lang="en-US" altLang="zh-CN" sz="1400" dirty="0" smtClean="0"/>
          </a:p>
          <a:p>
            <a:r>
              <a:rPr lang="en-US" altLang="zh-CN" sz="1400" dirty="0" smtClean="0"/>
              <a:t>(</a:t>
            </a:r>
            <a:r>
              <a:rPr lang="en-US" altLang="zh-CN" sz="1400" dirty="0" err="1" smtClean="0"/>
              <a:t>c|h|f|to</a:t>
            </a:r>
            <a:r>
              <a:rPr lang="en-US" altLang="zh-CN" sz="1400" dirty="0" smtClean="0"/>
              <a:t>)at</a:t>
            </a:r>
          </a:p>
          <a:p>
            <a:r>
              <a:rPr lang="zh-CN" altLang="en-US" sz="1400" dirty="0" smtClean="0"/>
              <a:t>这里的</a:t>
            </a:r>
            <a:r>
              <a:rPr lang="en-US" altLang="zh-CN" sz="1400" dirty="0" smtClean="0"/>
              <a:t>()</a:t>
            </a:r>
            <a:r>
              <a:rPr lang="zh-CN" altLang="en-US" sz="1400" dirty="0" smtClean="0"/>
              <a:t>中的表达式将视作一个整体，后文中会提到分组的概念。</a:t>
            </a:r>
            <a:r>
              <a:rPr lang="en-US" altLang="zh-CN" sz="1400" dirty="0" smtClean="0"/>
              <a:t>|</a:t>
            </a:r>
            <a:r>
              <a:rPr lang="zh-CN" altLang="en-US" sz="1400" dirty="0" smtClean="0"/>
              <a:t>是本小节要讲述的重点，该字符表示分支的含义，即可能存在多种情况，可以匹配多个字符。</a:t>
            </a:r>
            <a:endParaRPr lang="en-US" altLang="zh-CN" sz="1400" dirty="0" smtClean="0"/>
          </a:p>
          <a:p>
            <a:r>
              <a:rPr lang="zh-CN" altLang="en-US" sz="1400" dirty="0" smtClean="0"/>
              <a:t>分支比字符组功能强大之处在于，字符组只能匹配一个字符，而分支可以匹配多个字符甚至更复杂的表达式。</a:t>
            </a:r>
            <a:endParaRPr lang="en-US" altLang="zh-CN" sz="1400" dirty="0" smtClean="0"/>
          </a:p>
          <a:p>
            <a:r>
              <a:rPr lang="zh-CN" altLang="en-US" sz="1400" b="1" dirty="0" smtClean="0">
                <a:solidFill>
                  <a:srgbClr val="FF0000"/>
                </a:solidFill>
              </a:rPr>
              <a:t>但是如果匹配单个字符，字符组的效率更高。</a:t>
            </a:r>
            <a:endParaRPr lang="en-US" altLang="zh-CN" sz="1400" b="1" dirty="0" smtClean="0">
              <a:solidFill>
                <a:srgbClr val="FF0000"/>
              </a:solidFill>
            </a:endParaRPr>
          </a:p>
          <a:p>
            <a:r>
              <a:rPr lang="zh-CN" altLang="en-US" sz="1400" b="1" dirty="0" smtClean="0">
                <a:solidFill>
                  <a:srgbClr val="FF0000"/>
                </a:solidFill>
              </a:rPr>
              <a:t>也就是说，能使用字符组的情况下，就不要使用分支。</a:t>
            </a:r>
            <a:endParaRPr lang="en-US" altLang="zh-CN" sz="1400" b="1" dirty="0" smtClean="0">
              <a:solidFill>
                <a:srgbClr val="FF0000"/>
              </a:solidFill>
            </a:endParaRPr>
          </a:p>
          <a:p>
            <a:r>
              <a:rPr lang="zh-CN" altLang="en-US" sz="1400" dirty="0" smtClean="0"/>
              <a:t>那么我们回过头来看</a:t>
            </a:r>
            <a:r>
              <a:rPr lang="en-US" altLang="zh-CN" sz="1400" dirty="0" smtClean="0"/>
              <a:t>[</a:t>
            </a:r>
            <a:r>
              <a:rPr lang="en-US" altLang="zh-CN" sz="1400" dirty="0" err="1" smtClean="0"/>
              <a:t>ch</a:t>
            </a:r>
            <a:r>
              <a:rPr lang="en-US" altLang="zh-CN" sz="1400" dirty="0" smtClean="0"/>
              <a:t>]at</a:t>
            </a:r>
            <a:r>
              <a:rPr lang="zh-CN" altLang="en-US" sz="1400" dirty="0" smtClean="0"/>
              <a:t>，它是否等价于 </a:t>
            </a:r>
            <a:r>
              <a:rPr lang="en-US" altLang="zh-CN" sz="1400" dirty="0" smtClean="0"/>
              <a:t>(</a:t>
            </a:r>
            <a:r>
              <a:rPr lang="en-US" altLang="zh-CN" sz="1400" dirty="0" err="1" smtClean="0"/>
              <a:t>c|h</a:t>
            </a:r>
            <a:r>
              <a:rPr lang="en-US" altLang="zh-CN" sz="1400" dirty="0" smtClean="0"/>
              <a:t>)at</a:t>
            </a:r>
            <a:r>
              <a:rPr lang="zh-CN" altLang="en-US" sz="1400" dirty="0" smtClean="0"/>
              <a:t>呢？</a:t>
            </a:r>
            <a:endParaRPr lang="en-US" altLang="zh-CN" sz="1400" dirty="0" smtClean="0"/>
          </a:p>
          <a:p>
            <a:r>
              <a:rPr lang="zh-CN" altLang="en-US" sz="1400" dirty="0"/>
              <a:t>答案</a:t>
            </a:r>
            <a:r>
              <a:rPr lang="zh-CN" altLang="en-US" sz="1400" dirty="0" smtClean="0"/>
              <a:t>是等价的。</a:t>
            </a:r>
            <a:endParaRPr lang="en-US" altLang="zh-CN" sz="1400" dirty="0" smtClean="0"/>
          </a:p>
          <a:p>
            <a:r>
              <a:rPr lang="zh-CN" altLang="en-US" sz="1400" dirty="0"/>
              <a:t>这里要</a:t>
            </a:r>
            <a:r>
              <a:rPr lang="zh-CN" altLang="en-US" sz="1400" dirty="0" smtClean="0"/>
              <a:t>注意</a:t>
            </a:r>
            <a:r>
              <a:rPr lang="en-US" altLang="zh-CN" sz="1400" dirty="0" smtClean="0"/>
              <a:t>:</a:t>
            </a:r>
            <a:r>
              <a:rPr lang="zh-CN" altLang="en-US" sz="1400" dirty="0" smtClean="0"/>
              <a:t>括号匹配会捕获文本，使用</a:t>
            </a:r>
            <a:r>
              <a:rPr lang="en-US" altLang="zh-CN" sz="1400" dirty="0" smtClean="0"/>
              <a:t>(?:)</a:t>
            </a:r>
            <a:r>
              <a:rPr lang="zh-CN" altLang="en-US" sz="1400" dirty="0" smtClean="0"/>
              <a:t>即可，后面还会讲到。</a:t>
            </a:r>
            <a:endParaRPr lang="en-US" altLang="zh-CN" sz="1400" dirty="0" smtClean="0"/>
          </a:p>
          <a:p>
            <a:r>
              <a:rPr lang="zh-CN" altLang="en-US" sz="1400" dirty="0" smtClean="0"/>
              <a:t>代码见</a:t>
            </a:r>
            <a:r>
              <a:rPr lang="en-US" altLang="zh-CN" sz="1400" dirty="0"/>
              <a:t>3.3.4-1 </a:t>
            </a:r>
            <a:r>
              <a:rPr lang="zh-CN" altLang="en-US" sz="1400" dirty="0"/>
              <a:t>分支</a:t>
            </a:r>
            <a:r>
              <a:rPr lang="en-US" altLang="zh-CN" sz="1400" dirty="0"/>
              <a:t>.</a:t>
            </a:r>
            <a:r>
              <a:rPr lang="en-US" altLang="zh-CN" sz="1400" dirty="0" err="1"/>
              <a:t>php</a:t>
            </a:r>
            <a:endParaRPr lang="zh-CN" altLang="en-US" sz="1400" dirty="0"/>
          </a:p>
        </p:txBody>
      </p:sp>
    </p:spTree>
    <p:extLst>
      <p:ext uri="{BB962C8B-B14F-4D97-AF65-F5344CB8AC3E}">
        <p14:creationId xmlns:p14="http://schemas.microsoft.com/office/powerpoint/2010/main" val="1891159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smtClean="0"/>
              <a:t>捕获的含义</a:t>
            </a:r>
            <a:endParaRPr lang="en-US" altLang="zh-CN" sz="1400" b="1" dirty="0" smtClean="0"/>
          </a:p>
          <a:p>
            <a:r>
              <a:rPr lang="zh-CN" altLang="en-US" sz="1400" dirty="0" smtClean="0"/>
              <a:t>从下图的运行结果中可以看到，符合</a:t>
            </a:r>
            <a:r>
              <a:rPr lang="en-US" altLang="zh-CN" sz="1400" dirty="0" smtClean="0"/>
              <a:t>()</a:t>
            </a:r>
            <a:r>
              <a:rPr lang="zh-CN" altLang="en-US" sz="1400" dirty="0" smtClean="0"/>
              <a:t>中的匹配模式的字符又被单独抓取出来，和通过匹配的原字符串一起</a:t>
            </a:r>
            <a:r>
              <a:rPr lang="zh-CN" altLang="en-US" sz="1400" dirty="0"/>
              <a:t>放</a:t>
            </a:r>
            <a:r>
              <a:rPr lang="zh-CN" altLang="en-US" sz="1400" dirty="0" smtClean="0"/>
              <a:t>入了同一个子数组中。</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52" y="2420888"/>
            <a:ext cx="60579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148" y="2420888"/>
            <a:ext cx="9153526"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96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a:t>使用</a:t>
            </a:r>
            <a:r>
              <a:rPr lang="en-US" altLang="zh-CN" sz="1400" b="1" dirty="0" smtClean="0"/>
              <a:t>(?:)</a:t>
            </a:r>
            <a:r>
              <a:rPr lang="zh-CN" altLang="en-US" sz="1400" b="1" dirty="0" smtClean="0"/>
              <a:t>取消捕获</a:t>
            </a:r>
            <a:endParaRPr lang="en-US" altLang="zh-CN" sz="1400" b="1" dirty="0" smtClean="0"/>
          </a:p>
          <a:p>
            <a:r>
              <a:rPr lang="zh-CN" altLang="en-US" sz="1400" dirty="0" smtClean="0"/>
              <a:t>可以看到，在</a:t>
            </a:r>
            <a:r>
              <a:rPr lang="en-US" altLang="zh-CN" sz="1400" dirty="0" smtClean="0"/>
              <a:t>()</a:t>
            </a:r>
            <a:r>
              <a:rPr lang="zh-CN" altLang="en-US" sz="1400" dirty="0" smtClean="0"/>
              <a:t>中的最前端添加</a:t>
            </a:r>
            <a:r>
              <a:rPr lang="en-US" altLang="zh-CN" sz="1400" dirty="0" smtClean="0"/>
              <a:t>?:</a:t>
            </a:r>
            <a:r>
              <a:rPr lang="zh-CN" altLang="en-US" sz="1400" dirty="0" smtClean="0"/>
              <a:t>后，最终的捕获结果数组中，不再含有符合</a:t>
            </a:r>
            <a:r>
              <a:rPr lang="en-US" altLang="zh-CN" sz="1400" dirty="0" smtClean="0"/>
              <a:t>()</a:t>
            </a:r>
            <a:r>
              <a:rPr lang="zh-CN" altLang="en-US" sz="1400" dirty="0" smtClean="0"/>
              <a:t>中的匹配模式的字符串。</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420888"/>
            <a:ext cx="591502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561" y="2420888"/>
            <a:ext cx="915352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82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使用正则表达式的分支条件，匹配如下</a:t>
            </a:r>
            <a:r>
              <a:rPr lang="en-US" altLang="zh-CN" sz="1400" b="1" dirty="0" smtClean="0"/>
              <a:t>2</a:t>
            </a:r>
            <a:r>
              <a:rPr lang="zh-CN" altLang="en-US" sz="1400" b="1" dirty="0" smtClean="0"/>
              <a:t>种格式的座机号</a:t>
            </a:r>
            <a:endParaRPr lang="en-US" altLang="zh-CN" sz="1400" b="1" dirty="0" smtClean="0"/>
          </a:p>
          <a:p>
            <a:r>
              <a:rPr lang="zh-CN" altLang="en-US" sz="1400" dirty="0" smtClean="0"/>
              <a:t>①</a:t>
            </a:r>
            <a:r>
              <a:rPr lang="en-US" altLang="zh-CN" sz="1400" dirty="0" smtClean="0"/>
              <a:t>:3</a:t>
            </a:r>
            <a:r>
              <a:rPr lang="zh-CN" altLang="en-US" sz="1400" dirty="0" smtClean="0"/>
              <a:t>位区号</a:t>
            </a:r>
            <a:r>
              <a:rPr lang="en-US" altLang="zh-CN" sz="1400" dirty="0" smtClean="0"/>
              <a:t>-8</a:t>
            </a:r>
            <a:r>
              <a:rPr lang="zh-CN" altLang="en-US" sz="1400" dirty="0" smtClean="0"/>
              <a:t>位本地号 </a:t>
            </a:r>
            <a:r>
              <a:rPr lang="en-US" altLang="zh-CN" sz="1400" dirty="0" smtClean="0"/>
              <a:t>(</a:t>
            </a:r>
            <a:r>
              <a:rPr lang="zh-CN" altLang="en-US" sz="1400" dirty="0" smtClean="0"/>
              <a:t>如</a:t>
            </a:r>
            <a:r>
              <a:rPr lang="en-US" altLang="zh-CN" sz="1400" dirty="0" smtClean="0"/>
              <a:t>:010-12345678)</a:t>
            </a:r>
          </a:p>
          <a:p>
            <a:r>
              <a:rPr lang="zh-CN" altLang="en-US" sz="1400" dirty="0" smtClean="0"/>
              <a:t>②</a:t>
            </a:r>
            <a:r>
              <a:rPr lang="en-US" altLang="zh-CN" sz="1400" dirty="0" smtClean="0"/>
              <a:t>:4</a:t>
            </a:r>
            <a:r>
              <a:rPr lang="zh-CN" altLang="en-US" sz="1400" dirty="0" smtClean="0"/>
              <a:t>位区号</a:t>
            </a:r>
            <a:r>
              <a:rPr lang="en-US" altLang="zh-CN" sz="1400" dirty="0" smtClean="0"/>
              <a:t>-7</a:t>
            </a:r>
            <a:r>
              <a:rPr lang="zh-CN" altLang="en-US" sz="1400" dirty="0" smtClean="0"/>
              <a:t>位本地号 </a:t>
            </a:r>
            <a:r>
              <a:rPr lang="en-US" altLang="zh-CN" sz="1400" dirty="0" smtClean="0"/>
              <a:t>(</a:t>
            </a:r>
            <a:r>
              <a:rPr lang="zh-CN" altLang="en-US" sz="1400" dirty="0" smtClean="0"/>
              <a:t>如</a:t>
            </a:r>
            <a:r>
              <a:rPr lang="en-US" altLang="zh-CN" sz="1400" dirty="0" smtClean="0"/>
              <a:t>:0471-1234567)</a:t>
            </a:r>
          </a:p>
          <a:p>
            <a:r>
              <a:rPr lang="zh-CN" altLang="en-US" sz="1400" dirty="0" smtClean="0"/>
              <a:t>代码见</a:t>
            </a:r>
            <a:r>
              <a:rPr lang="en-US" altLang="zh-CN" sz="1400" dirty="0" smtClean="0"/>
              <a:t>3.3.4-2 </a:t>
            </a:r>
            <a:r>
              <a:rPr lang="zh-CN" altLang="en-US" sz="1400" dirty="0"/>
              <a:t>分支</a:t>
            </a:r>
            <a:r>
              <a:rPr lang="en-US" altLang="zh-CN" sz="1400" dirty="0"/>
              <a:t>.</a:t>
            </a:r>
            <a:r>
              <a:rPr lang="en-US" altLang="zh-CN" sz="1400" dirty="0" err="1" smtClean="0"/>
              <a:t>php</a:t>
            </a:r>
            <a:endParaRPr lang="en-US" altLang="zh-CN" sz="1400" dirty="0" smtClean="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708920"/>
            <a:ext cx="60579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116" y="2708920"/>
            <a:ext cx="9182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8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dirty="0" smtClean="0"/>
              <a:t>2) </a:t>
            </a:r>
            <a:r>
              <a:rPr lang="zh-CN" altLang="en-US" sz="1400" dirty="0" smtClean="0"/>
              <a:t>使用正则表达式，匹配如下</a:t>
            </a:r>
            <a:r>
              <a:rPr lang="en-US" altLang="zh-CN" sz="1400" dirty="0" smtClean="0"/>
              <a:t>2</a:t>
            </a:r>
            <a:r>
              <a:rPr lang="zh-CN" altLang="en-US" sz="1400" dirty="0" smtClean="0"/>
              <a:t>种格式的美国邮编</a:t>
            </a:r>
            <a:endParaRPr lang="en-US" altLang="zh-CN" sz="1400" dirty="0" smtClean="0"/>
          </a:p>
          <a:p>
            <a:r>
              <a:rPr lang="zh-CN" altLang="en-US" sz="1400" dirty="0" smtClean="0"/>
              <a:t>① 仅有</a:t>
            </a:r>
            <a:r>
              <a:rPr lang="en-US" altLang="zh-CN" sz="1400" dirty="0" smtClean="0"/>
              <a:t>5</a:t>
            </a:r>
            <a:r>
              <a:rPr lang="zh-CN" altLang="en-US" sz="1400" dirty="0" smtClean="0"/>
              <a:t>位数字 </a:t>
            </a:r>
            <a:r>
              <a:rPr lang="en-US" altLang="zh-CN" sz="1400" dirty="0" smtClean="0"/>
              <a:t>(</a:t>
            </a:r>
            <a:r>
              <a:rPr lang="zh-CN" altLang="en-US" sz="1400" dirty="0" smtClean="0"/>
              <a:t>如</a:t>
            </a:r>
            <a:r>
              <a:rPr lang="en-US" altLang="zh-CN" sz="1400" dirty="0" smtClean="0"/>
              <a:t>:12345)</a:t>
            </a:r>
          </a:p>
          <a:p>
            <a:r>
              <a:rPr lang="zh-CN" altLang="en-US" sz="1400" dirty="0" smtClean="0"/>
              <a:t>② </a:t>
            </a:r>
            <a:r>
              <a:rPr lang="en-US" altLang="zh-CN" sz="1400" dirty="0" smtClean="0"/>
              <a:t>5</a:t>
            </a:r>
            <a:r>
              <a:rPr lang="zh-CN" altLang="en-US" sz="1400" dirty="0" smtClean="0"/>
              <a:t>位数字</a:t>
            </a:r>
            <a:r>
              <a:rPr lang="en-US" altLang="zh-CN" sz="1400" dirty="0" smtClean="0"/>
              <a:t>-4</a:t>
            </a:r>
            <a:r>
              <a:rPr lang="zh-CN" altLang="en-US" sz="1400" dirty="0" smtClean="0"/>
              <a:t>位数字 </a:t>
            </a:r>
            <a:r>
              <a:rPr lang="en-US" altLang="zh-CN" sz="1400" dirty="0" smtClean="0"/>
              <a:t>(</a:t>
            </a:r>
            <a:r>
              <a:rPr lang="zh-CN" altLang="en-US" sz="1400" dirty="0" smtClean="0"/>
              <a:t>如</a:t>
            </a:r>
            <a:r>
              <a:rPr lang="en-US" altLang="zh-CN" sz="1400" dirty="0" smtClean="0"/>
              <a:t>:12345-1234)</a:t>
            </a:r>
          </a:p>
          <a:p>
            <a:r>
              <a:rPr lang="zh-CN" altLang="en-US" sz="1400" dirty="0" smtClean="0"/>
              <a:t>代码见</a:t>
            </a:r>
            <a:r>
              <a:rPr lang="en-US" altLang="zh-CN" sz="1400" dirty="0" smtClean="0"/>
              <a:t>3.3.4-3 </a:t>
            </a:r>
            <a:r>
              <a:rPr lang="zh-CN" altLang="en-US" sz="1400" dirty="0"/>
              <a:t>分支</a:t>
            </a:r>
            <a:r>
              <a:rPr lang="en-US" altLang="zh-CN" sz="1400" dirty="0"/>
              <a:t>.</a:t>
            </a:r>
            <a:r>
              <a:rPr lang="en-US" altLang="zh-CN" sz="1400" dirty="0" err="1"/>
              <a:t>php</a:t>
            </a:r>
            <a:endParaRPr lang="en-US" altLang="zh-CN" sz="1400" dirty="0"/>
          </a:p>
          <a:p>
            <a:r>
              <a:rPr lang="zh-CN" altLang="en-US" sz="1400" dirty="0" smtClean="0"/>
              <a:t>我的想法</a:t>
            </a:r>
            <a:r>
              <a:rPr lang="en-US" altLang="zh-CN" sz="1400" dirty="0" smtClean="0"/>
              <a:t>:</a:t>
            </a:r>
          </a:p>
          <a:p>
            <a:r>
              <a:rPr lang="zh-CN" altLang="en-US" sz="1400" dirty="0" smtClean="0"/>
              <a:t>我顺着这个需求，直接写出了</a:t>
            </a:r>
            <a:r>
              <a:rPr lang="en-US" altLang="zh-CN" sz="1400" dirty="0" smtClean="0"/>
              <a:t>\d{5}|\d{5}-\d{4}</a:t>
            </a:r>
            <a:r>
              <a:rPr lang="zh-CN" altLang="en-US" sz="1400" dirty="0" smtClean="0"/>
              <a:t>的这样一个正则。但是这个正则是错误的，因为当待匹配字符串的模式为</a:t>
            </a:r>
            <a:r>
              <a:rPr lang="en-US" altLang="zh-CN" sz="1400" dirty="0" smtClean="0"/>
              <a:t>”5</a:t>
            </a:r>
            <a:r>
              <a:rPr lang="zh-CN" altLang="en-US" sz="1400" dirty="0" smtClean="0"/>
              <a:t>位数字</a:t>
            </a:r>
            <a:r>
              <a:rPr lang="en-US" altLang="zh-CN" sz="1400" dirty="0" smtClean="0"/>
              <a:t>-4</a:t>
            </a:r>
            <a:r>
              <a:rPr lang="zh-CN" altLang="en-US" sz="1400" dirty="0" smtClean="0"/>
              <a:t>位数字</a:t>
            </a:r>
            <a:r>
              <a:rPr lang="en-US" altLang="zh-CN" sz="1400" dirty="0" smtClean="0"/>
              <a:t>”</a:t>
            </a:r>
            <a:r>
              <a:rPr lang="zh-CN" altLang="en-US" sz="1400" dirty="0" smtClean="0"/>
              <a:t>时，该表达式仅匹配了</a:t>
            </a:r>
            <a:r>
              <a:rPr lang="en-US" altLang="zh-CN" sz="1400" dirty="0" smtClean="0"/>
              <a:t>-</a:t>
            </a:r>
            <a:r>
              <a:rPr lang="zh-CN" altLang="en-US" sz="1400" dirty="0" smtClean="0"/>
              <a:t>前的</a:t>
            </a:r>
            <a:r>
              <a:rPr lang="en-US" altLang="zh-CN" sz="1400" dirty="0" smtClean="0"/>
              <a:t>5</a:t>
            </a:r>
            <a:r>
              <a:rPr lang="zh-CN" altLang="en-US" sz="1400" dirty="0" smtClean="0"/>
              <a:t>位数字，也就是说任何符合需求①的待匹配字符串，无论它的模式是否为需求②，都将直接匹配该字符串的前</a:t>
            </a:r>
            <a:r>
              <a:rPr lang="en-US" altLang="zh-CN" sz="1400" dirty="0" smtClean="0"/>
              <a:t>5</a:t>
            </a:r>
            <a:r>
              <a:rPr lang="zh-CN" altLang="en-US" sz="1400" dirty="0" smtClean="0"/>
              <a:t>个数字字符并结束匹配。</a:t>
            </a:r>
            <a:endParaRPr lang="en-US" altLang="zh-CN" sz="1400" dirty="0" smtClean="0"/>
          </a:p>
          <a:p>
            <a:r>
              <a:rPr lang="zh-CN" altLang="en-US" sz="1400" dirty="0" smtClean="0"/>
              <a:t>修改思路</a:t>
            </a:r>
            <a:r>
              <a:rPr lang="en-US" altLang="zh-CN" sz="1400" dirty="0" smtClean="0"/>
              <a:t>:</a:t>
            </a:r>
          </a:p>
          <a:p>
            <a:r>
              <a:rPr lang="zh-CN" altLang="en-US" sz="1400" dirty="0" smtClean="0"/>
              <a:t>根据需求可知，需求②的模式比需求①的更加严格，也就是说，当匹配到需求①的模式时，必须满足待匹配字符串不满足需求②，才能开始对需求①的匹配。</a:t>
            </a:r>
            <a:endParaRPr lang="en-US" altLang="zh-CN" sz="1400" dirty="0" smtClean="0"/>
          </a:p>
          <a:p>
            <a:r>
              <a:rPr lang="zh-CN" altLang="en-US" sz="1400" dirty="0" smtClean="0"/>
              <a:t>因此，我们的修改思路为</a:t>
            </a:r>
            <a:r>
              <a:rPr lang="en-US" altLang="zh-CN" sz="1400" dirty="0" smtClean="0"/>
              <a:t>:</a:t>
            </a:r>
            <a:r>
              <a:rPr lang="zh-CN" altLang="en-US" sz="1400" dirty="0" smtClean="0"/>
              <a:t>将</a:t>
            </a:r>
            <a:r>
              <a:rPr lang="en-US" altLang="zh-CN" sz="1400" dirty="0" smtClean="0"/>
              <a:t>|</a:t>
            </a:r>
            <a:r>
              <a:rPr lang="zh-CN" altLang="en-US" sz="1400" dirty="0" smtClean="0"/>
              <a:t>后的</a:t>
            </a:r>
            <a:r>
              <a:rPr lang="en-US" altLang="zh-CN" sz="1400" dirty="0" smtClean="0"/>
              <a:t>\d{5}-\d{4}</a:t>
            </a:r>
            <a:r>
              <a:rPr lang="zh-CN" altLang="en-US" sz="1400" dirty="0" smtClean="0"/>
              <a:t>和</a:t>
            </a:r>
            <a:r>
              <a:rPr lang="en-US" altLang="zh-CN" sz="1400" dirty="0" smtClean="0"/>
              <a:t>|</a:t>
            </a:r>
            <a:r>
              <a:rPr lang="zh-CN" altLang="en-US" sz="1400" dirty="0" smtClean="0"/>
              <a:t>前的</a:t>
            </a:r>
            <a:r>
              <a:rPr lang="en-US" altLang="zh-CN" sz="1400" dirty="0" smtClean="0"/>
              <a:t>\d{5}</a:t>
            </a:r>
            <a:r>
              <a:rPr lang="zh-CN" altLang="en-US" sz="1400" dirty="0" smtClean="0"/>
              <a:t>调换位置即可。</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808" y="5301208"/>
            <a:ext cx="60198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992" y="5301208"/>
            <a:ext cx="907573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2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dirty="0"/>
              <a:t>从</a:t>
            </a:r>
            <a:r>
              <a:rPr lang="zh-CN" altLang="en-US" sz="1400" dirty="0" smtClean="0"/>
              <a:t>这个例子中，可以得出结论：</a:t>
            </a:r>
            <a:endParaRPr lang="en-US" altLang="zh-CN" sz="1400" dirty="0" smtClean="0"/>
          </a:p>
          <a:p>
            <a:r>
              <a:rPr lang="zh-CN" altLang="en-US" sz="1400" b="1" dirty="0" smtClean="0">
                <a:solidFill>
                  <a:srgbClr val="FF0000"/>
                </a:solidFill>
              </a:rPr>
              <a:t>匹配分支条件时，匹配顺序为从左到右。如果满足某个分支，就不会再考虑其他分支的可能性。因此，当两个分支存在交集时，应该将条件较为严格的分支放在分支条件的左侧。</a:t>
            </a:r>
            <a:endParaRPr lang="en-US" altLang="zh-CN" sz="1400" b="1" dirty="0" smtClean="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816" y="6021288"/>
            <a:ext cx="59626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834" y="6037675"/>
            <a:ext cx="9142413"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17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3.3.5 </a:t>
            </a:r>
            <a:r>
              <a:rPr lang="zh-CN" altLang="en-US" dirty="0" smtClean="0"/>
              <a:t>分组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重复匹配单个字符时，只需在字符后面加量词即可。但是如果要匹配多个字符时，该怎么办呢？</a:t>
            </a:r>
            <a:endParaRPr lang="en-US" altLang="zh-CN" sz="1400" dirty="0" smtClean="0"/>
          </a:p>
          <a:p>
            <a:r>
              <a:rPr lang="zh-CN" altLang="en-US" sz="1400" dirty="0"/>
              <a:t>可以</a:t>
            </a:r>
            <a:r>
              <a:rPr lang="zh-CN" altLang="en-US" sz="1400" dirty="0" smtClean="0"/>
              <a:t>使用</a:t>
            </a:r>
            <a:r>
              <a:rPr lang="en-US" altLang="zh-CN" sz="1400" dirty="0" smtClean="0"/>
              <a:t>()</a:t>
            </a:r>
            <a:r>
              <a:rPr lang="zh-CN" altLang="en-US" sz="1400" dirty="0" smtClean="0"/>
              <a:t>指定子表达式，然后规定这个子表达式的重复次数，也可以对子表达式进行其他的一些操作。这就是本节要讲述的重点内容：分组。</a:t>
            </a:r>
            <a:endParaRPr lang="en-US" altLang="zh-CN" sz="1400" dirty="0" smtClean="0"/>
          </a:p>
          <a:p>
            <a:r>
              <a:rPr lang="zh-CN" altLang="en-US" sz="1400" dirty="0" smtClean="0"/>
              <a:t>常用分组语法表如下</a:t>
            </a:r>
            <a:endParaRPr lang="en-US" altLang="zh-CN" sz="1400" dirty="0" smtClean="0"/>
          </a:p>
          <a:p>
            <a:endParaRPr lang="en-US" altLang="zh-CN" sz="1400" dirty="0"/>
          </a:p>
          <a:p>
            <a:r>
              <a:rPr lang="zh-CN" altLang="en-US" sz="1400" dirty="0" smtClean="0"/>
              <a:t>类别</a:t>
            </a:r>
            <a:r>
              <a:rPr lang="en-US" altLang="zh-CN" sz="1400" dirty="0" smtClean="0"/>
              <a:t>		</a:t>
            </a:r>
            <a:r>
              <a:rPr lang="zh-CN" altLang="en-US" sz="1400" dirty="0" smtClean="0"/>
              <a:t>代码</a:t>
            </a:r>
            <a:r>
              <a:rPr lang="en-US" altLang="zh-CN" sz="1400" dirty="0" smtClean="0"/>
              <a:t>/</a:t>
            </a:r>
            <a:r>
              <a:rPr lang="zh-CN" altLang="en-US" sz="1400" dirty="0" smtClean="0"/>
              <a:t>语法</a:t>
            </a:r>
            <a:r>
              <a:rPr lang="en-US" altLang="zh-CN" sz="1400" dirty="0" smtClean="0"/>
              <a:t>			</a:t>
            </a:r>
            <a:r>
              <a:rPr lang="zh-CN" altLang="en-US" sz="1400" dirty="0" smtClean="0"/>
              <a:t>描述</a:t>
            </a:r>
            <a:endParaRPr lang="en-US" altLang="zh-CN" sz="1400" dirty="0" smtClean="0"/>
          </a:p>
          <a:p>
            <a:r>
              <a:rPr lang="zh-CN" altLang="en-US" sz="1400" dirty="0" smtClean="0"/>
              <a:t>捕获</a:t>
            </a:r>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，并捕获文本到自动命名的组里</a:t>
            </a:r>
            <a:endParaRPr lang="en-US" altLang="zh-CN" sz="1400" dirty="0" smtClean="0"/>
          </a:p>
          <a:p>
            <a:r>
              <a:rPr lang="en-US" altLang="zh-CN" sz="1400" dirty="0"/>
              <a:t> </a:t>
            </a:r>
            <a:r>
              <a:rPr lang="en-US" altLang="zh-CN" sz="1400" dirty="0" smtClean="0"/>
              <a:t>		(?&lt;name&gt;</a:t>
            </a:r>
            <a:r>
              <a:rPr lang="en-US" altLang="zh-CN" sz="1400" dirty="0" err="1" smtClean="0"/>
              <a:t>exp</a:t>
            </a:r>
            <a:r>
              <a:rPr lang="en-US" altLang="zh-CN" sz="1400" dirty="0" smtClean="0"/>
              <a:t>) </a:t>
            </a:r>
            <a:r>
              <a:rPr lang="zh-CN" altLang="en-US" sz="1400" dirty="0" smtClean="0"/>
              <a:t>或 </a:t>
            </a:r>
            <a:r>
              <a:rPr lang="en-US" altLang="zh-CN" sz="1400" dirty="0" smtClean="0"/>
              <a:t>(?’</a:t>
            </a:r>
            <a:r>
              <a:rPr lang="en-US" altLang="zh-CN" sz="1400" dirty="0" err="1" smtClean="0"/>
              <a:t>name’exp</a:t>
            </a:r>
            <a:r>
              <a:rPr lang="en-US" altLang="zh-CN" sz="1400" dirty="0" smtClean="0"/>
              <a:t>)	</a:t>
            </a:r>
            <a:r>
              <a:rPr lang="zh-CN" altLang="en-US" sz="1400" dirty="0" smtClean="0"/>
              <a:t>匹配</a:t>
            </a:r>
            <a:r>
              <a:rPr lang="en-US" altLang="zh-CN" sz="1400" dirty="0" err="1" smtClean="0"/>
              <a:t>exp</a:t>
            </a:r>
            <a:r>
              <a:rPr lang="zh-CN" altLang="en-US" sz="1400" dirty="0" smtClean="0"/>
              <a:t>，并捕获文本到名为</a:t>
            </a:r>
            <a:r>
              <a:rPr lang="en-US" altLang="zh-CN" sz="1400" dirty="0" smtClean="0"/>
              <a:t>name</a:t>
            </a:r>
            <a:r>
              <a:rPr lang="zh-CN" altLang="en-US" sz="1400" dirty="0" smtClean="0"/>
              <a:t>的组里</a:t>
            </a:r>
            <a:endParaRPr lang="en-US" altLang="zh-CN" sz="1400" dirty="0"/>
          </a:p>
          <a:p>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，不捕获匹配的文本，也不给此分组</a:t>
            </a:r>
            <a:r>
              <a:rPr lang="en-US" altLang="zh-CN" sz="1400" dirty="0" smtClean="0"/>
              <a:t>					</a:t>
            </a:r>
            <a:r>
              <a:rPr lang="zh-CN" altLang="en-US" sz="1400" dirty="0" smtClean="0"/>
              <a:t>分配组号</a:t>
            </a:r>
            <a:endParaRPr lang="en-US" altLang="zh-CN" sz="1400" dirty="0" smtClean="0"/>
          </a:p>
          <a:p>
            <a:r>
              <a:rPr lang="en-US" altLang="zh-CN" sz="1400" dirty="0"/>
              <a:t> </a:t>
            </a:r>
            <a:r>
              <a:rPr lang="zh-CN" altLang="en-US" sz="1400" dirty="0" smtClean="0"/>
              <a:t>零宽断言</a:t>
            </a:r>
            <a:r>
              <a:rPr lang="en-US" altLang="zh-CN" sz="1400" dirty="0" smtClean="0"/>
              <a:t>	(?=</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前面的位置</a:t>
            </a:r>
            <a:endParaRPr lang="en-US" altLang="zh-CN" sz="1400" dirty="0" smtClean="0"/>
          </a:p>
          <a:p>
            <a:r>
              <a:rPr lang="en-US" altLang="zh-CN" sz="1400" dirty="0"/>
              <a:t> </a:t>
            </a:r>
            <a:r>
              <a:rPr lang="en-US" altLang="zh-CN" sz="1400" dirty="0" smtClean="0"/>
              <a:t>		(?&lt;=</a:t>
            </a:r>
            <a:r>
              <a:rPr lang="en-US" altLang="zh-CN" sz="1400" dirty="0" err="1" smtClean="0"/>
              <a:t>exp</a:t>
            </a:r>
            <a:r>
              <a:rPr lang="en-US" altLang="zh-CN" sz="1400" dirty="0" smtClean="0"/>
              <a:t>)			</a:t>
            </a:r>
            <a:r>
              <a:rPr lang="zh-CN" altLang="en-US" sz="1400" dirty="0" smtClean="0"/>
              <a:t>匹配</a:t>
            </a:r>
            <a:r>
              <a:rPr lang="en-US" altLang="zh-CN" sz="1400" dirty="0" err="1" smtClean="0"/>
              <a:t>exp</a:t>
            </a:r>
            <a:r>
              <a:rPr lang="zh-CN" altLang="en-US" sz="1400" dirty="0" smtClean="0"/>
              <a:t>后面的位置</a:t>
            </a:r>
            <a:endParaRPr lang="en-US" altLang="zh-CN" sz="1400" dirty="0" smtClean="0"/>
          </a:p>
          <a:p>
            <a:r>
              <a:rPr lang="en-US" altLang="zh-CN" sz="1400" dirty="0"/>
              <a:t> </a:t>
            </a:r>
            <a:r>
              <a:rPr lang="en-US" altLang="zh-CN" sz="1400" dirty="0" smtClean="0"/>
              <a:t>		(?!</a:t>
            </a:r>
            <a:r>
              <a:rPr lang="en-US" altLang="zh-CN" sz="1400" dirty="0" err="1" smtClean="0"/>
              <a:t>exp</a:t>
            </a:r>
            <a:r>
              <a:rPr lang="en-US" altLang="zh-CN" sz="1400" dirty="0" smtClean="0"/>
              <a:t>)			</a:t>
            </a:r>
            <a:r>
              <a:rPr lang="zh-CN" altLang="en-US" sz="1400" dirty="0" smtClean="0"/>
              <a:t>匹配后面不是</a:t>
            </a:r>
            <a:r>
              <a:rPr lang="en-US" altLang="zh-CN" sz="1400" dirty="0" err="1" smtClean="0"/>
              <a:t>exp</a:t>
            </a:r>
            <a:r>
              <a:rPr lang="zh-CN" altLang="en-US" sz="1400" dirty="0" smtClean="0"/>
              <a:t>的位置</a:t>
            </a:r>
            <a:endParaRPr lang="en-US" altLang="zh-CN" sz="1400" dirty="0" smtClean="0"/>
          </a:p>
          <a:p>
            <a:r>
              <a:rPr lang="en-US" altLang="zh-CN" sz="1400" dirty="0"/>
              <a:t> </a:t>
            </a:r>
            <a:r>
              <a:rPr lang="en-US" altLang="zh-CN" sz="1400" dirty="0" smtClean="0"/>
              <a:t>		(?&lt;!</a:t>
            </a:r>
            <a:r>
              <a:rPr lang="en-US" altLang="zh-CN" sz="1400" dirty="0" err="1" smtClean="0"/>
              <a:t>exp</a:t>
            </a:r>
            <a:r>
              <a:rPr lang="en-US" altLang="zh-CN" sz="1400" dirty="0" smtClean="0"/>
              <a:t>)			</a:t>
            </a:r>
            <a:r>
              <a:rPr lang="zh-CN" altLang="en-US" sz="1400" dirty="0" smtClean="0"/>
              <a:t>匹配前面不是</a:t>
            </a:r>
            <a:r>
              <a:rPr lang="en-US" altLang="zh-CN" sz="1400" dirty="0" err="1" smtClean="0"/>
              <a:t>exp</a:t>
            </a:r>
            <a:r>
              <a:rPr lang="zh-CN" altLang="en-US" sz="1400" dirty="0" smtClean="0"/>
              <a:t>的位置</a:t>
            </a:r>
            <a:endParaRPr lang="en-US" altLang="zh-CN" sz="1400" dirty="0" smtClean="0"/>
          </a:p>
          <a:p>
            <a:r>
              <a:rPr lang="zh-CN" altLang="en-US" sz="1400" dirty="0" smtClean="0"/>
              <a:t>注释</a:t>
            </a:r>
            <a:r>
              <a:rPr lang="en-US" altLang="zh-CN" sz="1400" dirty="0" smtClean="0"/>
              <a:t>		(?#comment)		</a:t>
            </a:r>
            <a:r>
              <a:rPr lang="zh-CN" altLang="en-US" sz="1400" dirty="0" smtClean="0"/>
              <a:t>提供注释辅助阅读，不对正则表达式的处理</a:t>
            </a:r>
            <a:r>
              <a:rPr lang="en-US" altLang="zh-CN" sz="1400" dirty="0" smtClean="0"/>
              <a:t>					</a:t>
            </a:r>
            <a:r>
              <a:rPr lang="zh-CN" altLang="en-US" sz="1400" dirty="0" smtClean="0"/>
              <a:t>产生任何影响</a:t>
            </a:r>
            <a:endParaRPr lang="en-US" altLang="zh-CN" sz="1400" dirty="0" smtClean="0"/>
          </a:p>
        </p:txBody>
      </p:sp>
    </p:spTree>
    <p:extLst>
      <p:ext uri="{BB962C8B-B14F-4D97-AF65-F5344CB8AC3E}">
        <p14:creationId xmlns:p14="http://schemas.microsoft.com/office/powerpoint/2010/main" val="171818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字符组</a:t>
            </a:r>
          </a:p>
        </p:txBody>
      </p:sp>
      <p:sp>
        <p:nvSpPr>
          <p:cNvPr id="3" name="内容占位符 2"/>
          <p:cNvSpPr>
            <a:spLocks noGrp="1"/>
          </p:cNvSpPr>
          <p:nvPr>
            <p:ph idx="1"/>
          </p:nvPr>
        </p:nvSpPr>
        <p:spPr/>
        <p:txBody>
          <a:bodyPr>
            <a:normAutofit/>
          </a:bodyPr>
          <a:lstStyle/>
          <a:p>
            <a:r>
              <a:rPr lang="zh-CN" altLang="en-US" sz="1400" b="1" dirty="0" smtClean="0"/>
              <a:t>注意</a:t>
            </a:r>
            <a:r>
              <a:rPr lang="en-US" altLang="zh-CN" sz="1400" b="1" dirty="0" smtClean="0"/>
              <a:t>:[]</a:t>
            </a:r>
            <a:r>
              <a:rPr lang="zh-CN" altLang="en-US" sz="1400" b="1" dirty="0" smtClean="0"/>
              <a:t>匹配单个字符，虽然视觉效果上看起来</a:t>
            </a:r>
            <a:r>
              <a:rPr lang="en-US" altLang="zh-CN" sz="1400" b="1" dirty="0" smtClean="0"/>
              <a:t>[]</a:t>
            </a:r>
            <a:r>
              <a:rPr lang="zh-CN" altLang="en-US" sz="1400" b="1" dirty="0" smtClean="0"/>
              <a:t>里边有很多个字符！</a:t>
            </a:r>
            <a:endParaRPr lang="en-US" altLang="zh-CN" sz="1400" b="1" dirty="0" smtClean="0"/>
          </a:p>
          <a:p>
            <a:r>
              <a:rPr lang="zh-CN" altLang="en-US" sz="1400" dirty="0" smtClean="0"/>
              <a:t>字符组也可以指定范围，譬如</a:t>
            </a:r>
            <a:r>
              <a:rPr lang="en-US" altLang="zh-CN" sz="1400" dirty="0" smtClean="0"/>
              <a:t>[0-9] = \d [a-z0-9] = \w(</a:t>
            </a:r>
            <a:r>
              <a:rPr lang="zh-CN" altLang="en-US" sz="1400" dirty="0" smtClean="0"/>
              <a:t>仅考虑英文状态下</a:t>
            </a:r>
            <a:r>
              <a:rPr lang="en-US" altLang="zh-CN" sz="1400" dirty="0" smtClean="0"/>
              <a:t>).</a:t>
            </a:r>
          </a:p>
          <a:p>
            <a:r>
              <a:rPr lang="zh-CN" altLang="en-US" sz="1400" dirty="0" smtClean="0"/>
              <a:t>但是，如果需要匹配的字符中，包含有</a:t>
            </a:r>
            <a:r>
              <a:rPr lang="en-US" altLang="zh-CN" sz="1400" dirty="0" smtClean="0"/>
              <a:t>* ? \</a:t>
            </a:r>
            <a:r>
              <a:rPr lang="zh-CN" altLang="en-US" sz="1400" dirty="0" smtClean="0"/>
              <a:t>等预定义元字符时，该怎么办呢</a:t>
            </a:r>
            <a:r>
              <a:rPr lang="zh-CN" altLang="en-US" sz="1400" dirty="0"/>
              <a:t>？</a:t>
            </a:r>
          </a:p>
        </p:txBody>
      </p:sp>
    </p:spTree>
    <p:extLst>
      <p:ext uri="{BB962C8B-B14F-4D97-AF65-F5344CB8AC3E}">
        <p14:creationId xmlns:p14="http://schemas.microsoft.com/office/powerpoint/2010/main" val="242609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lnSpcReduction="10000"/>
          </a:bodyPr>
          <a:lstStyle/>
          <a:p>
            <a:r>
              <a:rPr lang="zh-CN" altLang="en-US" sz="1400" dirty="0" smtClean="0"/>
              <a:t>下面通过几个例子来解释这个表格中的内容。</a:t>
            </a:r>
            <a:endParaRPr lang="en-US" altLang="zh-CN" sz="1400" dirty="0" smtClean="0"/>
          </a:p>
          <a:p>
            <a:r>
              <a:rPr lang="en-US" altLang="zh-CN" sz="1400" b="1" dirty="0" smtClean="0"/>
              <a:t>1) </a:t>
            </a:r>
            <a:r>
              <a:rPr lang="zh-CN" altLang="en-US" sz="1400" b="1" dirty="0" smtClean="0"/>
              <a:t>分析正则表达式</a:t>
            </a:r>
            <a:r>
              <a:rPr lang="en-US" altLang="zh-CN" sz="1400" b="1" dirty="0" smtClean="0"/>
              <a:t>(\d{1,3}\.){3}\d{1,3}</a:t>
            </a:r>
            <a:r>
              <a:rPr lang="zh-CN" altLang="en-US" sz="1400" b="1" dirty="0" smtClean="0"/>
              <a:t>的含义</a:t>
            </a:r>
            <a:endParaRPr lang="en-US" altLang="zh-CN" sz="1400" b="1" dirty="0" smtClean="0"/>
          </a:p>
          <a:p>
            <a:r>
              <a:rPr lang="zh-CN" altLang="en-US" sz="1400" dirty="0" smtClean="0"/>
              <a:t>我的分析</a:t>
            </a:r>
            <a:r>
              <a:rPr lang="en-US" altLang="zh-CN" sz="1400" dirty="0" smtClean="0"/>
              <a:t>:</a:t>
            </a:r>
          </a:p>
          <a:p>
            <a:r>
              <a:rPr lang="zh-CN" altLang="en-US" sz="1400" dirty="0" smtClean="0"/>
              <a:t>① 先来看</a:t>
            </a:r>
            <a:r>
              <a:rPr lang="en-US" altLang="zh-CN" sz="1400" dirty="0" smtClean="0"/>
              <a:t>(\d{1,3}\.)</a:t>
            </a:r>
            <a:r>
              <a:rPr lang="zh-CN" altLang="en-US" sz="1400" dirty="0" smtClean="0"/>
              <a:t>。这部分表达式描述的模式为：</a:t>
            </a:r>
            <a:r>
              <a:rPr lang="en-US" altLang="zh-CN" sz="1400" dirty="0" smtClean="0"/>
              <a:t>1-3</a:t>
            </a:r>
            <a:r>
              <a:rPr lang="zh-CN" altLang="en-US" sz="1400" dirty="0" smtClean="0"/>
              <a:t>个数字字符且以</a:t>
            </a:r>
            <a:r>
              <a:rPr lang="en-US" altLang="zh-CN" sz="1400" dirty="0" smtClean="0"/>
              <a:t>.</a:t>
            </a:r>
            <a:r>
              <a:rPr lang="zh-CN" altLang="en-US" sz="1400" dirty="0" smtClean="0"/>
              <a:t>结尾</a:t>
            </a:r>
            <a:endParaRPr lang="en-US" altLang="zh-CN" sz="1400" dirty="0" smtClean="0"/>
          </a:p>
          <a:p>
            <a:r>
              <a:rPr lang="zh-CN" altLang="en-US" sz="1400" dirty="0" smtClean="0"/>
              <a:t>② 然后是</a:t>
            </a:r>
            <a:r>
              <a:rPr lang="en-US" altLang="zh-CN" sz="1400" dirty="0" smtClean="0"/>
              <a:t>(\d{1,3}\.){3}</a:t>
            </a:r>
            <a:r>
              <a:rPr lang="zh-CN" altLang="en-US" sz="1400" dirty="0" smtClean="0"/>
              <a:t>。这部分表达式描述的模式为：</a:t>
            </a:r>
            <a:r>
              <a:rPr lang="en-US" altLang="zh-CN" sz="1400" dirty="0" smtClean="0"/>
              <a:t>1-3</a:t>
            </a:r>
            <a:r>
              <a:rPr lang="zh-CN" altLang="en-US" sz="1400" dirty="0" smtClean="0"/>
              <a:t>个数字字符切以</a:t>
            </a:r>
            <a:r>
              <a:rPr lang="en-US" altLang="zh-CN" sz="1400" dirty="0" smtClean="0"/>
              <a:t>.</a:t>
            </a:r>
            <a:r>
              <a:rPr lang="zh-CN" altLang="en-US" sz="1400" dirty="0" smtClean="0"/>
              <a:t>结尾的模式重复匹配</a:t>
            </a:r>
            <a:r>
              <a:rPr lang="en-US" altLang="zh-CN" sz="1400" dirty="0" smtClean="0"/>
              <a:t>3</a:t>
            </a:r>
            <a:r>
              <a:rPr lang="zh-CN" altLang="en-US" sz="1400" dirty="0" smtClean="0"/>
              <a:t>次</a:t>
            </a:r>
            <a:endParaRPr lang="en-US" altLang="zh-CN" sz="1400" dirty="0" smtClean="0"/>
          </a:p>
          <a:p>
            <a:r>
              <a:rPr lang="zh-CN" altLang="en-US" sz="1400" dirty="0" smtClean="0"/>
              <a:t>③ 最后是</a:t>
            </a:r>
            <a:r>
              <a:rPr lang="en-US" altLang="zh-CN" sz="1400" dirty="0" smtClean="0"/>
              <a:t>\d{1,3}</a:t>
            </a:r>
            <a:r>
              <a:rPr lang="zh-CN" altLang="en-US" sz="1400" dirty="0" smtClean="0"/>
              <a:t>。这部分表达式描述的模式为：</a:t>
            </a:r>
            <a:r>
              <a:rPr lang="en-US" altLang="zh-CN" sz="1400" dirty="0" smtClean="0"/>
              <a:t>1-3</a:t>
            </a:r>
            <a:r>
              <a:rPr lang="zh-CN" altLang="en-US" sz="1400" dirty="0" smtClean="0"/>
              <a:t>个数字字符</a:t>
            </a:r>
            <a:endParaRPr lang="en-US" altLang="zh-CN" sz="1400" dirty="0" smtClean="0"/>
          </a:p>
          <a:p>
            <a:r>
              <a:rPr lang="zh-CN" altLang="en-US" sz="1400" dirty="0" smtClean="0"/>
              <a:t>所以综合来看，这个表达式匹配的内容为</a:t>
            </a:r>
            <a:r>
              <a:rPr lang="en-US" altLang="zh-CN" sz="1400" dirty="0" smtClean="0"/>
              <a:t>IP</a:t>
            </a:r>
            <a:r>
              <a:rPr lang="zh-CN" altLang="en-US" sz="1400" dirty="0" smtClean="0"/>
              <a:t>地址。</a:t>
            </a:r>
            <a:endParaRPr lang="en-US" altLang="zh-CN" sz="1400" dirty="0" smtClean="0"/>
          </a:p>
          <a:p>
            <a:r>
              <a:rPr lang="zh-CN" altLang="en-US" sz="1400" dirty="0" smtClean="0"/>
              <a:t>而</a:t>
            </a:r>
            <a:r>
              <a:rPr lang="en-US" altLang="zh-CN" sz="1400" dirty="0" smtClean="0"/>
              <a:t>(\d{1,3}\.)</a:t>
            </a:r>
            <a:r>
              <a:rPr lang="zh-CN" altLang="en-US" sz="1400" dirty="0" smtClean="0"/>
              <a:t>这部分内容，就是上表中的</a:t>
            </a:r>
            <a:r>
              <a:rPr lang="en-US" altLang="zh-CN" sz="1400" dirty="0" smtClean="0"/>
              <a:t>(</a:t>
            </a:r>
            <a:r>
              <a:rPr lang="en-US" altLang="zh-CN" sz="1400" dirty="0" err="1" smtClean="0"/>
              <a:t>exp</a:t>
            </a:r>
            <a:r>
              <a:rPr lang="en-US" altLang="zh-CN" sz="1400" dirty="0" smtClean="0"/>
              <a:t>)</a:t>
            </a:r>
            <a:r>
              <a:rPr lang="zh-CN" altLang="en-US" sz="1400" dirty="0" smtClean="0"/>
              <a:t>模式。</a:t>
            </a:r>
            <a:endParaRPr lang="en-US" altLang="zh-CN" sz="1400" dirty="0" smtClean="0"/>
          </a:p>
          <a:p>
            <a:r>
              <a:rPr lang="zh-CN" altLang="en-US" sz="1400" dirty="0"/>
              <a:t>这个</a:t>
            </a:r>
            <a:r>
              <a:rPr lang="zh-CN" altLang="en-US" sz="1400" dirty="0" smtClean="0"/>
              <a:t>分析大体上是正确的。</a:t>
            </a:r>
            <a:endParaRPr lang="en-US" altLang="zh-CN" sz="1400" dirty="0" smtClean="0"/>
          </a:p>
          <a:p>
            <a:r>
              <a:rPr lang="zh-CN" altLang="en-US" sz="1400" dirty="0" smtClean="0"/>
              <a:t>但是实质上这个正则有问题。因为</a:t>
            </a:r>
            <a:r>
              <a:rPr lang="en-US" altLang="zh-CN" sz="1400" dirty="0" smtClean="0"/>
              <a:t>IP</a:t>
            </a:r>
            <a:r>
              <a:rPr lang="zh-CN" altLang="en-US" sz="1400" dirty="0" smtClean="0"/>
              <a:t>地址的每一部分最大值为</a:t>
            </a:r>
            <a:r>
              <a:rPr lang="en-US" altLang="zh-CN" sz="1400" dirty="0" smtClean="0"/>
              <a:t>255</a:t>
            </a:r>
            <a:r>
              <a:rPr lang="zh-CN" altLang="en-US" sz="1400" dirty="0" smtClean="0"/>
              <a:t>，并非是任意的</a:t>
            </a:r>
            <a:r>
              <a:rPr lang="en-US" altLang="zh-CN" sz="1400" dirty="0" smtClean="0"/>
              <a:t>3</a:t>
            </a:r>
            <a:r>
              <a:rPr lang="zh-CN" altLang="en-US" sz="1400" dirty="0" smtClean="0"/>
              <a:t>个数字。</a:t>
            </a:r>
            <a:endParaRPr lang="en-US" altLang="zh-CN" sz="1400" dirty="0" smtClean="0"/>
          </a:p>
          <a:p>
            <a:r>
              <a:rPr lang="zh-CN" altLang="en-US" sz="1400" dirty="0" smtClean="0"/>
              <a:t>因此，如果要匹配一个</a:t>
            </a:r>
            <a:r>
              <a:rPr lang="en-US" altLang="zh-CN" sz="1400" dirty="0" smtClean="0"/>
              <a:t>IP</a:t>
            </a:r>
            <a:r>
              <a:rPr lang="zh-CN" altLang="en-US" sz="1400" dirty="0" smtClean="0"/>
              <a:t>地址，正确的写法应该是什么？</a:t>
            </a:r>
            <a:endParaRPr lang="en-US" altLang="zh-CN" sz="1400" dirty="0" smtClean="0"/>
          </a:p>
          <a:p>
            <a:r>
              <a:rPr lang="zh-CN" altLang="en-US" sz="1400" dirty="0"/>
              <a:t>我</a:t>
            </a:r>
            <a:r>
              <a:rPr lang="zh-CN" altLang="en-US" sz="1400" dirty="0" smtClean="0"/>
              <a:t>的思路</a:t>
            </a:r>
            <a:r>
              <a:rPr lang="en-US" altLang="zh-CN" sz="1400" dirty="0" smtClean="0"/>
              <a:t>:</a:t>
            </a:r>
          </a:p>
          <a:p>
            <a:r>
              <a:rPr lang="en-US" altLang="zh-CN" sz="1400" dirty="0" smtClean="0"/>
              <a:t>(2</a:t>
            </a:r>
            <a:r>
              <a:rPr lang="en-US" altLang="zh-CN" sz="1400" dirty="0" smtClean="0">
                <a:solidFill>
                  <a:srgbClr val="FF0000"/>
                </a:solidFill>
              </a:rPr>
              <a:t>[0-5][0-5]</a:t>
            </a:r>
            <a:r>
              <a:rPr lang="en-US" altLang="zh-CN" sz="1400" dirty="0" smtClean="0"/>
              <a:t>\.|</a:t>
            </a:r>
            <a:r>
              <a:rPr lang="en-US" altLang="zh-CN" sz="1400" dirty="0" smtClean="0">
                <a:solidFill>
                  <a:srgbClr val="0070C0"/>
                </a:solidFill>
              </a:rPr>
              <a:t>[01]\d{2}</a:t>
            </a:r>
            <a:r>
              <a:rPr lang="en-US" altLang="zh-CN" sz="1400" dirty="0" smtClean="0"/>
              <a:t>\.){3}</a:t>
            </a:r>
            <a:r>
              <a:rPr lang="en-US" altLang="zh-CN" sz="1400" dirty="0"/>
              <a:t> (2</a:t>
            </a:r>
            <a:r>
              <a:rPr lang="en-US" altLang="zh-CN" sz="1400" dirty="0">
                <a:solidFill>
                  <a:srgbClr val="FF0000"/>
                </a:solidFill>
              </a:rPr>
              <a:t>[0-5][0-5]</a:t>
            </a:r>
            <a:r>
              <a:rPr lang="en-US" altLang="zh-CN" sz="1400" dirty="0"/>
              <a:t>\.|</a:t>
            </a:r>
            <a:r>
              <a:rPr lang="en-US" altLang="zh-CN" sz="1400" dirty="0">
                <a:solidFill>
                  <a:srgbClr val="0070C0"/>
                </a:solidFill>
              </a:rPr>
              <a:t>[01]\d{2</a:t>
            </a:r>
            <a:r>
              <a:rPr lang="en-US" altLang="zh-CN" sz="1400" dirty="0" smtClean="0">
                <a:solidFill>
                  <a:srgbClr val="0070C0"/>
                </a:solidFill>
              </a:rPr>
              <a:t>}</a:t>
            </a:r>
            <a:r>
              <a:rPr lang="en-US" altLang="zh-CN" sz="1400" dirty="0" smtClean="0"/>
              <a:t>\.)</a:t>
            </a:r>
          </a:p>
          <a:p>
            <a:r>
              <a:rPr lang="zh-CN" altLang="en-US" sz="1400" dirty="0" smtClean="0"/>
              <a:t>错。</a:t>
            </a:r>
            <a:endParaRPr lang="en-US" altLang="zh-CN" sz="1400" dirty="0" smtClean="0"/>
          </a:p>
          <a:p>
            <a:r>
              <a:rPr lang="zh-CN" altLang="en-US" sz="1400" dirty="0" smtClean="0"/>
              <a:t>①标红的位置有误。仅有当每个数字段的第一位</a:t>
            </a:r>
            <a:r>
              <a:rPr lang="en-US" altLang="zh-CN" sz="1400" dirty="0" smtClean="0"/>
              <a:t>=2</a:t>
            </a:r>
            <a:r>
              <a:rPr lang="zh-CN" altLang="en-US" sz="1400" dirty="0" smtClean="0"/>
              <a:t>且第二位</a:t>
            </a:r>
            <a:r>
              <a:rPr lang="en-US" altLang="zh-CN" sz="1400" dirty="0" smtClean="0"/>
              <a:t>=5</a:t>
            </a:r>
            <a:r>
              <a:rPr lang="zh-CN" altLang="en-US" sz="1400" dirty="0" smtClean="0"/>
              <a:t>时，第三位取值为</a:t>
            </a:r>
            <a:r>
              <a:rPr lang="en-US" altLang="zh-CN" sz="1400" dirty="0" smtClean="0"/>
              <a:t>0-5</a:t>
            </a:r>
            <a:r>
              <a:rPr lang="zh-CN" altLang="en-US" sz="1400" dirty="0" smtClean="0"/>
              <a:t>。当数字段的第一位</a:t>
            </a:r>
            <a:r>
              <a:rPr lang="en-US" altLang="zh-CN" sz="1400" dirty="0" smtClean="0"/>
              <a:t>=2</a:t>
            </a:r>
            <a:r>
              <a:rPr lang="zh-CN" altLang="en-US" sz="1400" dirty="0" smtClean="0"/>
              <a:t>且第二位</a:t>
            </a:r>
            <a:r>
              <a:rPr lang="en-US" altLang="zh-CN" sz="1400" dirty="0" smtClean="0"/>
              <a:t>&lt;5</a:t>
            </a:r>
            <a:r>
              <a:rPr lang="zh-CN" altLang="en-US" sz="1400" dirty="0" smtClean="0"/>
              <a:t>时，第三位可以取任意数字。</a:t>
            </a:r>
            <a:endParaRPr lang="en-US" altLang="zh-CN" sz="1400" dirty="0" smtClean="0"/>
          </a:p>
          <a:p>
            <a:r>
              <a:rPr lang="zh-CN" altLang="en-US" sz="1400" dirty="0" smtClean="0"/>
              <a:t>②标蓝的位置有误。当一个</a:t>
            </a:r>
            <a:r>
              <a:rPr lang="zh-CN" altLang="en-US" sz="1400" dirty="0"/>
              <a:t>数</a:t>
            </a:r>
            <a:r>
              <a:rPr lang="zh-CN" altLang="en-US" sz="1400" dirty="0" smtClean="0"/>
              <a:t>字段不足</a:t>
            </a:r>
            <a:r>
              <a:rPr lang="en-US" altLang="zh-CN" sz="1400" dirty="0" smtClean="0"/>
              <a:t>3</a:t>
            </a:r>
            <a:r>
              <a:rPr lang="zh-CN" altLang="en-US" sz="1400" dirty="0" smtClean="0"/>
              <a:t>位时，它的格式为</a:t>
            </a:r>
            <a:r>
              <a:rPr lang="en-US" altLang="zh-CN" sz="1400" dirty="0" smtClean="0"/>
              <a:t>NM</a:t>
            </a:r>
            <a:r>
              <a:rPr lang="zh-CN" altLang="en-US" sz="1400" dirty="0" smtClean="0"/>
              <a:t>或</a:t>
            </a:r>
            <a:r>
              <a:rPr lang="en-US" altLang="zh-CN" sz="1400" dirty="0" smtClean="0"/>
              <a:t>N</a:t>
            </a:r>
            <a:r>
              <a:rPr lang="zh-CN" altLang="en-US" sz="1400" dirty="0" smtClean="0"/>
              <a:t>，并不是</a:t>
            </a:r>
            <a:r>
              <a:rPr lang="en-US" altLang="zh-CN" sz="1400" dirty="0" smtClean="0"/>
              <a:t>0NM</a:t>
            </a:r>
            <a:r>
              <a:rPr lang="zh-CN" altLang="en-US" sz="1400" dirty="0" smtClean="0"/>
              <a:t>或</a:t>
            </a:r>
            <a:r>
              <a:rPr lang="en-US" altLang="zh-CN" sz="1400" dirty="0" smtClean="0"/>
              <a:t>00N</a:t>
            </a:r>
            <a:r>
              <a:rPr lang="zh-CN" altLang="en-US" sz="1400" dirty="0" smtClean="0"/>
              <a:t>。</a:t>
            </a:r>
            <a:endParaRPr lang="en-US" altLang="zh-CN" sz="1400" dirty="0" smtClean="0"/>
          </a:p>
          <a:p>
            <a:r>
              <a:rPr lang="zh-CN" altLang="en-US" sz="1400" dirty="0" smtClean="0"/>
              <a:t>根据这个思路，我进行了进一步的修改：</a:t>
            </a:r>
            <a:endParaRPr lang="en-US" altLang="zh-CN" sz="1400" dirty="0" smtClean="0"/>
          </a:p>
          <a:p>
            <a:endParaRPr lang="zh-CN" altLang="en-US" sz="1400" dirty="0"/>
          </a:p>
        </p:txBody>
      </p:sp>
    </p:spTree>
    <p:extLst>
      <p:ext uri="{BB962C8B-B14F-4D97-AF65-F5344CB8AC3E}">
        <p14:creationId xmlns:p14="http://schemas.microsoft.com/office/powerpoint/2010/main" val="319430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dirty="0" smtClean="0"/>
              <a:t>(2[0-4]\d</a:t>
            </a:r>
            <a:r>
              <a:rPr lang="en-US" altLang="zh-CN" sz="1400" dirty="0" smtClean="0">
                <a:solidFill>
                  <a:srgbClr val="00B0F0"/>
                </a:solidFill>
              </a:rPr>
              <a:t>\.</a:t>
            </a:r>
            <a:r>
              <a:rPr lang="en-US" altLang="zh-CN" sz="1400" dirty="0" smtClean="0"/>
              <a:t>|25[0-5]</a:t>
            </a:r>
            <a:r>
              <a:rPr lang="en-US" altLang="zh-CN" sz="1400" dirty="0" smtClean="0">
                <a:solidFill>
                  <a:srgbClr val="00B0F0"/>
                </a:solidFill>
              </a:rPr>
              <a:t>\.</a:t>
            </a:r>
            <a:r>
              <a:rPr lang="en-US" altLang="zh-CN" sz="1400" dirty="0" smtClean="0"/>
              <a:t>|[01]\d{2}</a:t>
            </a:r>
            <a:r>
              <a:rPr lang="en-US" altLang="zh-CN" sz="1400" dirty="0" smtClean="0">
                <a:solidFill>
                  <a:srgbClr val="00B0F0"/>
                </a:solidFill>
              </a:rPr>
              <a:t>\.</a:t>
            </a:r>
            <a:r>
              <a:rPr lang="en-US" altLang="zh-CN" sz="1400" dirty="0" smtClean="0"/>
              <a:t>){3}(2[0-4]\d|25[0-5]|</a:t>
            </a:r>
            <a:r>
              <a:rPr lang="en-US" altLang="zh-CN" sz="1400" dirty="0"/>
              <a:t>[01]</a:t>
            </a:r>
            <a:r>
              <a:rPr lang="en-US" altLang="zh-CN" sz="1400" dirty="0" smtClean="0"/>
              <a:t>\d{2})</a:t>
            </a:r>
          </a:p>
          <a:p>
            <a:r>
              <a:rPr lang="zh-CN" altLang="en-US" sz="1400" dirty="0" smtClean="0"/>
              <a:t>结果依旧错误。因为没有解决问题②。且通过这</a:t>
            </a:r>
            <a:r>
              <a:rPr lang="en-US" altLang="zh-CN" sz="1400" dirty="0" smtClean="0"/>
              <a:t>2</a:t>
            </a:r>
            <a:r>
              <a:rPr lang="zh-CN" altLang="en-US" sz="1400" dirty="0" smtClean="0"/>
              <a:t>次书写，发现这个正则表达式不够简洁。很明显标蓝的部分可以做进一步的提取</a:t>
            </a:r>
            <a:endParaRPr lang="en-US" altLang="zh-CN" sz="1400" dirty="0" smtClean="0"/>
          </a:p>
          <a:p>
            <a:r>
              <a:rPr lang="zh-CN" altLang="en-US" sz="1400" dirty="0" smtClean="0"/>
              <a:t>书中写法：</a:t>
            </a:r>
            <a:endParaRPr lang="en-US" altLang="zh-CN" sz="1400" dirty="0" smtClean="0"/>
          </a:p>
          <a:p>
            <a:r>
              <a:rPr lang="en-US" altLang="zh-CN" sz="1400" dirty="0" smtClean="0"/>
              <a:t>((2[0-4]\d|25[0-5]|</a:t>
            </a:r>
            <a:r>
              <a:rPr lang="en-US" altLang="zh-CN" sz="1400" dirty="0" smtClean="0">
                <a:solidFill>
                  <a:srgbClr val="00B050"/>
                </a:solidFill>
              </a:rPr>
              <a:t>[01]?\d\d?</a:t>
            </a:r>
            <a:r>
              <a:rPr lang="en-US" altLang="zh-CN" sz="1400" dirty="0" smtClean="0"/>
              <a:t>)\.){3}(2[0-4]\d|25[0-5]|</a:t>
            </a:r>
            <a:r>
              <a:rPr lang="en-US" altLang="zh-CN" sz="1400" dirty="0" smtClean="0">
                <a:solidFill>
                  <a:srgbClr val="00B050"/>
                </a:solidFill>
              </a:rPr>
              <a:t>[01]?\d\d?</a:t>
            </a:r>
            <a:r>
              <a:rPr lang="en-US" altLang="zh-CN" sz="1400" dirty="0" smtClean="0"/>
              <a:t>)</a:t>
            </a:r>
          </a:p>
          <a:p>
            <a:r>
              <a:rPr lang="zh-CN" altLang="en-US" sz="1400" dirty="0" smtClean="0"/>
              <a:t>这里我第一次读时，不理解的是</a:t>
            </a:r>
            <a:r>
              <a:rPr lang="en-US" altLang="zh-CN" sz="1400" dirty="0" smtClean="0"/>
              <a:t>\d\d?</a:t>
            </a:r>
            <a:r>
              <a:rPr lang="zh-CN" altLang="en-US" sz="1400" dirty="0" smtClean="0"/>
              <a:t>。</a:t>
            </a:r>
            <a:endParaRPr lang="en-US" altLang="zh-CN" sz="1400" dirty="0" smtClean="0"/>
          </a:p>
          <a:p>
            <a:r>
              <a:rPr lang="zh-CN" altLang="en-US" sz="1400" dirty="0" smtClean="0"/>
              <a:t>解惑：</a:t>
            </a:r>
            <a:endParaRPr lang="en-US" altLang="zh-CN" sz="1400" dirty="0" smtClean="0"/>
          </a:p>
          <a:p>
            <a:r>
              <a:rPr lang="zh-CN" altLang="en-US" sz="1400" dirty="0" smtClean="0"/>
              <a:t>这个</a:t>
            </a:r>
            <a:r>
              <a:rPr lang="en-US" altLang="zh-CN" sz="1400" dirty="0" smtClean="0"/>
              <a:t>\d\d?</a:t>
            </a:r>
            <a:r>
              <a:rPr lang="zh-CN" altLang="en-US" sz="1400" dirty="0" smtClean="0"/>
              <a:t>，需要结合</a:t>
            </a:r>
            <a:r>
              <a:rPr lang="en-US" altLang="zh-CN" sz="1400" dirty="0" smtClean="0"/>
              <a:t>[01]?</a:t>
            </a:r>
            <a:r>
              <a:rPr lang="zh-CN" altLang="en-US" sz="1400" dirty="0" smtClean="0"/>
              <a:t>一起才能看懂。</a:t>
            </a:r>
            <a:endParaRPr lang="en-US" altLang="zh-CN" sz="1400" dirty="0" smtClean="0"/>
          </a:p>
          <a:p>
            <a:r>
              <a:rPr lang="zh-CN" altLang="en-US" sz="1400" dirty="0"/>
              <a:t>首先来</a:t>
            </a:r>
            <a:r>
              <a:rPr lang="zh-CN" altLang="en-US" sz="1400" dirty="0" smtClean="0"/>
              <a:t>分析需求。数字段开头为</a:t>
            </a:r>
            <a:r>
              <a:rPr lang="en-US" altLang="zh-CN" sz="1400" dirty="0" smtClean="0"/>
              <a:t>2</a:t>
            </a:r>
            <a:r>
              <a:rPr lang="zh-CN" altLang="en-US" sz="1400" dirty="0" smtClean="0"/>
              <a:t>和</a:t>
            </a:r>
            <a:r>
              <a:rPr lang="en-US" altLang="zh-CN" sz="1400" dirty="0" smtClean="0"/>
              <a:t>25</a:t>
            </a:r>
            <a:r>
              <a:rPr lang="zh-CN" altLang="en-US" sz="1400" dirty="0" smtClean="0"/>
              <a:t>的情况刚刚已经分析过了。不再解释。这里只解释数字</a:t>
            </a:r>
            <a:r>
              <a:rPr lang="en-US" altLang="zh-CN" sz="1400" dirty="0" smtClean="0"/>
              <a:t>&lt;200</a:t>
            </a:r>
            <a:r>
              <a:rPr lang="zh-CN" altLang="en-US" sz="1400" dirty="0" smtClean="0"/>
              <a:t>时的情况。</a:t>
            </a:r>
            <a:endParaRPr lang="en-US" altLang="zh-CN" sz="1400" dirty="0" smtClean="0"/>
          </a:p>
          <a:p>
            <a:r>
              <a:rPr lang="zh-CN" altLang="en-US" sz="1400" dirty="0" smtClean="0"/>
              <a:t>它可能有</a:t>
            </a:r>
            <a:r>
              <a:rPr lang="en-US" altLang="zh-CN" sz="1400" dirty="0" smtClean="0"/>
              <a:t>3</a:t>
            </a:r>
            <a:r>
              <a:rPr lang="zh-CN" altLang="en-US" sz="1400" dirty="0"/>
              <a:t>种</a:t>
            </a:r>
            <a:r>
              <a:rPr lang="zh-CN" altLang="en-US" sz="1400" dirty="0" smtClean="0"/>
              <a:t>情况</a:t>
            </a:r>
            <a:endParaRPr lang="en-US" altLang="zh-CN" sz="1400" dirty="0" smtClean="0"/>
          </a:p>
          <a:p>
            <a:r>
              <a:rPr lang="zh-CN" altLang="en-US" sz="1400" dirty="0" smtClean="0"/>
              <a:t>① 有</a:t>
            </a:r>
            <a:r>
              <a:rPr lang="en-US" altLang="zh-CN" sz="1400" dirty="0" smtClean="0"/>
              <a:t>1</a:t>
            </a:r>
            <a:r>
              <a:rPr lang="zh-CN" altLang="en-US" sz="1400" dirty="0" smtClean="0"/>
              <a:t>位数字</a:t>
            </a:r>
            <a:endParaRPr lang="en-US" altLang="zh-CN" sz="1400" dirty="0" smtClean="0"/>
          </a:p>
          <a:p>
            <a:r>
              <a:rPr lang="zh-CN" altLang="en-US" sz="1400" dirty="0" smtClean="0"/>
              <a:t>② 有</a:t>
            </a:r>
            <a:r>
              <a:rPr lang="en-US" altLang="zh-CN" sz="1400" dirty="0" smtClean="0"/>
              <a:t>2</a:t>
            </a:r>
            <a:r>
              <a:rPr lang="zh-CN" altLang="en-US" sz="1400" dirty="0" smtClean="0"/>
              <a:t>位数字</a:t>
            </a:r>
            <a:endParaRPr lang="en-US" altLang="zh-CN" sz="1400" dirty="0" smtClean="0"/>
          </a:p>
          <a:p>
            <a:r>
              <a:rPr lang="zh-CN" altLang="en-US" sz="1400" dirty="0" smtClean="0"/>
              <a:t>③ 有</a:t>
            </a:r>
            <a:r>
              <a:rPr lang="en-US" altLang="zh-CN" sz="1400" dirty="0" smtClean="0"/>
              <a:t>3</a:t>
            </a:r>
            <a:r>
              <a:rPr lang="zh-CN" altLang="en-US" sz="1400" dirty="0" smtClean="0"/>
              <a:t>位数字且开头为</a:t>
            </a:r>
            <a:r>
              <a:rPr lang="en-US" altLang="zh-CN" sz="1400" dirty="0" smtClean="0"/>
              <a:t>1</a:t>
            </a:r>
          </a:p>
          <a:p>
            <a:r>
              <a:rPr lang="zh-CN" altLang="en-US" sz="1400" dirty="0" smtClean="0"/>
              <a:t>翻译成正则表达式的语言就是：</a:t>
            </a:r>
            <a:r>
              <a:rPr lang="en-US" altLang="zh-CN" sz="1400" dirty="0" smtClean="0"/>
              <a:t>[01]?/d?/d</a:t>
            </a:r>
          </a:p>
          <a:p>
            <a:r>
              <a:rPr lang="zh-CN" altLang="en-US" sz="1400" b="1" dirty="0" smtClean="0">
                <a:solidFill>
                  <a:srgbClr val="FF0000"/>
                </a:solidFill>
              </a:rPr>
              <a:t>因此我不理解书上为什么要写成</a:t>
            </a:r>
            <a:r>
              <a:rPr lang="en-US" altLang="zh-CN" sz="1400" b="1" dirty="0" smtClean="0">
                <a:solidFill>
                  <a:srgbClr val="FF0000"/>
                </a:solidFill>
              </a:rPr>
              <a:t>[01]?/d/d?</a:t>
            </a:r>
            <a:r>
              <a:rPr lang="zh-CN" altLang="en-US" sz="1400" b="1" dirty="0" smtClean="0">
                <a:solidFill>
                  <a:srgbClr val="FF0000"/>
                </a:solidFill>
              </a:rPr>
              <a:t>，而不是</a:t>
            </a:r>
            <a:r>
              <a:rPr lang="en-US" altLang="zh-CN" sz="1400" b="1" dirty="0" smtClean="0">
                <a:solidFill>
                  <a:srgbClr val="FF0000"/>
                </a:solidFill>
              </a:rPr>
              <a:t>[01]?/d?/d</a:t>
            </a:r>
            <a:r>
              <a:rPr lang="zh-CN" altLang="en-US" sz="1400" b="1" dirty="0" smtClean="0">
                <a:solidFill>
                  <a:srgbClr val="FF0000"/>
                </a:solidFill>
              </a:rPr>
              <a:t>。周末问问师父。</a:t>
            </a:r>
            <a:endParaRPr lang="en-US" altLang="zh-CN" sz="1400" b="1" dirty="0" smtClean="0">
              <a:solidFill>
                <a:srgbClr val="FF0000"/>
              </a:solidFill>
            </a:endParaRPr>
          </a:p>
        </p:txBody>
      </p:sp>
    </p:spTree>
    <p:extLst>
      <p:ext uri="{BB962C8B-B14F-4D97-AF65-F5344CB8AC3E}">
        <p14:creationId xmlns:p14="http://schemas.microsoft.com/office/powerpoint/2010/main" val="325048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代码见</a:t>
            </a:r>
            <a:r>
              <a:rPr lang="en-US" altLang="zh-CN" sz="1400" dirty="0"/>
              <a:t>3.3.5-1 </a:t>
            </a:r>
            <a:r>
              <a:rPr lang="zh-CN" altLang="en-US" sz="1400" dirty="0"/>
              <a:t>分组测试</a:t>
            </a:r>
            <a:r>
              <a:rPr lang="en-US" altLang="zh-CN" sz="1400" dirty="0"/>
              <a:t>.</a:t>
            </a:r>
            <a:r>
              <a:rPr lang="en-US" altLang="zh-CN" sz="1400" dirty="0" err="1" smtClean="0"/>
              <a:t>php</a:t>
            </a:r>
            <a:endParaRPr lang="en-US" altLang="zh-CN" sz="1400" dirty="0" smtClean="0"/>
          </a:p>
          <a:p>
            <a:r>
              <a:rPr lang="zh-CN" altLang="en-US" sz="1400" dirty="0" smtClean="0"/>
              <a:t>如下两图是书上写的正则的匹配结果</a:t>
            </a:r>
            <a:endParaRPr lang="en-US" altLang="zh-CN" sz="1400" dirty="0" smtClean="0"/>
          </a:p>
          <a:p>
            <a:r>
              <a:rPr lang="zh-CN" altLang="en-US" sz="1400" dirty="0" smtClean="0"/>
              <a:t>这里只关注匹配数组中的第</a:t>
            </a:r>
            <a:r>
              <a:rPr lang="en-US" altLang="zh-CN" sz="1400" dirty="0" smtClean="0"/>
              <a:t>1</a:t>
            </a:r>
            <a:r>
              <a:rPr lang="zh-CN" altLang="en-US" sz="1400" dirty="0" smtClean="0"/>
              <a:t>个元素。暂时不看后面的元素。</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380" y="2564904"/>
            <a:ext cx="62103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906" y="2564904"/>
            <a:ext cx="9190038" cy="903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781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如下两图是我自己写的正则的匹配结果</a:t>
            </a:r>
            <a:endParaRPr lang="en-US" altLang="zh-CN" sz="1400" dirty="0" smtClean="0"/>
          </a:p>
          <a:p>
            <a:r>
              <a:rPr lang="zh-CN" altLang="en-US" sz="1400" dirty="0"/>
              <a:t>从结果上</a:t>
            </a:r>
            <a:r>
              <a:rPr lang="zh-CN" altLang="en-US" sz="1400" dirty="0" smtClean="0"/>
              <a:t>看两个正则匹配的结果是一样的。没有看到差别。</a:t>
            </a:r>
            <a:endParaRPr lang="en-US" altLang="zh-CN" sz="1400" dirty="0" smtClean="0"/>
          </a:p>
          <a:p>
            <a:endParaRPr lang="zh-CN" alt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063" y="2572580"/>
            <a:ext cx="9104313" cy="892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472" y="2572580"/>
            <a:ext cx="61722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168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这里来看运行结果中的第</a:t>
            </a:r>
            <a:r>
              <a:rPr lang="en-US" altLang="zh-CN" sz="1400" dirty="0"/>
              <a:t>2</a:t>
            </a:r>
            <a:r>
              <a:rPr lang="zh-CN" altLang="en-US" sz="1400" dirty="0" smtClean="0"/>
              <a:t>、</a:t>
            </a:r>
            <a:r>
              <a:rPr lang="en-US" altLang="zh-CN" sz="1400" dirty="0"/>
              <a:t>3</a:t>
            </a:r>
            <a:r>
              <a:rPr lang="zh-CN" altLang="en-US" sz="1400" dirty="0" smtClean="0"/>
              <a:t>、</a:t>
            </a:r>
            <a:r>
              <a:rPr lang="en-US" altLang="zh-CN" sz="1400" dirty="0"/>
              <a:t>4</a:t>
            </a:r>
            <a:r>
              <a:rPr lang="zh-CN" altLang="en-US" sz="1400" dirty="0" smtClean="0"/>
              <a:t>个元素。即索引为</a:t>
            </a:r>
            <a:r>
              <a:rPr lang="en-US" altLang="zh-CN" sz="1400" dirty="0" smtClean="0"/>
              <a:t>1</a:t>
            </a:r>
            <a:r>
              <a:rPr lang="zh-CN" altLang="en-US" sz="1400" dirty="0" smtClean="0"/>
              <a:t>、</a:t>
            </a:r>
            <a:r>
              <a:rPr lang="en-US" altLang="zh-CN" sz="1400" dirty="0" smtClean="0"/>
              <a:t>2</a:t>
            </a:r>
            <a:r>
              <a:rPr lang="zh-CN" altLang="en-US" sz="1400" dirty="0" smtClean="0"/>
              <a:t>、</a:t>
            </a:r>
            <a:r>
              <a:rPr lang="en-US" altLang="zh-CN" sz="1400" dirty="0" smtClean="0"/>
              <a:t>3</a:t>
            </a:r>
            <a:r>
              <a:rPr lang="zh-CN" altLang="en-US" sz="1400" dirty="0" smtClean="0"/>
              <a:t>的这三个元素。想要理解这</a:t>
            </a:r>
            <a:r>
              <a:rPr lang="en-US" altLang="zh-CN" sz="1400" dirty="0" smtClean="0"/>
              <a:t>3</a:t>
            </a:r>
            <a:r>
              <a:rPr lang="zh-CN" altLang="en-US" sz="1400" dirty="0" smtClean="0"/>
              <a:t>个元素，就要介绍组号的概念。</a:t>
            </a:r>
            <a:endParaRPr lang="en-US" altLang="zh-CN" sz="1400" dirty="0" smtClean="0"/>
          </a:p>
          <a:p>
            <a:r>
              <a:rPr lang="zh-CN" altLang="en-US" sz="1400" b="1" dirty="0"/>
              <a:t>组</a:t>
            </a:r>
            <a:r>
              <a:rPr lang="zh-CN" altLang="en-US" sz="1400" b="1" dirty="0" smtClean="0"/>
              <a:t>号的规则：默认情况下，每个分组会自动拥有一个组号。其规则为：</a:t>
            </a:r>
            <a:endParaRPr lang="en-US" altLang="zh-CN" sz="1400" b="1" dirty="0" smtClean="0"/>
          </a:p>
          <a:p>
            <a:r>
              <a:rPr lang="zh-CN" altLang="en-US" sz="1400" b="1" dirty="0"/>
              <a:t>从左</a:t>
            </a:r>
            <a:r>
              <a:rPr lang="zh-CN" altLang="en-US" sz="1400" b="1" dirty="0" smtClean="0"/>
              <a:t>向右，以分组的左括号为标志，第一个出现的左括号，其组号为</a:t>
            </a:r>
            <a:r>
              <a:rPr lang="en-US" altLang="zh-CN" sz="1400" b="1" dirty="0" smtClean="0"/>
              <a:t>1</a:t>
            </a:r>
            <a:r>
              <a:rPr lang="zh-CN" altLang="en-US" sz="1400" b="1" dirty="0" smtClean="0"/>
              <a:t>；第二个为</a:t>
            </a:r>
            <a:r>
              <a:rPr lang="en-US" altLang="zh-CN" sz="1400" b="1" dirty="0" smtClean="0"/>
              <a:t>2</a:t>
            </a:r>
            <a:r>
              <a:rPr lang="zh-CN" altLang="en-US" sz="1400" b="1" dirty="0" smtClean="0"/>
              <a:t>；以此类推。分组</a:t>
            </a:r>
            <a:r>
              <a:rPr lang="en-US" altLang="zh-CN" sz="1400" b="1" dirty="0" smtClean="0"/>
              <a:t>0</a:t>
            </a:r>
            <a:r>
              <a:rPr lang="zh-CN" altLang="en-US" sz="1400" b="1" dirty="0" smtClean="0"/>
              <a:t>对应整个表达式。</a:t>
            </a:r>
            <a:endParaRPr lang="en-US" altLang="zh-CN" sz="1400" b="1" dirty="0" smtClean="0"/>
          </a:p>
          <a:p>
            <a:r>
              <a:rPr lang="zh-CN" altLang="en-US" sz="1400" dirty="0" smtClean="0"/>
              <a:t>那么应用这个结论来分析运行结果中的</a:t>
            </a:r>
            <a:r>
              <a:rPr lang="en-US" altLang="zh-CN" sz="1400" dirty="0" smtClean="0"/>
              <a:t>1 =&gt;’0.’ 2=&gt; ‘0’ 3=&gt; ‘01’</a:t>
            </a:r>
            <a:r>
              <a:rPr lang="zh-CN" altLang="en-US" sz="1400" dirty="0" smtClean="0"/>
              <a:t>的原因：</a:t>
            </a:r>
            <a:endParaRPr lang="en-US" altLang="zh-CN" sz="1400" dirty="0" smtClean="0"/>
          </a:p>
          <a:p>
            <a:r>
              <a:rPr lang="en-US" altLang="zh-CN" sz="1400" dirty="0" smtClean="0"/>
              <a:t> </a:t>
            </a:r>
            <a:r>
              <a:rPr lang="zh-CN" altLang="en-US" sz="1400" dirty="0"/>
              <a:t>这里</a:t>
            </a:r>
            <a:r>
              <a:rPr lang="zh-CN" altLang="en-US" sz="1400" dirty="0" smtClean="0"/>
              <a:t>用自己写的这个正则来分析。</a:t>
            </a:r>
            <a:endParaRPr lang="en-US" altLang="zh-CN" sz="1400" dirty="0" smtClean="0"/>
          </a:p>
          <a:p>
            <a:r>
              <a:rPr lang="en-US" altLang="zh-CN" sz="1400" dirty="0"/>
              <a:t>#((2[0-4]\d|25[0-5]|[01]?\d?\d)\.){3}(2[0-4]\d|25[0-5]|[01]?\d?\d</a:t>
            </a:r>
            <a:r>
              <a:rPr lang="en-US" altLang="zh-CN" sz="1400" dirty="0" smtClean="0"/>
              <a:t>)#</a:t>
            </a:r>
          </a:p>
          <a:p>
            <a:r>
              <a:rPr lang="en-US" altLang="zh-CN" sz="1400" b="1" dirty="0" smtClean="0"/>
              <a:t>step1. </a:t>
            </a:r>
            <a:r>
              <a:rPr lang="zh-CN" altLang="en-US" sz="1400" b="1" dirty="0" smtClean="0"/>
              <a:t>确定分组</a:t>
            </a:r>
            <a:endParaRPr lang="en-US" altLang="zh-CN" sz="1400" b="1" dirty="0" smtClean="0"/>
          </a:p>
          <a:p>
            <a:r>
              <a:rPr lang="zh-CN" altLang="en-US" sz="1400" dirty="0"/>
              <a:t>根据</a:t>
            </a:r>
            <a:r>
              <a:rPr lang="zh-CN" altLang="en-US" sz="1400" dirty="0" smtClean="0"/>
              <a:t>概念得出：</a:t>
            </a:r>
            <a:endParaRPr lang="en-US" altLang="zh-CN" sz="1400" dirty="0" smtClean="0"/>
          </a:p>
          <a:p>
            <a:r>
              <a:rPr lang="zh-CN" altLang="en-US" sz="1400" dirty="0"/>
              <a:t>组</a:t>
            </a:r>
            <a:r>
              <a:rPr lang="zh-CN" altLang="en-US" sz="1400" dirty="0" smtClean="0"/>
              <a:t>号</a:t>
            </a:r>
            <a:r>
              <a:rPr lang="en-US" altLang="zh-CN" sz="1400" dirty="0" smtClean="0"/>
              <a:t>1</a:t>
            </a:r>
            <a:r>
              <a:rPr lang="zh-CN" altLang="en-US" sz="1400" dirty="0" smtClean="0"/>
              <a:t>：</a:t>
            </a:r>
            <a:r>
              <a:rPr lang="en-US" altLang="zh-CN" sz="1400" dirty="0" smtClean="0"/>
              <a:t>((</a:t>
            </a:r>
            <a:r>
              <a:rPr lang="en-US" altLang="zh-CN" sz="1400" dirty="0"/>
              <a:t>2[0-4]\d|25[0-5]|[01]?\</a:t>
            </a:r>
            <a:r>
              <a:rPr lang="en-US" altLang="zh-CN" sz="1400" dirty="0" smtClean="0"/>
              <a:t>d?\d)\.)</a:t>
            </a:r>
          </a:p>
          <a:p>
            <a:r>
              <a:rPr lang="zh-CN" altLang="en-US" sz="1400" dirty="0"/>
              <a:t>组</a:t>
            </a:r>
            <a:r>
              <a:rPr lang="zh-CN" altLang="en-US" sz="1400" dirty="0" smtClean="0"/>
              <a:t>号</a:t>
            </a:r>
            <a:r>
              <a:rPr lang="en-US" altLang="zh-CN" sz="1400" dirty="0" smtClean="0"/>
              <a:t>2</a:t>
            </a:r>
            <a:r>
              <a:rPr lang="zh-CN" altLang="en-US" sz="1400" dirty="0" smtClean="0"/>
              <a:t>：</a:t>
            </a:r>
            <a:r>
              <a:rPr lang="en-US" altLang="zh-CN" sz="1400" dirty="0"/>
              <a:t>(2[0-4]\d|25[0-5]|[01]?\</a:t>
            </a:r>
            <a:r>
              <a:rPr lang="en-US" altLang="zh-CN" sz="1400" dirty="0" smtClean="0"/>
              <a:t>d?\d)</a:t>
            </a:r>
          </a:p>
          <a:p>
            <a:r>
              <a:rPr lang="zh-CN" altLang="en-US" sz="1400" dirty="0"/>
              <a:t>组</a:t>
            </a:r>
            <a:r>
              <a:rPr lang="zh-CN" altLang="en-US" sz="1400" dirty="0" smtClean="0"/>
              <a:t>号</a:t>
            </a:r>
            <a:r>
              <a:rPr lang="en-US" altLang="zh-CN" sz="1400" dirty="0" smtClean="0"/>
              <a:t>3</a:t>
            </a:r>
            <a:r>
              <a:rPr lang="zh-CN" altLang="en-US" sz="1400" dirty="0" smtClean="0"/>
              <a:t>：</a:t>
            </a:r>
            <a:r>
              <a:rPr lang="en-US" altLang="zh-CN" sz="1400" dirty="0"/>
              <a:t>(2[0-4]\d|25[0-5]|[01]?\d?\d</a:t>
            </a:r>
            <a:r>
              <a:rPr lang="en-US" altLang="zh-CN" sz="1400" dirty="0" smtClean="0"/>
              <a:t>)</a:t>
            </a:r>
          </a:p>
        </p:txBody>
      </p:sp>
    </p:spTree>
    <p:extLst>
      <p:ext uri="{BB962C8B-B14F-4D97-AF65-F5344CB8AC3E}">
        <p14:creationId xmlns:p14="http://schemas.microsoft.com/office/powerpoint/2010/main" val="3457297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b="1" dirty="0"/>
              <a:t>step2. </a:t>
            </a:r>
            <a:r>
              <a:rPr lang="zh-CN" altLang="en-US" sz="1400" b="1" dirty="0"/>
              <a:t>执行过程</a:t>
            </a:r>
            <a:endParaRPr lang="en-US" altLang="zh-CN" sz="1400" b="1" dirty="0"/>
          </a:p>
          <a:p>
            <a:r>
              <a:rPr lang="zh-CN" altLang="en-US" sz="1400" dirty="0"/>
              <a:t>对于组号</a:t>
            </a:r>
            <a:r>
              <a:rPr lang="en-US" altLang="zh-CN" sz="1400" dirty="0"/>
              <a:t>1</a:t>
            </a:r>
            <a:r>
              <a:rPr lang="zh-CN" altLang="en-US" sz="1400" dirty="0"/>
              <a:t>来讲，它执行了</a:t>
            </a:r>
            <a:r>
              <a:rPr lang="en-US" altLang="zh-CN" sz="1400" dirty="0"/>
              <a:t>3</a:t>
            </a:r>
            <a:r>
              <a:rPr lang="zh-CN" altLang="en-US" sz="1400" dirty="0"/>
              <a:t>次。每次捕获到的内容分别为：</a:t>
            </a:r>
            <a:endParaRPr lang="en-US" altLang="zh-CN" sz="1400" dirty="0"/>
          </a:p>
          <a:p>
            <a:r>
              <a:rPr lang="zh-CN" altLang="en-US" sz="1400" dirty="0"/>
              <a:t>第</a:t>
            </a:r>
            <a:r>
              <a:rPr lang="en-US" altLang="zh-CN" sz="1400" dirty="0"/>
              <a:t>1</a:t>
            </a:r>
            <a:r>
              <a:rPr lang="zh-CN" altLang="en-US" sz="1400" dirty="0"/>
              <a:t>次：</a:t>
            </a:r>
            <a:r>
              <a:rPr lang="en-US" altLang="zh-CN" sz="1400" dirty="0"/>
              <a:t>192</a:t>
            </a:r>
            <a:r>
              <a:rPr lang="en-US" altLang="zh-CN" sz="1400" dirty="0" smtClean="0"/>
              <a:t>.</a:t>
            </a:r>
          </a:p>
          <a:p>
            <a:r>
              <a:rPr lang="zh-CN" altLang="en-US" sz="1400" dirty="0" smtClean="0"/>
              <a:t>第</a:t>
            </a:r>
            <a:r>
              <a:rPr lang="en-US" altLang="zh-CN" sz="1400" dirty="0" smtClean="0"/>
              <a:t>2</a:t>
            </a:r>
            <a:r>
              <a:rPr lang="zh-CN" altLang="en-US" sz="1400" dirty="0" smtClean="0"/>
              <a:t>次：</a:t>
            </a:r>
            <a:r>
              <a:rPr lang="en-US" altLang="zh-CN" sz="1400" dirty="0" smtClean="0"/>
              <a:t>168.</a:t>
            </a:r>
          </a:p>
          <a:p>
            <a:r>
              <a:rPr lang="zh-CN" altLang="en-US" sz="1400" dirty="0" smtClean="0"/>
              <a:t>第</a:t>
            </a:r>
            <a:r>
              <a:rPr lang="en-US" altLang="zh-CN" sz="1400" dirty="0" smtClean="0"/>
              <a:t>3</a:t>
            </a:r>
            <a:r>
              <a:rPr lang="zh-CN" altLang="en-US" sz="1400" dirty="0" smtClean="0"/>
              <a:t>次：</a:t>
            </a:r>
            <a:r>
              <a:rPr lang="en-US" altLang="zh-CN" sz="1400" dirty="0" smtClean="0"/>
              <a:t>0.</a:t>
            </a:r>
          </a:p>
          <a:p>
            <a:r>
              <a:rPr lang="zh-CN" altLang="en-US" sz="1400" dirty="0" smtClean="0"/>
              <a:t>根据结果可知，每个组只保留它最后一次的捕获结果。这就解释了 </a:t>
            </a:r>
            <a:r>
              <a:rPr lang="en-US" altLang="zh-CN" sz="1400" dirty="0" smtClean="0"/>
              <a:t>1 =&gt; ‘0.’</a:t>
            </a:r>
            <a:r>
              <a:rPr lang="zh-CN" altLang="en-US" sz="1400" dirty="0" smtClean="0"/>
              <a:t>的来由。</a:t>
            </a:r>
            <a:endParaRPr lang="en-US" altLang="zh-CN" sz="1400" dirty="0" smtClean="0"/>
          </a:p>
          <a:p>
            <a:r>
              <a:rPr lang="zh-CN" altLang="en-US" sz="1400" dirty="0" smtClean="0"/>
              <a:t>对于组号</a:t>
            </a:r>
            <a:r>
              <a:rPr lang="en-US" altLang="zh-CN" sz="1400" dirty="0" smtClean="0"/>
              <a:t>2</a:t>
            </a:r>
            <a:r>
              <a:rPr lang="zh-CN" altLang="en-US" sz="1400" dirty="0" smtClean="0"/>
              <a:t>来讲，它也执行了</a:t>
            </a:r>
            <a:r>
              <a:rPr lang="en-US" altLang="zh-CN" sz="1400" dirty="0" smtClean="0"/>
              <a:t>3</a:t>
            </a:r>
            <a:r>
              <a:rPr lang="zh-CN" altLang="en-US" sz="1400" dirty="0" smtClean="0"/>
              <a:t>次。每次捕获到的内容分别为：</a:t>
            </a:r>
            <a:endParaRPr lang="en-US" altLang="zh-CN" sz="1400" dirty="0" smtClean="0"/>
          </a:p>
          <a:p>
            <a:r>
              <a:rPr lang="zh-CN" altLang="en-US" sz="1400" dirty="0" smtClean="0"/>
              <a:t>第</a:t>
            </a:r>
            <a:r>
              <a:rPr lang="en-US" altLang="zh-CN" sz="1400" dirty="0" smtClean="0"/>
              <a:t>1</a:t>
            </a:r>
            <a:r>
              <a:rPr lang="zh-CN" altLang="en-US" sz="1400" dirty="0" smtClean="0"/>
              <a:t>次：</a:t>
            </a:r>
            <a:r>
              <a:rPr lang="en-US" altLang="zh-CN" sz="1400" dirty="0" smtClean="0"/>
              <a:t>192</a:t>
            </a:r>
          </a:p>
          <a:p>
            <a:r>
              <a:rPr lang="zh-CN" altLang="en-US" sz="1400" dirty="0" smtClean="0"/>
              <a:t>第</a:t>
            </a:r>
            <a:r>
              <a:rPr lang="en-US" altLang="zh-CN" sz="1400" dirty="0" smtClean="0"/>
              <a:t>2</a:t>
            </a:r>
            <a:r>
              <a:rPr lang="zh-CN" altLang="en-US" sz="1400" dirty="0" smtClean="0"/>
              <a:t>次：</a:t>
            </a:r>
            <a:r>
              <a:rPr lang="en-US" altLang="zh-CN" sz="1400" dirty="0" smtClean="0"/>
              <a:t>168</a:t>
            </a:r>
          </a:p>
          <a:p>
            <a:r>
              <a:rPr lang="zh-CN" altLang="en-US" sz="1400" dirty="0" smtClean="0"/>
              <a:t>第</a:t>
            </a:r>
            <a:r>
              <a:rPr lang="en-US" altLang="zh-CN" sz="1400" dirty="0" smtClean="0"/>
              <a:t>3</a:t>
            </a:r>
            <a:r>
              <a:rPr lang="zh-CN" altLang="en-US" sz="1400" dirty="0" smtClean="0"/>
              <a:t>次：</a:t>
            </a:r>
            <a:r>
              <a:rPr lang="en-US" altLang="zh-CN" sz="1400" dirty="0" smtClean="0"/>
              <a:t>0</a:t>
            </a:r>
          </a:p>
          <a:p>
            <a:r>
              <a:rPr lang="zh-CN" altLang="en-US" sz="1400" dirty="0" smtClean="0"/>
              <a:t>组号</a:t>
            </a:r>
            <a:r>
              <a:rPr lang="en-US" altLang="zh-CN" sz="1400" dirty="0" smtClean="0"/>
              <a:t>2</a:t>
            </a:r>
            <a:r>
              <a:rPr lang="zh-CN" altLang="en-US" sz="1400" dirty="0" smtClean="0"/>
              <a:t>保留最后一次的捕获结果：</a:t>
            </a:r>
            <a:r>
              <a:rPr lang="en-US" altLang="zh-CN" sz="1400" dirty="0" smtClean="0"/>
              <a:t>2 =&gt; 0</a:t>
            </a:r>
          </a:p>
          <a:p>
            <a:r>
              <a:rPr lang="zh-CN" altLang="en-US" sz="1400" dirty="0" smtClean="0"/>
              <a:t>对于组号</a:t>
            </a:r>
            <a:r>
              <a:rPr lang="en-US" altLang="zh-CN" sz="1400" dirty="0" smtClean="0"/>
              <a:t>3</a:t>
            </a:r>
            <a:r>
              <a:rPr lang="zh-CN" altLang="en-US" sz="1400" dirty="0" smtClean="0"/>
              <a:t>来讲，它仅执行了</a:t>
            </a:r>
            <a:r>
              <a:rPr lang="en-US" altLang="zh-CN" sz="1400" dirty="0" smtClean="0"/>
              <a:t>1</a:t>
            </a:r>
            <a:r>
              <a:rPr lang="zh-CN" altLang="en-US" sz="1400" dirty="0" smtClean="0"/>
              <a:t>次。这</a:t>
            </a:r>
            <a:r>
              <a:rPr lang="en-US" altLang="zh-CN" sz="1400" dirty="0" smtClean="0"/>
              <a:t>1</a:t>
            </a:r>
            <a:r>
              <a:rPr lang="zh-CN" altLang="en-US" sz="1400" dirty="0" smtClean="0"/>
              <a:t>次的捕获结果为：</a:t>
            </a:r>
            <a:endParaRPr lang="en-US" altLang="zh-CN" sz="1400" dirty="0" smtClean="0"/>
          </a:p>
          <a:p>
            <a:r>
              <a:rPr lang="zh-CN" altLang="en-US" sz="1400" dirty="0" smtClean="0"/>
              <a:t>第</a:t>
            </a:r>
            <a:r>
              <a:rPr lang="en-US" altLang="zh-CN" sz="1400" dirty="0" smtClean="0"/>
              <a:t>1</a:t>
            </a:r>
            <a:r>
              <a:rPr lang="zh-CN" altLang="en-US" sz="1400" dirty="0" smtClean="0"/>
              <a:t>次：</a:t>
            </a:r>
            <a:r>
              <a:rPr lang="en-US" altLang="zh-CN" sz="1400" dirty="0" smtClean="0"/>
              <a:t>01</a:t>
            </a:r>
          </a:p>
          <a:p>
            <a:r>
              <a:rPr lang="zh-CN" altLang="en-US" sz="1400" dirty="0"/>
              <a:t>这也</a:t>
            </a:r>
            <a:r>
              <a:rPr lang="zh-CN" altLang="en-US" sz="1400" dirty="0" smtClean="0"/>
              <a:t>就解释了结果数组中第</a:t>
            </a:r>
            <a:r>
              <a:rPr lang="en-US" altLang="zh-CN" sz="1400" dirty="0" smtClean="0"/>
              <a:t>2 3 4</a:t>
            </a:r>
            <a:r>
              <a:rPr lang="zh-CN" altLang="en-US" sz="1400" dirty="0" smtClean="0"/>
              <a:t>个元素中的内容。</a:t>
            </a:r>
            <a:endParaRPr lang="en-US" altLang="zh-CN" sz="1400" dirty="0" smtClean="0"/>
          </a:p>
          <a:p>
            <a:endParaRPr lang="zh-CN" altLang="en-US" sz="1400" dirty="0"/>
          </a:p>
          <a:p>
            <a:endParaRPr lang="zh-CN" altLang="en-US" sz="1400" dirty="0"/>
          </a:p>
        </p:txBody>
      </p:sp>
    </p:spTree>
    <p:extLst>
      <p:ext uri="{BB962C8B-B14F-4D97-AF65-F5344CB8AC3E}">
        <p14:creationId xmlns:p14="http://schemas.microsoft.com/office/powerpoint/2010/main" val="2803698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那么进一步思考，作为一个开发者，能否自己命名组号呢？自己命名的组号和默认组号的先后顺序又是怎样的呢？</a:t>
            </a:r>
            <a:endParaRPr lang="en-US" altLang="zh-CN" sz="1400" dirty="0" smtClean="0"/>
          </a:p>
          <a:p>
            <a:r>
              <a:rPr lang="zh-CN" altLang="en-US" sz="1400" dirty="0" smtClean="0"/>
              <a:t>再来做一个实验：将上述表达式的组号</a:t>
            </a:r>
            <a:r>
              <a:rPr lang="en-US" altLang="zh-CN" sz="1400" dirty="0" smtClean="0"/>
              <a:t>1</a:t>
            </a:r>
            <a:r>
              <a:rPr lang="zh-CN" altLang="en-US" sz="1400" dirty="0" smtClean="0"/>
              <a:t>进行自命名，并观察结果。</a:t>
            </a:r>
            <a:endParaRPr lang="en-US" altLang="zh-CN" sz="1400" dirty="0" smtClean="0"/>
          </a:p>
          <a:p>
            <a:r>
              <a:rPr lang="zh-CN" altLang="en-US" sz="1400" dirty="0"/>
              <a:t>自</a:t>
            </a:r>
            <a:r>
              <a:rPr lang="zh-CN" altLang="en-US" sz="1400" dirty="0" smtClean="0"/>
              <a:t>命名语法</a:t>
            </a:r>
            <a:r>
              <a:rPr lang="en-US" altLang="zh-CN" sz="1400" dirty="0" smtClean="0">
                <a:sym typeface="Wingdings" panose="05000000000000000000" pitchFamily="2" charset="2"/>
              </a:rPr>
              <a:t>(?&lt;name&gt;</a:t>
            </a:r>
            <a:r>
              <a:rPr lang="en-US" altLang="zh-CN" sz="1400" dirty="0" err="1" smtClean="0">
                <a:sym typeface="Wingdings" panose="05000000000000000000" pitchFamily="2" charset="2"/>
              </a:rPr>
              <a:t>exp</a:t>
            </a:r>
            <a:r>
              <a:rPr lang="en-US" altLang="zh-CN" sz="1400" dirty="0" smtClean="0">
                <a:sym typeface="Wingdings" panose="05000000000000000000" pitchFamily="2" charset="2"/>
              </a:rPr>
              <a:t>) </a:t>
            </a:r>
            <a:r>
              <a:rPr lang="zh-CN" altLang="en-US" sz="1400" dirty="0" smtClean="0">
                <a:sym typeface="Wingdings" panose="05000000000000000000" pitchFamily="2" charset="2"/>
              </a:rPr>
              <a:t>或</a:t>
            </a:r>
            <a:r>
              <a:rPr lang="en-US" altLang="zh-CN" sz="1400" dirty="0" smtClean="0">
                <a:sym typeface="Wingdings" panose="05000000000000000000" pitchFamily="2" charset="2"/>
              </a:rPr>
              <a:t>(?’</a:t>
            </a:r>
            <a:r>
              <a:rPr lang="en-US" altLang="zh-CN" sz="1400" dirty="0" err="1" smtClean="0">
                <a:sym typeface="Wingdings" panose="05000000000000000000" pitchFamily="2" charset="2"/>
              </a:rPr>
              <a:t>name’exp</a:t>
            </a:r>
            <a:r>
              <a:rPr lang="en-US" altLang="zh-CN" sz="1400" dirty="0" smtClean="0">
                <a:sym typeface="Wingdings" panose="05000000000000000000" pitchFamily="2" charset="2"/>
              </a:rPr>
              <a:t>)</a:t>
            </a:r>
          </a:p>
          <a:p>
            <a:r>
              <a:rPr lang="en-US" altLang="zh-CN" sz="1400" dirty="0" smtClean="0">
                <a:sym typeface="Wingdings" panose="05000000000000000000" pitchFamily="2" charset="2"/>
              </a:rPr>
              <a:t> </a:t>
            </a:r>
            <a:endParaRPr lang="zh-CN" altLang="en-US" sz="14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96" y="2636912"/>
            <a:ext cx="7589837"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941" y="2636912"/>
            <a:ext cx="9153526"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35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这里通过</a:t>
            </a:r>
            <a:r>
              <a:rPr lang="en-US" altLang="zh-CN" sz="1400" dirty="0" smtClean="0"/>
              <a:t>PHP</a:t>
            </a:r>
            <a:r>
              <a:rPr lang="zh-CN" altLang="en-US" sz="1400" dirty="0" smtClean="0"/>
              <a:t>脚本运行的结果观察的不是很明显。但是也足以说明问题。</a:t>
            </a:r>
            <a:endParaRPr lang="en-US" altLang="zh-CN" sz="1400" dirty="0" smtClean="0"/>
          </a:p>
          <a:p>
            <a:r>
              <a:rPr lang="zh-CN" altLang="en-US" sz="1400" dirty="0" smtClean="0"/>
              <a:t>首先，可以看到分组生效了。结果数组中的键名就是在正则中命名的组号。</a:t>
            </a:r>
            <a:endParaRPr lang="en-US" altLang="zh-CN" sz="1400" dirty="0" smtClean="0"/>
          </a:p>
          <a:p>
            <a:r>
              <a:rPr lang="zh-CN" altLang="en-US" sz="1400" dirty="0" smtClean="0"/>
              <a:t>但是，和预想中的不一样的是，并不是用自命名组号替换默认组号，而是保留默认组号的同时，添加了自命名组号及其对应组的最后一次匹配结果至结果数组中。</a:t>
            </a:r>
            <a:endParaRPr lang="en-US" altLang="zh-CN" sz="1400" dirty="0" smtClean="0"/>
          </a:p>
          <a:p>
            <a:r>
              <a:rPr lang="zh-CN" altLang="en-US" sz="1400" dirty="0" smtClean="0"/>
              <a:t>注：数据格式发生变化是由于我将原来的</a:t>
            </a:r>
            <a:r>
              <a:rPr lang="en-US" altLang="zh-CN" sz="1400" dirty="0" err="1" smtClean="0"/>
              <a:t>preg_match_all</a:t>
            </a:r>
            <a:r>
              <a:rPr lang="en-US" altLang="zh-CN" sz="1400" dirty="0" smtClean="0"/>
              <a:t>()</a:t>
            </a:r>
            <a:r>
              <a:rPr lang="zh-CN" altLang="en-US" sz="1400" dirty="0" smtClean="0"/>
              <a:t>替换为了</a:t>
            </a:r>
            <a:r>
              <a:rPr lang="en-US" altLang="zh-CN" sz="1400" dirty="0" err="1" smtClean="0"/>
              <a:t>preg_match</a:t>
            </a:r>
            <a:r>
              <a:rPr lang="en-US" altLang="zh-CN" sz="1400" dirty="0" smtClean="0"/>
              <a:t>()</a:t>
            </a:r>
            <a:r>
              <a:rPr lang="zh-CN" altLang="en-US" sz="1400" dirty="0" smtClean="0"/>
              <a:t>。</a:t>
            </a:r>
            <a:endParaRPr lang="en-US" altLang="zh-CN" sz="1400" dirty="0" smtClean="0"/>
          </a:p>
          <a:p>
            <a:r>
              <a:rPr lang="zh-CN" altLang="en-US" sz="1400" dirty="0" smtClean="0"/>
              <a:t>这里用正则表达式测试工具来分析命名组号结果。</a:t>
            </a:r>
            <a:endParaRPr lang="en-US" altLang="zh-CN" sz="1400" dirty="0" smtClean="0"/>
          </a:p>
          <a:p>
            <a:r>
              <a:rPr lang="zh-CN" altLang="en-US" sz="1400" dirty="0" smtClean="0"/>
              <a:t>根据红框部分的标注可知：</a:t>
            </a:r>
            <a:endParaRPr lang="en-US" altLang="zh-CN" sz="1400" dirty="0" smtClean="0"/>
          </a:p>
          <a:p>
            <a:r>
              <a:rPr lang="zh-CN" altLang="en-US" sz="1400" dirty="0" smtClean="0"/>
              <a:t>默认组号</a:t>
            </a:r>
            <a:r>
              <a:rPr lang="en-US" altLang="zh-CN" sz="1400" dirty="0" smtClean="0"/>
              <a:t>1</a:t>
            </a:r>
            <a:r>
              <a:rPr lang="zh-CN" altLang="en-US" sz="1400" dirty="0" smtClean="0"/>
              <a:t>被命名为了</a:t>
            </a:r>
            <a:r>
              <a:rPr lang="en-US" altLang="zh-CN" sz="1400" dirty="0" smtClean="0"/>
              <a:t>GROUP1</a:t>
            </a:r>
            <a:r>
              <a:rPr lang="zh-CN" altLang="en-US" sz="1400" dirty="0" smtClean="0"/>
              <a:t>，它进行了</a:t>
            </a:r>
            <a:r>
              <a:rPr lang="en-US" altLang="zh-CN" sz="1400" dirty="0" smtClean="0"/>
              <a:t>3</a:t>
            </a:r>
            <a:r>
              <a:rPr lang="zh-CN" altLang="en-US" sz="1400" dirty="0" smtClean="0"/>
              <a:t>次匹配，过程和上述内容描述一致。</a:t>
            </a:r>
            <a:endParaRPr lang="en-US" altLang="zh-CN" sz="1400" dirty="0" smtClean="0"/>
          </a:p>
          <a:p>
            <a:r>
              <a:rPr lang="zh-CN" altLang="en-US" sz="1400" dirty="0"/>
              <a:t>默认组</a:t>
            </a:r>
            <a:r>
              <a:rPr lang="zh-CN" altLang="en-US" sz="1400" dirty="0" smtClean="0"/>
              <a:t>号</a:t>
            </a:r>
            <a:r>
              <a:rPr lang="en-US" altLang="zh-CN" sz="1400" dirty="0" smtClean="0"/>
              <a:t>2</a:t>
            </a:r>
            <a:r>
              <a:rPr lang="zh-CN" altLang="en-US" sz="1400" dirty="0" smtClean="0"/>
              <a:t>被</a:t>
            </a:r>
            <a:r>
              <a:rPr lang="zh-CN" altLang="en-US" sz="1400" dirty="0"/>
              <a:t>命名为了</a:t>
            </a:r>
            <a:r>
              <a:rPr lang="en-US" altLang="zh-CN" sz="1400" dirty="0" smtClean="0"/>
              <a:t>GROUP2</a:t>
            </a:r>
            <a:r>
              <a:rPr lang="zh-CN" altLang="en-US" sz="1400" dirty="0" smtClean="0"/>
              <a:t>，</a:t>
            </a:r>
            <a:r>
              <a:rPr lang="zh-CN" altLang="en-US" sz="1400" dirty="0"/>
              <a:t>它进行了</a:t>
            </a:r>
            <a:r>
              <a:rPr lang="en-US" altLang="zh-CN" sz="1400" dirty="0"/>
              <a:t>3</a:t>
            </a:r>
            <a:r>
              <a:rPr lang="zh-CN" altLang="en-US" sz="1400" dirty="0"/>
              <a:t>次匹配，过程和上述内容描述</a:t>
            </a:r>
            <a:r>
              <a:rPr lang="zh-CN" altLang="en-US" sz="1400" dirty="0" smtClean="0"/>
              <a:t>一致。</a:t>
            </a:r>
            <a:endParaRPr lang="en-US" altLang="zh-CN" sz="1400" dirty="0" smtClean="0"/>
          </a:p>
          <a:p>
            <a:r>
              <a:rPr lang="zh-CN" altLang="en-US" sz="1400" dirty="0"/>
              <a:t>默认组</a:t>
            </a:r>
            <a:r>
              <a:rPr lang="zh-CN" altLang="en-US" sz="1400" dirty="0" smtClean="0"/>
              <a:t>号</a:t>
            </a:r>
            <a:r>
              <a:rPr lang="en-US" altLang="zh-CN" sz="1400" dirty="0" smtClean="0"/>
              <a:t>3</a:t>
            </a:r>
            <a:r>
              <a:rPr lang="zh-CN" altLang="en-US" sz="1400" dirty="0" smtClean="0"/>
              <a:t>被</a:t>
            </a:r>
            <a:r>
              <a:rPr lang="zh-CN" altLang="en-US" sz="1400" dirty="0"/>
              <a:t>命名为了</a:t>
            </a:r>
            <a:r>
              <a:rPr lang="en-US" altLang="zh-CN" sz="1400" dirty="0"/>
              <a:t>GROUP3</a:t>
            </a:r>
            <a:r>
              <a:rPr lang="zh-CN" altLang="en-US" sz="1400" dirty="0"/>
              <a:t>，它进行</a:t>
            </a:r>
            <a:r>
              <a:rPr lang="zh-CN" altLang="en-US" sz="1400" dirty="0" smtClean="0"/>
              <a:t>了</a:t>
            </a:r>
            <a:r>
              <a:rPr lang="en-US" altLang="zh-CN" sz="1400" dirty="0" smtClean="0"/>
              <a:t>1</a:t>
            </a:r>
            <a:r>
              <a:rPr lang="zh-CN" altLang="en-US" sz="1400" dirty="0" smtClean="0"/>
              <a:t>次</a:t>
            </a:r>
            <a:r>
              <a:rPr lang="zh-CN" altLang="en-US" sz="1400" dirty="0"/>
              <a:t>匹配，过程和上述内容描述一致</a:t>
            </a:r>
            <a:r>
              <a:rPr lang="zh-CN" altLang="en-US" sz="1400" dirty="0" smtClean="0"/>
              <a:t>。</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293096"/>
            <a:ext cx="8428037"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61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对自命名组号的细节补充说明：</a:t>
            </a:r>
            <a:endParaRPr lang="en-US" altLang="zh-CN" sz="1400" dirty="0" smtClean="0"/>
          </a:p>
          <a:p>
            <a:r>
              <a:rPr lang="zh-CN" altLang="en-US" sz="1400" dirty="0" smtClean="0"/>
              <a:t>不能对一个分组，既自命名又剥夺该分组的组号分配参与权。</a:t>
            </a:r>
            <a:endParaRPr lang="en-US" altLang="zh-CN" sz="1400" dirty="0" smtClean="0"/>
          </a:p>
          <a:p>
            <a:r>
              <a:rPr lang="zh-CN" altLang="en-US" sz="1400" dirty="0" smtClean="0"/>
              <a:t>用正则表达式来解释这句话：</a:t>
            </a:r>
            <a:endParaRPr lang="en-US" altLang="zh-CN" sz="1400" dirty="0" smtClean="0"/>
          </a:p>
          <a:p>
            <a:r>
              <a:rPr lang="zh-CN" altLang="en-US" sz="1400" dirty="0" smtClean="0"/>
              <a:t>如下三图表示了先剥夺分组的组号分配参与权，再对该组进行自命名组号时的情况。这是不被允许的。同理，先进性自命名组号再剥夺分组的组号分配参与权也是不行的。</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28" y="4654599"/>
            <a:ext cx="8027987"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059" y="4611141"/>
            <a:ext cx="8932863" cy="616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 y="2852936"/>
            <a:ext cx="46101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155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zh-CN" altLang="en-US" sz="1400" dirty="0" smtClean="0"/>
              <a:t>这里附书上原话：</a:t>
            </a:r>
            <a:endParaRPr lang="en-US" altLang="zh-CN" sz="1400" dirty="0" smtClean="0"/>
          </a:p>
          <a:p>
            <a:r>
              <a:rPr lang="zh-CN" altLang="en-US" sz="1400" b="1" dirty="0"/>
              <a:t>组号分配</a:t>
            </a:r>
            <a:r>
              <a:rPr lang="zh-CN" altLang="en-US" sz="1400" b="1" dirty="0" smtClean="0"/>
              <a:t>过程是要从左向右扫描两遍：第一遍只给未命名组分配，第二遍只给命名组分配。因此，所有命名组的组号都大于未命名组的组号。可以使用语法</a:t>
            </a:r>
            <a:r>
              <a:rPr lang="en-US" altLang="zh-CN" sz="1400" b="1" dirty="0" smtClean="0"/>
              <a:t>(?:</a:t>
            </a:r>
            <a:r>
              <a:rPr lang="en-US" altLang="zh-CN" sz="1400" b="1" dirty="0" err="1" smtClean="0"/>
              <a:t>exp</a:t>
            </a:r>
            <a:r>
              <a:rPr lang="en-US" altLang="zh-CN" sz="1400" b="1" dirty="0" smtClean="0"/>
              <a:t>)</a:t>
            </a:r>
            <a:r>
              <a:rPr lang="zh-CN" altLang="en-US" sz="1400" b="1" dirty="0" smtClean="0"/>
              <a:t>剥夺一个分组对组号分配的参与权。</a:t>
            </a:r>
            <a:endParaRPr lang="en-US" altLang="zh-CN" sz="1400" b="1" dirty="0" smtClean="0"/>
          </a:p>
          <a:p>
            <a:r>
              <a:rPr lang="zh-CN" altLang="en-US" sz="1400" dirty="0" smtClean="0"/>
              <a:t>这也就解释了为什么在我们最终的匹配结果中，既出现了</a:t>
            </a:r>
            <a:r>
              <a:rPr lang="en-US" altLang="zh-CN" sz="1400" dirty="0" smtClean="0"/>
              <a:t>123</a:t>
            </a:r>
            <a:r>
              <a:rPr lang="zh-CN" altLang="en-US" sz="1400" dirty="0" smtClean="0"/>
              <a:t>，又出现了</a:t>
            </a:r>
            <a:r>
              <a:rPr lang="en-US" altLang="zh-CN" sz="1400" dirty="0" smtClean="0"/>
              <a:t>GROUP1 GROUP2 GROUP3</a:t>
            </a:r>
            <a:r>
              <a:rPr lang="zh-CN" altLang="en-US" sz="1400" dirty="0" smtClean="0"/>
              <a:t>。</a:t>
            </a:r>
            <a:endParaRPr lang="en-US" altLang="zh-CN" sz="1400" dirty="0" smtClean="0"/>
          </a:p>
          <a:p>
            <a:endParaRPr lang="en-US" altLang="zh-CN" sz="1400" dirty="0"/>
          </a:p>
          <a:p>
            <a:r>
              <a:rPr lang="zh-CN" altLang="en-US" sz="1400" b="1" dirty="0" smtClean="0"/>
              <a:t>接下来对</a:t>
            </a:r>
            <a:r>
              <a:rPr lang="en-US" altLang="zh-CN" sz="1400" b="1" dirty="0"/>
              <a:t>P29</a:t>
            </a:r>
            <a:r>
              <a:rPr lang="zh-CN" altLang="en-US" sz="1400" b="1" dirty="0"/>
              <a:t>表格中的其他内容逐一分析演示</a:t>
            </a:r>
            <a:r>
              <a:rPr lang="zh-CN" altLang="en-US" sz="1400" b="1" dirty="0" smtClean="0"/>
              <a:t>。这部分内容见</a:t>
            </a:r>
            <a:r>
              <a:rPr lang="en-US" altLang="zh-CN" sz="1400" b="1" dirty="0" smtClean="0"/>
              <a:t>3.3.7 </a:t>
            </a:r>
            <a:r>
              <a:rPr lang="zh-CN" altLang="en-US" sz="1400" b="1" dirty="0" smtClean="0"/>
              <a:t>环视</a:t>
            </a:r>
            <a:endParaRPr lang="zh-CN" altLang="en-US" sz="1400" b="1" dirty="0"/>
          </a:p>
          <a:p>
            <a:r>
              <a:rPr lang="en-US" altLang="zh-CN" sz="1400" dirty="0" smtClean="0"/>
              <a:t>(</a:t>
            </a:r>
            <a:r>
              <a:rPr lang="en-US" altLang="zh-CN" sz="1400" dirty="0" err="1" smtClean="0"/>
              <a:t>exp</a:t>
            </a:r>
            <a:r>
              <a:rPr lang="en-US" altLang="zh-CN" sz="1400" dirty="0" smtClean="0"/>
              <a:t>)</a:t>
            </a:r>
            <a:r>
              <a:rPr lang="zh-CN" altLang="en-US" sz="1400" dirty="0" smtClean="0"/>
              <a:t>和</a:t>
            </a:r>
            <a:r>
              <a:rPr lang="en-US" altLang="zh-CN" sz="1400" dirty="0" smtClean="0"/>
              <a:t>(?&lt;name&gt;</a:t>
            </a:r>
            <a:r>
              <a:rPr lang="en-US" altLang="zh-CN" sz="1400" dirty="0" err="1" smtClean="0"/>
              <a:t>exp</a:t>
            </a:r>
            <a:r>
              <a:rPr lang="en-US" altLang="zh-CN" sz="1400" dirty="0" smtClean="0"/>
              <a:t>)</a:t>
            </a:r>
            <a:r>
              <a:rPr lang="zh-CN" altLang="en-US" sz="1400" dirty="0" smtClean="0"/>
              <a:t>都已经演示过了。此处不再重复。</a:t>
            </a:r>
            <a:endParaRPr lang="en-US" altLang="zh-CN" sz="1400" dirty="0" smtClean="0"/>
          </a:p>
          <a:p>
            <a:r>
              <a:rPr lang="en-US" altLang="zh-CN" sz="1400" b="1" dirty="0" smtClean="0"/>
              <a:t>1) (?:</a:t>
            </a:r>
            <a:r>
              <a:rPr lang="en-US" altLang="zh-CN" sz="1400" b="1" dirty="0" err="1" smtClean="0"/>
              <a:t>exp</a:t>
            </a:r>
            <a:r>
              <a:rPr lang="en-US" altLang="zh-CN" sz="1400" b="1" dirty="0" smtClean="0"/>
              <a:t>)  </a:t>
            </a:r>
            <a:r>
              <a:rPr lang="zh-CN" altLang="en-US" sz="1400" b="1" dirty="0" smtClean="0"/>
              <a:t>匹配</a:t>
            </a:r>
            <a:r>
              <a:rPr lang="en-US" altLang="zh-CN" sz="1400" b="1" dirty="0" err="1" smtClean="0"/>
              <a:t>exp</a:t>
            </a:r>
            <a:r>
              <a:rPr lang="zh-CN" altLang="en-US" sz="1400" b="1" dirty="0" smtClean="0"/>
              <a:t>，不捕获匹配到的文本，也不给此分组分配组号</a:t>
            </a:r>
            <a:endParaRPr lang="en-US" altLang="zh-CN" sz="1400" b="1" dirty="0" smtClean="0"/>
          </a:p>
          <a:p>
            <a:r>
              <a:rPr lang="zh-CN" altLang="en-US" sz="1400" dirty="0" smtClean="0"/>
              <a:t>代码见</a:t>
            </a:r>
            <a:r>
              <a:rPr lang="en-US" altLang="zh-CN" sz="1400" dirty="0"/>
              <a:t>3.3.5-1-1 </a:t>
            </a:r>
            <a:r>
              <a:rPr lang="zh-CN" altLang="en-US" sz="1400" dirty="0"/>
              <a:t>分组</a:t>
            </a:r>
            <a:r>
              <a:rPr lang="en-US" altLang="zh-CN" sz="1400" dirty="0"/>
              <a:t>-</a:t>
            </a:r>
            <a:r>
              <a:rPr lang="zh-CN" altLang="en-US" sz="1400" dirty="0"/>
              <a:t>匹配</a:t>
            </a:r>
            <a:r>
              <a:rPr lang="en-US" altLang="zh-CN" sz="1400" dirty="0"/>
              <a:t>-</a:t>
            </a:r>
            <a:r>
              <a:rPr lang="zh-CN" altLang="en-US" sz="1400" dirty="0"/>
              <a:t>不捕获</a:t>
            </a:r>
            <a:r>
              <a:rPr lang="en-US" altLang="zh-CN" sz="1400" dirty="0"/>
              <a:t>-</a:t>
            </a:r>
            <a:r>
              <a:rPr lang="zh-CN" altLang="en-US" sz="1400" dirty="0"/>
              <a:t>不分配组号</a:t>
            </a:r>
            <a:r>
              <a:rPr lang="en-US" altLang="zh-CN" sz="1400" dirty="0"/>
              <a:t>.</a:t>
            </a:r>
            <a:r>
              <a:rPr lang="en-US" altLang="zh-CN" sz="1400" dirty="0" err="1" smtClean="0"/>
              <a:t>php</a:t>
            </a:r>
            <a:endParaRPr lang="en-US" altLang="zh-CN" sz="1400" dirty="0" smtClean="0"/>
          </a:p>
          <a:p>
            <a:r>
              <a:rPr lang="zh-CN" altLang="en-US" sz="1400" dirty="0" smtClean="0"/>
              <a:t>从运行结果可以看到，没有出现每个分组的组号和最后一次捕获结果。</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96" y="4509120"/>
            <a:ext cx="6494463"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567" y="4509120"/>
            <a:ext cx="914241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18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a:t>
            </a:r>
            <a:r>
              <a:rPr lang="zh-CN" altLang="en-US" dirty="0" smtClean="0"/>
              <a:t>转义</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本小结来解决刚刚提出的问题。</a:t>
            </a:r>
            <a:endParaRPr lang="en-US" altLang="zh-CN" sz="1400" dirty="0" smtClean="0"/>
          </a:p>
          <a:p>
            <a:r>
              <a:rPr lang="zh-CN" altLang="en-US" sz="1400" dirty="0" smtClean="0"/>
              <a:t>再重复一次我们的问题：如果我们需要匹配</a:t>
            </a:r>
            <a:r>
              <a:rPr lang="en-US" altLang="zh-CN" sz="1400" dirty="0" smtClean="0"/>
              <a:t>* ? { \ </a:t>
            </a:r>
            <a:r>
              <a:rPr lang="zh-CN" altLang="en-US" sz="1400" dirty="0" smtClean="0"/>
              <a:t>等特殊字符时，该怎么办呢？</a:t>
            </a:r>
            <a:endParaRPr lang="en-US" altLang="zh-CN" sz="1400" dirty="0" smtClean="0"/>
          </a:p>
          <a:p>
            <a:r>
              <a:rPr lang="zh-CN" altLang="en-US" sz="1400" dirty="0" smtClean="0"/>
              <a:t>答案</a:t>
            </a:r>
            <a:r>
              <a:rPr lang="en-US" altLang="zh-CN" sz="1400" dirty="0" smtClean="0"/>
              <a:t>:</a:t>
            </a:r>
            <a:r>
              <a:rPr lang="zh-CN" altLang="en-US" sz="1400" dirty="0" smtClean="0"/>
              <a:t>转义符</a:t>
            </a:r>
            <a:r>
              <a:rPr lang="en-US" altLang="zh-CN" sz="1400" dirty="0" smtClean="0"/>
              <a:t>\</a:t>
            </a:r>
            <a:r>
              <a:rPr lang="zh-CN" altLang="en-US" sz="1400" dirty="0" smtClean="0"/>
              <a:t>。所谓的转义，意思就是取消</a:t>
            </a:r>
            <a:r>
              <a:rPr lang="en-US" altLang="zh-CN" sz="1400" dirty="0" smtClean="0"/>
              <a:t>\</a:t>
            </a:r>
            <a:r>
              <a:rPr lang="zh-CN" altLang="en-US" sz="1400" dirty="0" smtClean="0"/>
              <a:t>后面的字符的特殊含义，使之成为普通字符。</a:t>
            </a:r>
            <a:endParaRPr lang="en-US" altLang="zh-CN" sz="1400" dirty="0" smtClean="0"/>
          </a:p>
          <a:p>
            <a:r>
              <a:rPr lang="zh-CN" altLang="en-US" sz="1400" dirty="0" smtClean="0"/>
              <a:t>来看下面的需求</a:t>
            </a:r>
            <a:r>
              <a:rPr lang="en-US" altLang="zh-CN" sz="1400" dirty="0" smtClean="0"/>
              <a:t>:</a:t>
            </a:r>
          </a:p>
          <a:p>
            <a:r>
              <a:rPr lang="en-US" altLang="zh-CN" sz="1400" b="1" dirty="0" smtClean="0"/>
              <a:t>1) </a:t>
            </a:r>
            <a:r>
              <a:rPr lang="zh-CN" altLang="en-US" sz="1400" b="1" dirty="0" smtClean="0"/>
              <a:t>匹配 </a:t>
            </a:r>
            <a:r>
              <a:rPr lang="en-US" altLang="zh-CN" sz="1400" b="1" dirty="0" smtClean="0"/>
              <a:t>.</a:t>
            </a:r>
            <a:r>
              <a:rPr lang="en-US" altLang="zh-CN" sz="1400" b="1" dirty="0" smtClean="0">
                <a:hlinkClick r:id="rId2"/>
              </a:rPr>
              <a:t>codingfat.com</a:t>
            </a:r>
            <a:r>
              <a:rPr lang="en-US" altLang="zh-CN" sz="1400" b="1" dirty="0" smtClean="0"/>
              <a:t> </a:t>
            </a:r>
            <a:r>
              <a:rPr lang="zh-CN" altLang="en-US" sz="1400" b="1" dirty="0" smtClean="0"/>
              <a:t>这个字符串中的</a:t>
            </a:r>
            <a:r>
              <a:rPr lang="en-US" altLang="zh-CN" sz="1400" b="1" dirty="0" smtClean="0"/>
              <a:t>.</a:t>
            </a:r>
          </a:p>
          <a:p>
            <a:r>
              <a:rPr lang="en-US" altLang="zh-CN" sz="1400" dirty="0" smtClean="0"/>
              <a:t>\.</a:t>
            </a:r>
          </a:p>
          <a:p>
            <a:r>
              <a:rPr lang="en-US" altLang="zh-CN" sz="1400" dirty="0" smtClean="0"/>
              <a:t> </a:t>
            </a:r>
            <a:r>
              <a:rPr lang="zh-CN" altLang="en-US" sz="1400" dirty="0" smtClean="0"/>
              <a:t>表达式</a:t>
            </a:r>
            <a:r>
              <a:rPr lang="zh-CN" altLang="en-US" sz="1400" dirty="0"/>
              <a:t>和测试文本见</a:t>
            </a:r>
            <a:r>
              <a:rPr lang="en-US" altLang="zh-CN" sz="1400" dirty="0" smtClean="0"/>
              <a:t>regularExpression11.log</a:t>
            </a:r>
            <a:endParaRPr lang="zh-CN" altLang="en-US" sz="14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 y="3501008"/>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58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en-US" dirty="0"/>
              <a:t>分组</a:t>
            </a:r>
          </a:p>
        </p:txBody>
      </p:sp>
      <p:sp>
        <p:nvSpPr>
          <p:cNvPr id="3" name="内容占位符 2"/>
          <p:cNvSpPr>
            <a:spLocks noGrp="1"/>
          </p:cNvSpPr>
          <p:nvPr>
            <p:ph idx="1"/>
          </p:nvPr>
        </p:nvSpPr>
        <p:spPr/>
        <p:txBody>
          <a:bodyPr>
            <a:normAutofit/>
          </a:bodyPr>
          <a:lstStyle/>
          <a:p>
            <a:r>
              <a:rPr lang="en-US" altLang="zh-CN" sz="1400" b="1" dirty="0" smtClean="0"/>
              <a:t>2) (?=</a:t>
            </a:r>
            <a:r>
              <a:rPr lang="en-US" altLang="zh-CN" sz="1400" b="1" dirty="0" err="1" smtClean="0"/>
              <a:t>exp</a:t>
            </a:r>
            <a:r>
              <a:rPr lang="en-US" altLang="zh-CN" sz="1400" b="1" dirty="0" smtClean="0"/>
              <a:t>) </a:t>
            </a:r>
            <a:r>
              <a:rPr lang="zh-CN" altLang="en-US" sz="1400" b="1" dirty="0" smtClean="0"/>
              <a:t>匹配</a:t>
            </a:r>
            <a:r>
              <a:rPr lang="en-US" altLang="zh-CN" sz="1400" b="1" dirty="0" err="1" smtClean="0"/>
              <a:t>exp</a:t>
            </a:r>
            <a:r>
              <a:rPr lang="zh-CN" altLang="en-US" sz="1400" b="1" dirty="0" smtClean="0"/>
              <a:t>前面的位置</a:t>
            </a:r>
            <a:endParaRPr lang="en-US" altLang="zh-CN" sz="1400" b="1" dirty="0" smtClean="0"/>
          </a:p>
          <a:p>
            <a:r>
              <a:rPr lang="zh-CN" altLang="en-US" sz="1400" dirty="0" smtClean="0"/>
              <a:t>① 概念解读</a:t>
            </a:r>
            <a:endParaRPr lang="en-US" altLang="zh-CN" sz="1400" dirty="0" smtClean="0"/>
          </a:p>
          <a:p>
            <a:r>
              <a:rPr lang="zh-CN" altLang="en-US" sz="1400" dirty="0"/>
              <a:t>零</a:t>
            </a:r>
            <a:r>
              <a:rPr lang="zh-CN" altLang="en-US" sz="1400" dirty="0" smtClean="0"/>
              <a:t>宽度正先行断言。仅当子表达式</a:t>
            </a:r>
            <a:r>
              <a:rPr lang="en-US" altLang="zh-CN" sz="1400" dirty="0" err="1" smtClean="0"/>
              <a:t>exp</a:t>
            </a:r>
            <a:r>
              <a:rPr lang="zh-CN" altLang="en-US" sz="1400" dirty="0" smtClean="0"/>
              <a:t>在此位置的</a:t>
            </a:r>
            <a:r>
              <a:rPr lang="zh-CN" altLang="en-US" sz="1400" b="1" dirty="0" smtClean="0">
                <a:solidFill>
                  <a:srgbClr val="FF0000"/>
                </a:solidFill>
              </a:rPr>
              <a:t>右侧</a:t>
            </a:r>
            <a:r>
              <a:rPr lang="zh-CN" altLang="en-US" sz="1400" dirty="0" smtClean="0"/>
              <a:t>匹配时才继续匹配。</a:t>
            </a:r>
            <a:endParaRPr lang="en-US" altLang="zh-CN" sz="1400" dirty="0" smtClean="0"/>
          </a:p>
          <a:p>
            <a:r>
              <a:rPr lang="zh-CN" altLang="en-US" sz="1400" dirty="0" smtClean="0"/>
              <a:t>也就是说要使此零宽度断言成立的话，就必须把这个非捕获分组放在整个表达式的右侧。</a:t>
            </a:r>
            <a:endParaRPr lang="en-US" altLang="zh-CN" sz="1400" dirty="0" smtClean="0"/>
          </a:p>
          <a:p>
            <a:r>
              <a:rPr lang="zh-CN" altLang="en-US" sz="1400" dirty="0" smtClean="0"/>
              <a:t>例如，</a:t>
            </a:r>
            <a:r>
              <a:rPr lang="en-US" altLang="zh-CN" sz="1400" dirty="0" smtClean="0"/>
              <a:t>/w+(?=/d)</a:t>
            </a:r>
            <a:r>
              <a:rPr lang="zh-CN" altLang="en-US" sz="1400" dirty="0" smtClean="0"/>
              <a:t>与后跟数字的单词匹配，而不与该数字匹配。</a:t>
            </a:r>
            <a:endParaRPr lang="zh-CN" altLang="en-US" sz="1400" dirty="0"/>
          </a:p>
        </p:txBody>
      </p:sp>
    </p:spTree>
    <p:extLst>
      <p:ext uri="{BB962C8B-B14F-4D97-AF65-F5344CB8AC3E}">
        <p14:creationId xmlns:p14="http://schemas.microsoft.com/office/powerpoint/2010/main" val="390050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3.3.7 </a:t>
            </a:r>
            <a:r>
              <a:rPr lang="zh-CN" altLang="en-US" dirty="0" smtClean="0"/>
              <a:t>环视</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书中概念</a:t>
            </a:r>
            <a:r>
              <a:rPr lang="zh-CN" altLang="en-US" sz="1400" dirty="0"/>
              <a:t>：</a:t>
            </a:r>
            <a:endParaRPr lang="en-US" altLang="zh-CN" sz="1400" dirty="0" smtClean="0"/>
          </a:p>
          <a:p>
            <a:r>
              <a:rPr lang="zh-CN" altLang="en-US" sz="1400" dirty="0" smtClean="0"/>
              <a:t>断言用来声明一个应该为真的事实。正则表达式中，只有当断言为真时才会继续进行匹配。</a:t>
            </a:r>
            <a:r>
              <a:rPr lang="zh-CN" altLang="en-US" sz="1400" b="1" dirty="0" smtClean="0"/>
              <a:t>断言匹配的是一个事实，而不是内容</a:t>
            </a:r>
            <a:r>
              <a:rPr lang="zh-CN" altLang="en-US" sz="1400" dirty="0" smtClean="0"/>
              <a:t>。本节介绍</a:t>
            </a:r>
            <a:r>
              <a:rPr lang="en-US" altLang="zh-CN" sz="1400" dirty="0" smtClean="0"/>
              <a:t>4</a:t>
            </a:r>
            <a:r>
              <a:rPr lang="zh-CN" altLang="en-US" sz="1400" dirty="0" smtClean="0"/>
              <a:t>个断言，他们用于查找</a:t>
            </a:r>
            <a:r>
              <a:rPr lang="zh-CN" altLang="en-US" sz="1400" b="1" dirty="0" smtClean="0"/>
              <a:t>在某些内容</a:t>
            </a:r>
            <a:r>
              <a:rPr lang="zh-CN" altLang="en-US" sz="1400" dirty="0" smtClean="0"/>
              <a:t>（但并不包括这些内容）</a:t>
            </a:r>
            <a:r>
              <a:rPr lang="zh-CN" altLang="en-US" sz="1400" b="1" dirty="0" smtClean="0"/>
              <a:t>之前或之后，也就是一个位置</a:t>
            </a:r>
            <a:r>
              <a:rPr lang="zh-CN" altLang="en-US" sz="1400" dirty="0" smtClean="0"/>
              <a:t>（如</a:t>
            </a:r>
            <a:r>
              <a:rPr lang="en-US" altLang="zh-CN" sz="1400" dirty="0" smtClean="0"/>
              <a:t>\b ^ $</a:t>
            </a:r>
            <a:r>
              <a:rPr lang="zh-CN" altLang="en-US" sz="1400" dirty="0" smtClean="0"/>
              <a:t>）</a:t>
            </a:r>
            <a:r>
              <a:rPr lang="zh-CN" altLang="en-US" sz="1400" b="1" dirty="0" smtClean="0"/>
              <a:t>应该满足的一定条件</a:t>
            </a:r>
            <a:r>
              <a:rPr lang="zh-CN" altLang="en-US" sz="1400" dirty="0" smtClean="0"/>
              <a:t>（也就是断言），因此也称为</a:t>
            </a:r>
            <a:r>
              <a:rPr lang="zh-CN" altLang="en-US" sz="1400" b="1" dirty="0" smtClean="0"/>
              <a:t>零宽</a:t>
            </a:r>
            <a:r>
              <a:rPr lang="zh-CN" altLang="en-US" sz="1400" dirty="0" smtClean="0"/>
              <a:t>断言。</a:t>
            </a:r>
            <a:endParaRPr lang="en-US" altLang="zh-CN" sz="1400" dirty="0" smtClean="0"/>
          </a:p>
          <a:p>
            <a:r>
              <a:rPr lang="zh-CN" altLang="en-US" sz="1400" dirty="0"/>
              <a:t>我的</a:t>
            </a:r>
            <a:r>
              <a:rPr lang="zh-CN" altLang="en-US" sz="1400" dirty="0" smtClean="0"/>
              <a:t>理解：</a:t>
            </a:r>
            <a:endParaRPr lang="en-US" altLang="zh-CN" sz="1400" dirty="0" smtClean="0"/>
          </a:p>
          <a:p>
            <a:r>
              <a:rPr lang="zh-CN" altLang="en-US" sz="1400" dirty="0" smtClean="0"/>
              <a:t>①：</a:t>
            </a:r>
            <a:r>
              <a:rPr lang="en-US" altLang="zh-CN" sz="1400" dirty="0" smtClean="0"/>
              <a:t>”</a:t>
            </a:r>
            <a:r>
              <a:rPr lang="zh-CN" altLang="en-US" sz="1400" dirty="0" smtClean="0"/>
              <a:t>只有当断言为真时才会继续进行匹配</a:t>
            </a:r>
            <a:r>
              <a:rPr lang="en-US" altLang="zh-CN" sz="1400" dirty="0" smtClean="0"/>
              <a:t>”</a:t>
            </a:r>
            <a:r>
              <a:rPr lang="zh-CN" altLang="en-US" sz="1400" dirty="0" smtClean="0"/>
              <a:t>。逆向思维就是：</a:t>
            </a:r>
            <a:r>
              <a:rPr lang="en-US" altLang="zh-CN" sz="1400" dirty="0" smtClean="0"/>
              <a:t>”</a:t>
            </a:r>
            <a:r>
              <a:rPr lang="zh-CN" altLang="en-US" sz="1400" dirty="0" smtClean="0"/>
              <a:t>当断言为假时则停止匹配，判定待匹配字符串不符合模式</a:t>
            </a:r>
            <a:r>
              <a:rPr lang="en-US" altLang="zh-CN" sz="1400" dirty="0" smtClean="0"/>
              <a:t>”</a:t>
            </a:r>
            <a:r>
              <a:rPr lang="zh-CN" altLang="en-US" sz="1400" dirty="0" smtClean="0"/>
              <a:t>。</a:t>
            </a:r>
            <a:endParaRPr lang="en-US" altLang="zh-CN" sz="1400" dirty="0" smtClean="0"/>
          </a:p>
          <a:p>
            <a:r>
              <a:rPr lang="zh-CN" altLang="en-US" sz="1400" dirty="0" smtClean="0"/>
              <a:t>②：</a:t>
            </a:r>
            <a:r>
              <a:rPr lang="en-US" altLang="zh-CN" sz="1400" dirty="0" smtClean="0"/>
              <a:t>”</a:t>
            </a:r>
            <a:r>
              <a:rPr lang="zh-CN" altLang="en-US" sz="1400" dirty="0" smtClean="0"/>
              <a:t>断言匹配的是一个事实，而不是内容</a:t>
            </a:r>
            <a:r>
              <a:rPr lang="en-US" altLang="zh-CN" sz="1400" dirty="0" smtClean="0"/>
              <a:t>”</a:t>
            </a:r>
            <a:r>
              <a:rPr lang="zh-CN" altLang="en-US" sz="1400" dirty="0" smtClean="0"/>
              <a:t>。这句话的意思是断言匹配最终只有</a:t>
            </a:r>
            <a:r>
              <a:rPr lang="en-US" altLang="zh-CN" sz="1400" dirty="0" smtClean="0"/>
              <a:t>2</a:t>
            </a:r>
            <a:r>
              <a:rPr lang="zh-CN" altLang="en-US" sz="1400" dirty="0" smtClean="0"/>
              <a:t>种结果：真或者假。断言匹配的目标是内容，但断言匹配的结果不是一个内容。它描述的是待匹配字符串的某个位置是否满足一定条件，因而最终结果只有</a:t>
            </a:r>
            <a:r>
              <a:rPr lang="en-US" altLang="zh-CN" sz="1400" dirty="0" smtClean="0"/>
              <a:t>”</a:t>
            </a:r>
            <a:r>
              <a:rPr lang="zh-CN" altLang="en-US" sz="1400" dirty="0" smtClean="0"/>
              <a:t>是</a:t>
            </a:r>
            <a:r>
              <a:rPr lang="en-US" altLang="zh-CN" sz="1400" dirty="0" smtClean="0"/>
              <a:t>”</a:t>
            </a:r>
            <a:r>
              <a:rPr lang="zh-CN" altLang="en-US" sz="1400" dirty="0" smtClean="0"/>
              <a:t>或者</a:t>
            </a:r>
            <a:r>
              <a:rPr lang="en-US" altLang="zh-CN" sz="1400" dirty="0" smtClean="0"/>
              <a:t>”</a:t>
            </a:r>
            <a:r>
              <a:rPr lang="zh-CN" altLang="en-US" sz="1400" dirty="0" smtClean="0"/>
              <a:t>否</a:t>
            </a:r>
            <a:r>
              <a:rPr lang="en-US" altLang="zh-CN" sz="1400" dirty="0" smtClean="0"/>
              <a:t>”</a:t>
            </a:r>
            <a:r>
              <a:rPr lang="zh-CN" altLang="en-US" sz="1400" dirty="0" smtClean="0"/>
              <a:t>，也就是真或者假。</a:t>
            </a:r>
            <a:endParaRPr lang="en-US" altLang="zh-CN" sz="1400" dirty="0" smtClean="0"/>
          </a:p>
          <a:p>
            <a:r>
              <a:rPr lang="zh-CN" altLang="en-US" sz="1400" dirty="0" smtClean="0"/>
              <a:t>③：</a:t>
            </a:r>
            <a:r>
              <a:rPr lang="en-US" altLang="zh-CN" sz="1400" dirty="0" smtClean="0"/>
              <a:t>”</a:t>
            </a:r>
            <a:r>
              <a:rPr lang="zh-CN" altLang="en-US" sz="1400" dirty="0"/>
              <a:t>零宽断言</a:t>
            </a:r>
            <a:r>
              <a:rPr lang="en-US" altLang="zh-CN" sz="1400" dirty="0" smtClean="0"/>
              <a:t>”</a:t>
            </a:r>
            <a:r>
              <a:rPr lang="zh-CN" altLang="en-US" sz="1400" dirty="0" smtClean="0"/>
              <a:t>。根据②中的描述，已经理解了</a:t>
            </a:r>
            <a:r>
              <a:rPr lang="en-US" altLang="zh-CN" sz="1400" dirty="0" smtClean="0"/>
              <a:t>”</a:t>
            </a:r>
            <a:r>
              <a:rPr lang="zh-CN" altLang="en-US" sz="1400" dirty="0" smtClean="0"/>
              <a:t>断言</a:t>
            </a:r>
            <a:r>
              <a:rPr lang="en-US" altLang="zh-CN" sz="1400" dirty="0" smtClean="0"/>
              <a:t>”</a:t>
            </a:r>
            <a:r>
              <a:rPr lang="zh-CN" altLang="en-US" sz="1400" dirty="0" smtClean="0"/>
              <a:t>二字。那么什么是</a:t>
            </a:r>
            <a:r>
              <a:rPr lang="en-US" altLang="zh-CN" sz="1400" dirty="0" smtClean="0"/>
              <a:t>”</a:t>
            </a:r>
            <a:r>
              <a:rPr lang="zh-CN" altLang="en-US" sz="1400" dirty="0" smtClean="0"/>
              <a:t>零宽</a:t>
            </a:r>
            <a:r>
              <a:rPr lang="en-US" altLang="zh-CN" sz="1400" dirty="0" smtClean="0"/>
              <a:t>”</a:t>
            </a:r>
            <a:r>
              <a:rPr lang="zh-CN" altLang="en-US" sz="1400" dirty="0" smtClean="0"/>
              <a:t>呢？</a:t>
            </a:r>
            <a:r>
              <a:rPr lang="en-US" altLang="zh-CN" sz="1400" dirty="0"/>
              <a:t> ”</a:t>
            </a:r>
            <a:r>
              <a:rPr lang="zh-CN" altLang="en-US" sz="1400" dirty="0"/>
              <a:t>零宽</a:t>
            </a:r>
            <a:r>
              <a:rPr lang="en-US" altLang="zh-CN" sz="1400" dirty="0" smtClean="0"/>
              <a:t>”</a:t>
            </a:r>
            <a:r>
              <a:rPr lang="zh-CN" altLang="en-US" sz="1400" dirty="0" smtClean="0"/>
              <a:t>二字想要表达的含义是</a:t>
            </a:r>
            <a:r>
              <a:rPr lang="en-US" altLang="zh-CN" sz="1400" dirty="0" smtClean="0"/>
              <a:t>”</a:t>
            </a:r>
            <a:r>
              <a:rPr lang="zh-CN" altLang="en-US" sz="1400" dirty="0" smtClean="0"/>
              <a:t>一个位置</a:t>
            </a:r>
            <a:r>
              <a:rPr lang="en-US" altLang="zh-CN" sz="1400" dirty="0" smtClean="0"/>
              <a:t>”</a:t>
            </a:r>
            <a:r>
              <a:rPr lang="zh-CN" altLang="en-US" sz="1400" dirty="0" smtClean="0"/>
              <a:t>，位置本身没有宽度，如同几何学中的点没有面积一样，因而成为</a:t>
            </a:r>
            <a:r>
              <a:rPr lang="en-US" altLang="zh-CN" sz="1400" dirty="0"/>
              <a:t>”</a:t>
            </a:r>
            <a:r>
              <a:rPr lang="zh-CN" altLang="en-US" sz="1400" dirty="0"/>
              <a:t>零宽</a:t>
            </a:r>
            <a:r>
              <a:rPr lang="en-US" altLang="zh-CN" sz="1400" dirty="0" smtClean="0"/>
              <a:t>”</a:t>
            </a:r>
            <a:r>
              <a:rPr lang="zh-CN" altLang="en-US" sz="1400" dirty="0" smtClean="0"/>
              <a:t>。换言之，</a:t>
            </a:r>
            <a:r>
              <a:rPr lang="en-US" altLang="zh-CN" sz="1400" dirty="0"/>
              <a:t> ”</a:t>
            </a:r>
            <a:r>
              <a:rPr lang="zh-CN" altLang="en-US" sz="1400" dirty="0"/>
              <a:t>零宽</a:t>
            </a:r>
            <a:r>
              <a:rPr lang="en-US" altLang="zh-CN" sz="1400" dirty="0" smtClean="0"/>
              <a:t>”</a:t>
            </a:r>
            <a:r>
              <a:rPr lang="zh-CN" altLang="en-US" sz="1400" dirty="0" smtClean="0"/>
              <a:t>即</a:t>
            </a:r>
            <a:r>
              <a:rPr lang="en-US" altLang="zh-CN" sz="1400" dirty="0" smtClean="0"/>
              <a:t>”</a:t>
            </a:r>
            <a:r>
              <a:rPr lang="zh-CN" altLang="en-US" sz="1400" dirty="0" smtClean="0"/>
              <a:t>一个位置</a:t>
            </a:r>
            <a:r>
              <a:rPr lang="en-US" altLang="zh-CN" sz="1400" dirty="0" smtClean="0"/>
              <a:t>”</a:t>
            </a:r>
            <a:r>
              <a:rPr lang="zh-CN" altLang="en-US" sz="1400" dirty="0" smtClean="0"/>
              <a:t>，</a:t>
            </a:r>
            <a:r>
              <a:rPr lang="en-US" altLang="zh-CN" sz="1400" dirty="0" smtClean="0"/>
              <a:t>”</a:t>
            </a:r>
            <a:r>
              <a:rPr lang="zh-CN" altLang="en-US" sz="1400" dirty="0" smtClean="0"/>
              <a:t>断言</a:t>
            </a:r>
            <a:r>
              <a:rPr lang="en-US" altLang="zh-CN" sz="1400" dirty="0" smtClean="0"/>
              <a:t>”</a:t>
            </a:r>
            <a:r>
              <a:rPr lang="zh-CN" altLang="en-US" sz="1400" dirty="0" smtClean="0"/>
              <a:t>即</a:t>
            </a:r>
            <a:r>
              <a:rPr lang="en-US" altLang="zh-CN" sz="1400" dirty="0" smtClean="0"/>
              <a:t>”</a:t>
            </a:r>
            <a:r>
              <a:rPr lang="zh-CN" altLang="en-US" sz="1400" dirty="0" smtClean="0"/>
              <a:t>应该满足一定条件</a:t>
            </a:r>
            <a:r>
              <a:rPr lang="en-US" altLang="zh-CN" sz="1400" dirty="0" smtClean="0"/>
              <a:t>”</a:t>
            </a:r>
            <a:r>
              <a:rPr lang="zh-CN" altLang="en-US" sz="1400" dirty="0"/>
              <a:t>。</a:t>
            </a:r>
            <a:r>
              <a:rPr lang="zh-CN" altLang="en-US" sz="1400" dirty="0" smtClean="0"/>
              <a:t>加在一起就是</a:t>
            </a:r>
            <a:r>
              <a:rPr lang="en-US" altLang="zh-CN" sz="1400" dirty="0" smtClean="0"/>
              <a:t>:</a:t>
            </a:r>
            <a:r>
              <a:rPr lang="zh-CN" altLang="en-US" sz="1400" dirty="0" smtClean="0"/>
              <a:t>一个位置应该满足一定条件。</a:t>
            </a:r>
            <a:endParaRPr lang="zh-CN" altLang="en-US" sz="1400" dirty="0"/>
          </a:p>
        </p:txBody>
      </p:sp>
    </p:spTree>
    <p:extLst>
      <p:ext uri="{BB962C8B-B14F-4D97-AF65-F5344CB8AC3E}">
        <p14:creationId xmlns:p14="http://schemas.microsoft.com/office/powerpoint/2010/main" val="720515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zh-CN" altLang="en-US" sz="1400" dirty="0" smtClean="0"/>
              <a:t>本节主要内容</a:t>
            </a:r>
            <a:endParaRPr lang="en-US" altLang="zh-CN" sz="1400" dirty="0" smtClean="0"/>
          </a:p>
          <a:p>
            <a:r>
              <a:rPr lang="en-US" altLang="zh-CN" sz="1400" b="1" dirty="0" smtClean="0"/>
              <a:t>3.3.7.1 </a:t>
            </a:r>
            <a:r>
              <a:rPr lang="zh-CN" altLang="en-US" sz="1400" b="1" dirty="0" smtClean="0"/>
              <a:t>顺序肯定环视</a:t>
            </a:r>
            <a:r>
              <a:rPr lang="en-US" altLang="zh-CN" sz="1400" b="1" dirty="0" smtClean="0"/>
              <a:t>(?=</a:t>
            </a:r>
            <a:r>
              <a:rPr lang="en-US" altLang="zh-CN" sz="1400" b="1" dirty="0" err="1" smtClean="0"/>
              <a:t>exp</a:t>
            </a:r>
            <a:r>
              <a:rPr lang="en-US" altLang="zh-CN" sz="1400" b="1" dirty="0" smtClean="0"/>
              <a:t>)</a:t>
            </a:r>
          </a:p>
          <a:p>
            <a:r>
              <a:rPr lang="en-US" altLang="zh-CN" sz="1400" b="1" dirty="0" smtClean="0"/>
              <a:t>3.3.7.2 </a:t>
            </a:r>
            <a:r>
              <a:rPr lang="zh-CN" altLang="en-US" sz="1400" b="1" dirty="0" smtClean="0"/>
              <a:t>逆序肯定环视</a:t>
            </a:r>
            <a:r>
              <a:rPr lang="en-US" altLang="zh-CN" sz="1400" b="1" dirty="0" smtClean="0"/>
              <a:t>(?&lt;=</a:t>
            </a:r>
            <a:r>
              <a:rPr lang="en-US" altLang="zh-CN" sz="1400" b="1" dirty="0" err="1" smtClean="0"/>
              <a:t>exp</a:t>
            </a:r>
            <a:r>
              <a:rPr lang="en-US" altLang="zh-CN" sz="1400" b="1" dirty="0" smtClean="0"/>
              <a:t>)</a:t>
            </a:r>
          </a:p>
          <a:p>
            <a:r>
              <a:rPr lang="en-US" altLang="zh-CN" sz="1400" b="1" dirty="0" smtClean="0"/>
              <a:t>3.3.7.3 </a:t>
            </a:r>
            <a:r>
              <a:rPr lang="zh-CN" altLang="en-US" sz="1400" b="1" dirty="0" smtClean="0"/>
              <a:t>顺序否定环视</a:t>
            </a:r>
            <a:r>
              <a:rPr lang="en-US" altLang="zh-CN" sz="1400" b="1" dirty="0" smtClean="0"/>
              <a:t>(?!</a:t>
            </a:r>
            <a:r>
              <a:rPr lang="en-US" altLang="zh-CN" sz="1400" b="1" dirty="0" err="1" smtClean="0"/>
              <a:t>exp</a:t>
            </a:r>
            <a:r>
              <a:rPr lang="en-US" altLang="zh-CN" sz="1400" b="1" dirty="0" smtClean="0"/>
              <a:t>)</a:t>
            </a:r>
          </a:p>
          <a:p>
            <a:r>
              <a:rPr lang="en-US" altLang="zh-CN" sz="1400" b="1" dirty="0" smtClean="0"/>
              <a:t>3.3.7.4 </a:t>
            </a:r>
            <a:r>
              <a:rPr lang="zh-CN" altLang="en-US" sz="1400" b="1" dirty="0" smtClean="0"/>
              <a:t>逆序否定环视</a:t>
            </a:r>
            <a:r>
              <a:rPr lang="en-US" altLang="zh-CN" sz="1400" b="1" dirty="0" smtClean="0"/>
              <a:t>(?&lt;!</a:t>
            </a:r>
            <a:r>
              <a:rPr lang="en-US" altLang="zh-CN" sz="1400" b="1" dirty="0" err="1" smtClean="0"/>
              <a:t>exp</a:t>
            </a:r>
            <a:r>
              <a:rPr lang="en-US" altLang="zh-CN" sz="1400" b="1" dirty="0" smtClean="0"/>
              <a:t>)</a:t>
            </a:r>
            <a:endParaRPr lang="zh-CN" altLang="en-US" sz="1400" b="1" dirty="0"/>
          </a:p>
        </p:txBody>
      </p:sp>
    </p:spTree>
    <p:extLst>
      <p:ext uri="{BB962C8B-B14F-4D97-AF65-F5344CB8AC3E}">
        <p14:creationId xmlns:p14="http://schemas.microsoft.com/office/powerpoint/2010/main" val="3620700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①</a:t>
            </a:r>
            <a:r>
              <a:rPr lang="en-US" altLang="zh-CN" sz="1400" dirty="0"/>
              <a:t> </a:t>
            </a:r>
            <a:r>
              <a:rPr lang="zh-CN" altLang="en-US" sz="1400" dirty="0" smtClean="0"/>
              <a:t>概念</a:t>
            </a:r>
            <a:endParaRPr lang="en-US" altLang="zh-CN" sz="1400" dirty="0" smtClean="0"/>
          </a:p>
          <a:p>
            <a:r>
              <a:rPr lang="zh-CN" altLang="en-US" sz="1400" b="1" dirty="0"/>
              <a:t>零</a:t>
            </a:r>
            <a:r>
              <a:rPr lang="zh-CN" altLang="en-US" sz="1400" b="1" dirty="0" smtClean="0"/>
              <a:t>宽度正预测先行断言，又称顺序肯定环视，断言自身出现位置的后面能匹配表达式</a:t>
            </a:r>
            <a:r>
              <a:rPr lang="en-US" altLang="zh-CN" sz="1400" b="1" dirty="0" err="1" smtClean="0"/>
              <a:t>exp</a:t>
            </a:r>
            <a:r>
              <a:rPr lang="zh-CN" altLang="en-US" sz="1400" b="1" dirty="0" smtClean="0"/>
              <a:t>。</a:t>
            </a:r>
            <a:endParaRPr lang="en-US" altLang="zh-CN" sz="1400" b="1" dirty="0" smtClean="0"/>
          </a:p>
          <a:p>
            <a:r>
              <a:rPr lang="zh-CN" altLang="en-US" sz="1400" dirty="0" smtClean="0"/>
              <a:t>② 应用</a:t>
            </a:r>
            <a:endParaRPr lang="en-US" altLang="zh-CN" sz="1400" dirty="0" smtClean="0"/>
          </a:p>
          <a:p>
            <a:r>
              <a:rPr lang="zh-CN" altLang="en-US" sz="1400" dirty="0" smtClean="0"/>
              <a:t>需求：匹配一句英文中，以</a:t>
            </a:r>
            <a:r>
              <a:rPr lang="en-US" altLang="zh-CN" sz="1400" dirty="0" smtClean="0"/>
              <a:t>”</a:t>
            </a:r>
            <a:r>
              <a:rPr lang="en-US" altLang="zh-CN" sz="1400" dirty="0" err="1" smtClean="0"/>
              <a:t>ing</a:t>
            </a:r>
            <a:r>
              <a:rPr lang="en-US" altLang="zh-CN" sz="1400" dirty="0" smtClean="0"/>
              <a:t>”</a:t>
            </a:r>
            <a:r>
              <a:rPr lang="zh-CN" altLang="en-US" sz="1400" dirty="0" smtClean="0"/>
              <a:t>结尾的单词中，除了</a:t>
            </a:r>
            <a:r>
              <a:rPr lang="en-US" altLang="zh-CN" sz="1400" dirty="0" smtClean="0"/>
              <a:t>”</a:t>
            </a:r>
            <a:r>
              <a:rPr lang="en-US" altLang="zh-CN" sz="1400" dirty="0" err="1" smtClean="0"/>
              <a:t>ing</a:t>
            </a:r>
            <a:r>
              <a:rPr lang="en-US" altLang="zh-CN" sz="1400" dirty="0" smtClean="0"/>
              <a:t>”</a:t>
            </a:r>
            <a:r>
              <a:rPr lang="zh-CN" altLang="en-US" sz="1400" dirty="0" smtClean="0"/>
              <a:t>以外的部分。</a:t>
            </a:r>
            <a:endParaRPr lang="en-US" altLang="zh-CN" sz="1400" dirty="0" smtClean="0"/>
          </a:p>
          <a:p>
            <a:r>
              <a:rPr lang="en-US" altLang="zh-CN" sz="1400" dirty="0" smtClean="0"/>
              <a:t>I’m singing while you’re dancing.</a:t>
            </a:r>
          </a:p>
          <a:p>
            <a:r>
              <a:rPr lang="en-US" altLang="zh-CN" sz="1400" dirty="0" smtClean="0"/>
              <a:t>\b\w+(?=</a:t>
            </a:r>
            <a:r>
              <a:rPr lang="en-US" altLang="zh-CN" sz="1400" dirty="0" err="1" smtClean="0"/>
              <a:t>ing</a:t>
            </a:r>
            <a:r>
              <a:rPr lang="en-US" altLang="zh-CN" sz="1400" dirty="0" smtClean="0"/>
              <a:t>\b)</a:t>
            </a:r>
          </a:p>
          <a:p>
            <a:r>
              <a:rPr lang="zh-CN" altLang="en-US" sz="1400" dirty="0" smtClean="0"/>
              <a:t>代码见</a:t>
            </a:r>
            <a:r>
              <a:rPr lang="en-US" altLang="zh-CN" sz="1400" dirty="0"/>
              <a:t>3.3.7.1 </a:t>
            </a:r>
            <a:r>
              <a:rPr lang="zh-CN" altLang="en-US" sz="1400" dirty="0"/>
              <a:t>环视</a:t>
            </a:r>
            <a:r>
              <a:rPr lang="en-US" altLang="zh-CN" sz="1400" dirty="0"/>
              <a:t>-</a:t>
            </a:r>
            <a:r>
              <a:rPr lang="zh-CN" altLang="en-US" sz="1400" dirty="0"/>
              <a:t>顺序肯定环视</a:t>
            </a:r>
            <a:r>
              <a:rPr lang="en-US" altLang="zh-CN" sz="1400" dirty="0"/>
              <a:t>-</a:t>
            </a:r>
            <a:r>
              <a:rPr lang="en-US" altLang="zh-CN" sz="1400" dirty="0" smtClean="0"/>
              <a:t>1.php</a:t>
            </a:r>
          </a:p>
          <a:p>
            <a:r>
              <a:rPr lang="zh-CN" altLang="en-US" sz="1400" dirty="0" smtClean="0"/>
              <a:t>运行结果如下图示。匹配出了</a:t>
            </a:r>
            <a:r>
              <a:rPr lang="en-US" altLang="zh-CN" sz="1400" dirty="0" smtClean="0"/>
              <a:t>sing</a:t>
            </a:r>
            <a:r>
              <a:rPr lang="zh-CN" altLang="en-US" sz="1400" dirty="0" smtClean="0"/>
              <a:t>和</a:t>
            </a:r>
            <a:r>
              <a:rPr lang="en-US" altLang="zh-CN" sz="1400" dirty="0" err="1" smtClean="0"/>
              <a:t>danc</a:t>
            </a:r>
            <a:endParaRPr lang="en-US" altLang="zh-CN" sz="1400" dirty="0" smtClean="0"/>
          </a:p>
          <a:p>
            <a:endParaRPr lang="en-US" altLang="zh-CN" sz="1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3" y="5750732"/>
            <a:ext cx="45624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257" y="5750732"/>
            <a:ext cx="78470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31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zh-CN" altLang="en-US" sz="1400" dirty="0" smtClean="0"/>
              <a:t>上一页是书中内容，它并没有解释清楚。本小节中其他内容均来自网上和我的理解。</a:t>
            </a:r>
            <a:endParaRPr lang="en-US" altLang="zh-CN" sz="1400" dirty="0" smtClean="0"/>
          </a:p>
          <a:p>
            <a:r>
              <a:rPr lang="zh-CN" altLang="en-US" sz="1400" dirty="0" smtClean="0"/>
              <a:t>① 概念</a:t>
            </a:r>
            <a:endParaRPr lang="en-US" altLang="zh-CN" sz="1400" dirty="0" smtClean="0"/>
          </a:p>
          <a:p>
            <a:r>
              <a:rPr lang="zh-CN" altLang="en-US" sz="1400" b="1" dirty="0" smtClean="0"/>
              <a:t>环视</a:t>
            </a:r>
            <a:r>
              <a:rPr lang="zh-CN" altLang="en-US" sz="1400" dirty="0" smtClean="0"/>
              <a:t>：先从全局环顾一遍正则，然后断定结果，再做进一步的匹配处理。又称之为断言、零宽断言。环视强调的是它所在的位置，前面或者后面，必须满足环视表达式中的匹配情况，才能匹配成功。环视可以认为是</a:t>
            </a:r>
            <a:r>
              <a:rPr lang="zh-CN" altLang="en-US" sz="1400" b="1" dirty="0" smtClean="0"/>
              <a:t>虚拟加入到它所在位置的附加判断条件</a:t>
            </a:r>
            <a:r>
              <a:rPr lang="zh-CN" altLang="en-US" sz="1400" dirty="0" smtClean="0"/>
              <a:t>，</a:t>
            </a:r>
            <a:r>
              <a:rPr lang="zh-CN" altLang="en-US" sz="1400" b="1" dirty="0" smtClean="0"/>
              <a:t>并不消耗正则的匹配字符</a:t>
            </a:r>
            <a:r>
              <a:rPr lang="zh-CN" altLang="en-US" sz="1400" dirty="0" smtClean="0"/>
              <a:t>。</a:t>
            </a:r>
            <a:endParaRPr lang="en-US" altLang="zh-CN" sz="1400" dirty="0" smtClean="0"/>
          </a:p>
          <a:p>
            <a:r>
              <a:rPr lang="zh-CN" altLang="en-US" sz="1400" dirty="0" smtClean="0"/>
              <a:t>因此，引出了第二个概念</a:t>
            </a:r>
            <a:r>
              <a:rPr lang="en-US" altLang="zh-CN" sz="1400" dirty="0" smtClean="0"/>
              <a:t>—</a:t>
            </a:r>
            <a:r>
              <a:rPr lang="zh-CN" altLang="en-US" sz="1400" dirty="0" smtClean="0"/>
              <a:t>消耗正则的匹配字符</a:t>
            </a:r>
            <a:endParaRPr lang="en-US" altLang="zh-CN" sz="1400" dirty="0" smtClean="0"/>
          </a:p>
          <a:p>
            <a:r>
              <a:rPr lang="zh-CN" altLang="en-US" sz="1400" b="1" dirty="0" smtClean="0"/>
              <a:t>消耗正则的匹配字符</a:t>
            </a:r>
            <a:r>
              <a:rPr lang="zh-CN" altLang="en-US" sz="1400" dirty="0" smtClean="0"/>
              <a:t>：</a:t>
            </a:r>
            <a:endParaRPr lang="en-US" altLang="zh-CN" sz="1400" dirty="0" smtClean="0"/>
          </a:p>
          <a:p>
            <a:r>
              <a:rPr lang="zh-CN" altLang="en-US" sz="1400" dirty="0"/>
              <a:t>正</a:t>
            </a:r>
            <a:r>
              <a:rPr lang="zh-CN" altLang="en-US" sz="1400" dirty="0" smtClean="0"/>
              <a:t>则是按照单个字符来进行匹配的，一般情况下是从左到右，逐个匹配源字符串中的内容。</a:t>
            </a:r>
            <a:endParaRPr lang="en-US" altLang="zh-CN" sz="1400" dirty="0" smtClean="0"/>
          </a:p>
          <a:p>
            <a:r>
              <a:rPr lang="zh-CN" altLang="en-US" sz="1400" dirty="0"/>
              <a:t>举</a:t>
            </a:r>
            <a:r>
              <a:rPr lang="zh-CN" altLang="en-US" sz="1400" dirty="0" smtClean="0"/>
              <a:t>个例子来说明这个概念</a:t>
            </a:r>
            <a:r>
              <a:rPr lang="en-US" altLang="zh-CN" sz="1400" dirty="0" smtClean="0"/>
              <a:t>:</a:t>
            </a:r>
          </a:p>
          <a:p>
            <a:r>
              <a:rPr lang="zh-CN" altLang="en-US" sz="1400" dirty="0" smtClean="0"/>
              <a:t>现有正则</a:t>
            </a:r>
            <a:r>
              <a:rPr lang="en-US" altLang="zh-CN" sz="1400" dirty="0" smtClean="0"/>
              <a:t>A[A-Z]</a:t>
            </a:r>
            <a:r>
              <a:rPr lang="zh-CN" altLang="en-US" sz="1400" dirty="0" smtClean="0"/>
              <a:t>和源字符串</a:t>
            </a:r>
            <a:r>
              <a:rPr lang="en-US" altLang="zh-CN" sz="1400" dirty="0" smtClean="0"/>
              <a:t>ABCAD</a:t>
            </a:r>
          </a:p>
          <a:p>
            <a:r>
              <a:rPr lang="zh-CN" altLang="en-US" sz="1400" dirty="0" smtClean="0"/>
              <a:t>对于该正则来讲，匹配过程为：</a:t>
            </a:r>
            <a:endParaRPr lang="en-US" altLang="zh-CN" sz="1400" dirty="0" smtClean="0"/>
          </a:p>
          <a:p>
            <a:r>
              <a:rPr lang="en-US" altLang="zh-CN" sz="1400" dirty="0" smtClean="0"/>
              <a:t>step1. </a:t>
            </a:r>
            <a:r>
              <a:rPr lang="zh-CN" altLang="en-US" sz="1400" dirty="0" smtClean="0"/>
              <a:t>正则</a:t>
            </a:r>
            <a:r>
              <a:rPr lang="en-US" altLang="zh-CN" sz="1400" dirty="0" smtClean="0"/>
              <a:t>A</a:t>
            </a:r>
            <a:r>
              <a:rPr lang="zh-CN" altLang="en-US" sz="1400" dirty="0" smtClean="0"/>
              <a:t>。</a:t>
            </a:r>
            <a:endParaRPr lang="en-US" altLang="zh-CN" sz="1400" dirty="0" smtClean="0"/>
          </a:p>
          <a:p>
            <a:r>
              <a:rPr lang="zh-CN" altLang="en-US" sz="1400" dirty="0" smtClean="0"/>
              <a:t>由于没有位置限定，因此就是从源字符串的起始位置开始，也就是说这个</a:t>
            </a:r>
            <a:r>
              <a:rPr lang="en-US" altLang="zh-CN" sz="1400" dirty="0" smtClean="0"/>
              <a:t>A</a:t>
            </a:r>
            <a:r>
              <a:rPr lang="zh-CN" altLang="en-US" sz="1400" dirty="0" smtClean="0"/>
              <a:t>在定位方面的作用相当于</a:t>
            </a:r>
            <a:r>
              <a:rPr lang="en-US" altLang="zh-CN" sz="1400" dirty="0" smtClean="0"/>
              <a:t>^</a:t>
            </a:r>
            <a:r>
              <a:rPr lang="zh-CN" altLang="en-US" sz="1400" dirty="0" smtClean="0"/>
              <a:t>，这个</a:t>
            </a:r>
            <a:r>
              <a:rPr lang="en-US" altLang="zh-CN" sz="1400" dirty="0" smtClean="0"/>
              <a:t>^</a:t>
            </a:r>
            <a:r>
              <a:rPr lang="zh-CN" altLang="en-US" sz="1400" dirty="0" smtClean="0"/>
              <a:t>是虚拟字符，表示匹配字符串开始位置。也就是源字符串</a:t>
            </a:r>
            <a:r>
              <a:rPr lang="en-US" altLang="zh-CN" sz="1400" dirty="0" smtClean="0"/>
              <a:t>ABCAD</a:t>
            </a:r>
            <a:r>
              <a:rPr lang="zh-CN" altLang="en-US" sz="1400" dirty="0" smtClean="0"/>
              <a:t>中的第</a:t>
            </a:r>
            <a:r>
              <a:rPr lang="en-US" altLang="zh-CN" sz="1400" dirty="0" smtClean="0"/>
              <a:t>1</a:t>
            </a:r>
            <a:r>
              <a:rPr lang="zh-CN" altLang="en-US" sz="1400" dirty="0" smtClean="0"/>
              <a:t>个</a:t>
            </a:r>
            <a:r>
              <a:rPr lang="en-US" altLang="zh-CN" sz="1400" dirty="0" smtClean="0"/>
              <a:t>A</a:t>
            </a:r>
            <a:r>
              <a:rPr lang="zh-CN" altLang="en-US" sz="1400" dirty="0" smtClean="0"/>
              <a:t>前面的位置。因为正则</a:t>
            </a:r>
            <a:r>
              <a:rPr lang="en-US" altLang="zh-CN" sz="1400" dirty="0" smtClean="0"/>
              <a:t>A</a:t>
            </a:r>
            <a:r>
              <a:rPr lang="zh-CN" altLang="en-US" sz="1400" dirty="0" smtClean="0"/>
              <a:t>匹配源字符串中的第</a:t>
            </a:r>
            <a:r>
              <a:rPr lang="en-US" altLang="zh-CN" sz="1400" dirty="0" smtClean="0"/>
              <a:t>1</a:t>
            </a:r>
            <a:r>
              <a:rPr lang="zh-CN" altLang="en-US" sz="1400" dirty="0" smtClean="0"/>
              <a:t>个</a:t>
            </a:r>
            <a:r>
              <a:rPr lang="en-US" altLang="zh-CN" sz="1400" dirty="0" smtClean="0"/>
              <a:t>A</a:t>
            </a:r>
            <a:r>
              <a:rPr lang="zh-CN" altLang="en-US" sz="1400" dirty="0" smtClean="0"/>
              <a:t>结果为成功，匹配位置就向右移动了</a:t>
            </a:r>
            <a:r>
              <a:rPr lang="en-US" altLang="zh-CN" sz="1400" dirty="0" smtClean="0"/>
              <a:t>1</a:t>
            </a:r>
            <a:r>
              <a:rPr lang="zh-CN" altLang="en-US" sz="1400" dirty="0" smtClean="0"/>
              <a:t>位，来到了</a:t>
            </a:r>
            <a:r>
              <a:rPr lang="en-US" altLang="zh-CN" sz="1400" dirty="0" smtClean="0"/>
              <a:t>B</a:t>
            </a:r>
            <a:r>
              <a:rPr lang="zh-CN" altLang="en-US" sz="1400" dirty="0" smtClean="0"/>
              <a:t>的前面。即此时源字符串</a:t>
            </a:r>
            <a:r>
              <a:rPr lang="en-US" altLang="zh-CN" sz="1400" dirty="0" smtClean="0"/>
              <a:t>ABCAD</a:t>
            </a:r>
            <a:r>
              <a:rPr lang="zh-CN" altLang="en-US" sz="1400" dirty="0" smtClean="0"/>
              <a:t>中的</a:t>
            </a:r>
            <a:r>
              <a:rPr lang="en-US" altLang="zh-CN" sz="1400" dirty="0" smtClean="0"/>
              <a:t>A</a:t>
            </a:r>
            <a:r>
              <a:rPr lang="zh-CN" altLang="en-US" sz="1400" b="1" dirty="0" smtClean="0">
                <a:solidFill>
                  <a:srgbClr val="FF0000"/>
                </a:solidFill>
              </a:rPr>
              <a:t>这个字符已经被消耗</a:t>
            </a:r>
            <a:r>
              <a:rPr lang="en-US" altLang="zh-CN" sz="1400" b="1" dirty="0" smtClean="0">
                <a:solidFill>
                  <a:srgbClr val="FF0000"/>
                </a:solidFill>
              </a:rPr>
              <a:t>(</a:t>
            </a:r>
            <a:r>
              <a:rPr lang="zh-CN" altLang="en-US" sz="1400" b="1" dirty="0" smtClean="0">
                <a:solidFill>
                  <a:srgbClr val="FF0000"/>
                </a:solidFill>
              </a:rPr>
              <a:t>同时正则中的</a:t>
            </a:r>
            <a:r>
              <a:rPr lang="en-US" altLang="zh-CN" sz="1400" b="1" dirty="0" smtClean="0">
                <a:solidFill>
                  <a:srgbClr val="FF0000"/>
                </a:solidFill>
              </a:rPr>
              <a:t>A</a:t>
            </a:r>
            <a:r>
              <a:rPr lang="zh-CN" altLang="en-US" sz="1400" b="1" dirty="0" smtClean="0">
                <a:solidFill>
                  <a:srgbClr val="FF0000"/>
                </a:solidFill>
              </a:rPr>
              <a:t>也被消耗了</a:t>
            </a:r>
            <a:r>
              <a:rPr lang="en-US" altLang="zh-CN" sz="1400" b="1" dirty="0" smtClean="0">
                <a:solidFill>
                  <a:srgbClr val="FF0000"/>
                </a:solidFill>
              </a:rPr>
              <a:t>)</a:t>
            </a:r>
            <a:r>
              <a:rPr lang="zh-CN" altLang="en-US" sz="1400" dirty="0" smtClean="0"/>
              <a:t>，接下来的正则匹配将从</a:t>
            </a:r>
            <a:r>
              <a:rPr lang="en-US" altLang="zh-CN" sz="1400" dirty="0" smtClean="0"/>
              <a:t>B</a:t>
            </a:r>
            <a:r>
              <a:rPr lang="zh-CN" altLang="en-US" sz="1400" dirty="0" smtClean="0"/>
              <a:t>的前面开始。</a:t>
            </a:r>
            <a:endParaRPr lang="en-US" altLang="zh-CN" sz="1400" dirty="0"/>
          </a:p>
        </p:txBody>
      </p:sp>
    </p:spTree>
    <p:extLst>
      <p:ext uri="{BB962C8B-B14F-4D97-AF65-F5344CB8AC3E}">
        <p14:creationId xmlns:p14="http://schemas.microsoft.com/office/powerpoint/2010/main" val="60550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en-US" altLang="zh-CN" sz="1400" dirty="0" smtClean="0"/>
              <a:t>step2. </a:t>
            </a:r>
            <a:r>
              <a:rPr lang="zh-CN" altLang="en-US" sz="1400" dirty="0" smtClean="0"/>
              <a:t>正则</a:t>
            </a:r>
            <a:r>
              <a:rPr lang="en-US" altLang="zh-CN" sz="1400" dirty="0" smtClean="0"/>
              <a:t>[A-Z]</a:t>
            </a:r>
            <a:r>
              <a:rPr lang="zh-CN" altLang="en-US" sz="1400" dirty="0" smtClean="0"/>
              <a:t>。</a:t>
            </a:r>
            <a:endParaRPr lang="en-US" altLang="zh-CN" sz="1400" dirty="0" smtClean="0"/>
          </a:p>
          <a:p>
            <a:r>
              <a:rPr lang="zh-CN" altLang="en-US" sz="1400" dirty="0" smtClean="0"/>
              <a:t>当前匹配位置为</a:t>
            </a:r>
            <a:r>
              <a:rPr lang="en-US" altLang="zh-CN" sz="1400" dirty="0" smtClean="0"/>
              <a:t>B</a:t>
            </a:r>
            <a:r>
              <a:rPr lang="zh-CN" altLang="en-US" sz="1400" dirty="0" smtClean="0"/>
              <a:t>的前面，正则</a:t>
            </a:r>
            <a:r>
              <a:rPr lang="en-US" altLang="zh-CN" sz="1400" dirty="0" smtClean="0"/>
              <a:t>[A-Z]</a:t>
            </a:r>
            <a:r>
              <a:rPr lang="zh-CN" altLang="en-US" sz="1400" dirty="0" smtClean="0"/>
              <a:t>对源字符串</a:t>
            </a:r>
            <a:r>
              <a:rPr lang="en-US" altLang="zh-CN" sz="1400" dirty="0" smtClean="0"/>
              <a:t>ABCAD</a:t>
            </a:r>
            <a:r>
              <a:rPr lang="zh-CN" altLang="en-US" sz="1400" dirty="0" smtClean="0"/>
              <a:t>中的</a:t>
            </a:r>
            <a:r>
              <a:rPr lang="en-US" altLang="zh-CN" sz="1400" dirty="0" smtClean="0"/>
              <a:t>B</a:t>
            </a:r>
            <a:r>
              <a:rPr lang="zh-CN" altLang="en-US" sz="1400" dirty="0" smtClean="0"/>
              <a:t>字母进行匹配，匹配成功，位置再次发生右移，来到了字母</a:t>
            </a:r>
            <a:r>
              <a:rPr lang="en-US" altLang="zh-CN" sz="1400" dirty="0" smtClean="0"/>
              <a:t>C</a:t>
            </a:r>
            <a:r>
              <a:rPr lang="zh-CN" altLang="en-US" sz="1400" dirty="0" smtClean="0"/>
              <a:t>的前面。但是由于此时正则匹配已经完成，因此</a:t>
            </a:r>
            <a:r>
              <a:rPr lang="en-US" altLang="zh-CN" sz="1400" dirty="0" smtClean="0"/>
              <a:t>A[A-Z]</a:t>
            </a:r>
            <a:r>
              <a:rPr lang="zh-CN" altLang="en-US" sz="1400" dirty="0" smtClean="0"/>
              <a:t>的匹配结果为：</a:t>
            </a:r>
            <a:r>
              <a:rPr lang="en-US" altLang="zh-CN" sz="1400" dirty="0" smtClean="0"/>
              <a:t>AB</a:t>
            </a:r>
            <a:r>
              <a:rPr lang="zh-CN" altLang="en-US" sz="1400" dirty="0" smtClean="0"/>
              <a:t>。</a:t>
            </a:r>
            <a:endParaRPr lang="en-US" altLang="zh-CN" sz="1400" dirty="0" smtClean="0"/>
          </a:p>
          <a:p>
            <a:r>
              <a:rPr lang="zh-CN" altLang="en-US" sz="1400" dirty="0"/>
              <a:t>基于</a:t>
            </a:r>
            <a:r>
              <a:rPr lang="zh-CN" altLang="en-US" sz="1400" dirty="0" smtClean="0"/>
              <a:t>这个概念，我们再来理解环视中的</a:t>
            </a:r>
            <a:r>
              <a:rPr lang="en-US" altLang="zh-CN" sz="1400" dirty="0" smtClean="0"/>
              <a:t>”</a:t>
            </a:r>
            <a:r>
              <a:rPr lang="zh-CN" altLang="en-US" sz="1400" b="1" dirty="0"/>
              <a:t>虚拟加入到它所在位置的附加判断条件</a:t>
            </a:r>
            <a:r>
              <a:rPr lang="zh-CN" altLang="en-US" sz="1400" dirty="0"/>
              <a:t>，</a:t>
            </a:r>
            <a:r>
              <a:rPr lang="zh-CN" altLang="en-US" sz="1400" b="1" dirty="0"/>
              <a:t>并不消耗正则的匹配字符</a:t>
            </a:r>
            <a:r>
              <a:rPr lang="en-US" altLang="zh-CN" sz="1400" dirty="0" smtClean="0"/>
              <a:t>”</a:t>
            </a:r>
            <a:r>
              <a:rPr lang="zh-CN" altLang="en-US" sz="1400" dirty="0" smtClean="0"/>
              <a:t>这句话。</a:t>
            </a:r>
            <a:endParaRPr lang="en-US" altLang="zh-CN" sz="1400" dirty="0" smtClean="0"/>
          </a:p>
          <a:p>
            <a:r>
              <a:rPr lang="zh-CN" altLang="en-US" sz="1400" dirty="0" smtClean="0"/>
              <a:t>我们以</a:t>
            </a:r>
            <a:r>
              <a:rPr lang="en-US" altLang="zh-CN" sz="1400" dirty="0" smtClean="0"/>
              <a:t>(?=</a:t>
            </a:r>
            <a:r>
              <a:rPr lang="en-US" altLang="zh-CN" sz="1400" dirty="0" err="1" smtClean="0"/>
              <a:t>exp</a:t>
            </a:r>
            <a:r>
              <a:rPr lang="en-US" altLang="zh-CN" sz="1400" dirty="0" smtClean="0"/>
              <a:t>)</a:t>
            </a:r>
            <a:r>
              <a:rPr lang="zh-CN" altLang="en-US" sz="1400" dirty="0" smtClean="0"/>
              <a:t>为例。</a:t>
            </a:r>
            <a:endParaRPr lang="en-US" altLang="zh-CN" sz="1400" dirty="0" smtClean="0"/>
          </a:p>
          <a:p>
            <a:r>
              <a:rPr lang="en-US" altLang="zh-CN" sz="1400" dirty="0"/>
              <a:t>(?=</a:t>
            </a:r>
            <a:r>
              <a:rPr lang="en-US" altLang="zh-CN" sz="1400" dirty="0" err="1"/>
              <a:t>exp</a:t>
            </a:r>
            <a:r>
              <a:rPr lang="en-US" altLang="zh-CN" sz="1400" dirty="0" smtClean="0"/>
              <a:t>)</a:t>
            </a:r>
            <a:r>
              <a:rPr lang="zh-CN" altLang="en-US" sz="1400" dirty="0" smtClean="0"/>
              <a:t>的含义为：匹配后面符合</a:t>
            </a:r>
            <a:r>
              <a:rPr lang="en-US" altLang="zh-CN" sz="1400" dirty="0" err="1" smtClean="0"/>
              <a:t>exp</a:t>
            </a:r>
            <a:r>
              <a:rPr lang="zh-CN" altLang="en-US" sz="1400" dirty="0" smtClean="0"/>
              <a:t>的数据。</a:t>
            </a:r>
            <a:endParaRPr lang="en-US" altLang="zh-CN" sz="1400" dirty="0" smtClean="0"/>
          </a:p>
          <a:p>
            <a:r>
              <a:rPr lang="en-US" altLang="zh-CN" sz="1400" dirty="0" smtClean="0"/>
              <a:t>exp1(?=exp2)</a:t>
            </a:r>
          </a:p>
          <a:p>
            <a:r>
              <a:rPr lang="zh-CN" altLang="en-US" sz="1400" dirty="0" smtClean="0"/>
              <a:t>由环视的概念</a:t>
            </a:r>
            <a:r>
              <a:rPr lang="en-US" altLang="zh-CN" sz="1400" dirty="0" smtClean="0"/>
              <a:t>(</a:t>
            </a:r>
            <a:r>
              <a:rPr lang="zh-CN" altLang="en-US" sz="1400" dirty="0"/>
              <a:t>先从全局环顾一遍正则，然后断定结果，再做进一步的匹配处理。</a:t>
            </a:r>
            <a:r>
              <a:rPr lang="en-US" altLang="zh-CN" sz="1400" dirty="0" smtClean="0"/>
              <a:t>)</a:t>
            </a:r>
            <a:r>
              <a:rPr lang="zh-CN" altLang="en-US" sz="1400" dirty="0" smtClean="0"/>
              <a:t>和正则匹配的顺序可知，这个抽象表达式所描述的内容为：</a:t>
            </a:r>
            <a:endParaRPr lang="en-US" altLang="zh-CN" sz="1400" dirty="0" smtClean="0"/>
          </a:p>
          <a:p>
            <a:r>
              <a:rPr lang="en-US" altLang="zh-CN" sz="1400" dirty="0" smtClean="0"/>
              <a:t>step1. </a:t>
            </a:r>
            <a:r>
              <a:rPr lang="zh-CN" altLang="en-US" sz="1400" dirty="0" smtClean="0"/>
              <a:t>先全局环顾正则，找到</a:t>
            </a:r>
            <a:r>
              <a:rPr lang="en-US" altLang="zh-CN" sz="1400" dirty="0" smtClean="0"/>
              <a:t>exp1</a:t>
            </a:r>
            <a:r>
              <a:rPr lang="zh-CN" altLang="en-US" sz="1400" dirty="0" smtClean="0"/>
              <a:t>在源字符串中结束的位置。</a:t>
            </a:r>
            <a:endParaRPr lang="en-US" altLang="zh-CN" sz="1400" dirty="0" smtClean="0"/>
          </a:p>
          <a:p>
            <a:r>
              <a:rPr lang="en-US" altLang="zh-CN" sz="1400" dirty="0" smtClean="0"/>
              <a:t>step2. </a:t>
            </a:r>
            <a:r>
              <a:rPr lang="zh-CN" altLang="en-US" sz="1400" dirty="0" smtClean="0"/>
              <a:t>断言该位置的后面是否满足</a:t>
            </a:r>
            <a:r>
              <a:rPr lang="en-US" altLang="zh-CN" sz="1400" dirty="0" smtClean="0"/>
              <a:t>exp2</a:t>
            </a:r>
            <a:r>
              <a:rPr lang="zh-CN" altLang="en-US" sz="1400" dirty="0" smtClean="0"/>
              <a:t>，如果满足，则开始对源字符串进行匹配，即执行</a:t>
            </a:r>
            <a:r>
              <a:rPr lang="en-US" altLang="zh-CN" sz="1400" dirty="0" smtClean="0"/>
              <a:t>exp1</a:t>
            </a:r>
            <a:r>
              <a:rPr lang="zh-CN" altLang="en-US" sz="1400" dirty="0" smtClean="0"/>
              <a:t>。如果不满足，则直接停止匹配。</a:t>
            </a:r>
            <a:endParaRPr lang="en-US" altLang="zh-CN" sz="1400" dirty="0" smtClean="0"/>
          </a:p>
          <a:p>
            <a:r>
              <a:rPr lang="zh-CN" altLang="en-US" sz="1400" dirty="0" smtClean="0"/>
              <a:t>那么进一步要探讨的问题是：</a:t>
            </a:r>
            <a:r>
              <a:rPr lang="en-US" altLang="zh-CN" sz="1400" dirty="0" smtClean="0"/>
              <a:t>step2</a:t>
            </a:r>
            <a:r>
              <a:rPr lang="zh-CN" altLang="en-US" sz="1400" dirty="0" smtClean="0"/>
              <a:t>中所描述的断言过程，是否消耗正则的匹配字符？</a:t>
            </a:r>
            <a:endParaRPr lang="en-US" altLang="zh-CN" sz="1400" dirty="0" smtClean="0"/>
          </a:p>
          <a:p>
            <a:endParaRPr lang="en-US" altLang="zh-CN" sz="1400" dirty="0" smtClean="0"/>
          </a:p>
          <a:p>
            <a:endParaRPr lang="zh-CN" altLang="en-US" sz="1400" dirty="0"/>
          </a:p>
        </p:txBody>
      </p:sp>
    </p:spTree>
    <p:extLst>
      <p:ext uri="{BB962C8B-B14F-4D97-AF65-F5344CB8AC3E}">
        <p14:creationId xmlns:p14="http://schemas.microsoft.com/office/powerpoint/2010/main" val="2102973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答案是否定的。因为断言只是一个判断真假的过程。</a:t>
            </a:r>
            <a:endParaRPr lang="en-US" altLang="zh-CN" sz="1400" dirty="0" smtClean="0"/>
          </a:p>
          <a:p>
            <a:r>
              <a:rPr lang="zh-CN" altLang="en-US" sz="1400" dirty="0" smtClean="0"/>
              <a:t>如果</a:t>
            </a:r>
            <a:r>
              <a:rPr lang="en-US" altLang="zh-CN" sz="1400" dirty="0" smtClean="0"/>
              <a:t>exp1</a:t>
            </a:r>
            <a:r>
              <a:rPr lang="zh-CN" altLang="en-US" sz="1400" dirty="0" smtClean="0"/>
              <a:t>结束位置的后面符合</a:t>
            </a:r>
            <a:r>
              <a:rPr lang="en-US" altLang="zh-CN" sz="1400" dirty="0" smtClean="0"/>
              <a:t>exp2</a:t>
            </a:r>
            <a:r>
              <a:rPr lang="zh-CN" altLang="en-US" sz="1400" dirty="0" smtClean="0"/>
              <a:t>的模式，则在源字符串中进行对</a:t>
            </a:r>
            <a:r>
              <a:rPr lang="en-US" altLang="zh-CN" sz="1400" dirty="0" smtClean="0"/>
              <a:t>exp1</a:t>
            </a:r>
            <a:r>
              <a:rPr lang="zh-CN" altLang="en-US" sz="1400" dirty="0" smtClean="0"/>
              <a:t>的匹配过程；</a:t>
            </a:r>
            <a:endParaRPr lang="en-US" altLang="zh-CN" sz="1400" dirty="0" smtClean="0"/>
          </a:p>
          <a:p>
            <a:r>
              <a:rPr lang="zh-CN" altLang="en-US" sz="1400" dirty="0"/>
              <a:t>如果</a:t>
            </a:r>
            <a:r>
              <a:rPr lang="en-US" altLang="zh-CN" sz="1400" dirty="0"/>
              <a:t>exp1</a:t>
            </a:r>
            <a:r>
              <a:rPr lang="zh-CN" altLang="en-US" sz="1400" dirty="0"/>
              <a:t>结束位置的</a:t>
            </a:r>
            <a:r>
              <a:rPr lang="zh-CN" altLang="en-US" sz="1400" dirty="0" smtClean="0"/>
              <a:t>后面不符合</a:t>
            </a:r>
            <a:r>
              <a:rPr lang="en-US" altLang="zh-CN" sz="1400" dirty="0"/>
              <a:t>exp2</a:t>
            </a:r>
            <a:r>
              <a:rPr lang="zh-CN" altLang="en-US" sz="1400" dirty="0"/>
              <a:t>的</a:t>
            </a:r>
            <a:r>
              <a:rPr lang="zh-CN" altLang="en-US" sz="1400" dirty="0" smtClean="0"/>
              <a:t>模式，则直接停止匹配。</a:t>
            </a:r>
            <a:endParaRPr lang="en-US" altLang="zh-CN" sz="1400" dirty="0" smtClean="0"/>
          </a:p>
          <a:p>
            <a:r>
              <a:rPr lang="zh-CN" altLang="en-US" sz="1400" dirty="0" smtClean="0"/>
              <a:t>因而并不存在像上述过程中的</a:t>
            </a:r>
            <a:r>
              <a:rPr lang="en-US" altLang="zh-CN" sz="1400" dirty="0" smtClean="0"/>
              <a:t>”</a:t>
            </a:r>
            <a:r>
              <a:rPr lang="zh-CN" altLang="en-US" sz="1400" dirty="0" smtClean="0"/>
              <a:t>正则</a:t>
            </a:r>
            <a:r>
              <a:rPr lang="en-US" altLang="zh-CN" sz="1400" dirty="0" smtClean="0"/>
              <a:t>A</a:t>
            </a:r>
            <a:r>
              <a:rPr lang="zh-CN" altLang="en-US" sz="1400" dirty="0" smtClean="0"/>
              <a:t>匹配后使用正则</a:t>
            </a:r>
            <a:r>
              <a:rPr lang="en-US" altLang="zh-CN" sz="1400" dirty="0" smtClean="0"/>
              <a:t>[A-Z]</a:t>
            </a:r>
            <a:r>
              <a:rPr lang="zh-CN" altLang="en-US" sz="1400" dirty="0" smtClean="0"/>
              <a:t>匹配下一个字符</a:t>
            </a:r>
            <a:r>
              <a:rPr lang="en-US" altLang="zh-CN" sz="1400" dirty="0" smtClean="0"/>
              <a:t>”</a:t>
            </a:r>
            <a:r>
              <a:rPr lang="zh-CN" altLang="en-US" sz="1400" dirty="0" smtClean="0"/>
              <a:t>的过程。</a:t>
            </a:r>
            <a:endParaRPr lang="en-US" altLang="zh-CN" sz="1400" dirty="0" smtClean="0"/>
          </a:p>
          <a:p>
            <a:r>
              <a:rPr lang="zh-CN" altLang="en-US" sz="1400" b="1" dirty="0" smtClean="0">
                <a:solidFill>
                  <a:srgbClr val="FF0000"/>
                </a:solidFill>
              </a:rPr>
              <a:t>也就是说，环视的作用相当于对环视子表达式所在位置添加一个附加条件，只有满足这个附加条件，环视子表达式才能匹配成功，才能进一步开始对主表达式做匹配的过程。</a:t>
            </a:r>
            <a:endParaRPr lang="en-US" altLang="zh-CN" sz="1400" b="1" dirty="0" smtClean="0">
              <a:solidFill>
                <a:srgbClr val="FF0000"/>
              </a:solidFill>
            </a:endParaRPr>
          </a:p>
          <a:p>
            <a:r>
              <a:rPr lang="zh-CN" altLang="en-US" sz="1400" dirty="0" smtClean="0">
                <a:solidFill>
                  <a:srgbClr val="0070C0"/>
                </a:solidFill>
              </a:rPr>
              <a:t>用我自己的话说就是：在主表达式开始匹配之前，先找到环视子表达式所描述的位置，对该位置前或后的内容，用环视子表达式进行匹配，当且仅当环视子表达式匹配成功后，才能开始主表达式的匹配过程。且最终匹配出的内容，仅有符合主表达式所描述模式的内容。</a:t>
            </a:r>
            <a:endParaRPr lang="en-US" altLang="zh-CN" sz="1400" dirty="0" smtClean="0">
              <a:solidFill>
                <a:srgbClr val="0070C0"/>
              </a:solidFill>
            </a:endParaRPr>
          </a:p>
          <a:p>
            <a:r>
              <a:rPr lang="zh-CN" altLang="en-US" sz="1400" dirty="0" smtClean="0"/>
              <a:t>在这里先对顺序</a:t>
            </a:r>
            <a:r>
              <a:rPr lang="en-US" altLang="zh-CN" sz="1400" dirty="0" smtClean="0"/>
              <a:t>/</a:t>
            </a:r>
            <a:r>
              <a:rPr lang="zh-CN" altLang="en-US" sz="1400" dirty="0" smtClean="0"/>
              <a:t>逆序</a:t>
            </a:r>
            <a:r>
              <a:rPr lang="en-US" altLang="zh-CN" sz="1400" dirty="0" smtClean="0"/>
              <a:t>+</a:t>
            </a:r>
            <a:r>
              <a:rPr lang="zh-CN" altLang="en-US" sz="1400" dirty="0" smtClean="0"/>
              <a:t>肯定</a:t>
            </a:r>
            <a:r>
              <a:rPr lang="en-US" altLang="zh-CN" sz="1400" dirty="0" smtClean="0"/>
              <a:t>/</a:t>
            </a:r>
            <a:r>
              <a:rPr lang="zh-CN" altLang="en-US" sz="1400" dirty="0" smtClean="0"/>
              <a:t>否定这</a:t>
            </a:r>
            <a:r>
              <a:rPr lang="en-US" altLang="zh-CN" sz="1400" dirty="0" smtClean="0"/>
              <a:t>4</a:t>
            </a:r>
            <a:r>
              <a:rPr lang="zh-CN" altLang="en-US" sz="1400" dirty="0" smtClean="0"/>
              <a:t>种可能出现的的情况做一个基本介绍。</a:t>
            </a:r>
            <a:endParaRPr lang="en-US" altLang="zh-CN" sz="1400" dirty="0" smtClean="0"/>
          </a:p>
          <a:p>
            <a:r>
              <a:rPr lang="zh-CN" altLang="en-US" sz="1400" dirty="0" smtClean="0"/>
              <a:t>① 肯定顺序</a:t>
            </a:r>
            <a:r>
              <a:rPr lang="en-US" altLang="zh-CN" sz="1400" dirty="0" smtClean="0"/>
              <a:t>: (?=</a:t>
            </a:r>
            <a:r>
              <a:rPr lang="en-US" altLang="zh-CN" sz="1400" dirty="0" err="1" smtClean="0"/>
              <a:t>exp</a:t>
            </a:r>
            <a:r>
              <a:rPr lang="en-US" altLang="zh-CN" sz="1400" dirty="0" smtClean="0"/>
              <a:t>)</a:t>
            </a:r>
          </a:p>
          <a:p>
            <a:r>
              <a:rPr lang="zh-CN" altLang="en-US" sz="1400" dirty="0" smtClean="0"/>
              <a:t>② 否定顺序</a:t>
            </a:r>
            <a:r>
              <a:rPr lang="en-US" altLang="zh-CN" sz="1400" dirty="0" smtClean="0"/>
              <a:t>: (?!</a:t>
            </a:r>
            <a:r>
              <a:rPr lang="en-US" altLang="zh-CN" sz="1400" dirty="0" err="1" smtClean="0"/>
              <a:t>exp</a:t>
            </a:r>
            <a:r>
              <a:rPr lang="en-US" altLang="zh-CN" sz="1400" dirty="0" smtClean="0"/>
              <a:t>)</a:t>
            </a:r>
          </a:p>
          <a:p>
            <a:r>
              <a:rPr lang="zh-CN" altLang="en-US" sz="1400" dirty="0" smtClean="0"/>
              <a:t>③ 肯定逆序</a:t>
            </a:r>
            <a:r>
              <a:rPr lang="en-US" altLang="zh-CN" sz="1400" dirty="0" smtClean="0"/>
              <a:t>: (?&lt;=</a:t>
            </a:r>
            <a:r>
              <a:rPr lang="en-US" altLang="zh-CN" sz="1400" dirty="0" err="1" smtClean="0"/>
              <a:t>exp</a:t>
            </a:r>
            <a:r>
              <a:rPr lang="en-US" altLang="zh-CN" sz="1400" dirty="0" smtClean="0"/>
              <a:t>)</a:t>
            </a:r>
          </a:p>
          <a:p>
            <a:r>
              <a:rPr lang="zh-CN" altLang="en-US" sz="1400" dirty="0" smtClean="0"/>
              <a:t>④ 否定逆序</a:t>
            </a:r>
            <a:r>
              <a:rPr lang="en-US" altLang="zh-CN" sz="1400" dirty="0" smtClean="0"/>
              <a:t>: (?&lt;!</a:t>
            </a:r>
            <a:r>
              <a:rPr lang="en-US" altLang="zh-CN" sz="1400" dirty="0" err="1" smtClean="0"/>
              <a:t>exp</a:t>
            </a:r>
            <a:r>
              <a:rPr lang="en-US" altLang="zh-CN" sz="1400" dirty="0" smtClean="0"/>
              <a:t>)</a:t>
            </a:r>
            <a:endParaRPr lang="zh-CN" altLang="en-US" sz="1400" dirty="0"/>
          </a:p>
        </p:txBody>
      </p:sp>
    </p:spTree>
    <p:extLst>
      <p:ext uri="{BB962C8B-B14F-4D97-AF65-F5344CB8AC3E}">
        <p14:creationId xmlns:p14="http://schemas.microsoft.com/office/powerpoint/2010/main" val="2778547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根据这个格式，可推导出公式</a:t>
            </a:r>
            <a:r>
              <a:rPr lang="en-US" altLang="zh-CN" sz="1400" dirty="0" smtClean="0"/>
              <a:t>:</a:t>
            </a:r>
          </a:p>
          <a:p>
            <a:r>
              <a:rPr lang="en-US" altLang="zh-CN" sz="1400" dirty="0" smtClean="0"/>
              <a:t>(?</a:t>
            </a:r>
            <a:r>
              <a:rPr lang="zh-CN" altLang="en-US" sz="1400" dirty="0" smtClean="0"/>
              <a:t>顺序</a:t>
            </a:r>
            <a:r>
              <a:rPr lang="en-US" altLang="zh-CN" sz="1400" dirty="0" smtClean="0"/>
              <a:t>/</a:t>
            </a:r>
            <a:r>
              <a:rPr lang="zh-CN" altLang="en-US" sz="1400" dirty="0" smtClean="0"/>
              <a:t>逆序 肯定</a:t>
            </a:r>
            <a:r>
              <a:rPr lang="en-US" altLang="zh-CN" sz="1400" dirty="0" smtClean="0"/>
              <a:t>/</a:t>
            </a:r>
            <a:r>
              <a:rPr lang="zh-CN" altLang="en-US" sz="1400" dirty="0" smtClean="0"/>
              <a:t>否定 </a:t>
            </a:r>
            <a:r>
              <a:rPr lang="en-US" altLang="zh-CN" sz="1400" dirty="0" err="1" smtClean="0"/>
              <a:t>exp</a:t>
            </a:r>
            <a:r>
              <a:rPr lang="en-US" altLang="zh-CN" sz="1400" dirty="0" smtClean="0"/>
              <a:t>)</a:t>
            </a:r>
          </a:p>
          <a:p>
            <a:r>
              <a:rPr lang="zh-CN" altLang="en-US" sz="1400" dirty="0"/>
              <a:t>四</a:t>
            </a:r>
            <a:r>
              <a:rPr lang="zh-CN" altLang="en-US" sz="1400" dirty="0" smtClean="0"/>
              <a:t>种组合的用法：</a:t>
            </a:r>
            <a:endParaRPr lang="en-US" altLang="zh-CN" sz="1400" dirty="0" smtClean="0"/>
          </a:p>
          <a:p>
            <a:r>
              <a:rPr lang="zh-CN" altLang="en-US" sz="1400" dirty="0" smtClean="0"/>
              <a:t>组合的可能性为</a:t>
            </a:r>
            <a:r>
              <a:rPr lang="en-US" altLang="zh-CN" sz="1400" dirty="0" smtClean="0"/>
              <a:t>4</a:t>
            </a:r>
            <a:r>
              <a:rPr lang="zh-CN" altLang="en-US" sz="1400" dirty="0" smtClean="0"/>
              <a:t>种，根据正则与环视的位置不同，又可以组合出来</a:t>
            </a:r>
            <a:r>
              <a:rPr lang="en-US" altLang="zh-CN" sz="1400" dirty="0" smtClean="0"/>
              <a:t>8</a:t>
            </a:r>
            <a:r>
              <a:rPr lang="zh-CN" altLang="en-US" sz="1400" dirty="0" smtClean="0"/>
              <a:t>种不同的摆放方式。</a:t>
            </a:r>
            <a:endParaRPr lang="en-US" altLang="zh-CN" sz="1400" dirty="0" smtClean="0"/>
          </a:p>
          <a:p>
            <a:r>
              <a:rPr lang="zh-CN" altLang="en-US" sz="1400" dirty="0" smtClean="0"/>
              <a:t>一般来讲：</a:t>
            </a:r>
            <a:endParaRPr lang="en-US" altLang="zh-CN" sz="1400" dirty="0" smtClean="0"/>
          </a:p>
          <a:p>
            <a:r>
              <a:rPr lang="zh-CN" altLang="en-US" sz="1400" dirty="0" smtClean="0"/>
              <a:t>顺序的环视，放在正则后面，被认为是常规用法。而放在正则前面，对正则本身的匹配就起到了限制，则被认为是变种的用法；</a:t>
            </a:r>
            <a:endParaRPr lang="en-US" altLang="zh-CN" sz="1400" dirty="0" smtClean="0"/>
          </a:p>
          <a:p>
            <a:r>
              <a:rPr lang="zh-CN" altLang="en-US" sz="1400" dirty="0" smtClean="0"/>
              <a:t>逆序的环视，放在正则前面，被认为是常规用法。而放在正则后面，对正则本身的匹配也起到了限制，则被认为是变种的用法；</a:t>
            </a:r>
            <a:endParaRPr lang="en-US" altLang="zh-CN" sz="1400" dirty="0" smtClean="0"/>
          </a:p>
          <a:p>
            <a:r>
              <a:rPr lang="zh-CN" altLang="en-US" sz="1400" dirty="0"/>
              <a:t>举几</a:t>
            </a:r>
            <a:r>
              <a:rPr lang="zh-CN" altLang="en-US" sz="1400" dirty="0" smtClean="0"/>
              <a:t>个例子来说明这个概念：</a:t>
            </a:r>
            <a:endParaRPr lang="en-US" altLang="zh-CN" sz="1400" dirty="0" smtClean="0"/>
          </a:p>
          <a:p>
            <a:r>
              <a:rPr lang="zh-CN" altLang="en-US" sz="1400" dirty="0" smtClean="0"/>
              <a:t>① 肯定顺序常规：</a:t>
            </a:r>
            <a:r>
              <a:rPr lang="en-US" altLang="zh-CN" sz="1400" dirty="0" smtClean="0"/>
              <a:t>[a-z]+(?=;)			a-z</a:t>
            </a:r>
            <a:r>
              <a:rPr lang="zh-CN" altLang="en-US" sz="1400" dirty="0" smtClean="0"/>
              <a:t>的字母序列后面必须以</a:t>
            </a:r>
            <a:r>
              <a:rPr lang="en-US" altLang="zh-CN" sz="1400" dirty="0" smtClean="0"/>
              <a:t>;</a:t>
            </a:r>
            <a:r>
              <a:rPr lang="zh-CN" altLang="en-US" sz="1400" dirty="0" smtClean="0"/>
              <a:t>结尾</a:t>
            </a:r>
            <a:endParaRPr lang="en-US" altLang="zh-CN" sz="1400" dirty="0" smtClean="0"/>
          </a:p>
          <a:p>
            <a:r>
              <a:rPr lang="zh-CN" altLang="en-US" sz="1400" dirty="0" smtClean="0"/>
              <a:t>② 肯定顺序变种</a:t>
            </a:r>
            <a:r>
              <a:rPr lang="zh-CN" altLang="en-US" sz="1400" dirty="0" smtClean="0">
                <a:sym typeface="Wingdings" panose="05000000000000000000" pitchFamily="2" charset="2"/>
              </a:rPr>
              <a:t>：</a:t>
            </a:r>
            <a:r>
              <a:rPr lang="en-US" altLang="zh-CN" sz="1400" dirty="0" smtClean="0">
                <a:sym typeface="Wingdings" panose="05000000000000000000" pitchFamily="2" charset="2"/>
              </a:rPr>
              <a:t>(?=[a-z]+$).+$		</a:t>
            </a:r>
            <a:r>
              <a:rPr lang="zh-CN" altLang="en-US" sz="1400" dirty="0" smtClean="0">
                <a:sym typeface="Wingdings" panose="05000000000000000000" pitchFamily="2" charset="2"/>
              </a:rPr>
              <a:t>从</a:t>
            </a:r>
            <a:r>
              <a:rPr lang="en-US" altLang="zh-CN" sz="1400" dirty="0" smtClean="0">
                <a:sym typeface="Wingdings" panose="05000000000000000000" pitchFamily="2" charset="2"/>
              </a:rPr>
              <a:t>”.”</a:t>
            </a:r>
            <a:r>
              <a:rPr lang="zh-CN" altLang="en-US" sz="1400" dirty="0" smtClean="0">
                <a:sym typeface="Wingdings" panose="05000000000000000000" pitchFamily="2" charset="2"/>
              </a:rPr>
              <a:t>这个除换行符外的任何字符均可通过匹</a:t>
            </a:r>
            <a:r>
              <a:rPr lang="en-US" altLang="zh-CN" sz="1400" dirty="0" smtClean="0">
                <a:sym typeface="Wingdings" panose="05000000000000000000" pitchFamily="2" charset="2"/>
              </a:rPr>
              <a:t>					</a:t>
            </a:r>
            <a:r>
              <a:rPr lang="zh-CN" altLang="en-US" sz="1400" dirty="0" smtClean="0">
                <a:sym typeface="Wingdings" panose="05000000000000000000" pitchFamily="2" charset="2"/>
              </a:rPr>
              <a:t>配的大概念中，筛选出子集仅有字母序列能</a:t>
            </a:r>
            <a:r>
              <a:rPr lang="en-US" altLang="zh-CN" sz="1400" dirty="0" smtClean="0">
                <a:sym typeface="Wingdings" panose="05000000000000000000" pitchFamily="2" charset="2"/>
              </a:rPr>
              <a:t>					</a:t>
            </a:r>
            <a:r>
              <a:rPr lang="zh-CN" altLang="en-US" sz="1400" dirty="0" smtClean="0">
                <a:sym typeface="Wingdings" panose="05000000000000000000" pitchFamily="2" charset="2"/>
              </a:rPr>
              <a:t>够通过匹配</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③ 肯定逆序常规：</a:t>
            </a:r>
            <a:r>
              <a:rPr lang="en-US" altLang="zh-CN" sz="1400" dirty="0" smtClean="0">
                <a:sym typeface="Wingdings" panose="05000000000000000000" pitchFamily="2" charset="2"/>
              </a:rPr>
              <a:t>(?&lt;=:)[0-9]+			:</a:t>
            </a:r>
            <a:r>
              <a:rPr lang="zh-CN" altLang="en-US" sz="1400" dirty="0" smtClean="0">
                <a:sym typeface="Wingdings" panose="05000000000000000000" pitchFamily="2" charset="2"/>
              </a:rPr>
              <a:t>后面的数字序列</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④ 肯定逆序变种：</a:t>
            </a:r>
            <a:r>
              <a:rPr lang="en-US" altLang="zh-CN" sz="1400" dirty="0" smtClean="0">
                <a:sym typeface="Wingdings" panose="05000000000000000000" pitchFamily="2" charset="2"/>
              </a:rPr>
              <a:t>\b[0-9]\b(?&lt;=[13579])		</a:t>
            </a:r>
            <a:r>
              <a:rPr lang="zh-CN" altLang="en-US" sz="1400" dirty="0" smtClean="0">
                <a:sym typeface="Wingdings" panose="05000000000000000000" pitchFamily="2" charset="2"/>
              </a:rPr>
              <a:t>从</a:t>
            </a:r>
            <a:r>
              <a:rPr lang="en-US" altLang="zh-CN" sz="1400" dirty="0" smtClean="0">
                <a:sym typeface="Wingdings" panose="05000000000000000000" pitchFamily="2" charset="2"/>
              </a:rPr>
              <a:t>0-9</a:t>
            </a:r>
            <a:r>
              <a:rPr lang="zh-CN" altLang="en-US" sz="1400" dirty="0" smtClean="0">
                <a:sym typeface="Wingdings" panose="05000000000000000000" pitchFamily="2" charset="2"/>
              </a:rPr>
              <a:t>这个大概念中，筛选出数字为</a:t>
            </a:r>
            <a:r>
              <a:rPr lang="en-US" altLang="zh-CN" sz="1400" dirty="0" smtClean="0">
                <a:sym typeface="Wingdings" panose="05000000000000000000" pitchFamily="2" charset="2"/>
              </a:rPr>
              <a:t>13579</a:t>
            </a:r>
            <a:r>
              <a:rPr lang="zh-CN" altLang="en-US" sz="1400" dirty="0" smtClean="0">
                <a:sym typeface="Wingdings" panose="05000000000000000000" pitchFamily="2" charset="2"/>
              </a:rPr>
              <a:t>中</a:t>
            </a:r>
            <a:r>
              <a:rPr lang="en-US" altLang="zh-CN" sz="1400" dirty="0" smtClean="0">
                <a:sym typeface="Wingdings" panose="05000000000000000000" pitchFamily="2" charset="2"/>
              </a:rPr>
              <a:t>					</a:t>
            </a:r>
            <a:r>
              <a:rPr lang="zh-CN" altLang="en-US" sz="1400" dirty="0" smtClean="0">
                <a:sym typeface="Wingdings" panose="05000000000000000000" pitchFamily="2" charset="2"/>
              </a:rPr>
              <a:t>的一个，也就是说环视对正则产生了影响</a:t>
            </a:r>
            <a:endParaRPr lang="zh-CN" altLang="en-US" sz="1400" dirty="0"/>
          </a:p>
        </p:txBody>
      </p:sp>
    </p:spTree>
    <p:extLst>
      <p:ext uri="{BB962C8B-B14F-4D97-AF65-F5344CB8AC3E}">
        <p14:creationId xmlns:p14="http://schemas.microsoft.com/office/powerpoint/2010/main" val="404981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zh-CN" altLang="en-US" sz="1400" dirty="0" smtClean="0"/>
              <a:t>⑤ 否定顺序常规：</a:t>
            </a:r>
            <a:r>
              <a:rPr lang="en-US" altLang="zh-CN" sz="1400" dirty="0" smtClean="0"/>
              <a:t>[a-z]+\b(?!;)			</a:t>
            </a:r>
            <a:r>
              <a:rPr lang="zh-CN" altLang="en-US" sz="1400" dirty="0" smtClean="0"/>
              <a:t>不以</a:t>
            </a:r>
            <a:r>
              <a:rPr lang="en-US" altLang="zh-CN" sz="1400" dirty="0" smtClean="0"/>
              <a:t>;</a:t>
            </a:r>
            <a:r>
              <a:rPr lang="zh-CN" altLang="en-US" sz="1400" dirty="0" smtClean="0"/>
              <a:t>结尾的字母序列</a:t>
            </a:r>
            <a:endParaRPr lang="en-US" altLang="zh-CN" sz="1400" dirty="0" smtClean="0"/>
          </a:p>
          <a:p>
            <a:r>
              <a:rPr lang="zh-CN" altLang="en-US" sz="1400" dirty="0" smtClean="0"/>
              <a:t>⑥ 否定逆序变种</a:t>
            </a:r>
            <a:r>
              <a:rPr lang="zh-CN" altLang="en-US" sz="1400" dirty="0" smtClean="0">
                <a:sym typeface="Wingdings" panose="05000000000000000000" pitchFamily="2" charset="2"/>
              </a:rPr>
              <a:t>：</a:t>
            </a:r>
            <a:r>
              <a:rPr lang="en-US" altLang="zh-CN" sz="1400" dirty="0" smtClean="0">
                <a:sym typeface="Wingdings" panose="05000000000000000000" pitchFamily="2" charset="2"/>
              </a:rPr>
              <a:t>(?!.*?[lo0])\b[a-z0-9]+\b		</a:t>
            </a:r>
            <a:r>
              <a:rPr lang="zh-CN" altLang="en-US" sz="1400" dirty="0" smtClean="0">
                <a:sym typeface="Wingdings" panose="05000000000000000000" pitchFamily="2" charset="2"/>
              </a:rPr>
              <a:t>不包含</a:t>
            </a:r>
            <a:r>
              <a:rPr lang="en-US" altLang="zh-CN" sz="1400" dirty="0" smtClean="0">
                <a:sym typeface="Wingdings" panose="05000000000000000000" pitchFamily="2" charset="2"/>
              </a:rPr>
              <a:t>l/o/0</a:t>
            </a:r>
            <a:r>
              <a:rPr lang="zh-CN" altLang="en-US" sz="1400" dirty="0" smtClean="0">
                <a:sym typeface="Wingdings" panose="05000000000000000000" pitchFamily="2" charset="2"/>
              </a:rPr>
              <a:t>的字母数字序列。如果没有环视，</a:t>
            </a:r>
            <a:r>
              <a:rPr lang="en-US" altLang="zh-CN" sz="1400" dirty="0" smtClean="0">
                <a:sym typeface="Wingdings" panose="05000000000000000000" pitchFamily="2" charset="2"/>
              </a:rPr>
              <a:t>				                     </a:t>
            </a:r>
            <a:r>
              <a:rPr lang="zh-CN" altLang="en-US" sz="1400" dirty="0" smtClean="0">
                <a:sym typeface="Wingdings" panose="05000000000000000000" pitchFamily="2" charset="2"/>
              </a:rPr>
              <a:t>则所有字母数字序列均可</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⑦ 否定逆序常规：</a:t>
            </a:r>
            <a:r>
              <a:rPr lang="en-US" altLang="zh-CN" sz="1400" dirty="0" smtClean="0">
                <a:sym typeface="Wingdings" panose="05000000000000000000" pitchFamily="2" charset="2"/>
              </a:rPr>
              <a:t>(?&lt;!age)=([0-9]+)		</a:t>
            </a:r>
            <a:r>
              <a:rPr lang="zh-CN" altLang="en-US" sz="1400" dirty="0" smtClean="0">
                <a:sym typeface="Wingdings" panose="05000000000000000000" pitchFamily="2" charset="2"/>
              </a:rPr>
              <a:t>参数名不为</a:t>
            </a:r>
            <a:r>
              <a:rPr lang="en-US" altLang="zh-CN" sz="1400" dirty="0" smtClean="0">
                <a:sym typeface="Wingdings" panose="05000000000000000000" pitchFamily="2" charset="2"/>
              </a:rPr>
              <a:t>age</a:t>
            </a:r>
            <a:r>
              <a:rPr lang="zh-CN" altLang="en-US" sz="1400" dirty="0" smtClean="0">
                <a:sym typeface="Wingdings" panose="05000000000000000000" pitchFamily="2" charset="2"/>
              </a:rPr>
              <a:t>的参数值</a:t>
            </a:r>
            <a:endParaRPr lang="en-US" altLang="zh-CN" sz="1400" dirty="0" smtClean="0">
              <a:sym typeface="Wingdings" panose="05000000000000000000" pitchFamily="2" charset="2"/>
            </a:endParaRPr>
          </a:p>
          <a:p>
            <a:r>
              <a:rPr lang="zh-CN" altLang="en-US" sz="1400" dirty="0" smtClean="0">
                <a:sym typeface="Wingdings" panose="05000000000000000000" pitchFamily="2" charset="2"/>
              </a:rPr>
              <a:t>⑧ 否定逆序变种：</a:t>
            </a:r>
            <a:r>
              <a:rPr lang="en-US" altLang="zh-CN" sz="1400" dirty="0" smtClean="0">
                <a:sym typeface="Wingdings" panose="05000000000000000000" pitchFamily="2" charset="2"/>
              </a:rPr>
              <a:t>\b[a-z]+(?&lt;!z)\b		</a:t>
            </a:r>
            <a:r>
              <a:rPr lang="zh-CN" altLang="en-US" sz="1400" dirty="0" smtClean="0">
                <a:sym typeface="Wingdings" panose="05000000000000000000" pitchFamily="2" charset="2"/>
              </a:rPr>
              <a:t>不以</a:t>
            </a:r>
            <a:r>
              <a:rPr lang="en-US" altLang="zh-CN" sz="1400" dirty="0" smtClean="0">
                <a:sym typeface="Wingdings" panose="05000000000000000000" pitchFamily="2" charset="2"/>
              </a:rPr>
              <a:t>z</a:t>
            </a:r>
            <a:r>
              <a:rPr lang="zh-CN" altLang="en-US" sz="1400" dirty="0" smtClean="0">
                <a:sym typeface="Wingdings" panose="05000000000000000000" pitchFamily="2" charset="2"/>
              </a:rPr>
              <a:t>结尾的字母序列</a:t>
            </a:r>
            <a:endParaRPr lang="en-US" altLang="zh-CN" sz="1400" dirty="0" smtClean="0">
              <a:sym typeface="Wingdings" panose="05000000000000000000" pitchFamily="2" charset="2"/>
            </a:endParaRPr>
          </a:p>
          <a:p>
            <a:r>
              <a:rPr lang="en-US" altLang="zh-CN" sz="1400" b="1" dirty="0" smtClean="0"/>
              <a:t>1</a:t>
            </a:r>
            <a:r>
              <a:rPr lang="en-US" altLang="zh-CN" sz="1400" b="1" dirty="0"/>
              <a:t>) </a:t>
            </a:r>
            <a:r>
              <a:rPr lang="zh-CN" altLang="en-US" sz="1400" b="1" dirty="0"/>
              <a:t>顺序肯定环视常规</a:t>
            </a:r>
            <a:r>
              <a:rPr lang="zh-CN" altLang="en-US" sz="1400" b="1" dirty="0" smtClean="0"/>
              <a:t>用法</a:t>
            </a:r>
            <a:endParaRPr lang="en-US" altLang="zh-CN" sz="1400" b="1" dirty="0" smtClean="0"/>
          </a:p>
          <a:p>
            <a:r>
              <a:rPr lang="zh-CN" altLang="en-US" sz="1400" dirty="0" smtClean="0"/>
              <a:t>所谓常规用法，主要指正则匹配部分位于肯定顺序环视左侧，如：</a:t>
            </a:r>
            <a:r>
              <a:rPr lang="en-US" altLang="zh-CN" sz="1400" dirty="0" smtClean="0"/>
              <a:t>test(?=\.</a:t>
            </a:r>
            <a:r>
              <a:rPr lang="en-US" altLang="zh-CN" sz="1400" dirty="0" err="1" smtClean="0"/>
              <a:t>php</a:t>
            </a:r>
            <a:r>
              <a:rPr lang="en-US" altLang="zh-CN" sz="1400" dirty="0" smtClean="0"/>
              <a:t>)</a:t>
            </a:r>
            <a:r>
              <a:rPr lang="zh-CN" altLang="en-US" sz="1400" dirty="0" smtClean="0"/>
              <a:t>，用于匹配后缀为</a:t>
            </a:r>
            <a:r>
              <a:rPr lang="en-US" altLang="zh-CN" sz="1400" dirty="0" smtClean="0"/>
              <a:t>.</a:t>
            </a:r>
            <a:r>
              <a:rPr lang="en-US" altLang="zh-CN" sz="1400" dirty="0" err="1" smtClean="0"/>
              <a:t>php</a:t>
            </a:r>
            <a:r>
              <a:rPr lang="zh-CN" altLang="en-US" sz="1400" dirty="0" smtClean="0"/>
              <a:t>的</a:t>
            </a:r>
            <a:r>
              <a:rPr lang="en-US" altLang="zh-CN" sz="1400" dirty="0" smtClean="0"/>
              <a:t>test</a:t>
            </a:r>
            <a:r>
              <a:rPr lang="zh-CN" altLang="en-US" sz="1400" dirty="0" smtClean="0"/>
              <a:t>文件</a:t>
            </a:r>
            <a:endParaRPr lang="en-US" altLang="zh-CN" sz="1400" dirty="0" smtClean="0"/>
          </a:p>
          <a:p>
            <a:r>
              <a:rPr lang="zh-CN" altLang="en-US" sz="1400" dirty="0" smtClean="0"/>
              <a:t>例</a:t>
            </a:r>
            <a:r>
              <a:rPr lang="en-US" altLang="zh-CN" sz="1400" dirty="0" smtClean="0"/>
              <a:t>:</a:t>
            </a:r>
          </a:p>
          <a:p>
            <a:r>
              <a:rPr lang="zh-CN" altLang="en-US" sz="1400" dirty="0"/>
              <a:t>源</a:t>
            </a:r>
            <a:r>
              <a:rPr lang="zh-CN" altLang="en-US" sz="1400" dirty="0" smtClean="0"/>
              <a:t>字符串</a:t>
            </a:r>
            <a:endParaRPr lang="en-US" altLang="zh-CN" sz="1400" dirty="0" smtClean="0"/>
          </a:p>
          <a:p>
            <a:r>
              <a:rPr lang="en-US" altLang="zh-CN" sz="1400" dirty="0"/>
              <a:t>notexefile1.txt </a:t>
            </a:r>
            <a:endParaRPr lang="en-US" altLang="zh-CN" sz="1400" dirty="0" smtClean="0"/>
          </a:p>
          <a:p>
            <a:r>
              <a:rPr lang="en-US" altLang="zh-CN" sz="1400" dirty="0" smtClean="0"/>
              <a:t>exefile1.exe </a:t>
            </a:r>
          </a:p>
          <a:p>
            <a:r>
              <a:rPr lang="en-US" altLang="zh-CN" sz="1400" dirty="0" smtClean="0"/>
              <a:t>exefile2.exe </a:t>
            </a:r>
          </a:p>
          <a:p>
            <a:r>
              <a:rPr lang="en-US" altLang="zh-CN" sz="1400" dirty="0" smtClean="0"/>
              <a:t>exefile3.exe </a:t>
            </a:r>
          </a:p>
          <a:p>
            <a:r>
              <a:rPr lang="en-US" altLang="zh-CN" sz="1400" dirty="0" smtClean="0"/>
              <a:t>notexefile2.php </a:t>
            </a:r>
          </a:p>
          <a:p>
            <a:r>
              <a:rPr lang="en-US" altLang="zh-CN" sz="1400" dirty="0" smtClean="0"/>
              <a:t>notexefile3.sh</a:t>
            </a:r>
            <a:endParaRPr lang="en-US" altLang="zh-CN" sz="1400" dirty="0"/>
          </a:p>
        </p:txBody>
      </p:sp>
    </p:spTree>
    <p:extLst>
      <p:ext uri="{BB962C8B-B14F-4D97-AF65-F5344CB8AC3E}">
        <p14:creationId xmlns:p14="http://schemas.microsoft.com/office/powerpoint/2010/main" val="2722131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zh-CN" altLang="en-US" sz="1400" dirty="0" smtClean="0"/>
              <a:t>需求</a:t>
            </a:r>
            <a:r>
              <a:rPr lang="en-US" altLang="zh-CN" sz="1400" dirty="0" smtClean="0"/>
              <a:t>:</a:t>
            </a:r>
            <a:r>
              <a:rPr lang="zh-CN" altLang="en-US" sz="1400" dirty="0" smtClean="0"/>
              <a:t>获取后缀为</a:t>
            </a:r>
            <a:r>
              <a:rPr lang="en-US" altLang="zh-CN" sz="1400" dirty="0" smtClean="0"/>
              <a:t>.exe</a:t>
            </a:r>
            <a:r>
              <a:rPr lang="zh-CN" altLang="en-US" sz="1400" dirty="0" smtClean="0"/>
              <a:t>的文件名</a:t>
            </a:r>
            <a:r>
              <a:rPr lang="en-US" altLang="zh-CN" sz="1400" dirty="0" smtClean="0"/>
              <a:t>(</a:t>
            </a:r>
            <a:r>
              <a:rPr lang="zh-CN" altLang="en-US" sz="1400" dirty="0" smtClean="0"/>
              <a:t>不含后缀</a:t>
            </a:r>
            <a:r>
              <a:rPr lang="en-US" altLang="zh-CN" sz="1400" dirty="0" smtClean="0"/>
              <a:t>.exe)</a:t>
            </a:r>
          </a:p>
          <a:p>
            <a:r>
              <a:rPr lang="zh-CN" altLang="en-US" sz="1400" dirty="0" smtClean="0"/>
              <a:t>我的思考</a:t>
            </a:r>
            <a:endParaRPr lang="en-US" altLang="zh-CN" sz="1400" dirty="0" smtClean="0"/>
          </a:p>
          <a:p>
            <a:r>
              <a:rPr lang="en-US" altLang="zh-CN" sz="1400" dirty="0" smtClean="0"/>
              <a:t>\</a:t>
            </a:r>
            <a:r>
              <a:rPr lang="en-US" altLang="zh-CN" sz="1400" dirty="0"/>
              <a:t>b\w+\b(?=\.exe</a:t>
            </a:r>
            <a:r>
              <a:rPr lang="en-US" altLang="zh-CN" sz="1400" dirty="0" smtClean="0"/>
              <a:t>)</a:t>
            </a:r>
          </a:p>
          <a:p>
            <a:r>
              <a:rPr lang="zh-CN" altLang="en-US" sz="1400" dirty="0" smtClean="0"/>
              <a:t>网上答案</a:t>
            </a:r>
            <a:endParaRPr lang="en-US" altLang="zh-CN" sz="1400" dirty="0" smtClean="0"/>
          </a:p>
          <a:p>
            <a:r>
              <a:rPr lang="en-US" altLang="zh-CN" sz="1400" dirty="0"/>
              <a:t>.+(?=\.exe</a:t>
            </a:r>
            <a:r>
              <a:rPr lang="en-US" altLang="zh-CN" sz="1400" dirty="0" smtClean="0"/>
              <a:t>)</a:t>
            </a:r>
          </a:p>
          <a:p>
            <a:r>
              <a:rPr lang="zh-CN" altLang="en-US" sz="1400" dirty="0" smtClean="0"/>
              <a:t>都是可以的。正则和源字符串见</a:t>
            </a:r>
            <a:r>
              <a:rPr lang="en-US" altLang="zh-CN" sz="1400" dirty="0" smtClean="0"/>
              <a:t>regularExpression13.log</a:t>
            </a:r>
            <a:endParaRPr lang="en-US" altLang="zh-C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 y="364502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27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C:\</a:t>
            </a:r>
            <a:r>
              <a:rPr lang="en-US" altLang="zh-CN" sz="1400" b="1" dirty="0"/>
              <a:t>\</a:t>
            </a:r>
            <a:r>
              <a:rPr lang="en-US" altLang="zh-CN" sz="1400" b="1" dirty="0" smtClean="0"/>
              <a:t>Windows</a:t>
            </a:r>
            <a:r>
              <a:rPr lang="zh-CN" altLang="en-US" sz="1400" b="1" dirty="0" smtClean="0"/>
              <a:t>中的</a:t>
            </a:r>
            <a:r>
              <a:rPr lang="en-US" altLang="zh-CN" sz="1400" b="1" dirty="0" smtClean="0"/>
              <a:t>\\</a:t>
            </a:r>
          </a:p>
          <a:p>
            <a:r>
              <a:rPr lang="en-US" altLang="zh-CN" sz="1400" dirty="0" smtClean="0"/>
              <a:t>\\\\</a:t>
            </a:r>
          </a:p>
          <a:p>
            <a:r>
              <a:rPr lang="zh-CN" altLang="en-US" sz="1400" dirty="0"/>
              <a:t>表达式和测试文本见</a:t>
            </a:r>
            <a:r>
              <a:rPr lang="en-US" altLang="zh-CN" sz="1400" dirty="0" smtClean="0"/>
              <a:t>regularExpression12.log</a:t>
            </a:r>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7"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10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smtClean="0"/>
              <a:t>)</a:t>
            </a:r>
          </a:p>
          <a:p>
            <a:r>
              <a:rPr lang="en-US" altLang="zh-CN" sz="1400" b="1" dirty="0"/>
              <a:t>2</a:t>
            </a:r>
            <a:r>
              <a:rPr lang="en-US" altLang="zh-CN" sz="1400" b="1" dirty="0" smtClean="0"/>
              <a:t>) </a:t>
            </a:r>
            <a:r>
              <a:rPr lang="zh-CN" altLang="en-US" sz="1400" b="1" dirty="0"/>
              <a:t>顺序肯定</a:t>
            </a:r>
            <a:r>
              <a:rPr lang="zh-CN" altLang="en-US" sz="1400" b="1" dirty="0" smtClean="0"/>
              <a:t>环视</a:t>
            </a:r>
            <a:r>
              <a:rPr lang="zh-CN" altLang="en-US" sz="1400" b="1" dirty="0"/>
              <a:t>变种</a:t>
            </a:r>
            <a:r>
              <a:rPr lang="zh-CN" altLang="en-US" sz="1400" b="1" dirty="0" smtClean="0"/>
              <a:t>用法</a:t>
            </a:r>
            <a:endParaRPr lang="en-US" altLang="zh-CN" sz="1400" b="1" dirty="0" smtClean="0"/>
          </a:p>
          <a:p>
            <a:r>
              <a:rPr lang="zh-CN" altLang="en-US" sz="1400" dirty="0" smtClean="0"/>
              <a:t>所谓变种用法，主要指正则匹配部分位于肯定顺序环视右侧，匹配内容受环视条件的限定，如：</a:t>
            </a:r>
            <a:endParaRPr lang="en-US" altLang="zh-CN" sz="1400" dirty="0" smtClean="0"/>
          </a:p>
          <a:p>
            <a:r>
              <a:rPr lang="en-US" altLang="zh-CN" sz="1400" dirty="0" smtClean="0"/>
              <a:t>^(?=[a-z]+$).+</a:t>
            </a:r>
            <a:r>
              <a:rPr lang="zh-CN" altLang="en-US" sz="1400" dirty="0" smtClean="0"/>
              <a:t>，虽然正则为</a:t>
            </a:r>
            <a:r>
              <a:rPr lang="en-US" altLang="zh-CN" sz="1400" dirty="0" smtClean="0"/>
              <a:t>.+</a:t>
            </a:r>
            <a:r>
              <a:rPr lang="zh-CN" altLang="en-US" sz="1400" dirty="0" smtClean="0"/>
              <a:t>，但是这个正则只能匹配一个以上的</a:t>
            </a:r>
            <a:r>
              <a:rPr lang="en-US" altLang="zh-CN" sz="1400" dirty="0" smtClean="0"/>
              <a:t>a-z</a:t>
            </a:r>
            <a:r>
              <a:rPr lang="zh-CN" altLang="en-US" sz="1400" dirty="0" smtClean="0"/>
              <a:t>的字母序列，因为正则部分的</a:t>
            </a:r>
            <a:r>
              <a:rPr lang="en-US" altLang="zh-CN" sz="1400" dirty="0" smtClean="0"/>
              <a:t>.+</a:t>
            </a:r>
            <a:r>
              <a:rPr lang="zh-CN" altLang="en-US" sz="1400" dirty="0" smtClean="0"/>
              <a:t>被前面的环视</a:t>
            </a:r>
            <a:r>
              <a:rPr lang="en-US" altLang="zh-CN" sz="1400" dirty="0" smtClean="0"/>
              <a:t>[a-z]+</a:t>
            </a:r>
            <a:r>
              <a:rPr lang="zh-CN" altLang="en-US" sz="1400" dirty="0" smtClean="0"/>
              <a:t>限制了。也就是说环视影响到了正则的匹配范围。</a:t>
            </a:r>
            <a:endParaRPr lang="en-US" altLang="zh-CN" sz="1400" dirty="0" smtClean="0"/>
          </a:p>
          <a:p>
            <a:r>
              <a:rPr lang="zh-CN" altLang="en-US" sz="1400" dirty="0" smtClean="0"/>
              <a:t>例：</a:t>
            </a:r>
            <a:endParaRPr lang="en-US" altLang="zh-CN" sz="1400" dirty="0" smtClean="0"/>
          </a:p>
          <a:p>
            <a:r>
              <a:rPr lang="zh-CN" altLang="en-US" sz="1400" dirty="0" smtClean="0"/>
              <a:t>需求：写一个正则，匹配一个必须包含数字和字母</a:t>
            </a:r>
            <a:r>
              <a:rPr lang="en-US" altLang="zh-CN" sz="1400" dirty="0" smtClean="0"/>
              <a:t>(</a:t>
            </a:r>
            <a:r>
              <a:rPr lang="zh-CN" altLang="en-US" sz="1400" dirty="0" smtClean="0"/>
              <a:t>不区分大小写</a:t>
            </a:r>
            <a:r>
              <a:rPr lang="en-US" altLang="zh-CN" sz="1400" dirty="0" smtClean="0"/>
              <a:t>)</a:t>
            </a:r>
            <a:r>
              <a:rPr lang="zh-CN" altLang="en-US" sz="1400" dirty="0" smtClean="0"/>
              <a:t>的字符串，且该字符串的长度为</a:t>
            </a:r>
            <a:r>
              <a:rPr lang="en-US" altLang="zh-CN" sz="1400" dirty="0" smtClean="0"/>
              <a:t>6-16</a:t>
            </a:r>
            <a:r>
              <a:rPr lang="zh-CN" altLang="en-US" sz="1400" dirty="0" smtClean="0"/>
              <a:t>位。</a:t>
            </a:r>
            <a:endParaRPr lang="en-US" altLang="zh-CN" sz="1400" dirty="0" smtClean="0"/>
          </a:p>
          <a:p>
            <a:r>
              <a:rPr lang="zh-CN" altLang="en-US" sz="1400" dirty="0"/>
              <a:t>我</a:t>
            </a:r>
            <a:r>
              <a:rPr lang="zh-CN" altLang="en-US" sz="1400" dirty="0" smtClean="0"/>
              <a:t>的思路</a:t>
            </a:r>
            <a:r>
              <a:rPr lang="zh-CN" altLang="en-US" sz="1400" dirty="0"/>
              <a:t>：</a:t>
            </a:r>
            <a:endParaRPr lang="en-US" altLang="zh-CN" sz="1400" dirty="0" smtClean="0"/>
          </a:p>
          <a:p>
            <a:r>
              <a:rPr lang="zh-CN" altLang="en-US" sz="1400" dirty="0" smtClean="0"/>
              <a:t>需求分析：</a:t>
            </a:r>
            <a:endParaRPr lang="en-US" altLang="zh-CN" sz="1400" dirty="0" smtClean="0"/>
          </a:p>
          <a:p>
            <a:r>
              <a:rPr lang="en-US" altLang="zh-CN" sz="1400" dirty="0" smtClean="0"/>
              <a:t>1.</a:t>
            </a:r>
            <a:r>
              <a:rPr lang="zh-CN" altLang="en-US" sz="1400" dirty="0" smtClean="0"/>
              <a:t>包含数字和字母的</a:t>
            </a:r>
            <a:r>
              <a:rPr lang="en-US" altLang="zh-CN" sz="1400" dirty="0" smtClean="0"/>
              <a:t>6-16</a:t>
            </a:r>
            <a:r>
              <a:rPr lang="zh-CN" altLang="en-US" sz="1400" dirty="0" smtClean="0"/>
              <a:t>位字符串的正则并不难实现：</a:t>
            </a:r>
            <a:r>
              <a:rPr lang="en-US" altLang="zh-CN" sz="1400" dirty="0" smtClean="0"/>
              <a:t>[a-zA-z0-9]{6,16}</a:t>
            </a:r>
          </a:p>
          <a:p>
            <a:r>
              <a:rPr lang="en-US" altLang="zh-CN" sz="1400" dirty="0" smtClean="0"/>
              <a:t>2.</a:t>
            </a:r>
            <a:r>
              <a:rPr lang="zh-CN" altLang="en-US" sz="1400" dirty="0" smtClean="0"/>
              <a:t>但是需求中有一句话是</a:t>
            </a:r>
            <a:r>
              <a:rPr lang="en-US" altLang="zh-CN" sz="1400" dirty="0" smtClean="0"/>
              <a:t>”</a:t>
            </a:r>
            <a:r>
              <a:rPr lang="zh-CN" altLang="en-US" sz="1400" dirty="0" smtClean="0"/>
              <a:t>必须包含数字和字母</a:t>
            </a:r>
            <a:r>
              <a:rPr lang="en-US" altLang="zh-CN" sz="1400" dirty="0" smtClean="0"/>
              <a:t>”</a:t>
            </a:r>
            <a:r>
              <a:rPr lang="zh-CN" altLang="en-US" sz="1400" dirty="0" smtClean="0"/>
              <a:t>，也就是说有</a:t>
            </a:r>
            <a:r>
              <a:rPr lang="en-US" altLang="zh-CN" sz="1400" dirty="0" smtClean="0"/>
              <a:t>2</a:t>
            </a:r>
            <a:r>
              <a:rPr lang="zh-CN" altLang="en-US" sz="1400" dirty="0" smtClean="0"/>
              <a:t>种模式不能通过匹配：全是数字的</a:t>
            </a:r>
            <a:r>
              <a:rPr lang="en-US" altLang="zh-CN" sz="1400" dirty="0" smtClean="0"/>
              <a:t>6-16</a:t>
            </a:r>
            <a:r>
              <a:rPr lang="zh-CN" altLang="en-US" sz="1400" dirty="0" smtClean="0"/>
              <a:t>位字符串和全是字母的</a:t>
            </a:r>
            <a:r>
              <a:rPr lang="en-US" altLang="zh-CN" sz="1400" dirty="0" smtClean="0"/>
              <a:t>6-16</a:t>
            </a:r>
            <a:r>
              <a:rPr lang="zh-CN" altLang="en-US" sz="1400" dirty="0" smtClean="0"/>
              <a:t>位字符串</a:t>
            </a:r>
            <a:endParaRPr lang="en-US" altLang="zh-CN" sz="1400" dirty="0" smtClean="0"/>
          </a:p>
          <a:p>
            <a:r>
              <a:rPr lang="zh-CN" altLang="en-US" sz="1400" dirty="0" smtClean="0"/>
              <a:t>因此我们要添加环视：</a:t>
            </a:r>
            <a:endParaRPr lang="en-US" altLang="zh-CN" sz="1400" dirty="0" smtClean="0"/>
          </a:p>
          <a:p>
            <a:r>
              <a:rPr lang="zh-CN" altLang="en-US" sz="1400" dirty="0" smtClean="0"/>
              <a:t>全是数字的</a:t>
            </a:r>
            <a:r>
              <a:rPr lang="en-US" altLang="zh-CN" sz="1400" dirty="0" smtClean="0"/>
              <a:t>6-16</a:t>
            </a:r>
            <a:r>
              <a:rPr lang="zh-CN" altLang="en-US" sz="1400" dirty="0" smtClean="0"/>
              <a:t>位字符串不能通过</a:t>
            </a:r>
            <a:endParaRPr lang="en-US" altLang="zh-CN" sz="1400" dirty="0" smtClean="0"/>
          </a:p>
          <a:p>
            <a:r>
              <a:rPr lang="en-US" altLang="zh-CN" sz="1400" dirty="0" smtClean="0"/>
              <a:t>(?!\d{6-16})</a:t>
            </a:r>
          </a:p>
          <a:p>
            <a:r>
              <a:rPr lang="zh-CN" altLang="en-US" sz="1400" dirty="0" smtClean="0"/>
              <a:t>全是字母的</a:t>
            </a:r>
            <a:r>
              <a:rPr lang="en-US" altLang="zh-CN" sz="1400" dirty="0" smtClean="0"/>
              <a:t>6-16</a:t>
            </a:r>
            <a:r>
              <a:rPr lang="zh-CN" altLang="en-US" sz="1400" dirty="0" smtClean="0"/>
              <a:t>位字符串不能通过</a:t>
            </a:r>
            <a:endParaRPr lang="en-US" altLang="zh-CN" sz="1400" dirty="0" smtClean="0"/>
          </a:p>
          <a:p>
            <a:r>
              <a:rPr lang="en-US" altLang="zh-CN" sz="1400" dirty="0" smtClean="0"/>
              <a:t>(?![a-</a:t>
            </a:r>
            <a:r>
              <a:rPr lang="en-US" altLang="zh-CN" sz="1400" dirty="0" err="1" smtClean="0"/>
              <a:t>zA</a:t>
            </a:r>
            <a:r>
              <a:rPr lang="en-US" altLang="zh-CN" sz="1400" dirty="0" smtClean="0"/>
              <a:t>-Z]{6,16})</a:t>
            </a:r>
            <a:endParaRPr lang="en-US" altLang="zh-CN" sz="1400" dirty="0"/>
          </a:p>
          <a:p>
            <a:endParaRPr lang="zh-CN" altLang="en-US" sz="1400" dirty="0"/>
          </a:p>
        </p:txBody>
      </p:sp>
    </p:spTree>
    <p:extLst>
      <p:ext uri="{BB962C8B-B14F-4D97-AF65-F5344CB8AC3E}">
        <p14:creationId xmlns:p14="http://schemas.microsoft.com/office/powerpoint/2010/main" val="2560749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3.3.7.1 </a:t>
            </a:r>
            <a:r>
              <a:rPr lang="zh-CN" altLang="en-US" sz="1400" b="1" dirty="0"/>
              <a:t>顺序肯定环视</a:t>
            </a:r>
            <a:r>
              <a:rPr lang="en-US" altLang="zh-CN" sz="1400" b="1" dirty="0"/>
              <a:t>(?=</a:t>
            </a:r>
            <a:r>
              <a:rPr lang="en-US" altLang="zh-CN" sz="1400" b="1" dirty="0" err="1"/>
              <a:t>exp</a:t>
            </a:r>
            <a:r>
              <a:rPr lang="en-US" altLang="zh-CN" sz="1400" b="1" dirty="0"/>
              <a:t>)</a:t>
            </a:r>
          </a:p>
          <a:p>
            <a:r>
              <a:rPr lang="en-US" altLang="zh-CN" sz="1400" b="1" dirty="0"/>
              <a:t>2) </a:t>
            </a:r>
            <a:r>
              <a:rPr lang="zh-CN" altLang="en-US" sz="1400" b="1" dirty="0"/>
              <a:t>顺序肯定环视变种用法</a:t>
            </a:r>
            <a:endParaRPr lang="en-US" altLang="zh-CN" sz="1400" b="1" dirty="0"/>
          </a:p>
          <a:p>
            <a:r>
              <a:rPr lang="zh-CN" altLang="en-US" sz="1400" dirty="0" smtClean="0"/>
              <a:t>因此，连在一起就是：</a:t>
            </a:r>
            <a:endParaRPr lang="en-US" altLang="zh-CN" sz="1400" dirty="0" smtClean="0"/>
          </a:p>
          <a:p>
            <a:r>
              <a:rPr lang="en-US" altLang="zh-CN" sz="1400" dirty="0" smtClean="0"/>
              <a:t>(?![0-9]{6,16})(?![a-</a:t>
            </a:r>
            <a:r>
              <a:rPr lang="en-US" altLang="zh-CN" sz="1400" dirty="0" err="1" smtClean="0"/>
              <a:t>zA</a:t>
            </a:r>
            <a:r>
              <a:rPr lang="en-US" altLang="zh-CN" sz="1400" dirty="0" smtClean="0"/>
              <a:t>-Z]{6,16})[a-zA-Z0-9]{6,16}</a:t>
            </a:r>
          </a:p>
          <a:p>
            <a:r>
              <a:rPr lang="zh-CN" altLang="en-US" sz="1400" dirty="0" smtClean="0"/>
              <a:t>执行结果如下图示。正则和测试文本见</a:t>
            </a:r>
            <a:r>
              <a:rPr lang="en-US" altLang="zh-CN" sz="1400" dirty="0" smtClean="0"/>
              <a:t>regularExpression14.log</a:t>
            </a:r>
          </a:p>
          <a:p>
            <a:r>
              <a:rPr lang="zh-CN" altLang="en-US" sz="1400" dirty="0" smtClean="0"/>
              <a:t>但是这和本小节要讲的顺序肯定环视的变种并不符合。这个知识点是顺序否定环视。</a:t>
            </a:r>
            <a:endParaRPr lang="en-US" altLang="zh-CN" sz="1400" dirty="0" smtClean="0"/>
          </a:p>
          <a:p>
            <a:r>
              <a:rPr lang="zh-CN" altLang="en-US" sz="1400" dirty="0" smtClean="0"/>
              <a:t>来看网上的结果：</a:t>
            </a:r>
            <a:endParaRPr lang="en-US" altLang="zh-CN" sz="1400" dirty="0" smtClean="0"/>
          </a:p>
          <a:p>
            <a:r>
              <a:rPr lang="en-US" altLang="zh-CN" sz="1400" dirty="0"/>
              <a:t>^(?=.*?[a-</a:t>
            </a:r>
            <a:r>
              <a:rPr lang="en-US" altLang="zh-CN" sz="1400" dirty="0" err="1"/>
              <a:t>zA</a:t>
            </a:r>
            <a:r>
              <a:rPr lang="en-US" altLang="zh-CN" sz="1400" dirty="0"/>
              <a:t>-Z])(?=.*?[0-9])[a-zA-Z0-9]{6,16</a:t>
            </a:r>
            <a:r>
              <a:rPr lang="en-US" altLang="zh-CN" sz="1400" dirty="0" smtClean="0"/>
              <a:t>}$</a:t>
            </a:r>
          </a:p>
          <a:p>
            <a:r>
              <a:rPr lang="zh-CN" altLang="en-US" sz="1400" dirty="0" smtClean="0"/>
              <a:t>对该表达式进行分析：</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0" y="429309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7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dirty="0"/>
              <a:t>^(?=</a:t>
            </a:r>
            <a:r>
              <a:rPr lang="en-US" altLang="zh-CN" sz="1400" dirty="0">
                <a:solidFill>
                  <a:srgbClr val="FF0000"/>
                </a:solidFill>
              </a:rPr>
              <a:t>.*?</a:t>
            </a:r>
            <a:r>
              <a:rPr lang="en-US" altLang="zh-CN" sz="1400" dirty="0"/>
              <a:t>[a-</a:t>
            </a:r>
            <a:r>
              <a:rPr lang="en-US" altLang="zh-CN" sz="1400" dirty="0" err="1"/>
              <a:t>zA</a:t>
            </a:r>
            <a:r>
              <a:rPr lang="en-US" altLang="zh-CN" sz="1400" dirty="0"/>
              <a:t>-Z])(?=</a:t>
            </a:r>
            <a:r>
              <a:rPr lang="en-US" altLang="zh-CN" sz="1400" dirty="0">
                <a:solidFill>
                  <a:srgbClr val="FF0000"/>
                </a:solidFill>
              </a:rPr>
              <a:t>.*?</a:t>
            </a:r>
            <a:r>
              <a:rPr lang="en-US" altLang="zh-CN" sz="1400" dirty="0"/>
              <a:t>[0-9])[a-zA-Z0-9]{6,16}$</a:t>
            </a:r>
          </a:p>
          <a:p>
            <a:r>
              <a:rPr lang="zh-CN" altLang="en-US" sz="1400" dirty="0" smtClean="0"/>
              <a:t>我不理解的是标红部分的那个</a:t>
            </a:r>
            <a:r>
              <a:rPr lang="en-US" altLang="zh-CN" sz="1400" dirty="0" smtClean="0"/>
              <a:t>?</a:t>
            </a:r>
            <a:r>
              <a:rPr lang="zh-CN" altLang="en-US" sz="1400" dirty="0" smtClean="0"/>
              <a:t>代表什么含义。但是他的大体思路和我是一致的。也是要使用环视对正则所匹配的内容做限定。</a:t>
            </a:r>
            <a:endParaRPr lang="en-US" altLang="zh-CN" sz="1400" dirty="0" smtClean="0"/>
          </a:p>
          <a:p>
            <a:r>
              <a:rPr lang="zh-CN" altLang="en-US" sz="1400" dirty="0" smtClean="0"/>
              <a:t>这里的这个</a:t>
            </a:r>
            <a:r>
              <a:rPr lang="en-US" altLang="zh-CN" sz="1400" dirty="0" smtClean="0"/>
              <a:t>?</a:t>
            </a:r>
            <a:r>
              <a:rPr lang="zh-CN" altLang="en-US" sz="1400" dirty="0" smtClean="0"/>
              <a:t>表示非贪婪模式。后文中会提到。</a:t>
            </a:r>
            <a:endParaRPr lang="en-US" altLang="zh-CN" sz="1400" dirty="0" smtClean="0"/>
          </a:p>
          <a:p>
            <a:r>
              <a:rPr lang="en-US" altLang="zh-CN" sz="1400" b="1" dirty="0" smtClean="0"/>
              <a:t>3.3.7.2</a:t>
            </a:r>
            <a:r>
              <a:rPr lang="zh-CN" altLang="en-US" sz="1400" b="1" dirty="0"/>
              <a:t>顺序</a:t>
            </a:r>
            <a:r>
              <a:rPr lang="zh-CN" altLang="en-US" sz="1400" b="1" dirty="0" smtClean="0"/>
              <a:t>否定</a:t>
            </a:r>
            <a:r>
              <a:rPr lang="zh-CN" altLang="en-US" sz="1400" b="1" dirty="0" smtClean="0"/>
              <a:t>环视</a:t>
            </a:r>
            <a:r>
              <a:rPr lang="en-US" altLang="zh-CN" sz="1400" b="1" dirty="0"/>
              <a:t>(?!</a:t>
            </a:r>
            <a:r>
              <a:rPr lang="en-US" altLang="zh-CN" sz="1400" b="1" dirty="0" err="1"/>
              <a:t>exp</a:t>
            </a:r>
            <a:r>
              <a:rPr lang="en-US" altLang="zh-CN" sz="1400" b="1" dirty="0" smtClean="0"/>
              <a:t>)</a:t>
            </a:r>
            <a:endParaRPr lang="en-US" altLang="zh-CN" sz="1400" b="1" dirty="0" smtClean="0"/>
          </a:p>
          <a:p>
            <a:r>
              <a:rPr lang="en-US" altLang="zh-CN" sz="1400" b="1" dirty="0" smtClean="0"/>
              <a:t>1) </a:t>
            </a:r>
            <a:r>
              <a:rPr lang="zh-CN" altLang="en-US" sz="1400" b="1" dirty="0" smtClean="0"/>
              <a:t>顺序否定环视的常规用法</a:t>
            </a:r>
            <a:endParaRPr lang="en-US" altLang="zh-CN" sz="1400" b="1" dirty="0" smtClean="0"/>
          </a:p>
          <a:p>
            <a:r>
              <a:rPr lang="zh-CN" altLang="en-US" sz="1400" dirty="0" smtClean="0"/>
              <a:t>需求：</a:t>
            </a:r>
            <a:endParaRPr lang="en-US" altLang="zh-CN" sz="1400" dirty="0" smtClean="0"/>
          </a:p>
          <a:p>
            <a:r>
              <a:rPr lang="zh-CN" altLang="en-US" sz="1400" dirty="0" smtClean="0"/>
              <a:t>源字符串</a:t>
            </a:r>
            <a:endParaRPr lang="en-US" altLang="zh-CN" sz="1400" dirty="0" smtClean="0"/>
          </a:p>
          <a:p>
            <a:r>
              <a:rPr lang="en-US" altLang="zh-CN" sz="1400" dirty="0"/>
              <a:t>notexefile1.txt </a:t>
            </a:r>
            <a:endParaRPr lang="en-US" altLang="zh-CN" sz="1400" dirty="0" smtClean="0"/>
          </a:p>
          <a:p>
            <a:r>
              <a:rPr lang="en-US" altLang="zh-CN" sz="1400" dirty="0" smtClean="0"/>
              <a:t>exefile1.exe </a:t>
            </a:r>
          </a:p>
          <a:p>
            <a:r>
              <a:rPr lang="en-US" altLang="zh-CN" sz="1400" dirty="0" smtClean="0"/>
              <a:t>exefile2.exe </a:t>
            </a:r>
          </a:p>
          <a:p>
            <a:r>
              <a:rPr lang="en-US" altLang="zh-CN" sz="1400" dirty="0" smtClean="0"/>
              <a:t>exefile3.exe </a:t>
            </a:r>
          </a:p>
          <a:p>
            <a:r>
              <a:rPr lang="en-US" altLang="zh-CN" sz="1400" dirty="0" smtClean="0"/>
              <a:t>notexefile2.php </a:t>
            </a:r>
          </a:p>
          <a:p>
            <a:r>
              <a:rPr lang="en-US" altLang="zh-CN" sz="1400" dirty="0" smtClean="0"/>
              <a:t>notexefile3.sh</a:t>
            </a:r>
          </a:p>
          <a:p>
            <a:r>
              <a:rPr lang="zh-CN" altLang="en-US" sz="1400" dirty="0"/>
              <a:t>获取</a:t>
            </a:r>
            <a:r>
              <a:rPr lang="zh-CN" altLang="en-US" sz="1400" dirty="0" smtClean="0"/>
              <a:t>后缀不为</a:t>
            </a:r>
            <a:r>
              <a:rPr lang="en-US" altLang="zh-CN" sz="1400" dirty="0"/>
              <a:t>.exe</a:t>
            </a:r>
            <a:r>
              <a:rPr lang="zh-CN" altLang="en-US" sz="1400" dirty="0"/>
              <a:t>的文件名</a:t>
            </a:r>
            <a:r>
              <a:rPr lang="en-US" altLang="zh-CN" sz="1400" dirty="0"/>
              <a:t>(</a:t>
            </a:r>
            <a:r>
              <a:rPr lang="zh-CN" altLang="en-US" sz="1400" dirty="0"/>
              <a:t>不含后缀</a:t>
            </a:r>
            <a:r>
              <a:rPr lang="en-US" altLang="zh-CN" sz="1400" dirty="0"/>
              <a:t>.exe)</a:t>
            </a:r>
          </a:p>
        </p:txBody>
      </p:sp>
    </p:spTree>
    <p:extLst>
      <p:ext uri="{BB962C8B-B14F-4D97-AF65-F5344CB8AC3E}">
        <p14:creationId xmlns:p14="http://schemas.microsoft.com/office/powerpoint/2010/main" val="3588774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a:t>
            </a:r>
            <a:r>
              <a:rPr lang="zh-CN" altLang="en-US" sz="1400" b="1" dirty="0" smtClean="0"/>
              <a:t>环视</a:t>
            </a:r>
            <a:r>
              <a:rPr lang="en-US" altLang="zh-CN" sz="1400" b="1" dirty="0"/>
              <a:t>(?!</a:t>
            </a:r>
            <a:r>
              <a:rPr lang="en-US" altLang="zh-CN" sz="1400" b="1" dirty="0" err="1"/>
              <a:t>exp</a:t>
            </a:r>
            <a:r>
              <a:rPr lang="en-US" altLang="zh-CN" sz="1400" b="1" dirty="0" smtClean="0"/>
              <a:t>)</a:t>
            </a:r>
            <a:endParaRPr lang="en-US" altLang="zh-CN" sz="1400" b="1" dirty="0"/>
          </a:p>
          <a:p>
            <a:r>
              <a:rPr lang="en-US" altLang="zh-CN" sz="1400" b="1" dirty="0"/>
              <a:t>1) </a:t>
            </a:r>
            <a:r>
              <a:rPr lang="zh-CN" altLang="en-US" sz="1400" b="1" dirty="0"/>
              <a:t>顺序否定环视的常规</a:t>
            </a:r>
            <a:r>
              <a:rPr lang="zh-CN" altLang="en-US" sz="1400" b="1" dirty="0" smtClean="0"/>
              <a:t>用法</a:t>
            </a:r>
            <a:endParaRPr lang="en-US" altLang="zh-CN" sz="1400" b="1" dirty="0" smtClean="0"/>
          </a:p>
          <a:p>
            <a:r>
              <a:rPr lang="zh-CN" altLang="en-US" sz="1400" dirty="0"/>
              <a:t>我</a:t>
            </a:r>
            <a:r>
              <a:rPr lang="zh-CN" altLang="en-US" sz="1400" dirty="0" smtClean="0"/>
              <a:t>的想法：</a:t>
            </a:r>
            <a:endParaRPr lang="en-US" altLang="zh-CN" sz="1400" dirty="0" smtClean="0"/>
          </a:p>
          <a:p>
            <a:r>
              <a:rPr lang="en-US" altLang="zh-CN" sz="1400" dirty="0" smtClean="0"/>
              <a:t>(.+)(?!\.exe)</a:t>
            </a:r>
          </a:p>
          <a:p>
            <a:r>
              <a:rPr lang="zh-CN" altLang="en-US" sz="1400" dirty="0" smtClean="0"/>
              <a:t>匹配结果如下图示，很明显，这个正则不符合需求。</a:t>
            </a:r>
            <a:endParaRPr lang="en-US" altLang="zh-CN" sz="1400" dirty="0" smtClean="0"/>
          </a:p>
          <a:p>
            <a:r>
              <a:rPr lang="zh-CN" altLang="en-US" sz="1400" dirty="0" smtClean="0"/>
              <a:t>那么错在何处呢？</a:t>
            </a:r>
            <a:endParaRPr lang="en-US" altLang="zh-CN" sz="1400" dirty="0" smtClean="0"/>
          </a:p>
          <a:p>
            <a:r>
              <a:rPr lang="zh-CN" altLang="en-US" sz="1400" dirty="0" smtClean="0"/>
              <a:t>这涉及到正则匹配的原理。为了解释方便，这里以多行模式来进行讲解。</a:t>
            </a:r>
            <a:endParaRPr lang="en-US" altLang="zh-CN" sz="1400" dirty="0" smtClean="0"/>
          </a:p>
          <a:p>
            <a:r>
              <a:rPr lang="zh-CN" altLang="en-US" sz="1400" dirty="0" smtClean="0"/>
              <a:t>正则</a:t>
            </a:r>
            <a:r>
              <a:rPr lang="en-US" altLang="zh-CN" sz="1400" dirty="0" smtClean="0"/>
              <a:t>.+</a:t>
            </a:r>
            <a:r>
              <a:rPr lang="zh-CN" altLang="en-US" sz="1400" dirty="0" smtClean="0"/>
              <a:t>：由于没有指定位置，所以从每行字符串的起始位置开始匹配。</a:t>
            </a:r>
            <a:r>
              <a:rPr lang="en-US" altLang="zh-CN" sz="1400" dirty="0" smtClean="0"/>
              <a:t>.+</a:t>
            </a:r>
            <a:r>
              <a:rPr lang="zh-CN" altLang="en-US" sz="1400" dirty="0" smtClean="0"/>
              <a:t>是贪婪模式，尽可能的多匹配，且匹配内容为除换行符外的任何字符。因此，以第</a:t>
            </a:r>
            <a:r>
              <a:rPr lang="en-US" altLang="zh-CN" sz="1400" dirty="0" smtClean="0"/>
              <a:t>1</a:t>
            </a:r>
            <a:r>
              <a:rPr lang="zh-CN" altLang="en-US" sz="1400" dirty="0" smtClean="0"/>
              <a:t>行为例，</a:t>
            </a:r>
            <a:r>
              <a:rPr lang="en-US" altLang="zh-CN" sz="1400" dirty="0" smtClean="0"/>
              <a:t>.+</a:t>
            </a:r>
            <a:r>
              <a:rPr lang="zh-CN" altLang="en-US" sz="1400" dirty="0" smtClean="0"/>
              <a:t>最终的匹配结果为</a:t>
            </a:r>
            <a:r>
              <a:rPr lang="en-US" altLang="zh-CN" sz="1400" dirty="0" smtClean="0"/>
              <a:t>notexefile1.exe</a:t>
            </a:r>
            <a:r>
              <a:rPr lang="zh-CN" altLang="en-US" sz="1400" dirty="0" smtClean="0"/>
              <a:t>。</a:t>
            </a:r>
            <a:endParaRPr lang="en-US" altLang="zh-CN" sz="1400" dirty="0" smtClean="0"/>
          </a:p>
          <a:p>
            <a:r>
              <a:rPr lang="zh-CN" altLang="en-US" sz="1400" dirty="0"/>
              <a:t>环视</a:t>
            </a:r>
            <a:r>
              <a:rPr lang="en-US" altLang="zh-CN" sz="1400" dirty="0" smtClean="0"/>
              <a:t>(?!\.exe)</a:t>
            </a:r>
            <a:r>
              <a:rPr lang="zh-CN" altLang="en-US" sz="1400" dirty="0" smtClean="0"/>
              <a:t>：在字符串</a:t>
            </a:r>
            <a:r>
              <a:rPr lang="en-US" altLang="zh-CN" sz="1400" dirty="0" smtClean="0"/>
              <a:t>notexefile1.exe</a:t>
            </a:r>
            <a:r>
              <a:rPr lang="zh-CN" altLang="en-US" sz="1400" dirty="0" smtClean="0"/>
              <a:t>的结束位置的后面</a:t>
            </a:r>
            <a:r>
              <a:rPr lang="en-US" altLang="zh-CN" sz="1400" dirty="0"/>
              <a:t>4</a:t>
            </a:r>
            <a:r>
              <a:rPr lang="zh-CN" altLang="en-US" sz="1400" dirty="0" smtClean="0"/>
              <a:t>个字符，不是</a:t>
            </a:r>
            <a:r>
              <a:rPr lang="en-US" altLang="zh-CN" sz="1400" dirty="0" smtClean="0"/>
              <a:t>”.exe”</a:t>
            </a:r>
            <a:r>
              <a:rPr lang="zh-CN" altLang="en-US" sz="1400" dirty="0" smtClean="0"/>
              <a:t>。成功，第</a:t>
            </a:r>
            <a:r>
              <a:rPr lang="en-US" altLang="zh-CN" sz="1400" dirty="0" smtClean="0"/>
              <a:t>1</a:t>
            </a:r>
            <a:r>
              <a:rPr lang="zh-CN" altLang="en-US" sz="1400" dirty="0" smtClean="0"/>
              <a:t>行匹配结束。下面几行的过程和这个过程一样，因此所有内容都匹配成功了。这就是错误的原因。</a:t>
            </a:r>
            <a:endParaRPr lang="en-US" altLang="zh-C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4824908"/>
            <a:ext cx="55721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432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a:t>
            </a:r>
            <a:r>
              <a:rPr lang="zh-CN" altLang="en-US" sz="1400" b="1" dirty="0" smtClean="0"/>
              <a:t>环视</a:t>
            </a:r>
            <a:r>
              <a:rPr lang="en-US" altLang="zh-CN" sz="1400" b="1" dirty="0"/>
              <a:t>(?!</a:t>
            </a:r>
            <a:r>
              <a:rPr lang="en-US" altLang="zh-CN" sz="1400" b="1" dirty="0" err="1"/>
              <a:t>exp</a:t>
            </a:r>
            <a:r>
              <a:rPr lang="en-US" altLang="zh-CN" sz="1400" b="1" dirty="0" smtClean="0"/>
              <a:t>)</a:t>
            </a:r>
            <a:endParaRPr lang="en-US" altLang="zh-CN" sz="1400" b="1" dirty="0"/>
          </a:p>
          <a:p>
            <a:r>
              <a:rPr lang="en-US" altLang="zh-CN" sz="1400" b="1" dirty="0"/>
              <a:t>1) </a:t>
            </a:r>
            <a:r>
              <a:rPr lang="zh-CN" altLang="en-US" sz="1400" b="1" dirty="0"/>
              <a:t>顺序否定环视的常规用法</a:t>
            </a:r>
            <a:endParaRPr lang="en-US" altLang="zh-CN" sz="1400" b="1" dirty="0"/>
          </a:p>
          <a:p>
            <a:r>
              <a:rPr lang="zh-CN" altLang="en-US" sz="1400" dirty="0" smtClean="0"/>
              <a:t>为了避免这个错误，需要在环视限定的条件下，将后缀部分消耗掉，同时还要限定这个后缀不能为</a:t>
            </a:r>
            <a:r>
              <a:rPr lang="en-US" altLang="zh-CN" sz="1400" dirty="0" smtClean="0"/>
              <a:t>”.exe”</a:t>
            </a:r>
            <a:r>
              <a:rPr lang="zh-CN" altLang="en-US" sz="1400" dirty="0" smtClean="0"/>
              <a:t>。最后再用分组获取文件名。</a:t>
            </a:r>
            <a:endParaRPr lang="en-US" altLang="zh-CN" sz="1400" dirty="0" smtClean="0"/>
          </a:p>
          <a:p>
            <a:r>
              <a:rPr lang="zh-CN" altLang="en-US" sz="1400" dirty="0" smtClean="0"/>
              <a:t>将后缀部分消耗掉，也就是说在</a:t>
            </a:r>
            <a:r>
              <a:rPr lang="en-US" altLang="zh-CN" sz="1400" dirty="0" smtClean="0"/>
              <a:t>(.+)</a:t>
            </a:r>
            <a:r>
              <a:rPr lang="zh-CN" altLang="en-US" sz="1400" dirty="0" smtClean="0"/>
              <a:t>的后面应该出现一部分内容，该内容专门用来匹配源字符串中的</a:t>
            </a:r>
            <a:r>
              <a:rPr lang="en-US" altLang="zh-CN" sz="1400" dirty="0" smtClean="0"/>
              <a:t>”.”</a:t>
            </a:r>
            <a:r>
              <a:rPr lang="zh-CN" altLang="en-US" sz="1400" dirty="0" smtClean="0"/>
              <a:t>后面的内容，最后再用环视去匹配</a:t>
            </a:r>
            <a:r>
              <a:rPr lang="en-US" altLang="zh-CN" sz="1400" dirty="0" smtClean="0"/>
              <a:t>(.+)</a:t>
            </a:r>
            <a:r>
              <a:rPr lang="zh-CN" altLang="en-US" sz="1400" dirty="0" smtClean="0"/>
              <a:t>后面的内容是否为</a:t>
            </a:r>
            <a:r>
              <a:rPr lang="en-US" altLang="zh-CN" sz="1400" dirty="0" smtClean="0"/>
              <a:t>.exe</a:t>
            </a:r>
          </a:p>
          <a:p>
            <a:r>
              <a:rPr lang="en-US" altLang="zh-CN" sz="1400" dirty="0" smtClean="0"/>
              <a:t>(.+)(?!\.exe)\.[^.]+$</a:t>
            </a:r>
          </a:p>
          <a:p>
            <a:r>
              <a:rPr lang="zh-CN" altLang="en-US" sz="1400" dirty="0" smtClean="0"/>
              <a:t>思路分析：</a:t>
            </a:r>
            <a:endParaRPr lang="en-US" altLang="zh-CN" sz="1400" dirty="0" smtClean="0"/>
          </a:p>
          <a:p>
            <a:r>
              <a:rPr lang="en-US" altLang="zh-CN" sz="1400" dirty="0" smtClean="0"/>
              <a:t>step1.  </a:t>
            </a:r>
            <a:r>
              <a:rPr lang="zh-CN" altLang="en-US" sz="1400" dirty="0" smtClean="0"/>
              <a:t>不考虑需求中的</a:t>
            </a:r>
            <a:r>
              <a:rPr lang="en-US" altLang="zh-CN" sz="1400" dirty="0" smtClean="0"/>
              <a:t>”</a:t>
            </a:r>
            <a:r>
              <a:rPr lang="zh-CN" altLang="en-US" sz="1400" dirty="0" smtClean="0"/>
              <a:t>后缀不为</a:t>
            </a:r>
            <a:r>
              <a:rPr lang="en-US" altLang="zh-CN" sz="1400" dirty="0" smtClean="0"/>
              <a:t>.exe”</a:t>
            </a:r>
            <a:r>
              <a:rPr lang="zh-CN" altLang="en-US" sz="1400" dirty="0" smtClean="0"/>
              <a:t>，即不考虑环视的问题，先写出一个匹配文件名的正则。</a:t>
            </a:r>
            <a:endParaRPr lang="en-US" altLang="zh-CN" sz="1400" dirty="0" smtClean="0"/>
          </a:p>
          <a:p>
            <a:r>
              <a:rPr lang="en-US" altLang="zh-CN" sz="1400" dirty="0" smtClean="0"/>
              <a:t>(.+)\.[^.]+$</a:t>
            </a:r>
            <a:r>
              <a:rPr lang="zh-CN" altLang="en-US" sz="1400" dirty="0" smtClean="0"/>
              <a:t>。运行结果如左下图示。</a:t>
            </a:r>
            <a:endParaRPr lang="en-US" altLang="zh-CN" sz="1400" dirty="0" smtClean="0"/>
          </a:p>
          <a:p>
            <a:r>
              <a:rPr lang="en-US" altLang="zh-CN" sz="1400" dirty="0" smtClean="0"/>
              <a:t>step2. </a:t>
            </a:r>
            <a:r>
              <a:rPr lang="zh-CN" altLang="en-US" sz="1400" dirty="0" smtClean="0"/>
              <a:t>再考虑需求</a:t>
            </a:r>
            <a:r>
              <a:rPr lang="en-US" altLang="zh-CN" sz="1400" dirty="0"/>
              <a:t>”</a:t>
            </a:r>
            <a:r>
              <a:rPr lang="zh-CN" altLang="en-US" sz="1400" dirty="0"/>
              <a:t>后缀不为</a:t>
            </a:r>
            <a:r>
              <a:rPr lang="en-US" altLang="zh-CN" sz="1400" dirty="0"/>
              <a:t>.exe</a:t>
            </a:r>
            <a:r>
              <a:rPr lang="en-US" altLang="zh-CN" sz="1400" dirty="0" smtClean="0"/>
              <a:t>”</a:t>
            </a:r>
            <a:r>
              <a:rPr lang="zh-CN" altLang="en-US" sz="1400" dirty="0" smtClean="0"/>
              <a:t>，也就是在这个正则的基础上添加环视作为附加条件，过滤掉后缀为</a:t>
            </a:r>
            <a:r>
              <a:rPr lang="en-US" altLang="zh-CN" sz="1400" dirty="0" smtClean="0"/>
              <a:t>.exe</a:t>
            </a:r>
            <a:r>
              <a:rPr lang="zh-CN" altLang="en-US" sz="1400" dirty="0" smtClean="0"/>
              <a:t>的部分。运行结果如右下图示。</a:t>
            </a:r>
            <a:endParaRPr lang="en-US" altLang="zh-CN" sz="1400" dirty="0" smtClean="0"/>
          </a:p>
          <a:p>
            <a:r>
              <a:rPr lang="zh-CN" altLang="en-US" sz="1400" dirty="0"/>
              <a:t>总结</a:t>
            </a:r>
            <a:r>
              <a:rPr lang="zh-CN" altLang="en-US" sz="1400" dirty="0" smtClean="0"/>
              <a:t>分析：</a:t>
            </a:r>
            <a:endParaRPr lang="en-US" altLang="zh-CN" sz="1400" dirty="0" smtClean="0"/>
          </a:p>
          <a:p>
            <a:r>
              <a:rPr lang="zh-CN" altLang="en-US" sz="1400" dirty="0" smtClean="0"/>
              <a:t>也就是说在书写环视的过程中，应该是先完成正则的书写，然后在考虑使用环视作为附加的匹配条件进行过滤，也就是哲学上说的“先解决主要矛盾，再解决次要矛盾”。</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5" y="6859506"/>
            <a:ext cx="566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6859506"/>
            <a:ext cx="560070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816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a:t>
            </a:r>
            <a:r>
              <a:rPr lang="zh-CN" altLang="en-US" sz="1400" b="1" dirty="0" smtClean="0"/>
              <a:t>环视</a:t>
            </a:r>
            <a:r>
              <a:rPr lang="en-US" altLang="zh-CN" sz="1400" b="1" dirty="0" smtClean="0"/>
              <a:t>(?!</a:t>
            </a:r>
            <a:r>
              <a:rPr lang="en-US" altLang="zh-CN" sz="1400" b="1" dirty="0" err="1" smtClean="0"/>
              <a:t>exp</a:t>
            </a:r>
            <a:r>
              <a:rPr lang="en-US" altLang="zh-CN" sz="1400" b="1" dirty="0" smtClean="0"/>
              <a:t>)</a:t>
            </a:r>
            <a:endParaRPr lang="en-US" altLang="zh-CN" sz="1400" b="1" dirty="0"/>
          </a:p>
          <a:p>
            <a:r>
              <a:rPr lang="zh-CN" altLang="en-US" sz="1400" dirty="0" smtClean="0"/>
              <a:t>以上内容来自网上。地址见本页备注。以下内容来自书上。</a:t>
            </a:r>
            <a:endParaRPr lang="en-US" altLang="zh-CN" sz="1400" dirty="0" smtClean="0"/>
          </a:p>
          <a:p>
            <a:r>
              <a:rPr lang="zh-CN" altLang="en-US" sz="1400" dirty="0" smtClean="0"/>
              <a:t>① 概念</a:t>
            </a:r>
            <a:endParaRPr lang="en-US" altLang="zh-CN" sz="1400" dirty="0" smtClean="0"/>
          </a:p>
          <a:p>
            <a:r>
              <a:rPr lang="zh-CN" altLang="en-US" sz="1400" b="1" dirty="0"/>
              <a:t>零</a:t>
            </a:r>
            <a:r>
              <a:rPr lang="zh-CN" altLang="en-US" sz="1400" b="1" dirty="0" smtClean="0"/>
              <a:t>宽度负预测先行断言，又称顺序否定环视，断言此位置后面不能匹配表达式</a:t>
            </a:r>
            <a:r>
              <a:rPr lang="en-US" altLang="zh-CN" sz="1400" b="1" dirty="0" err="1" smtClean="0"/>
              <a:t>exp</a:t>
            </a:r>
            <a:r>
              <a:rPr lang="zh-CN" altLang="en-US" sz="1400" b="1" dirty="0" smtClean="0"/>
              <a:t>。</a:t>
            </a:r>
            <a:endParaRPr lang="en-US" altLang="zh-CN" sz="1400" b="1" dirty="0" smtClean="0"/>
          </a:p>
          <a:p>
            <a:r>
              <a:rPr lang="zh-CN" altLang="en-US" sz="1400" dirty="0" smtClean="0"/>
              <a:t>②</a:t>
            </a:r>
            <a:r>
              <a:rPr lang="en-US" altLang="zh-CN" sz="1400" dirty="0"/>
              <a:t> </a:t>
            </a:r>
            <a:r>
              <a:rPr lang="zh-CN" altLang="en-US" sz="1400" dirty="0" smtClean="0"/>
              <a:t>使用</a:t>
            </a:r>
            <a:endParaRPr lang="en-US" altLang="zh-CN" sz="1400" dirty="0" smtClean="0"/>
          </a:p>
          <a:p>
            <a:r>
              <a:rPr lang="zh-CN" altLang="en-US" sz="1400" dirty="0" smtClean="0"/>
              <a:t>例</a:t>
            </a:r>
            <a:r>
              <a:rPr lang="en-US" altLang="zh-CN" sz="1400" dirty="0" smtClean="0"/>
              <a:t>1</a:t>
            </a:r>
            <a:r>
              <a:rPr lang="zh-CN" altLang="en-US" sz="1400" dirty="0" smtClean="0"/>
              <a:t>：匹配</a:t>
            </a:r>
            <a:r>
              <a:rPr lang="en-US" altLang="zh-CN" sz="1400" dirty="0" smtClean="0"/>
              <a:t>3</a:t>
            </a:r>
            <a:r>
              <a:rPr lang="zh-CN" altLang="en-US" sz="1400" dirty="0" smtClean="0"/>
              <a:t>位数字，而且这</a:t>
            </a:r>
            <a:r>
              <a:rPr lang="en-US" altLang="zh-CN" sz="1400" dirty="0" smtClean="0"/>
              <a:t>3</a:t>
            </a:r>
            <a:r>
              <a:rPr lang="zh-CN" altLang="en-US" sz="1400" dirty="0" smtClean="0"/>
              <a:t>位数字的后面不能为数字</a:t>
            </a:r>
            <a:endParaRPr lang="en-US" altLang="zh-CN" sz="1400" dirty="0" smtClean="0"/>
          </a:p>
          <a:p>
            <a:r>
              <a:rPr lang="zh-CN" altLang="en-US" sz="1400" dirty="0"/>
              <a:t>思路</a:t>
            </a:r>
            <a:r>
              <a:rPr lang="zh-CN" altLang="en-US" sz="1400" dirty="0" smtClean="0"/>
              <a:t>分析：</a:t>
            </a:r>
            <a:endParaRPr lang="en-US" altLang="zh-CN" sz="1400" dirty="0" smtClean="0"/>
          </a:p>
          <a:p>
            <a:r>
              <a:rPr lang="zh-CN" altLang="en-US" sz="1400" dirty="0" smtClean="0"/>
              <a:t>过程如刚刚所说的，先不考虑环视部分，先写正则，然后根据需求在适当的位置写环视。</a:t>
            </a:r>
            <a:endParaRPr lang="en-US" altLang="zh-CN" sz="1400" dirty="0" smtClean="0"/>
          </a:p>
          <a:p>
            <a:r>
              <a:rPr lang="en-US" altLang="zh-CN" sz="1400" dirty="0" smtClean="0"/>
              <a:t>step1. </a:t>
            </a:r>
            <a:r>
              <a:rPr lang="zh-CN" altLang="en-US" sz="1400" dirty="0" smtClean="0"/>
              <a:t>正则</a:t>
            </a:r>
            <a:endParaRPr lang="en-US" altLang="zh-CN" sz="1400" dirty="0" smtClean="0"/>
          </a:p>
          <a:p>
            <a:r>
              <a:rPr lang="en-US" altLang="zh-CN" sz="1400" dirty="0" smtClean="0"/>
              <a:t>3</a:t>
            </a:r>
            <a:r>
              <a:rPr lang="zh-CN" altLang="en-US" sz="1400" dirty="0" smtClean="0"/>
              <a:t>位数字：很简单 </a:t>
            </a:r>
            <a:r>
              <a:rPr lang="en-US" altLang="zh-CN" sz="1400" dirty="0" smtClean="0"/>
              <a:t>\d{3}</a:t>
            </a:r>
          </a:p>
          <a:p>
            <a:r>
              <a:rPr lang="en-US" altLang="zh-CN" sz="1400" dirty="0" smtClean="0"/>
              <a:t>step2. </a:t>
            </a:r>
            <a:r>
              <a:rPr lang="zh-CN" altLang="en-US" sz="1400" dirty="0" smtClean="0"/>
              <a:t>环视</a:t>
            </a:r>
            <a:endParaRPr lang="en-US" altLang="zh-CN" sz="1400" dirty="0" smtClean="0"/>
          </a:p>
          <a:p>
            <a:r>
              <a:rPr lang="zh-CN" altLang="en-US" sz="1400" dirty="0" smtClean="0"/>
              <a:t>后面不能为数字：</a:t>
            </a:r>
            <a:r>
              <a:rPr lang="en-US" altLang="zh-CN" sz="1400" dirty="0" smtClean="0"/>
              <a:t>(?!\d)</a:t>
            </a:r>
          </a:p>
          <a:p>
            <a:r>
              <a:rPr lang="en-US" altLang="zh-CN" sz="1400" dirty="0" smtClean="0"/>
              <a:t>step3. </a:t>
            </a:r>
            <a:r>
              <a:rPr lang="zh-CN" altLang="en-US" sz="1400" dirty="0" smtClean="0"/>
              <a:t>环视的位置</a:t>
            </a:r>
            <a:endParaRPr lang="en-US" altLang="zh-CN" sz="1400" dirty="0" smtClean="0"/>
          </a:p>
          <a:p>
            <a:r>
              <a:rPr lang="en-US" altLang="zh-CN" sz="1400" dirty="0" smtClean="0"/>
              <a:t>3</a:t>
            </a:r>
            <a:r>
              <a:rPr lang="zh-CN" altLang="en-US" sz="1400" dirty="0" smtClean="0"/>
              <a:t>位数字的后面：</a:t>
            </a:r>
            <a:r>
              <a:rPr lang="en-US" altLang="zh-CN" sz="1400" dirty="0" smtClean="0"/>
              <a:t>\d{3}(?!\d)</a:t>
            </a:r>
          </a:p>
          <a:p>
            <a:r>
              <a:rPr lang="zh-CN" altLang="en-US" sz="1400" dirty="0" smtClean="0"/>
              <a:t>结果和书上的一样。这种顺序环视出现在正则右侧位置的情况，属于</a:t>
            </a:r>
            <a:r>
              <a:rPr lang="zh-CN" altLang="en-US" sz="1400" b="1" dirty="0" smtClean="0"/>
              <a:t>常规用法</a:t>
            </a:r>
            <a:r>
              <a:rPr lang="zh-CN" altLang="en-US" sz="1400" dirty="0" smtClean="0"/>
              <a:t>。</a:t>
            </a:r>
            <a:endParaRPr lang="en-US" altLang="zh-CN" sz="1400" dirty="0" smtClean="0"/>
          </a:p>
        </p:txBody>
      </p:sp>
    </p:spTree>
    <p:extLst>
      <p:ext uri="{BB962C8B-B14F-4D97-AF65-F5344CB8AC3E}">
        <p14:creationId xmlns:p14="http://schemas.microsoft.com/office/powerpoint/2010/main" val="2034982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顺序否定环视</a:t>
            </a:r>
            <a:r>
              <a:rPr lang="en-US" altLang="zh-CN" sz="1400" b="1" dirty="0"/>
              <a:t>(?!</a:t>
            </a:r>
            <a:r>
              <a:rPr lang="en-US" altLang="zh-CN" sz="1400" b="1" dirty="0" err="1"/>
              <a:t>exp</a:t>
            </a:r>
            <a:r>
              <a:rPr lang="en-US" altLang="zh-CN" sz="1400" b="1" dirty="0"/>
              <a:t>)</a:t>
            </a:r>
          </a:p>
          <a:p>
            <a:r>
              <a:rPr lang="zh-CN" altLang="en-US" sz="1400" dirty="0"/>
              <a:t>②</a:t>
            </a:r>
            <a:r>
              <a:rPr lang="en-US" altLang="zh-CN" sz="1400" dirty="0"/>
              <a:t> </a:t>
            </a:r>
            <a:r>
              <a:rPr lang="zh-CN" altLang="en-US" sz="1400" dirty="0"/>
              <a:t>使用</a:t>
            </a:r>
            <a:endParaRPr lang="en-US" altLang="zh-CN" sz="1400" dirty="0"/>
          </a:p>
          <a:p>
            <a:r>
              <a:rPr lang="zh-CN" altLang="en-US" sz="1400" dirty="0" smtClean="0"/>
              <a:t>例</a:t>
            </a:r>
            <a:r>
              <a:rPr lang="en-US" altLang="zh-CN" sz="1400" dirty="0" smtClean="0"/>
              <a:t>2</a:t>
            </a:r>
            <a:r>
              <a:rPr lang="zh-CN" altLang="en-US" sz="1400" dirty="0" smtClean="0"/>
              <a:t>：匹配不包含连续字符串</a:t>
            </a:r>
            <a:r>
              <a:rPr lang="en-US" altLang="zh-CN" sz="1400" dirty="0" err="1" smtClean="0"/>
              <a:t>abc</a:t>
            </a:r>
            <a:r>
              <a:rPr lang="zh-CN" altLang="en-US" sz="1400" dirty="0" smtClean="0"/>
              <a:t>的单词</a:t>
            </a:r>
            <a:r>
              <a:rPr lang="en-US" altLang="zh-CN" sz="1400" dirty="0" smtClean="0"/>
              <a:t>(</a:t>
            </a:r>
            <a:r>
              <a:rPr lang="zh-CN" altLang="en-US" sz="1400" dirty="0" smtClean="0"/>
              <a:t>单词：不少于</a:t>
            </a:r>
            <a:r>
              <a:rPr lang="en-US" altLang="zh-CN" sz="1400" dirty="0" smtClean="0"/>
              <a:t>1</a:t>
            </a:r>
            <a:r>
              <a:rPr lang="zh-CN" altLang="en-US" sz="1400" dirty="0" smtClean="0"/>
              <a:t>个的连续字母和数字</a:t>
            </a:r>
            <a:r>
              <a:rPr lang="en-US" altLang="zh-CN" sz="1400" dirty="0" smtClean="0"/>
              <a:t>)</a:t>
            </a:r>
          </a:p>
          <a:p>
            <a:r>
              <a:rPr lang="zh-CN" altLang="en-US" sz="1400" dirty="0" smtClean="0"/>
              <a:t>思路分析：</a:t>
            </a:r>
            <a:endParaRPr lang="en-US" altLang="zh-CN" sz="1400" dirty="0" smtClean="0"/>
          </a:p>
          <a:p>
            <a:r>
              <a:rPr lang="en-US" altLang="zh-CN" sz="1400" dirty="0" smtClean="0"/>
              <a:t>step1. </a:t>
            </a:r>
            <a:r>
              <a:rPr lang="zh-CN" altLang="en-US" sz="1400" dirty="0" smtClean="0"/>
              <a:t>正则</a:t>
            </a:r>
            <a:endParaRPr lang="en-US" altLang="zh-CN" sz="1400" dirty="0" smtClean="0"/>
          </a:p>
          <a:p>
            <a:r>
              <a:rPr lang="zh-CN" altLang="en-US" sz="1400" dirty="0" smtClean="0"/>
              <a:t>匹配单词：</a:t>
            </a:r>
            <a:r>
              <a:rPr lang="en-US" altLang="zh-CN" sz="1400" dirty="0" smtClean="0"/>
              <a:t>[a-z]+</a:t>
            </a:r>
          </a:p>
          <a:p>
            <a:r>
              <a:rPr lang="en-US" altLang="zh-CN" sz="1400" dirty="0" smtClean="0"/>
              <a:t>step2. </a:t>
            </a:r>
            <a:r>
              <a:rPr lang="zh-CN" altLang="en-US" sz="1400" dirty="0" smtClean="0"/>
              <a:t>环视</a:t>
            </a:r>
            <a:endParaRPr lang="en-US" altLang="zh-CN" sz="1400" dirty="0" smtClean="0"/>
          </a:p>
          <a:p>
            <a:r>
              <a:rPr lang="zh-CN" altLang="en-US" sz="1400" dirty="0" smtClean="0"/>
              <a:t>不包含连续字符串</a:t>
            </a:r>
            <a:r>
              <a:rPr lang="en-US" altLang="zh-CN" sz="1400" dirty="0" err="1" smtClean="0"/>
              <a:t>abc</a:t>
            </a:r>
            <a:r>
              <a:rPr lang="zh-CN" altLang="en-US" sz="1400" dirty="0" smtClean="0"/>
              <a:t>：</a:t>
            </a:r>
            <a:r>
              <a:rPr lang="en-US" altLang="zh-CN" sz="1400" dirty="0" smtClean="0"/>
              <a:t>(?!</a:t>
            </a:r>
            <a:r>
              <a:rPr lang="en-US" altLang="zh-CN" sz="1400" dirty="0" err="1" smtClean="0"/>
              <a:t>abc</a:t>
            </a:r>
            <a:r>
              <a:rPr lang="en-US" altLang="zh-CN" sz="1400" dirty="0" smtClean="0"/>
              <a:t>)</a:t>
            </a:r>
          </a:p>
          <a:p>
            <a:r>
              <a:rPr lang="en-US" altLang="zh-CN" sz="1400" dirty="0" smtClean="0"/>
              <a:t>step3. </a:t>
            </a:r>
            <a:r>
              <a:rPr lang="zh-CN" altLang="en-US" sz="1400" dirty="0" smtClean="0"/>
              <a:t>环视的位置</a:t>
            </a:r>
            <a:endParaRPr lang="en-US" altLang="zh-CN" sz="1400" dirty="0" smtClean="0"/>
          </a:p>
          <a:p>
            <a:r>
              <a:rPr lang="zh-CN" altLang="en-US" sz="1400" dirty="0" smtClean="0"/>
              <a:t>这个需求对位置的描述不是很明显，但是还是可以挖掘到。对位置的描述为：</a:t>
            </a:r>
            <a:r>
              <a:rPr lang="en-US" altLang="zh-CN" sz="1400" dirty="0" smtClean="0"/>
              <a:t>”</a:t>
            </a:r>
            <a:r>
              <a:rPr lang="zh-CN" altLang="en-US" sz="1400" dirty="0" smtClean="0"/>
              <a:t>不包含</a:t>
            </a:r>
            <a:r>
              <a:rPr lang="en-US" altLang="zh-CN" sz="1400" dirty="0" smtClean="0"/>
              <a:t>”</a:t>
            </a:r>
            <a:r>
              <a:rPr lang="zh-CN" altLang="en-US" sz="1400" dirty="0" smtClean="0"/>
              <a:t>。所谓不包含的含义，就是源字符串从起始位置开始，到末端位置结束，任意一个位置的后面，均不能为字符串</a:t>
            </a:r>
            <a:r>
              <a:rPr lang="en-US" altLang="zh-CN" sz="1400" dirty="0" err="1" smtClean="0"/>
              <a:t>abc</a:t>
            </a:r>
            <a:r>
              <a:rPr lang="zh-CN" altLang="en-US" sz="1400" dirty="0" smtClean="0"/>
              <a:t>。因此，环视应该出现在正则的左侧：</a:t>
            </a:r>
            <a:r>
              <a:rPr lang="en-US" altLang="zh-CN" sz="1400" dirty="0" smtClean="0"/>
              <a:t>(?!</a:t>
            </a:r>
            <a:r>
              <a:rPr lang="en-US" altLang="zh-CN" sz="1400" dirty="0" err="1" smtClean="0"/>
              <a:t>abc</a:t>
            </a:r>
            <a:r>
              <a:rPr lang="en-US" altLang="zh-CN" sz="1400" dirty="0" smtClean="0"/>
              <a:t>)[a-z]+</a:t>
            </a:r>
            <a:r>
              <a:rPr lang="zh-CN" altLang="en-US" sz="1400" dirty="0" smtClean="0"/>
              <a:t>。</a:t>
            </a:r>
            <a:endParaRPr lang="en-US" altLang="zh-CN" sz="1400" dirty="0" smtClean="0"/>
          </a:p>
          <a:p>
            <a:r>
              <a:rPr lang="zh-CN" altLang="en-US" sz="1400" dirty="0" smtClean="0"/>
              <a:t>以上是我的分析。</a:t>
            </a:r>
            <a:endParaRPr lang="en-US" altLang="zh-CN" sz="1400" dirty="0" smtClean="0"/>
          </a:p>
          <a:p>
            <a:r>
              <a:rPr lang="zh-CN" altLang="en-US" sz="1400" dirty="0"/>
              <a:t>书</a:t>
            </a:r>
            <a:r>
              <a:rPr lang="zh-CN" altLang="en-US" sz="1400" dirty="0" smtClean="0"/>
              <a:t>中答案：</a:t>
            </a:r>
            <a:r>
              <a:rPr lang="en-US" altLang="zh-CN" sz="1400" dirty="0" smtClean="0"/>
              <a:t>\b((?!</a:t>
            </a:r>
            <a:r>
              <a:rPr lang="en-US" altLang="zh-CN" sz="1400" dirty="0" err="1" smtClean="0"/>
              <a:t>abc</a:t>
            </a:r>
            <a:r>
              <a:rPr lang="en-US" altLang="zh-CN" sz="1400" dirty="0" smtClean="0"/>
              <a:t>)\w)+\b</a:t>
            </a:r>
          </a:p>
          <a:p>
            <a:r>
              <a:rPr lang="zh-CN" altLang="en-US" sz="1400" dirty="0" smtClean="0"/>
              <a:t>用这</a:t>
            </a:r>
            <a:r>
              <a:rPr lang="en-US" altLang="zh-CN" sz="1400" dirty="0" smtClean="0"/>
              <a:t>2</a:t>
            </a:r>
            <a:r>
              <a:rPr lang="zh-CN" altLang="en-US" sz="1400" dirty="0" smtClean="0"/>
              <a:t>个正则的测试结果见下图。</a:t>
            </a:r>
            <a:endParaRPr lang="en-US" altLang="zh-CN" sz="1400" dirty="0" smtClean="0"/>
          </a:p>
          <a:p>
            <a:r>
              <a:rPr lang="zh-CN" altLang="en-US" sz="1400" dirty="0"/>
              <a:t>左下</a:t>
            </a:r>
            <a:r>
              <a:rPr lang="zh-CN" altLang="en-US" sz="1400" dirty="0" smtClean="0"/>
              <a:t>图为我写的正则；右下图为书中正则。</a:t>
            </a:r>
            <a:endParaRPr lang="en-US" altLang="zh-CN" sz="1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6872445"/>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04" y="6858000"/>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55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 </a:t>
            </a:r>
            <a:r>
              <a:rPr lang="zh-CN" altLang="en-US" dirty="0"/>
              <a:t>环视</a:t>
            </a:r>
          </a:p>
        </p:txBody>
      </p:sp>
      <p:sp>
        <p:nvSpPr>
          <p:cNvPr id="3" name="内容占位符 2"/>
          <p:cNvSpPr>
            <a:spLocks noGrp="1"/>
          </p:cNvSpPr>
          <p:nvPr>
            <p:ph idx="1"/>
          </p:nvPr>
        </p:nvSpPr>
        <p:spPr/>
        <p:txBody>
          <a:bodyPr>
            <a:normAutofit/>
          </a:bodyPr>
          <a:lstStyle/>
          <a:p>
            <a:r>
              <a:rPr lang="en-US" altLang="zh-CN" sz="1400" b="1" dirty="0"/>
              <a:t>3.3.7.2</a:t>
            </a:r>
            <a:r>
              <a:rPr lang="zh-CN" altLang="en-US" sz="1400" b="1" dirty="0"/>
              <a:t>顺序否定环视</a:t>
            </a:r>
            <a:r>
              <a:rPr lang="en-US" altLang="zh-CN" sz="1400" b="1" dirty="0"/>
              <a:t>(?!</a:t>
            </a:r>
            <a:r>
              <a:rPr lang="en-US" altLang="zh-CN" sz="1400" b="1" dirty="0" err="1"/>
              <a:t>exp</a:t>
            </a:r>
            <a:r>
              <a:rPr lang="en-US" altLang="zh-CN" sz="1400" b="1" dirty="0"/>
              <a:t>)</a:t>
            </a:r>
          </a:p>
          <a:p>
            <a:r>
              <a:rPr lang="zh-CN" altLang="en-US" sz="1400" dirty="0"/>
              <a:t>②</a:t>
            </a:r>
            <a:r>
              <a:rPr lang="en-US" altLang="zh-CN" sz="1400" dirty="0"/>
              <a:t> </a:t>
            </a:r>
            <a:r>
              <a:rPr lang="zh-CN" altLang="en-US" sz="1400" dirty="0" smtClean="0"/>
              <a:t>使用</a:t>
            </a:r>
            <a:endParaRPr lang="en-US" altLang="zh-CN" sz="1400" dirty="0" smtClean="0"/>
          </a:p>
          <a:p>
            <a:r>
              <a:rPr lang="zh-CN" altLang="en-US" sz="1400" dirty="0" smtClean="0"/>
              <a:t>分析：我的结果错在何处？</a:t>
            </a:r>
            <a:endParaRPr lang="en-US" altLang="zh-CN" sz="1400" dirty="0" smtClean="0"/>
          </a:p>
          <a:p>
            <a:r>
              <a:rPr lang="zh-CN" altLang="en-US" sz="1400" dirty="0" smtClean="0"/>
              <a:t>我写的正则所描述的内容是：匹配一个字母序列，其中该字符串的前三个字符不能为</a:t>
            </a:r>
            <a:r>
              <a:rPr lang="en-US" altLang="zh-CN" sz="1400" dirty="0" err="1" smtClean="0"/>
              <a:t>abc</a:t>
            </a:r>
            <a:r>
              <a:rPr lang="zh-CN" altLang="en-US" sz="1400" dirty="0" smtClean="0"/>
              <a:t>。</a:t>
            </a:r>
            <a:endParaRPr lang="en-US" altLang="zh-CN" sz="1400" dirty="0" smtClean="0"/>
          </a:p>
        </p:txBody>
      </p:sp>
    </p:spTree>
    <p:extLst>
      <p:ext uri="{BB962C8B-B14F-4D97-AF65-F5344CB8AC3E}">
        <p14:creationId xmlns:p14="http://schemas.microsoft.com/office/powerpoint/2010/main" val="10123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a:t>
            </a:r>
            <a:r>
              <a:rPr lang="en-US" altLang="zh-CN" sz="1400" b="1" dirty="0" smtClean="0"/>
              <a:t>JS</a:t>
            </a:r>
            <a:r>
              <a:rPr lang="zh-CN" altLang="en-US" sz="1400" b="1" dirty="0" smtClean="0"/>
              <a:t>中</a:t>
            </a:r>
            <a:r>
              <a:rPr lang="zh-CN" altLang="en-US" sz="1400" b="1" dirty="0"/>
              <a:t>，</a:t>
            </a:r>
            <a:r>
              <a:rPr lang="en-US" altLang="zh-CN" sz="1400" b="1" dirty="0" smtClean="0"/>
              <a:t>alert</a:t>
            </a:r>
            <a:r>
              <a:rPr lang="zh-CN" altLang="en-US" sz="1400" b="1" dirty="0" smtClean="0"/>
              <a:t>弹出框中的文本内容需要分成</a:t>
            </a:r>
            <a:r>
              <a:rPr lang="en-US" altLang="zh-CN" sz="1400" b="1" dirty="0" smtClean="0"/>
              <a:t>2</a:t>
            </a:r>
            <a:r>
              <a:rPr lang="zh-CN" altLang="en-US" sz="1400" b="1" dirty="0" smtClean="0"/>
              <a:t>行显示，该怎么解决？</a:t>
            </a:r>
            <a:endParaRPr lang="en-US" altLang="zh-CN" sz="1400" b="1" dirty="0" smtClean="0"/>
          </a:p>
          <a:p>
            <a:r>
              <a:rPr lang="zh-CN" altLang="en-US" sz="1400" dirty="0" smtClean="0"/>
              <a:t>这里需要说明的是</a:t>
            </a:r>
            <a:r>
              <a:rPr lang="en-US" altLang="zh-CN" sz="1400" dirty="0" smtClean="0"/>
              <a:t>\r</a:t>
            </a:r>
            <a:r>
              <a:rPr lang="zh-CN" altLang="en-US" sz="1400" dirty="0" smtClean="0"/>
              <a:t>和</a:t>
            </a:r>
            <a:r>
              <a:rPr lang="en-US" altLang="zh-CN" sz="1400" dirty="0" smtClean="0"/>
              <a:t>\r\n</a:t>
            </a:r>
            <a:r>
              <a:rPr lang="zh-CN" altLang="en-US" sz="1400" dirty="0" smtClean="0"/>
              <a:t>的不同</a:t>
            </a:r>
            <a:r>
              <a:rPr lang="en-US" altLang="zh-CN" sz="1400" dirty="0" smtClean="0"/>
              <a:t>:</a:t>
            </a:r>
          </a:p>
          <a:p>
            <a:r>
              <a:rPr lang="en-US" altLang="zh-CN" sz="1400" dirty="0" smtClean="0"/>
              <a:t>\r</a:t>
            </a:r>
            <a:r>
              <a:rPr lang="zh-CN" altLang="en-US" sz="1400" dirty="0" smtClean="0"/>
              <a:t>表示回车</a:t>
            </a:r>
            <a:endParaRPr lang="en-US" altLang="zh-CN" sz="1400" dirty="0" smtClean="0"/>
          </a:p>
          <a:p>
            <a:r>
              <a:rPr lang="en-US" altLang="zh-CN" sz="1400" dirty="0" smtClean="0"/>
              <a:t>\n</a:t>
            </a:r>
            <a:r>
              <a:rPr lang="zh-CN" altLang="en-US" sz="1400" dirty="0" smtClean="0"/>
              <a:t>表示换行</a:t>
            </a:r>
            <a:endParaRPr lang="en-US" altLang="zh-CN" sz="1400" dirty="0" smtClean="0"/>
          </a:p>
          <a:p>
            <a:r>
              <a:rPr lang="zh-CN" altLang="en-US" sz="1400" dirty="0" smtClean="0"/>
              <a:t>对于换行这个动作</a:t>
            </a:r>
            <a:r>
              <a:rPr lang="en-US" altLang="zh-CN" sz="1400" dirty="0" smtClean="0"/>
              <a:t>:</a:t>
            </a:r>
          </a:p>
          <a:p>
            <a:r>
              <a:rPr lang="zh-CN" altLang="en-US" sz="1400" dirty="0" smtClean="0"/>
              <a:t>在</a:t>
            </a:r>
            <a:r>
              <a:rPr lang="en-US" altLang="zh-CN" sz="1400" dirty="0" smtClean="0"/>
              <a:t>Windows</a:t>
            </a:r>
            <a:r>
              <a:rPr lang="zh-CN" altLang="en-US" sz="1400" dirty="0" smtClean="0"/>
              <a:t>系统下</a:t>
            </a:r>
            <a:r>
              <a:rPr lang="en-US" altLang="zh-CN" sz="1400" dirty="0" smtClean="0"/>
              <a:t>,\r\n</a:t>
            </a:r>
            <a:r>
              <a:rPr lang="zh-CN" altLang="en-US" sz="1400" dirty="0" smtClean="0"/>
              <a:t>表示换行；</a:t>
            </a:r>
            <a:endParaRPr lang="en-US" altLang="zh-CN" sz="1400" dirty="0" smtClean="0"/>
          </a:p>
          <a:p>
            <a:r>
              <a:rPr lang="zh-CN" altLang="en-US" sz="1400" dirty="0" smtClean="0"/>
              <a:t>在</a:t>
            </a:r>
            <a:r>
              <a:rPr lang="en-US" altLang="zh-CN" sz="1400" dirty="0" smtClean="0"/>
              <a:t>Unix</a:t>
            </a:r>
            <a:r>
              <a:rPr lang="zh-CN" altLang="en-US" sz="1400" dirty="0" smtClean="0"/>
              <a:t>系统下，</a:t>
            </a:r>
            <a:r>
              <a:rPr lang="en-US" altLang="zh-CN" sz="1400" dirty="0" smtClean="0"/>
              <a:t>\n</a:t>
            </a:r>
            <a:r>
              <a:rPr lang="zh-CN" altLang="en-US" sz="1400" dirty="0" smtClean="0"/>
              <a:t>表示换行；</a:t>
            </a:r>
            <a:endParaRPr lang="en-US" altLang="zh-CN" sz="1400" dirty="0" smtClean="0"/>
          </a:p>
          <a:p>
            <a:r>
              <a:rPr lang="zh-CN" altLang="en-US" sz="1400" dirty="0" smtClean="0"/>
              <a:t>在</a:t>
            </a:r>
            <a:r>
              <a:rPr lang="en-US" altLang="zh-CN" sz="1400" dirty="0" smtClean="0"/>
              <a:t>Mac</a:t>
            </a:r>
            <a:r>
              <a:rPr lang="zh-CN" altLang="en-US" sz="1400" dirty="0" smtClean="0"/>
              <a:t>系统下，</a:t>
            </a:r>
            <a:r>
              <a:rPr lang="en-US" altLang="zh-CN" sz="1400" dirty="0" smtClean="0"/>
              <a:t>\r</a:t>
            </a:r>
            <a:r>
              <a:rPr lang="zh-CN" altLang="en-US" sz="1400" dirty="0" smtClean="0"/>
              <a:t>表示换行；</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js</a:t>
            </a:r>
            <a:endParaRPr lang="en-US" altLang="zh-CN" sz="1400" dirty="0" smtClean="0"/>
          </a:p>
        </p:txBody>
      </p:sp>
    </p:spTree>
    <p:extLst>
      <p:ext uri="{BB962C8B-B14F-4D97-AF65-F5344CB8AC3E}">
        <p14:creationId xmlns:p14="http://schemas.microsoft.com/office/powerpoint/2010/main" val="26476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4) </a:t>
            </a:r>
            <a:r>
              <a:rPr lang="zh-CN" altLang="en-US" sz="1400" b="1" dirty="0" smtClean="0"/>
              <a:t>在</a:t>
            </a:r>
            <a:r>
              <a:rPr lang="en-US" altLang="zh-CN" sz="1400" b="1" dirty="0" smtClean="0"/>
              <a:t>PHP</a:t>
            </a:r>
            <a:r>
              <a:rPr lang="zh-CN" altLang="en-US" sz="1400" b="1" dirty="0" smtClean="0"/>
              <a:t>中使用正则表达式匹配字符串 </a:t>
            </a:r>
            <a:r>
              <a:rPr lang="en-US" altLang="zh-CN" sz="1400" b="1" dirty="0" smtClean="0"/>
              <a:t>.$.</a:t>
            </a:r>
          </a:p>
          <a:p>
            <a:r>
              <a:rPr lang="zh-CN" altLang="en-US" sz="1400" dirty="0" smtClean="0"/>
              <a:t>知识点</a:t>
            </a:r>
            <a:r>
              <a:rPr lang="en-US" altLang="zh-CN" sz="1400" dirty="0" smtClean="0"/>
              <a:t>:\Q</a:t>
            </a:r>
            <a:r>
              <a:rPr lang="zh-CN" altLang="en-US" sz="1400" dirty="0" smtClean="0"/>
              <a:t>和</a:t>
            </a:r>
            <a:r>
              <a:rPr lang="en-US" altLang="zh-CN" sz="1400" dirty="0" smtClean="0"/>
              <a:t>\E</a:t>
            </a:r>
            <a:r>
              <a:rPr lang="zh-CN" altLang="en-US" sz="1400" dirty="0" smtClean="0"/>
              <a:t>可以在匹配模式中忽略正则表达式中的元字符</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php</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38004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4218"/>
            <a:ext cx="66563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93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这里要说明一个问题。就是</a:t>
            </a:r>
            <a:r>
              <a:rPr lang="en-US" altLang="zh-CN" sz="1400" dirty="0" smtClean="0"/>
              <a:t>PHP</a:t>
            </a:r>
            <a:r>
              <a:rPr lang="zh-CN" altLang="en-US" sz="1400" dirty="0" smtClean="0"/>
              <a:t>中</a:t>
            </a:r>
            <a:r>
              <a:rPr lang="en-US" altLang="zh-CN" sz="1400" dirty="0" smtClean="0"/>
              <a:t>PCRE</a:t>
            </a:r>
            <a:r>
              <a:rPr lang="zh-CN" altLang="en-US" sz="1400" dirty="0" smtClean="0"/>
              <a:t>函数的分隔符问题。</a:t>
            </a:r>
            <a:endParaRPr lang="en-US" altLang="zh-CN" sz="1400" dirty="0" smtClean="0"/>
          </a:p>
          <a:p>
            <a:r>
              <a:rPr lang="zh-CN" altLang="en-US" sz="1400" dirty="0" smtClean="0"/>
              <a:t>①</a:t>
            </a:r>
            <a:r>
              <a:rPr lang="en-US" altLang="zh-CN" sz="1400" dirty="0" smtClean="0"/>
              <a:t>.</a:t>
            </a:r>
            <a:r>
              <a:rPr lang="zh-CN" altLang="en-US" sz="1400" dirty="0" smtClean="0"/>
              <a:t>问题背景</a:t>
            </a:r>
            <a:endParaRPr lang="en-US" altLang="zh-CN" sz="1400" dirty="0"/>
          </a:p>
          <a:p>
            <a:r>
              <a:rPr lang="zh-CN" altLang="en-US" sz="1400" dirty="0" smtClean="0"/>
              <a:t>再来回顾一下刚刚出现在程序中的正则表达式</a:t>
            </a:r>
            <a:r>
              <a:rPr lang="en-US" altLang="zh-CN" sz="1400" dirty="0" smtClean="0"/>
              <a:t>:</a:t>
            </a:r>
          </a:p>
          <a:p>
            <a:r>
              <a:rPr lang="en-US" altLang="zh-CN" sz="1400" dirty="0" smtClean="0"/>
              <a:t>#\d+\Q.$.\E$#</a:t>
            </a:r>
          </a:p>
          <a:p>
            <a:r>
              <a:rPr lang="zh-CN" altLang="en-US" sz="1400" dirty="0"/>
              <a:t>很</a:t>
            </a:r>
            <a:r>
              <a:rPr lang="zh-CN" altLang="en-US" sz="1400" dirty="0" smtClean="0"/>
              <a:t>明显到目前所学的内容中，没有出现被前后各一个的</a:t>
            </a:r>
            <a:r>
              <a:rPr lang="en-US" altLang="zh-CN" sz="1400" dirty="0" smtClean="0"/>
              <a:t>#</a:t>
            </a:r>
            <a:r>
              <a:rPr lang="zh-CN" altLang="en-US" sz="1400" dirty="0" smtClean="0"/>
              <a:t>包围的正则表达式。那么如果我们在程序中将这两个</a:t>
            </a:r>
            <a:r>
              <a:rPr lang="en-US" altLang="zh-CN" sz="1400" dirty="0" smtClean="0"/>
              <a:t>#</a:t>
            </a:r>
            <a:r>
              <a:rPr lang="zh-CN" altLang="en-US" sz="1400" dirty="0" smtClean="0"/>
              <a:t>去掉，会怎么样呢？</a:t>
            </a:r>
            <a:endParaRPr lang="en-US" altLang="zh-CN" sz="1400" dirty="0" smtClean="0"/>
          </a:p>
          <a:p>
            <a:endParaRPr lang="zh-CN" altLang="en-US" sz="1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992"/>
            <a:ext cx="40100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1128"/>
            <a:ext cx="913288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5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这说明这两个</a:t>
            </a:r>
            <a:r>
              <a:rPr lang="en-US" altLang="zh-CN" sz="1400" dirty="0" smtClean="0"/>
              <a:t>#</a:t>
            </a:r>
            <a:r>
              <a:rPr lang="zh-CN" altLang="en-US" sz="1400" dirty="0" smtClean="0"/>
              <a:t>在程序中是必须存在的。那么如果我们使用正则表达式的测试工具来测试匹配结果，又会如何呢？</a:t>
            </a:r>
            <a:endParaRPr lang="en-US" altLang="zh-CN" sz="1400" dirty="0" smtClean="0"/>
          </a:p>
          <a:p>
            <a:r>
              <a:rPr lang="zh-CN" altLang="en-US" sz="1400" dirty="0" smtClean="0"/>
              <a:t>从测试结果可知，测试工具并不识别</a:t>
            </a:r>
            <a:r>
              <a:rPr lang="en-US" altLang="zh-CN" sz="1400" dirty="0" smtClean="0"/>
              <a:t>\Q\E</a:t>
            </a:r>
            <a:r>
              <a:rPr lang="zh-CN" altLang="en-US" sz="1400" dirty="0" smtClean="0"/>
              <a:t>。必须将</a:t>
            </a:r>
            <a:r>
              <a:rPr lang="en-US" altLang="zh-CN" sz="1400" dirty="0" smtClean="0"/>
              <a:t>\Q.$.\E</a:t>
            </a:r>
            <a:r>
              <a:rPr lang="zh-CN" altLang="en-US" sz="1400" dirty="0" smtClean="0"/>
              <a:t>改写为</a:t>
            </a:r>
            <a:r>
              <a:rPr lang="en-US" altLang="zh-CN" sz="1400" dirty="0" smtClean="0"/>
              <a:t>\.\$\.</a:t>
            </a:r>
            <a:r>
              <a:rPr lang="zh-CN" altLang="en-US" sz="1400" dirty="0" smtClean="0"/>
              <a:t>，测试工具才能运行。</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120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7052</Words>
  <Application>Microsoft Office PowerPoint</Application>
  <PresentationFormat>全屏显示(4:3)</PresentationFormat>
  <Paragraphs>520</Paragraphs>
  <Slides>57</Slides>
  <Notes>2</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3.3 正则表达式匹配规则</vt:lpstr>
      <vt:lpstr>3.3.1 字符组</vt:lpstr>
      <vt:lpstr>3.3.1 字符组</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3.3.3 反义</vt:lpstr>
      <vt:lpstr>3.3.3 反义</vt:lpstr>
      <vt:lpstr>3.3.3 反义</vt:lpstr>
      <vt:lpstr>3.3.3 反义</vt:lpstr>
      <vt:lpstr>3.3.3 反义</vt:lpstr>
      <vt:lpstr>3.3.3 反义</vt:lpstr>
      <vt:lpstr>3.3.4 分支</vt:lpstr>
      <vt:lpstr>3.3.4 分支</vt:lpstr>
      <vt:lpstr>3.3.4 分支</vt:lpstr>
      <vt:lpstr>3.3.4 分支</vt:lpstr>
      <vt:lpstr>3.3.4 分支</vt:lpstr>
      <vt:lpstr>3.3.4 分支</vt:lpstr>
      <vt:lpstr>3.3.5 分组</vt:lpstr>
      <vt:lpstr>3.3.5 分组</vt:lpstr>
      <vt:lpstr>3.3.5 分组</vt:lpstr>
      <vt:lpstr>3.3.5 分组</vt:lpstr>
      <vt:lpstr>3.3.5 分组</vt:lpstr>
      <vt:lpstr>3.3.5 分组</vt:lpstr>
      <vt:lpstr>3.3.5 分组</vt:lpstr>
      <vt:lpstr>3.3.5 分组</vt:lpstr>
      <vt:lpstr>3.3.5 分组</vt:lpstr>
      <vt:lpstr>3.3.5 分组</vt:lpstr>
      <vt:lpstr>3.3.5 分组</vt:lpstr>
      <vt:lpstr>3.3.5 分组</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lpstr>3.3.7 环视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正则表达式匹配规则</dc:title>
  <dc:creator>杨磊</dc:creator>
  <cp:lastModifiedBy>allen1</cp:lastModifiedBy>
  <cp:revision>210</cp:revision>
  <dcterms:created xsi:type="dcterms:W3CDTF">2018-03-19T09:22:03Z</dcterms:created>
  <dcterms:modified xsi:type="dcterms:W3CDTF">2018-03-22T08:08:00Z</dcterms:modified>
</cp:coreProperties>
</file>