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80" r:id="rId7"/>
    <p:sldId id="261" r:id="rId8"/>
    <p:sldId id="262" r:id="rId9"/>
    <p:sldId id="263" r:id="rId10"/>
    <p:sldId id="28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2" r:id="rId28"/>
    <p:sldId id="28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8541F2B-018D-4198-B30F-F398F4E464B9}">
          <p14:sldIdLst>
            <p14:sldId id="256"/>
            <p14:sldId id="257"/>
            <p14:sldId id="259"/>
            <p14:sldId id="258"/>
            <p14:sldId id="260"/>
            <p14:sldId id="280"/>
            <p14:sldId id="261"/>
            <p14:sldId id="262"/>
            <p14:sldId id="263"/>
            <p14:sldId id="281"/>
            <p14:sldId id="264"/>
            <p14:sldId id="265"/>
            <p14:sldId id="266"/>
            <p14:sldId id="267"/>
            <p14:sldId id="268"/>
            <p14:sldId id="269"/>
            <p14:sldId id="270"/>
            <p14:sldId id="271"/>
            <p14:sldId id="272"/>
            <p14:sldId id="273"/>
            <p14:sldId id="274"/>
            <p14:sldId id="275"/>
            <p14:sldId id="276"/>
            <p14:sldId id="277"/>
            <p14:sldId id="278"/>
            <p14:sldId id="279"/>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t>
            </a:r>
            <a:r>
              <a:rPr lang="zh-CN" altLang="en-US" dirty="0"/>
              <a:t>正则表达式中的</a:t>
            </a:r>
            <a:r>
              <a:rPr lang="zh-CN" altLang="en-US" dirty="0" smtClean="0"/>
              <a:t>元字符</a:t>
            </a:r>
            <a:endParaRPr lang="zh-CN" altLang="en-US" dirty="0"/>
          </a:p>
        </p:txBody>
      </p:sp>
      <p:sp>
        <p:nvSpPr>
          <p:cNvPr id="5" name="内容占位符 4"/>
          <p:cNvSpPr>
            <a:spLocks noGrp="1"/>
          </p:cNvSpPr>
          <p:nvPr>
            <p:ph idx="1"/>
          </p:nvPr>
        </p:nvSpPr>
        <p:spPr/>
        <p:txBody>
          <a:bodyPr>
            <a:normAutofit/>
          </a:bodyPr>
          <a:lstStyle/>
          <a:p>
            <a:r>
              <a:rPr lang="en-US" altLang="zh-CN" sz="1400" b="1" dirty="0" smtClean="0"/>
              <a:t>3.2.1 </a:t>
            </a:r>
            <a:r>
              <a:rPr lang="zh-CN" altLang="en-US" sz="1400" b="1" dirty="0" smtClean="0"/>
              <a:t>什么是元字符</a:t>
            </a:r>
            <a:endParaRPr lang="en-US" altLang="zh-CN" sz="1400" b="1" dirty="0" smtClean="0"/>
          </a:p>
          <a:p>
            <a:r>
              <a:rPr lang="en-US" altLang="zh-CN" sz="1400" b="1" dirty="0" smtClean="0"/>
              <a:t>3.2.2 </a:t>
            </a:r>
            <a:r>
              <a:rPr lang="zh-CN" altLang="en-US" sz="1400" b="1" dirty="0" smtClean="0"/>
              <a:t>起始和结束元字符</a:t>
            </a:r>
            <a:endParaRPr lang="en-US" altLang="zh-CN" sz="1400" b="1" dirty="0" smtClean="0"/>
          </a:p>
          <a:p>
            <a:r>
              <a:rPr lang="en-US" altLang="zh-CN" sz="1400" b="1" dirty="0" smtClean="0"/>
              <a:t>3.2.3 </a:t>
            </a:r>
            <a:r>
              <a:rPr lang="zh-CN" altLang="en-US" sz="1400" b="1" dirty="0" smtClean="0"/>
              <a:t>点号</a:t>
            </a:r>
            <a:endParaRPr lang="en-US" altLang="zh-CN" sz="1400" b="1" dirty="0" smtClean="0"/>
          </a:p>
          <a:p>
            <a:r>
              <a:rPr lang="en-US" altLang="zh-CN" sz="1400" b="1" dirty="0" smtClean="0"/>
              <a:t>3.2.4 </a:t>
            </a:r>
            <a:r>
              <a:rPr lang="zh-CN" altLang="en-US" sz="1400" b="1" dirty="0" smtClean="0"/>
              <a:t>量词</a:t>
            </a:r>
            <a:endParaRPr lang="zh-CN" altLang="en-US" sz="1400" b="1" dirty="0"/>
          </a:p>
        </p:txBody>
      </p:sp>
    </p:spTree>
    <p:extLst>
      <p:ext uri="{BB962C8B-B14F-4D97-AF65-F5344CB8AC3E}">
        <p14:creationId xmlns:p14="http://schemas.microsoft.com/office/powerpoint/2010/main" val="3128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zh-CN" altLang="en-US" sz="1400" dirty="0" smtClean="0"/>
              <a:t>其实这个正则也不太对，因为</a:t>
            </a:r>
            <a:r>
              <a:rPr lang="en-US" altLang="zh-CN" sz="1400" dirty="0" smtClean="0"/>
              <a:t>\w</a:t>
            </a:r>
            <a:r>
              <a:rPr lang="zh-CN" altLang="en-US" sz="1400" dirty="0" smtClean="0"/>
              <a:t>的概念为</a:t>
            </a:r>
            <a:r>
              <a:rPr lang="en-US" altLang="zh-CN" sz="1400" dirty="0" smtClean="0"/>
              <a:t>:</a:t>
            </a:r>
          </a:p>
          <a:p>
            <a:r>
              <a:rPr lang="zh-CN" altLang="en-US" sz="1400" dirty="0" smtClean="0"/>
              <a:t>匹配字母、数字、汉字、下划线。而需求中要求的是：只能匹配字母。</a:t>
            </a:r>
            <a:endParaRPr lang="en-US" altLang="zh-CN" sz="1400" dirty="0" smtClean="0"/>
          </a:p>
          <a:p>
            <a:r>
              <a:rPr lang="zh-CN" altLang="en-US" sz="1400" dirty="0" smtClean="0"/>
              <a:t>所以正确答案应该是</a:t>
            </a:r>
            <a:r>
              <a:rPr lang="en-US" altLang="zh-CN" sz="1400" dirty="0" smtClean="0"/>
              <a:t>:</a:t>
            </a:r>
          </a:p>
          <a:p>
            <a:r>
              <a:rPr lang="en-US" altLang="zh-CN" sz="1400" dirty="0" smtClean="0"/>
              <a:t>\</a:t>
            </a:r>
            <a:r>
              <a:rPr lang="en-US" altLang="zh-CN" sz="1400" dirty="0" err="1" smtClean="0"/>
              <a:t>ba</a:t>
            </a:r>
            <a:r>
              <a:rPr lang="en-US" altLang="zh-CN" sz="1400" dirty="0" smtClean="0"/>
              <a:t>[a-z]*\b</a:t>
            </a:r>
          </a:p>
          <a:p>
            <a:r>
              <a:rPr lang="zh-CN" altLang="en-US" sz="1400" dirty="0" smtClean="0"/>
              <a:t>表达式和文本见</a:t>
            </a:r>
            <a:r>
              <a:rPr lang="en-US" altLang="zh-CN" sz="1400" dirty="0" smtClean="0"/>
              <a:t>regularExpression7.log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24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1</a:t>
            </a:r>
            <a:r>
              <a:rPr lang="zh-CN" altLang="en-US" sz="1400" b="1" dirty="0" smtClean="0"/>
              <a:t>个或更多的连续数字</a:t>
            </a:r>
            <a:endParaRPr lang="en-US" altLang="zh-CN" sz="1400" b="1" dirty="0" smtClean="0"/>
          </a:p>
          <a:p>
            <a:r>
              <a:rPr lang="zh-CN" altLang="en-US" sz="1400" dirty="0"/>
              <a:t>这里</a:t>
            </a:r>
            <a:r>
              <a:rPr lang="zh-CN" altLang="en-US" sz="1400" dirty="0" smtClean="0"/>
              <a:t>要介绍量词</a:t>
            </a:r>
            <a:r>
              <a:rPr lang="en-US" altLang="zh-CN" sz="1400" dirty="0" smtClean="0"/>
              <a:t>+</a:t>
            </a:r>
          </a:p>
          <a:p>
            <a:r>
              <a:rPr lang="en-US" altLang="zh-CN" sz="1400" dirty="0" smtClean="0"/>
              <a:t>+:</a:t>
            </a:r>
            <a:r>
              <a:rPr lang="zh-CN" altLang="en-US" sz="1400" dirty="0" smtClean="0"/>
              <a:t>匹配重复</a:t>
            </a:r>
            <a:r>
              <a:rPr lang="en-US" altLang="zh-CN" sz="1400" dirty="0" smtClean="0"/>
              <a:t>1</a:t>
            </a:r>
            <a:r>
              <a:rPr lang="zh-CN" altLang="en-US" sz="1400" dirty="0" smtClean="0"/>
              <a:t>次或多次</a:t>
            </a:r>
            <a:endParaRPr lang="en-US" altLang="zh-CN" sz="1400" dirty="0" smtClean="0"/>
          </a:p>
          <a:p>
            <a:r>
              <a:rPr lang="en-US" altLang="zh-CN" sz="1400" dirty="0" smtClean="0"/>
              <a:t>*:</a:t>
            </a:r>
            <a:r>
              <a:rPr lang="zh-CN" altLang="en-US" sz="1400" dirty="0" smtClean="0"/>
              <a:t>匹配重复</a:t>
            </a:r>
            <a:r>
              <a:rPr lang="en-US" altLang="zh-CN" sz="1400" dirty="0" smtClean="0"/>
              <a:t>0</a:t>
            </a:r>
            <a:r>
              <a:rPr lang="zh-CN" altLang="en-US" sz="1400" dirty="0" smtClean="0"/>
              <a:t>次或多次</a:t>
            </a:r>
            <a:endParaRPr lang="en-US" altLang="zh-CN" sz="1400" dirty="0" smtClean="0"/>
          </a:p>
          <a:p>
            <a:r>
              <a:rPr lang="zh-CN" altLang="en-US" sz="1400" dirty="0" smtClean="0"/>
              <a:t>因此，正确的表达式应为</a:t>
            </a:r>
            <a:r>
              <a:rPr lang="en-US" altLang="zh-CN" sz="1400" dirty="0" smtClean="0"/>
              <a:t>:</a:t>
            </a:r>
          </a:p>
          <a:p>
            <a:r>
              <a:rPr lang="en-US" altLang="zh-CN" sz="1400" dirty="0" smtClean="0"/>
              <a:t>\d+</a:t>
            </a:r>
          </a:p>
          <a:p>
            <a:r>
              <a:rPr lang="zh-CN" altLang="en-US" sz="1400" dirty="0" smtClean="0"/>
              <a:t>表达式和文本见</a:t>
            </a:r>
            <a:r>
              <a:rPr lang="en-US" altLang="zh-CN" sz="1400" dirty="0" smtClean="0"/>
              <a:t>regularExpression4.log</a:t>
            </a:r>
            <a:endParaRPr lang="zh-CN" alt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89040"/>
            <a:ext cx="45720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68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匹配刚好</a:t>
            </a:r>
            <a:r>
              <a:rPr lang="en-US" altLang="zh-CN" sz="1400" b="1" dirty="0" smtClean="0"/>
              <a:t>6</a:t>
            </a:r>
            <a:r>
              <a:rPr lang="zh-CN" altLang="en-US" sz="1400" b="1" dirty="0" smtClean="0"/>
              <a:t>个字符的单词</a:t>
            </a:r>
            <a:endParaRPr lang="en-US" altLang="zh-CN" sz="1400" b="1" dirty="0" smtClean="0"/>
          </a:p>
          <a:p>
            <a:r>
              <a:rPr lang="zh-CN" altLang="en-US" sz="1400" dirty="0" smtClean="0"/>
              <a:t>注</a:t>
            </a:r>
            <a:r>
              <a:rPr lang="en-US" altLang="zh-CN" sz="1400" dirty="0" smtClean="0"/>
              <a:t>:</a:t>
            </a:r>
            <a:r>
              <a:rPr lang="zh-CN" altLang="en-US" sz="1400" dirty="0" smtClean="0"/>
              <a:t>正则表达式中的</a:t>
            </a:r>
            <a:r>
              <a:rPr lang="en-US" altLang="zh-CN" sz="1400" dirty="0" smtClean="0"/>
              <a:t>”</a:t>
            </a:r>
            <a:r>
              <a:rPr lang="zh-CN" altLang="en-US" sz="1400" dirty="0" smtClean="0"/>
              <a:t>单词</a:t>
            </a:r>
            <a:r>
              <a:rPr lang="en-US" altLang="zh-CN" sz="1400" dirty="0" smtClean="0"/>
              <a:t>”</a:t>
            </a:r>
            <a:r>
              <a:rPr lang="zh-CN" altLang="en-US" sz="1400" dirty="0" smtClean="0"/>
              <a:t>指的是不少于</a:t>
            </a:r>
            <a:r>
              <a:rPr lang="en-US" altLang="zh-CN" sz="1400" dirty="0" smtClean="0"/>
              <a:t>1</a:t>
            </a:r>
            <a:r>
              <a:rPr lang="zh-CN" altLang="en-US" sz="1400" dirty="0" smtClean="0"/>
              <a:t>个的连续字母和数字</a:t>
            </a:r>
            <a:endParaRPr lang="en-US" altLang="zh-CN" sz="1400" dirty="0" smtClean="0"/>
          </a:p>
          <a:p>
            <a:r>
              <a:rPr lang="zh-CN" altLang="en-US" sz="1400" dirty="0" smtClean="0"/>
              <a:t>我的想法</a:t>
            </a:r>
            <a:r>
              <a:rPr lang="en-US" altLang="zh-CN" sz="1400" dirty="0" smtClean="0"/>
              <a:t>:\b[a-z0-9]{6}\b</a:t>
            </a:r>
          </a:p>
          <a:p>
            <a:r>
              <a:rPr lang="zh-CN" altLang="en-US" sz="1400" dirty="0"/>
              <a:t>书</a:t>
            </a:r>
            <a:r>
              <a:rPr lang="zh-CN" altLang="en-US" sz="1400" dirty="0" smtClean="0"/>
              <a:t>上答案</a:t>
            </a:r>
            <a:r>
              <a:rPr lang="en-US" altLang="zh-CN" sz="1400" dirty="0" smtClean="0"/>
              <a:t>:\b\w{6}\b</a:t>
            </a:r>
          </a:p>
          <a:p>
            <a:r>
              <a:rPr lang="zh-CN" altLang="en-US" sz="1400" dirty="0"/>
              <a:t>个人</a:t>
            </a:r>
            <a:r>
              <a:rPr lang="zh-CN" altLang="en-US" sz="1400" dirty="0" smtClean="0"/>
              <a:t>认为，我的想法是正确的。因为需求上写的是</a:t>
            </a:r>
            <a:r>
              <a:rPr lang="en-US" altLang="zh-CN" sz="1400" dirty="0" smtClean="0"/>
              <a:t>”</a:t>
            </a:r>
            <a:r>
              <a:rPr lang="zh-CN" altLang="en-US" sz="1400" dirty="0" smtClean="0"/>
              <a:t>连续字母和数字</a:t>
            </a:r>
            <a:r>
              <a:rPr lang="en-US" altLang="zh-CN" sz="1400" dirty="0" smtClean="0"/>
              <a:t>”</a:t>
            </a:r>
            <a:r>
              <a:rPr lang="zh-CN" altLang="en-US" sz="1400" dirty="0" smtClean="0"/>
              <a:t>，因此不能有汉字和下划线。所以我要用</a:t>
            </a:r>
            <a:r>
              <a:rPr lang="en-US" altLang="zh-CN" sz="1400" dirty="0" smtClean="0"/>
              <a:t>[a-z0-9]</a:t>
            </a:r>
            <a:r>
              <a:rPr lang="zh-CN" altLang="en-US" sz="1400" dirty="0" smtClean="0"/>
              <a:t>，不应该用</a:t>
            </a:r>
            <a:r>
              <a:rPr lang="en-US" altLang="zh-CN" sz="1400" dirty="0" smtClean="0"/>
              <a:t>\w</a:t>
            </a:r>
          </a:p>
          <a:p>
            <a:r>
              <a:rPr lang="en-US" altLang="zh-CN" sz="1400" dirty="0" smtClean="0"/>
              <a:t>\b[a-z0-9]{6}\b</a:t>
            </a:r>
            <a:r>
              <a:rPr lang="zh-CN" altLang="en-US" sz="1400" dirty="0" smtClean="0"/>
              <a:t>的匹配结果</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46482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7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3) </a:t>
            </a:r>
            <a:r>
              <a:rPr lang="zh-CN" altLang="en-US" sz="1400" b="1" dirty="0"/>
              <a:t>匹配刚好</a:t>
            </a:r>
            <a:r>
              <a:rPr lang="en-US" altLang="zh-CN" sz="1400" b="1" dirty="0"/>
              <a:t>6</a:t>
            </a:r>
            <a:r>
              <a:rPr lang="zh-CN" altLang="en-US" sz="1400" b="1" dirty="0"/>
              <a:t>个字符的单词</a:t>
            </a:r>
            <a:endParaRPr lang="en-US" altLang="zh-CN" sz="1400" b="1" dirty="0"/>
          </a:p>
          <a:p>
            <a:r>
              <a:rPr lang="en-US" altLang="zh-CN" sz="1400" dirty="0" smtClean="0"/>
              <a:t>\b\w{6}\b</a:t>
            </a:r>
            <a:r>
              <a:rPr lang="zh-CN" altLang="en-US" sz="1400" dirty="0" smtClean="0"/>
              <a:t>的匹配结果</a:t>
            </a:r>
            <a:endParaRPr lang="en-US" altLang="zh-CN" sz="1400" dirty="0" smtClean="0"/>
          </a:p>
          <a:p>
            <a:r>
              <a:rPr lang="zh-CN" altLang="en-US" sz="1400" dirty="0"/>
              <a:t>表达式和文本见</a:t>
            </a:r>
            <a:r>
              <a:rPr lang="en-US" altLang="zh-CN" sz="1400" dirty="0" smtClean="0"/>
              <a:t>regularExpression5.log</a:t>
            </a:r>
          </a:p>
          <a:p>
            <a:endParaRPr lang="zh-CN" alt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0888"/>
            <a:ext cx="46196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2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4</a:t>
            </a:r>
            <a:r>
              <a:rPr lang="en-US" altLang="zh-CN" sz="1400" b="1" dirty="0" smtClean="0"/>
              <a:t>) </a:t>
            </a:r>
            <a:r>
              <a:rPr lang="zh-CN" altLang="en-US" sz="1400" b="1" dirty="0" smtClean="0"/>
              <a:t>思考题</a:t>
            </a:r>
            <a:r>
              <a:rPr lang="en-US" altLang="zh-CN" sz="1400" b="1" dirty="0" smtClean="0"/>
              <a:t>:</a:t>
            </a:r>
            <a:r>
              <a:rPr lang="zh-CN" altLang="en-US" sz="1400" b="1" dirty="0" smtClean="0"/>
              <a:t>用</a:t>
            </a:r>
            <a:r>
              <a:rPr lang="en-US" altLang="zh-CN" sz="1400" b="1" dirty="0" smtClean="0"/>
              <a:t>he</a:t>
            </a:r>
            <a:r>
              <a:rPr lang="zh-CN" altLang="en-US" sz="1400" b="1" dirty="0" smtClean="0"/>
              <a:t>和</a:t>
            </a:r>
            <a:r>
              <a:rPr lang="en-US" altLang="zh-CN" sz="1400" b="1" dirty="0" smtClean="0"/>
              <a:t>\</a:t>
            </a:r>
            <a:r>
              <a:rPr lang="en-US" altLang="zh-CN" sz="1400" b="1" dirty="0" err="1" smtClean="0"/>
              <a:t>bhe</a:t>
            </a:r>
            <a:r>
              <a:rPr lang="en-US" altLang="zh-CN" sz="1400" b="1" dirty="0" smtClean="0"/>
              <a:t>\b</a:t>
            </a:r>
            <a:r>
              <a:rPr lang="zh-CN" altLang="en-US" sz="1400" b="1" dirty="0" smtClean="0"/>
              <a:t>匹配下面的橘子</a:t>
            </a:r>
            <a:r>
              <a:rPr lang="en-US" altLang="zh-CN" sz="1400" b="1" dirty="0" smtClean="0"/>
              <a:t>,</a:t>
            </a:r>
            <a:r>
              <a:rPr lang="zh-CN" altLang="en-US" sz="1400" b="1" dirty="0" smtClean="0"/>
              <a:t>分别有多少种结果</a:t>
            </a:r>
            <a:r>
              <a:rPr lang="en-US" altLang="zh-CN" sz="1400" b="1" dirty="0" smtClean="0"/>
              <a:t>?</a:t>
            </a:r>
          </a:p>
          <a:p>
            <a:r>
              <a:rPr lang="zh-CN" altLang="en-US" sz="1400" dirty="0" smtClean="0"/>
              <a:t>这里重点看的是</a:t>
            </a:r>
            <a:r>
              <a:rPr lang="en-US" altLang="zh-CN" sz="1400" dirty="0" smtClean="0"/>
              <a:t>{N}</a:t>
            </a:r>
            <a:r>
              <a:rPr lang="zh-CN" altLang="en-US" sz="1400" dirty="0" smtClean="0"/>
              <a:t>，这个表达式的意思是</a:t>
            </a:r>
            <a:r>
              <a:rPr lang="en-US" altLang="zh-CN" sz="1400" dirty="0" smtClean="0"/>
              <a:t>:</a:t>
            </a:r>
            <a:r>
              <a:rPr lang="zh-CN" altLang="en-US" sz="1400" dirty="0" smtClean="0"/>
              <a:t>前面的元字符必须连续重复匹配</a:t>
            </a:r>
            <a:r>
              <a:rPr lang="en-US" altLang="zh-CN" sz="1400" dirty="0" smtClean="0"/>
              <a:t>N</a:t>
            </a:r>
            <a:r>
              <a:rPr lang="zh-CN" altLang="en-US" sz="1400" dirty="0" smtClean="0"/>
              <a:t>次。其中</a:t>
            </a:r>
            <a:r>
              <a:rPr lang="en-US" altLang="zh-CN" sz="1400" dirty="0" smtClean="0"/>
              <a:t>N</a:t>
            </a:r>
            <a:r>
              <a:rPr lang="zh-CN" altLang="en-US" sz="1400" dirty="0" smtClean="0"/>
              <a:t>为大于等于</a:t>
            </a:r>
            <a:r>
              <a:rPr lang="en-US" altLang="zh-CN" sz="1400" dirty="0" smtClean="0"/>
              <a:t>0</a:t>
            </a:r>
            <a:r>
              <a:rPr lang="zh-CN" altLang="en-US" sz="1400" dirty="0" smtClean="0"/>
              <a:t>的整数。</a:t>
            </a:r>
            <a:r>
              <a:rPr lang="en-US" altLang="zh-CN" sz="1400" dirty="0" smtClean="0"/>
              <a:t>{N,M}</a:t>
            </a:r>
            <a:r>
              <a:rPr lang="zh-CN" altLang="en-US" sz="1400" dirty="0" smtClean="0"/>
              <a:t>表示连续重复匹配</a:t>
            </a:r>
            <a:r>
              <a:rPr lang="en-US" altLang="zh-CN" sz="1400" dirty="0" smtClean="0"/>
              <a:t>N</a:t>
            </a:r>
            <a:r>
              <a:rPr lang="zh-CN" altLang="en-US" sz="1400" dirty="0" smtClean="0"/>
              <a:t>到</a:t>
            </a:r>
            <a:r>
              <a:rPr lang="en-US" altLang="zh-CN" sz="1400" dirty="0" smtClean="0"/>
              <a:t>M</a:t>
            </a:r>
            <a:r>
              <a:rPr lang="zh-CN" altLang="en-US" sz="1400" dirty="0" smtClean="0"/>
              <a:t>次。当</a:t>
            </a:r>
            <a:r>
              <a:rPr lang="en-US" altLang="zh-CN" sz="1400" dirty="0" smtClean="0"/>
              <a:t>M = +∞</a:t>
            </a:r>
            <a:r>
              <a:rPr lang="zh-CN" altLang="en-US" sz="1400" dirty="0" smtClean="0"/>
              <a:t>时，可简写为</a:t>
            </a:r>
            <a:r>
              <a:rPr lang="en-US" altLang="zh-CN" sz="1400" dirty="0" smtClean="0"/>
              <a:t>{N,}</a:t>
            </a:r>
            <a:r>
              <a:rPr lang="zh-CN" altLang="en-US" sz="1400" dirty="0" smtClean="0"/>
              <a:t>。当指定仅重复匹配</a:t>
            </a:r>
            <a:r>
              <a:rPr lang="en-US" altLang="zh-CN" sz="1400" dirty="0" smtClean="0"/>
              <a:t>N</a:t>
            </a:r>
            <a:r>
              <a:rPr lang="zh-CN" altLang="en-US" sz="1400" dirty="0" smtClean="0"/>
              <a:t>次时，可写为</a:t>
            </a:r>
            <a:r>
              <a:rPr lang="en-US" altLang="zh-CN" sz="1400" dirty="0" smtClean="0"/>
              <a:t>{N}</a:t>
            </a:r>
            <a:r>
              <a:rPr lang="zh-CN" altLang="en-US" sz="1400" dirty="0" smtClean="0"/>
              <a:t>。</a:t>
            </a:r>
            <a:endParaRPr lang="en-US" altLang="zh-CN" sz="1400" dirty="0" smtClean="0"/>
          </a:p>
          <a:p>
            <a:r>
              <a:rPr lang="zh-CN" altLang="en-US" sz="1400" dirty="0" smtClean="0"/>
              <a:t>思考题</a:t>
            </a:r>
            <a:r>
              <a:rPr lang="en-US" altLang="zh-CN" sz="1400" dirty="0" smtClean="0"/>
              <a:t>:</a:t>
            </a:r>
            <a:r>
              <a:rPr lang="zh-CN" altLang="en-US" sz="1400" dirty="0" smtClean="0"/>
              <a:t>使用</a:t>
            </a:r>
            <a:r>
              <a:rPr lang="en-US" altLang="zh-CN" sz="1400" dirty="0" smtClean="0"/>
              <a:t>he</a:t>
            </a:r>
            <a:r>
              <a:rPr lang="zh-CN" altLang="en-US" sz="1400" dirty="0" smtClean="0"/>
              <a:t>和</a:t>
            </a:r>
            <a:r>
              <a:rPr lang="en-US" altLang="zh-CN" sz="1400" dirty="0" smtClean="0"/>
              <a:t>\</a:t>
            </a:r>
            <a:r>
              <a:rPr lang="en-US" altLang="zh-CN" sz="1400" dirty="0" err="1" smtClean="0"/>
              <a:t>bhe</a:t>
            </a:r>
            <a:r>
              <a:rPr lang="en-US" altLang="zh-CN" sz="1400" dirty="0" smtClean="0"/>
              <a:t>\b</a:t>
            </a:r>
            <a:r>
              <a:rPr lang="zh-CN" altLang="en-US" sz="1400" dirty="0" smtClean="0"/>
              <a:t>匹配句子</a:t>
            </a:r>
            <a:r>
              <a:rPr lang="en-US" altLang="zh-CN" sz="1400" dirty="0" smtClean="0"/>
              <a:t>:</a:t>
            </a:r>
          </a:p>
          <a:p>
            <a:r>
              <a:rPr lang="en-US" altLang="zh-CN" sz="1400" dirty="0" smtClean="0"/>
              <a:t>he is a good student, the most proud of his mother. With him, she hold the hope.</a:t>
            </a:r>
          </a:p>
          <a:p>
            <a:r>
              <a:rPr lang="zh-CN" altLang="en-US" sz="1400" dirty="0" smtClean="0"/>
              <a:t>分别有多少种匹配结果</a:t>
            </a:r>
            <a:r>
              <a:rPr lang="en-US" altLang="zh-CN" sz="1400" dirty="0" smtClean="0"/>
              <a:t>?</a:t>
            </a:r>
          </a:p>
          <a:p>
            <a:r>
              <a:rPr lang="en-US" altLang="zh-CN" sz="1400" dirty="0" smtClean="0"/>
              <a:t>he:2</a:t>
            </a:r>
            <a:r>
              <a:rPr lang="zh-CN" altLang="en-US" sz="1400" dirty="0" smtClean="0"/>
              <a:t>种 </a:t>
            </a:r>
            <a:r>
              <a:rPr lang="en-US" altLang="zh-CN" sz="1400" dirty="0" smtClean="0">
                <a:solidFill>
                  <a:srgbClr val="FF0000"/>
                </a:solidFill>
              </a:rPr>
              <a:t>×</a:t>
            </a:r>
          </a:p>
          <a:p>
            <a:r>
              <a:rPr lang="en-US" altLang="zh-CN" sz="1400" dirty="0">
                <a:solidFill>
                  <a:srgbClr val="FF0000"/>
                </a:solidFill>
              </a:rPr>
              <a:t>he</a:t>
            </a:r>
            <a:r>
              <a:rPr lang="en-US" altLang="zh-CN" sz="1400" dirty="0"/>
              <a:t> is a good student, the most proud of his mother. With him, s</a:t>
            </a:r>
            <a:r>
              <a:rPr lang="en-US" altLang="zh-CN" sz="1400" dirty="0">
                <a:solidFill>
                  <a:srgbClr val="FF0000"/>
                </a:solidFill>
              </a:rPr>
              <a:t>he</a:t>
            </a:r>
            <a:r>
              <a:rPr lang="en-US" altLang="zh-CN" sz="1400" dirty="0"/>
              <a:t> hold the hope</a:t>
            </a:r>
            <a:r>
              <a:rPr lang="en-US" altLang="zh-CN" sz="1400" dirty="0" smtClean="0"/>
              <a:t>.</a:t>
            </a:r>
          </a:p>
          <a:p>
            <a:r>
              <a:rPr lang="zh-CN" altLang="en-US" sz="1400" dirty="0"/>
              <a:t>正确</a:t>
            </a:r>
            <a:r>
              <a:rPr lang="zh-CN" altLang="en-US" sz="1400" dirty="0" smtClean="0"/>
              <a:t>答案</a:t>
            </a:r>
            <a:r>
              <a:rPr lang="en-US" altLang="zh-CN" sz="1400" dirty="0" smtClean="0"/>
              <a:t>:5</a:t>
            </a:r>
            <a:r>
              <a:rPr lang="zh-CN" altLang="en-US" sz="1400" dirty="0" smtClean="0"/>
              <a:t>种 如左下图示</a:t>
            </a:r>
            <a:endParaRPr lang="en-US" altLang="zh-CN" sz="1400" dirty="0" smtClean="0"/>
          </a:p>
          <a:p>
            <a:r>
              <a:rPr lang="en-US" altLang="zh-CN" sz="1400" dirty="0">
                <a:solidFill>
                  <a:srgbClr val="FF0000"/>
                </a:solidFill>
              </a:rPr>
              <a:t>he</a:t>
            </a:r>
            <a:r>
              <a:rPr lang="en-US" altLang="zh-CN" sz="1400" dirty="0"/>
              <a:t> is a good student, t</a:t>
            </a:r>
            <a:r>
              <a:rPr lang="en-US" altLang="zh-CN" sz="1400" dirty="0">
                <a:solidFill>
                  <a:srgbClr val="FF0000"/>
                </a:solidFill>
              </a:rPr>
              <a:t>he</a:t>
            </a:r>
            <a:r>
              <a:rPr lang="en-US" altLang="zh-CN" sz="1400" dirty="0"/>
              <a:t> most proud of his mot</a:t>
            </a:r>
            <a:r>
              <a:rPr lang="en-US" altLang="zh-CN" sz="1400" dirty="0">
                <a:solidFill>
                  <a:srgbClr val="FF0000"/>
                </a:solidFill>
              </a:rPr>
              <a:t>he</a:t>
            </a:r>
            <a:r>
              <a:rPr lang="en-US" altLang="zh-CN" sz="1400" dirty="0"/>
              <a:t>r. With him, s</a:t>
            </a:r>
            <a:r>
              <a:rPr lang="en-US" altLang="zh-CN" sz="1400" dirty="0">
                <a:solidFill>
                  <a:srgbClr val="FF0000"/>
                </a:solidFill>
              </a:rPr>
              <a:t>he</a:t>
            </a:r>
            <a:r>
              <a:rPr lang="en-US" altLang="zh-CN" sz="1400" dirty="0"/>
              <a:t> hold </a:t>
            </a:r>
            <a:r>
              <a:rPr lang="en-US" altLang="zh-CN" sz="1400" dirty="0">
                <a:solidFill>
                  <a:srgbClr val="FF0000"/>
                </a:solidFill>
              </a:rPr>
              <a:t>th</a:t>
            </a:r>
            <a:r>
              <a:rPr lang="en-US" altLang="zh-CN" sz="1400" dirty="0"/>
              <a:t>e hope</a:t>
            </a:r>
            <a:r>
              <a:rPr lang="en-US" altLang="zh-CN" sz="1400" dirty="0" smtClean="0"/>
              <a:t>.</a:t>
            </a:r>
            <a:endParaRPr lang="en-US" altLang="zh-CN" sz="1400" dirty="0"/>
          </a:p>
          <a:p>
            <a:r>
              <a:rPr lang="en-US" altLang="zh-CN" sz="1400" dirty="0" smtClean="0"/>
              <a:t>\</a:t>
            </a:r>
            <a:r>
              <a:rPr lang="en-US" altLang="zh-CN" sz="1400" dirty="0" err="1" smtClean="0"/>
              <a:t>bhe</a:t>
            </a:r>
            <a:r>
              <a:rPr lang="en-US" altLang="zh-CN" sz="1400" dirty="0" smtClean="0"/>
              <a:t>\b:1</a:t>
            </a:r>
            <a:r>
              <a:rPr lang="zh-CN" altLang="en-US" sz="1400" dirty="0" smtClean="0"/>
              <a:t>种 </a:t>
            </a:r>
            <a:r>
              <a:rPr lang="zh-CN" altLang="en-US" sz="1400" dirty="0" smtClean="0">
                <a:solidFill>
                  <a:srgbClr val="FF0000"/>
                </a:solidFill>
              </a:rPr>
              <a:t>√ </a:t>
            </a:r>
            <a:r>
              <a:rPr lang="zh-CN" altLang="en-US" sz="1400" dirty="0" smtClean="0"/>
              <a:t>如右下图示</a:t>
            </a:r>
            <a:endParaRPr lang="en-US" altLang="zh-CN" sz="1400" dirty="0" smtClean="0"/>
          </a:p>
          <a:p>
            <a:r>
              <a:rPr lang="en-US" altLang="zh-CN" sz="1400" dirty="0">
                <a:solidFill>
                  <a:srgbClr val="FF0000"/>
                </a:solidFill>
              </a:rPr>
              <a:t>he</a:t>
            </a:r>
            <a:r>
              <a:rPr lang="en-US" altLang="zh-CN" sz="1400" dirty="0"/>
              <a:t> is a good student, the most proud of his mother. With him, she hold the hope.</a:t>
            </a:r>
          </a:p>
          <a:p>
            <a:endParaRPr lang="en-US" altLang="zh-CN" sz="1400" dirty="0" smtClean="0"/>
          </a:p>
          <a:p>
            <a:endParaRPr lang="en-US" altLang="zh-CN" sz="1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7411"/>
            <a:ext cx="47053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995614"/>
            <a:ext cx="46291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2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3.2.2 </a:t>
            </a:r>
            <a:r>
              <a:rPr lang="zh-CN" altLang="en-US" dirty="0"/>
              <a:t>起始和结束</a:t>
            </a:r>
            <a:r>
              <a:rPr lang="zh-CN" altLang="en-US" dirty="0" smtClean="0"/>
              <a:t>元字符</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元字符中有</a:t>
            </a:r>
            <a:r>
              <a:rPr lang="en-US" altLang="zh-CN" sz="1400" dirty="0" smtClean="0"/>
              <a:t>2</a:t>
            </a:r>
            <a:r>
              <a:rPr lang="zh-CN" altLang="en-US" sz="1400" dirty="0" smtClean="0"/>
              <a:t>个用来匹配位置</a:t>
            </a:r>
            <a:r>
              <a:rPr lang="en-US" altLang="zh-CN" sz="1400" dirty="0" smtClean="0"/>
              <a:t>:</a:t>
            </a:r>
          </a:p>
          <a:p>
            <a:r>
              <a:rPr lang="en-US" altLang="zh-CN" sz="1400" dirty="0" smtClean="0"/>
              <a:t>^:</a:t>
            </a:r>
            <a:r>
              <a:rPr lang="zh-CN" altLang="en-US" sz="1400" dirty="0" smtClean="0"/>
              <a:t>匹配字符串的开始</a:t>
            </a:r>
            <a:endParaRPr lang="en-US" altLang="zh-CN" sz="1400" dirty="0" smtClean="0"/>
          </a:p>
          <a:p>
            <a:r>
              <a:rPr lang="en-US" altLang="zh-CN" sz="1400" dirty="0" smtClean="0"/>
              <a:t>$:</a:t>
            </a:r>
            <a:r>
              <a:rPr lang="zh-CN" altLang="en-US" sz="1400" dirty="0" smtClean="0"/>
              <a:t>匹配字符串的结束</a:t>
            </a:r>
            <a:endParaRPr lang="en-US" altLang="zh-CN" sz="1400" dirty="0" smtClean="0"/>
          </a:p>
          <a:p>
            <a:r>
              <a:rPr lang="zh-CN" altLang="en-US" sz="1400" dirty="0" smtClean="0"/>
              <a:t>这</a:t>
            </a:r>
            <a:r>
              <a:rPr lang="en-US" altLang="zh-CN" sz="1400" dirty="0" smtClean="0"/>
              <a:t>2</a:t>
            </a:r>
            <a:r>
              <a:rPr lang="zh-CN" altLang="en-US" sz="1400" dirty="0" smtClean="0"/>
              <a:t>个元字符和</a:t>
            </a:r>
            <a:r>
              <a:rPr lang="en-US" altLang="zh-CN" sz="1400" dirty="0" smtClean="0"/>
              <a:t>\b</a:t>
            </a:r>
            <a:r>
              <a:rPr lang="zh-CN" altLang="en-US" sz="1400" dirty="0" smtClean="0"/>
              <a:t>相似。</a:t>
            </a:r>
            <a:endParaRPr lang="en-US" altLang="zh-CN" sz="1400" dirty="0" smtClean="0"/>
          </a:p>
          <a:p>
            <a:r>
              <a:rPr lang="zh-CN" altLang="en-US" sz="1400" dirty="0" smtClean="0"/>
              <a:t>来看需求</a:t>
            </a:r>
            <a:r>
              <a:rPr lang="en-US" altLang="zh-CN" sz="1400" dirty="0" smtClean="0"/>
              <a:t>:</a:t>
            </a:r>
          </a:p>
          <a:p>
            <a:r>
              <a:rPr lang="zh-CN" altLang="en-US" sz="1400" b="1" dirty="0" smtClean="0"/>
              <a:t>匹配一个</a:t>
            </a:r>
            <a:r>
              <a:rPr lang="en-US" altLang="zh-CN" sz="1400" b="1" dirty="0" smtClean="0"/>
              <a:t>QQ</a:t>
            </a:r>
            <a:r>
              <a:rPr lang="zh-CN" altLang="en-US" sz="1400" b="1" dirty="0" smtClean="0"/>
              <a:t>号，其中</a:t>
            </a:r>
            <a:r>
              <a:rPr lang="en-US" altLang="zh-CN" sz="1400" b="1" dirty="0" smtClean="0"/>
              <a:t>QQ</a:t>
            </a:r>
            <a:r>
              <a:rPr lang="zh-CN" altLang="en-US" sz="1400" b="1" dirty="0" smtClean="0"/>
              <a:t>号为由</a:t>
            </a:r>
            <a:r>
              <a:rPr lang="en-US" altLang="zh-CN" sz="1400" b="1" dirty="0" smtClean="0"/>
              <a:t>5-11</a:t>
            </a:r>
            <a:r>
              <a:rPr lang="zh-CN" altLang="en-US" sz="1400" b="1" dirty="0" smtClean="0"/>
              <a:t>位数字组成的字符串</a:t>
            </a:r>
            <a:endParaRPr lang="en-US" altLang="zh-CN" sz="1400" b="1" dirty="0" smtClean="0"/>
          </a:p>
          <a:p>
            <a:r>
              <a:rPr lang="en-US" altLang="zh-CN" sz="1400" dirty="0" smtClean="0"/>
              <a:t>^\d{5,11}$</a:t>
            </a:r>
          </a:p>
          <a:p>
            <a:r>
              <a:rPr lang="zh-CN" altLang="en-US" sz="1400" dirty="0" smtClean="0"/>
              <a:t>注</a:t>
            </a:r>
            <a:r>
              <a:rPr lang="en-US" altLang="zh-CN" sz="1400" dirty="0" smtClean="0"/>
              <a:t>:</a:t>
            </a:r>
            <a:r>
              <a:rPr lang="zh-CN" altLang="en-US" sz="1400" dirty="0" smtClean="0"/>
              <a:t>勾选了</a:t>
            </a:r>
            <a:r>
              <a:rPr lang="en-US" altLang="zh-CN" sz="1400" dirty="0" err="1" smtClean="0"/>
              <a:t>Muliline</a:t>
            </a:r>
            <a:r>
              <a:rPr lang="zh-CN" altLang="en-US" sz="1400" dirty="0" smtClean="0"/>
              <a:t>表示使用</a:t>
            </a:r>
            <a:r>
              <a:rPr lang="en-US" altLang="zh-CN" sz="1400" dirty="0" smtClean="0"/>
              <a:t>^</a:t>
            </a:r>
            <a:r>
              <a:rPr lang="zh-CN" altLang="en-US" sz="1400" dirty="0" smtClean="0"/>
              <a:t>和</a:t>
            </a:r>
            <a:r>
              <a:rPr lang="en-US" altLang="zh-CN" sz="1400" dirty="0" smtClean="0"/>
              <a:t>$</a:t>
            </a:r>
            <a:r>
              <a:rPr lang="zh-CN" altLang="en-US" sz="1400" dirty="0" smtClean="0"/>
              <a:t>匹配每一行的开始和结束处，不勾选将视整个输入为</a:t>
            </a:r>
            <a:r>
              <a:rPr lang="en-US" altLang="zh-CN" sz="1400" dirty="0" smtClean="0"/>
              <a:t>1</a:t>
            </a:r>
            <a:r>
              <a:rPr lang="zh-CN" altLang="en-US" sz="1400" dirty="0" smtClean="0"/>
              <a:t>个字符串。</a:t>
            </a:r>
            <a:endParaRPr lang="en-US" altLang="zh-CN" sz="14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45024"/>
            <a:ext cx="46672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22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dirty="0" smtClean="0"/>
          </a:p>
          <a:p>
            <a:r>
              <a:rPr lang="zh-CN" altLang="en-US" sz="1400" dirty="0" smtClean="0"/>
              <a:t>我</a:t>
            </a:r>
            <a:r>
              <a:rPr lang="zh-CN" altLang="en-US" sz="1400" dirty="0"/>
              <a:t>的想法</a:t>
            </a:r>
            <a:r>
              <a:rPr lang="en-US" altLang="zh-CN" sz="1400" dirty="0"/>
              <a:t>:\b\d{5,11}\b </a:t>
            </a:r>
            <a:r>
              <a:rPr lang="zh-CN" altLang="en-US" sz="1400" dirty="0"/>
              <a:t>和</a:t>
            </a:r>
            <a:r>
              <a:rPr lang="en-US" altLang="zh-CN" sz="1400" dirty="0"/>
              <a:t>^\d{5,11}$</a:t>
            </a:r>
            <a:r>
              <a:rPr lang="zh-CN" altLang="en-US" sz="1400" dirty="0"/>
              <a:t>是等价的</a:t>
            </a:r>
            <a:r>
              <a:rPr lang="zh-CN" altLang="en-US" sz="1400" dirty="0" smtClean="0"/>
              <a:t>。</a:t>
            </a:r>
            <a:endParaRPr lang="en-US" altLang="zh-CN" sz="1400" dirty="0" smtClean="0"/>
          </a:p>
          <a:p>
            <a:r>
              <a:rPr lang="zh-CN" altLang="en-US" sz="1400" dirty="0" smtClean="0"/>
              <a:t>错。因为需求为</a:t>
            </a:r>
            <a:r>
              <a:rPr lang="en-US" altLang="zh-CN" sz="1400" dirty="0" smtClean="0"/>
              <a:t>:</a:t>
            </a:r>
            <a:r>
              <a:rPr lang="zh-CN" altLang="en-US" sz="1400" dirty="0" smtClean="0"/>
              <a:t>只有</a:t>
            </a:r>
            <a:r>
              <a:rPr lang="en-US" altLang="zh-CN" sz="1400" dirty="0" smtClean="0"/>
              <a:t>5-11</a:t>
            </a:r>
            <a:r>
              <a:rPr lang="zh-CN" altLang="en-US" sz="1400" dirty="0" smtClean="0"/>
              <a:t>位的数字能通过，而字符串中含有</a:t>
            </a:r>
            <a:r>
              <a:rPr lang="en-US" altLang="zh-CN" sz="1400" dirty="0" smtClean="0"/>
              <a:t>5-11</a:t>
            </a:r>
            <a:r>
              <a:rPr lang="zh-CN" altLang="en-US" sz="1400" dirty="0" smtClean="0"/>
              <a:t>位的字符，是不能通过的。</a:t>
            </a:r>
            <a:endParaRPr lang="en-US" altLang="zh-CN" sz="1400" dirty="0" smtClean="0"/>
          </a:p>
          <a:p>
            <a:endParaRPr lang="en-US" altLang="zh-CN" sz="1400" dirty="0"/>
          </a:p>
          <a:p>
            <a:endParaRPr lang="zh-CN" altLang="en-US" sz="1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46767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44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dirty="0"/>
          </a:p>
          <a:p>
            <a:r>
              <a:rPr lang="zh-CN" altLang="en-US" sz="1400" dirty="0" smtClean="0"/>
              <a:t>那么，</a:t>
            </a:r>
            <a:r>
              <a:rPr lang="en-US" altLang="zh-CN" sz="1400" dirty="0" smtClean="0"/>
              <a:t>\b\d{5,11}\b</a:t>
            </a:r>
            <a:r>
              <a:rPr lang="zh-CN" altLang="en-US" sz="1400" dirty="0" smtClean="0"/>
              <a:t>和</a:t>
            </a:r>
            <a:r>
              <a:rPr lang="en-US" altLang="zh-CN" sz="1400" dirty="0" smtClean="0"/>
              <a:t>^\d{5,11}$</a:t>
            </a:r>
            <a:r>
              <a:rPr lang="zh-CN" altLang="en-US" sz="1400" dirty="0" smtClean="0"/>
              <a:t>的区别何在</a:t>
            </a:r>
            <a:r>
              <a:rPr lang="en-US" altLang="zh-CN" sz="1400" dirty="0" smtClean="0"/>
              <a:t>?</a:t>
            </a:r>
          </a:p>
          <a:p>
            <a:r>
              <a:rPr lang="en-US" altLang="zh-CN" sz="1400" dirty="0" smtClean="0"/>
              <a:t>^$</a:t>
            </a:r>
            <a:r>
              <a:rPr lang="zh-CN" altLang="en-US" sz="1400" dirty="0" smtClean="0"/>
              <a:t>带有位置的含义，它所描述的模式是</a:t>
            </a:r>
            <a:r>
              <a:rPr lang="en-US" altLang="zh-CN" sz="1400" dirty="0" smtClean="0"/>
              <a:t>:</a:t>
            </a:r>
            <a:r>
              <a:rPr lang="zh-CN" altLang="en-US" sz="1400" dirty="0" smtClean="0"/>
              <a:t>待匹配的字符串从开始到结尾符合某种模式</a:t>
            </a:r>
            <a:endParaRPr lang="en-US" altLang="zh-CN" sz="1400" dirty="0" smtClean="0"/>
          </a:p>
          <a:p>
            <a:r>
              <a:rPr lang="en-US" altLang="zh-CN" sz="1400" dirty="0" smtClean="0"/>
              <a:t>\b\b</a:t>
            </a:r>
            <a:r>
              <a:rPr lang="zh-CN" altLang="en-US" sz="1400" dirty="0" smtClean="0"/>
              <a:t>没有位置的含义，它所描述的模式是</a:t>
            </a:r>
            <a:r>
              <a:rPr lang="en-US" altLang="zh-CN" sz="1400" dirty="0" smtClean="0"/>
              <a:t>:</a:t>
            </a:r>
            <a:r>
              <a:rPr lang="zh-CN" altLang="en-US" sz="1400" dirty="0" smtClean="0"/>
              <a:t>待匹配的字符串中，是否存在符合某种模式的一部分字符串。</a:t>
            </a:r>
            <a:endParaRPr lang="en-US" altLang="zh-CN" sz="1400" dirty="0" smtClean="0"/>
          </a:p>
          <a:p>
            <a:r>
              <a:rPr lang="zh-CN" altLang="en-US" sz="1400" dirty="0" smtClean="0"/>
              <a:t>继续深入</a:t>
            </a:r>
            <a:r>
              <a:rPr lang="en-US" altLang="zh-CN" sz="1400" dirty="0" smtClean="0"/>
              <a:t>,\b\d{5,11}\b</a:t>
            </a:r>
            <a:r>
              <a:rPr lang="zh-CN" altLang="en-US" sz="1400" dirty="0" smtClean="0"/>
              <a:t>和</a:t>
            </a:r>
            <a:r>
              <a:rPr lang="en-US" altLang="zh-CN" sz="1400" dirty="0" smtClean="0"/>
              <a:t>\b\d{5,11}</a:t>
            </a:r>
            <a:r>
              <a:rPr lang="zh-CN" altLang="en-US" sz="1400" dirty="0" smtClean="0"/>
              <a:t>的差别何在</a:t>
            </a:r>
            <a:r>
              <a:rPr lang="en-US" altLang="zh-CN" sz="1400" dirty="0" smtClean="0"/>
              <a:t>?</a:t>
            </a:r>
          </a:p>
          <a:p>
            <a:r>
              <a:rPr lang="en-US" altLang="zh-CN" sz="1400" dirty="0" smtClean="0"/>
              <a:t>\</a:t>
            </a:r>
            <a:r>
              <a:rPr lang="en-US" altLang="zh-CN" sz="1400" dirty="0"/>
              <a:t>b\d{5,11}\</a:t>
            </a:r>
            <a:r>
              <a:rPr lang="en-US" altLang="zh-CN" sz="1400" dirty="0" smtClean="0"/>
              <a:t>b:</a:t>
            </a:r>
          </a:p>
          <a:p>
            <a:r>
              <a:rPr lang="en-US" altLang="zh-CN" sz="1400" dirty="0" smtClean="0"/>
              <a:t>5-11</a:t>
            </a:r>
            <a:r>
              <a:rPr lang="zh-CN" altLang="en-US" sz="1400" dirty="0" smtClean="0"/>
              <a:t>位数字的前后</a:t>
            </a:r>
            <a:r>
              <a:rPr lang="en-US" altLang="zh-CN" sz="1400" dirty="0" smtClean="0"/>
              <a:t>1</a:t>
            </a:r>
            <a:r>
              <a:rPr lang="zh-CN" altLang="en-US" sz="1400" dirty="0" smtClean="0"/>
              <a:t>个位置上的字符，均不能为数字、字母、汉字、下划线 如左下图示</a:t>
            </a:r>
            <a:endParaRPr lang="en-US" altLang="zh-CN" sz="1400" dirty="0" smtClean="0"/>
          </a:p>
          <a:p>
            <a:r>
              <a:rPr lang="en-US" altLang="zh-CN" sz="1400" dirty="0" smtClean="0"/>
              <a:t>\b\d{5,11}:5-11</a:t>
            </a:r>
            <a:r>
              <a:rPr lang="zh-CN" altLang="en-US" sz="1400" dirty="0" smtClean="0"/>
              <a:t>位数字的前</a:t>
            </a:r>
            <a:r>
              <a:rPr lang="en-US" altLang="zh-CN" sz="1400" dirty="0" smtClean="0"/>
              <a:t>1</a:t>
            </a:r>
            <a:r>
              <a:rPr lang="zh-CN" altLang="en-US" sz="1400" dirty="0" smtClean="0"/>
              <a:t>个位置上的字符，不能为数字、字母、汉字、下划线 如右下图示</a:t>
            </a:r>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5064"/>
            <a:ext cx="46863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05064"/>
            <a:ext cx="46577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9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smtClean="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b="1" dirty="0" smtClean="0"/>
          </a:p>
          <a:p>
            <a:r>
              <a:rPr lang="zh-CN" altLang="en-US" sz="1400" dirty="0" smtClean="0"/>
              <a:t>思考题</a:t>
            </a:r>
            <a:r>
              <a:rPr lang="en-US" altLang="zh-CN" sz="1400" dirty="0" smtClean="0"/>
              <a:t>:</a:t>
            </a:r>
          </a:p>
          <a:p>
            <a:r>
              <a:rPr lang="zh-CN" altLang="en-US" sz="1400" dirty="0" smtClean="0"/>
              <a:t>请说出如下正则表达式的不同点</a:t>
            </a:r>
            <a:endParaRPr lang="en-US" altLang="zh-CN" sz="1400" dirty="0" smtClean="0"/>
          </a:p>
          <a:p>
            <a:r>
              <a:rPr lang="en-US" altLang="zh-CN" sz="1400" dirty="0" smtClean="0"/>
              <a:t>^\d{5,11}$</a:t>
            </a:r>
          </a:p>
          <a:p>
            <a:r>
              <a:rPr lang="en-US" altLang="zh-CN" sz="1400" dirty="0" smtClean="0"/>
              <a:t>\d{5,11}$</a:t>
            </a:r>
          </a:p>
          <a:p>
            <a:r>
              <a:rPr lang="en-US" altLang="zh-CN" sz="1400" dirty="0" smtClean="0"/>
              <a:t>^\d{5,11}</a:t>
            </a:r>
          </a:p>
          <a:p>
            <a:r>
              <a:rPr lang="en-US" altLang="zh-CN" sz="1400" dirty="0" smtClean="0"/>
              <a:t>\d{5,11}</a:t>
            </a:r>
          </a:p>
          <a:p>
            <a:endParaRPr lang="en-US" altLang="zh-CN" sz="1400" dirty="0"/>
          </a:p>
          <a:p>
            <a:r>
              <a:rPr lang="zh-CN" altLang="en-US" sz="1400" dirty="0" smtClean="0"/>
              <a:t>答案</a:t>
            </a:r>
            <a:endParaRPr lang="en-US" altLang="zh-CN" sz="1400" dirty="0" smtClean="0"/>
          </a:p>
          <a:p>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位数字作为开头和结尾部分，即该字符串中只能包含</a:t>
            </a:r>
            <a:r>
              <a:rPr lang="en-US" altLang="zh-CN" sz="1400" dirty="0" smtClean="0"/>
              <a:t>5-11</a:t>
            </a:r>
            <a:r>
              <a:rPr lang="zh-CN" altLang="en-US" sz="1400" dirty="0" smtClean="0"/>
              <a:t>位的数字，不能包含任何其他字符</a:t>
            </a:r>
            <a:endParaRPr lang="en-US" altLang="zh-CN" sz="1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1128"/>
            <a:ext cx="46672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99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b="1" dirty="0"/>
          </a:p>
          <a:p>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位数字结尾</a:t>
            </a:r>
            <a:endParaRPr lang="en-US" altLang="zh-CN" sz="1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46291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99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lnSpcReduction="10000"/>
          </a:bodyPr>
          <a:lstStyle/>
          <a:p>
            <a:r>
              <a:rPr lang="zh-CN" altLang="en-US" sz="1400" dirty="0" smtClean="0"/>
              <a:t>假设要在一篇文章中查找</a:t>
            </a:r>
            <a:r>
              <a:rPr lang="en-US" altLang="zh-CN" sz="1400" dirty="0" smtClean="0"/>
              <a:t>”he”</a:t>
            </a:r>
            <a:r>
              <a:rPr lang="zh-CN" altLang="en-US" sz="1400" dirty="0" smtClean="0"/>
              <a:t>，可以使用正则表达式</a:t>
            </a:r>
            <a:r>
              <a:rPr lang="en-US" altLang="zh-CN" sz="1400" dirty="0" smtClean="0"/>
              <a:t>”he”.</a:t>
            </a:r>
            <a:r>
              <a:rPr lang="zh-CN" altLang="en-US" sz="1400" dirty="0" smtClean="0"/>
              <a:t>这几乎是最简单的正则表达式，它可以精确匹配这样的字符串：由</a:t>
            </a:r>
            <a:r>
              <a:rPr lang="en-US" altLang="zh-CN" sz="1400" dirty="0" smtClean="0"/>
              <a:t>2</a:t>
            </a:r>
            <a:r>
              <a:rPr lang="zh-CN" altLang="en-US" sz="1400" dirty="0" smtClean="0"/>
              <a:t>个字符组成，前一个字符是</a:t>
            </a:r>
            <a:r>
              <a:rPr lang="en-US" altLang="zh-CN" sz="1400" dirty="0" smtClean="0"/>
              <a:t>”h”</a:t>
            </a:r>
            <a:r>
              <a:rPr lang="zh-CN" altLang="en-US" sz="1400" dirty="0" smtClean="0"/>
              <a:t>，后一个字符是</a:t>
            </a:r>
            <a:r>
              <a:rPr lang="en-US" altLang="zh-CN" sz="1400" dirty="0" smtClean="0"/>
              <a:t>”e”</a:t>
            </a:r>
            <a:r>
              <a:rPr lang="zh-CN" altLang="en-US" sz="1400" dirty="0" smtClean="0"/>
              <a:t>。通常正则表达式测试工具会提供一个忽略大小写的选项，如果勾选，则该正则表达式还可以匹配</a:t>
            </a:r>
            <a:r>
              <a:rPr lang="en-US" altLang="zh-CN" sz="1400" dirty="0" smtClean="0"/>
              <a:t>”HE”</a:t>
            </a:r>
            <a:r>
              <a:rPr lang="zh-CN" altLang="en-US" sz="1400" dirty="0" smtClean="0"/>
              <a:t>、</a:t>
            </a:r>
            <a:r>
              <a:rPr lang="en-US" altLang="zh-CN" sz="1400" dirty="0"/>
              <a:t> ”</a:t>
            </a:r>
            <a:r>
              <a:rPr lang="en-US" altLang="zh-CN" sz="1400" dirty="0" smtClean="0"/>
              <a:t>He”</a:t>
            </a:r>
            <a:r>
              <a:rPr lang="zh-CN" altLang="en-US" sz="1400" dirty="0" smtClean="0"/>
              <a:t>、</a:t>
            </a:r>
            <a:r>
              <a:rPr lang="en-US" altLang="zh-CN" sz="1400" dirty="0"/>
              <a:t> </a:t>
            </a:r>
            <a:r>
              <a:rPr lang="en-US" altLang="zh-CN" sz="1400" dirty="0" smtClean="0"/>
              <a:t>”</a:t>
            </a:r>
            <a:r>
              <a:rPr lang="en-US" altLang="zh-CN" sz="1400" dirty="0" err="1" smtClean="0"/>
              <a:t>hE</a:t>
            </a:r>
            <a:r>
              <a:rPr lang="en-US" altLang="zh-CN" sz="1400" dirty="0" smtClean="0"/>
              <a:t>”</a:t>
            </a:r>
            <a:r>
              <a:rPr lang="zh-CN" altLang="en-US" sz="1400" dirty="0" smtClean="0"/>
              <a:t>。</a:t>
            </a:r>
            <a:endParaRPr lang="en-US" altLang="zh-CN" sz="1400" dirty="0" smtClean="0"/>
          </a:p>
          <a:p>
            <a:r>
              <a:rPr lang="zh-CN" altLang="en-US" sz="1400" dirty="0" smtClean="0"/>
              <a:t>但是问题来了，很多单词里包含</a:t>
            </a:r>
            <a:r>
              <a:rPr lang="en-US" altLang="zh-CN" sz="1400" dirty="0" smtClean="0"/>
              <a:t>”he”</a:t>
            </a:r>
            <a:r>
              <a:rPr lang="zh-CN" altLang="en-US" sz="1400" dirty="0" smtClean="0"/>
              <a:t>这</a:t>
            </a:r>
            <a:r>
              <a:rPr lang="en-US" altLang="zh-CN" sz="1400" dirty="0" smtClean="0"/>
              <a:t>2</a:t>
            </a:r>
            <a:r>
              <a:rPr lang="zh-CN" altLang="en-US" sz="1400" dirty="0" smtClean="0"/>
              <a:t>个连续字符，比如</a:t>
            </a:r>
            <a:r>
              <a:rPr lang="en-US" altLang="zh-CN" sz="1400" dirty="0" smtClean="0"/>
              <a:t>”her”</a:t>
            </a:r>
            <a:r>
              <a:rPr lang="zh-CN" altLang="en-US" sz="1400" dirty="0" smtClean="0"/>
              <a:t>、</a:t>
            </a:r>
            <a:r>
              <a:rPr lang="en-US" altLang="zh-CN" sz="1400" dirty="0" smtClean="0"/>
              <a:t>”</a:t>
            </a:r>
            <a:r>
              <a:rPr lang="en-US" altLang="zh-CN" sz="1400" dirty="0" err="1" smtClean="0"/>
              <a:t>heet</a:t>
            </a:r>
            <a:r>
              <a:rPr lang="en-US" altLang="zh-CN" sz="1400" dirty="0" smtClean="0"/>
              <a:t>”</a:t>
            </a:r>
            <a:r>
              <a:rPr lang="zh-CN" altLang="en-US" sz="1400" dirty="0" smtClean="0"/>
              <a:t>。用</a:t>
            </a:r>
            <a:r>
              <a:rPr lang="en-US" altLang="zh-CN" sz="1400" dirty="0" smtClean="0"/>
              <a:t>”he”</a:t>
            </a:r>
            <a:r>
              <a:rPr lang="zh-CN" altLang="en-US" sz="1400" dirty="0" smtClean="0"/>
              <a:t>这个正则表达式来做匹配的话，这种规则的单词也会被匹配出来，这并不符合需求。该怎么办呢？</a:t>
            </a:r>
            <a:endParaRPr lang="en-US" altLang="zh-CN" sz="1400" dirty="0" smtClean="0"/>
          </a:p>
          <a:p>
            <a:r>
              <a:rPr lang="zh-CN" altLang="en-US" sz="1400" dirty="0"/>
              <a:t>如果</a:t>
            </a:r>
            <a:r>
              <a:rPr lang="zh-CN" altLang="en-US" sz="1400" dirty="0" smtClean="0"/>
              <a:t>要精确查找</a:t>
            </a:r>
            <a:r>
              <a:rPr lang="en-US" altLang="zh-CN" sz="1400" dirty="0" smtClean="0"/>
              <a:t>”he”</a:t>
            </a:r>
            <a:r>
              <a:rPr lang="zh-CN" altLang="en-US" sz="1400" dirty="0" smtClean="0"/>
              <a:t>这个单词，正则表达式应为</a:t>
            </a:r>
            <a:r>
              <a:rPr lang="en-US" altLang="zh-CN" sz="1400" dirty="0" smtClean="0"/>
              <a:t>:”\</a:t>
            </a:r>
            <a:r>
              <a:rPr lang="en-US" altLang="zh-CN" sz="1400" dirty="0" err="1" smtClean="0"/>
              <a:t>bhe</a:t>
            </a:r>
            <a:r>
              <a:rPr lang="en-US" altLang="zh-CN" sz="1400" dirty="0" smtClean="0"/>
              <a:t>\b”</a:t>
            </a:r>
            <a:r>
              <a:rPr lang="zh-CN" altLang="en-US" sz="1400" dirty="0" smtClean="0"/>
              <a:t>。结果见</a:t>
            </a:r>
            <a:r>
              <a:rPr lang="en-US" altLang="zh-CN" sz="1400" dirty="0" smtClean="0"/>
              <a:t>P4</a:t>
            </a:r>
            <a:r>
              <a:rPr lang="zh-CN" altLang="en-US" sz="1400" dirty="0" smtClean="0"/>
              <a:t>。代码和文本见</a:t>
            </a:r>
            <a:r>
              <a:rPr lang="en-US" altLang="zh-CN" sz="1400" dirty="0"/>
              <a:t>regularExpression1.log</a:t>
            </a:r>
            <a:endParaRPr lang="en-US" altLang="zh-CN" sz="1400" dirty="0" smtClean="0"/>
          </a:p>
          <a:p>
            <a:r>
              <a:rPr lang="en-US" altLang="zh-CN" sz="1400" dirty="0" smtClean="0"/>
              <a:t>\b</a:t>
            </a:r>
            <a:r>
              <a:rPr lang="zh-CN" altLang="en-US" sz="1400" dirty="0" smtClean="0"/>
              <a:t>是正则表达式规定的一个特殊代码，表示单词的</a:t>
            </a:r>
            <a:r>
              <a:rPr lang="zh-CN" altLang="en-US" sz="1400" dirty="0" smtClean="0">
                <a:solidFill>
                  <a:srgbClr val="FF0000"/>
                </a:solidFill>
              </a:rPr>
              <a:t>开头或结尾</a:t>
            </a:r>
            <a:r>
              <a:rPr lang="zh-CN" altLang="en-US" sz="1400" dirty="0" smtClean="0"/>
              <a:t>，也就是单词的分界处。虽然通常英文单词由空格、标点符号、换行来分隔，但是</a:t>
            </a:r>
            <a:r>
              <a:rPr lang="en-US" altLang="zh-CN" sz="1400" dirty="0" smtClean="0"/>
              <a:t>”\b”</a:t>
            </a:r>
            <a:r>
              <a:rPr lang="zh-CN" altLang="en-US" sz="1400" dirty="0" smtClean="0"/>
              <a:t>并不匹配这些单词分隔符中的任何一个，它只匹配</a:t>
            </a:r>
            <a:r>
              <a:rPr lang="zh-CN" altLang="en-US" sz="1400" dirty="0" smtClean="0">
                <a:solidFill>
                  <a:srgbClr val="FF0000"/>
                </a:solidFill>
              </a:rPr>
              <a:t>一个位置</a:t>
            </a:r>
            <a:r>
              <a:rPr lang="zh-CN" altLang="en-US" sz="1400" dirty="0" smtClean="0"/>
              <a:t>。</a:t>
            </a:r>
            <a:endParaRPr lang="en-US" altLang="zh-CN" sz="1400" dirty="0" smtClean="0"/>
          </a:p>
          <a:p>
            <a:r>
              <a:rPr lang="en-US" altLang="zh-CN" sz="1400" dirty="0" smtClean="0"/>
              <a:t>“\b”</a:t>
            </a:r>
            <a:r>
              <a:rPr lang="zh-CN" altLang="en-US" sz="1400" dirty="0" smtClean="0"/>
              <a:t>匹配一个位置的解释</a:t>
            </a:r>
            <a:r>
              <a:rPr lang="en-US" altLang="zh-CN" sz="1400" dirty="0" smtClean="0"/>
              <a:t>:</a:t>
            </a:r>
          </a:p>
          <a:p>
            <a:r>
              <a:rPr lang="zh-CN" altLang="en-US" sz="1400" dirty="0" smtClean="0"/>
              <a:t>该特殊代码将匹配这样一个位置</a:t>
            </a:r>
            <a:r>
              <a:rPr lang="en-US" altLang="zh-CN" sz="1400" dirty="0" smtClean="0"/>
              <a:t>:</a:t>
            </a:r>
            <a:r>
              <a:rPr lang="zh-CN" altLang="en-US" sz="1400" b="1" dirty="0" smtClean="0"/>
              <a:t>前一个字符和后一个字符不全是字母、数字、下划线、汉字的位置</a:t>
            </a:r>
            <a:r>
              <a:rPr lang="zh-CN" altLang="en-US" sz="1400" dirty="0" smtClean="0"/>
              <a:t>。</a:t>
            </a:r>
            <a:endParaRPr lang="en-US" altLang="zh-CN" sz="1400" dirty="0" smtClean="0"/>
          </a:p>
          <a:p>
            <a:r>
              <a:rPr lang="zh-CN" altLang="en-US" sz="1400" dirty="0" smtClean="0"/>
              <a:t>现在需求改变了，用户想要匹配</a:t>
            </a:r>
            <a:r>
              <a:rPr lang="en-US" altLang="zh-CN" sz="1400" dirty="0" smtClean="0"/>
              <a:t>”he”</a:t>
            </a:r>
            <a:r>
              <a:rPr lang="zh-CN" altLang="en-US" sz="1400" dirty="0" smtClean="0"/>
              <a:t>后面和这个</a:t>
            </a:r>
            <a:r>
              <a:rPr lang="en-US" altLang="zh-CN" sz="1400" dirty="0" smtClean="0"/>
              <a:t>”he”</a:t>
            </a:r>
            <a:r>
              <a:rPr lang="zh-CN" altLang="en-US" sz="1400" dirty="0" smtClean="0"/>
              <a:t>在同一行且不远处跟着一个</a:t>
            </a:r>
            <a:r>
              <a:rPr lang="en-US" altLang="zh-CN" sz="1400" dirty="0" smtClean="0"/>
              <a:t>”is”</a:t>
            </a:r>
            <a:r>
              <a:rPr lang="zh-CN" altLang="en-US" sz="1400" dirty="0" smtClean="0"/>
              <a:t>的字符串，这样的正则表达式该怎么写？</a:t>
            </a:r>
            <a:endParaRPr lang="en-US" altLang="zh-CN" sz="1400" dirty="0" smtClean="0"/>
          </a:p>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smtClean="0"/>
              <a:t>这个正则表达式中：</a:t>
            </a:r>
            <a:endParaRPr lang="en-US" altLang="zh-CN" sz="1400" dirty="0" smtClean="0"/>
          </a:p>
          <a:p>
            <a:r>
              <a:rPr lang="zh-CN" altLang="en-US" sz="1400" dirty="0" smtClean="0"/>
              <a:t>点号（</a:t>
            </a:r>
            <a:r>
              <a:rPr lang="en-US" altLang="zh-CN" sz="1400" dirty="0" smtClean="0"/>
              <a:t>.</a:t>
            </a:r>
            <a:r>
              <a:rPr lang="zh-CN" altLang="en-US" sz="1400" dirty="0" smtClean="0"/>
              <a:t>）是元字符，表示匹配除换行符外的任意字符。</a:t>
            </a:r>
            <a:endParaRPr lang="en-US" altLang="zh-CN" sz="1400" dirty="0" smtClean="0"/>
          </a:p>
          <a:p>
            <a:r>
              <a:rPr lang="en-US" altLang="zh-CN" sz="1400" dirty="0" smtClean="0"/>
              <a:t>*</a:t>
            </a:r>
            <a:r>
              <a:rPr lang="zh-CN" altLang="en-US" sz="1400" dirty="0" smtClean="0"/>
              <a:t>也是元字符，不过它代表的不是字符，也不是位置，而是数量</a:t>
            </a:r>
            <a:r>
              <a:rPr lang="en-US" altLang="zh-CN" sz="1400" dirty="0" smtClean="0"/>
              <a:t>——</a:t>
            </a:r>
            <a:r>
              <a:rPr lang="zh-CN" altLang="en-US" sz="1400" dirty="0" smtClean="0"/>
              <a:t>它指定</a:t>
            </a:r>
            <a:r>
              <a:rPr lang="en-US" altLang="zh-CN" sz="1400" dirty="0" smtClean="0"/>
              <a:t>*</a:t>
            </a:r>
            <a:r>
              <a:rPr lang="zh-CN" altLang="en-US" sz="1400" dirty="0" smtClean="0"/>
              <a:t>前面的内容可以连续重复使用任意次以使得整个正则表达式得以匹配。</a:t>
            </a:r>
            <a:endParaRPr lang="en-US" altLang="zh-CN" sz="1400" dirty="0" smtClean="0"/>
          </a:p>
          <a:p>
            <a:endParaRPr lang="en-US" altLang="zh-CN" sz="1400" dirty="0" smtClean="0"/>
          </a:p>
        </p:txBody>
      </p:sp>
    </p:spTree>
    <p:extLst>
      <p:ext uri="{BB962C8B-B14F-4D97-AF65-F5344CB8AC3E}">
        <p14:creationId xmlns:p14="http://schemas.microsoft.com/office/powerpoint/2010/main" val="283179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a:t>
            </a:r>
            <a:r>
              <a:rPr lang="zh-CN" altLang="en-US" sz="1400" b="1" dirty="0" smtClean="0"/>
              <a:t>字符串</a:t>
            </a:r>
            <a:endParaRPr lang="en-US" altLang="zh-CN" sz="1400" dirty="0" smtClean="0"/>
          </a:p>
          <a:p>
            <a:r>
              <a:rPr lang="en-US" altLang="zh-CN" sz="1400" dirty="0" smtClean="0"/>
              <a:t>^\</a:t>
            </a:r>
            <a:r>
              <a:rPr lang="en-US" altLang="zh-CN" sz="1400" dirty="0"/>
              <a:t>d{5,11</a:t>
            </a:r>
            <a:r>
              <a:rPr lang="en-US" altLang="zh-CN" sz="1400" dirty="0" smtClean="0"/>
              <a:t>}:</a:t>
            </a:r>
            <a:r>
              <a:rPr lang="zh-CN" altLang="en-US" sz="1400" dirty="0" smtClean="0"/>
              <a:t>待匹配的字符串必须以</a:t>
            </a:r>
            <a:r>
              <a:rPr lang="en-US" altLang="zh-CN" sz="1400" dirty="0" smtClean="0"/>
              <a:t>5-11</a:t>
            </a:r>
            <a:r>
              <a:rPr lang="zh-CN" altLang="en-US" sz="1400" dirty="0" smtClean="0"/>
              <a:t>位数字开头</a:t>
            </a:r>
            <a:endParaRPr lang="en-US" altLang="zh-CN" sz="1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4" y="2204864"/>
            <a:ext cx="46482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82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起始和结束元字符</a:t>
            </a:r>
          </a:p>
        </p:txBody>
      </p:sp>
      <p:sp>
        <p:nvSpPr>
          <p:cNvPr id="3" name="内容占位符 2"/>
          <p:cNvSpPr>
            <a:spLocks noGrp="1"/>
          </p:cNvSpPr>
          <p:nvPr>
            <p:ph idx="1"/>
          </p:nvPr>
        </p:nvSpPr>
        <p:spPr/>
        <p:txBody>
          <a:bodyPr>
            <a:normAutofit/>
          </a:bodyPr>
          <a:lstStyle/>
          <a:p>
            <a:r>
              <a:rPr lang="zh-CN" altLang="en-US" sz="1400" b="1" dirty="0"/>
              <a:t>匹配一个</a:t>
            </a:r>
            <a:r>
              <a:rPr lang="en-US" altLang="zh-CN" sz="1400" b="1" dirty="0"/>
              <a:t>QQ</a:t>
            </a:r>
            <a:r>
              <a:rPr lang="zh-CN" altLang="en-US" sz="1400" b="1" dirty="0"/>
              <a:t>号，其中</a:t>
            </a:r>
            <a:r>
              <a:rPr lang="en-US" altLang="zh-CN" sz="1400" b="1" dirty="0"/>
              <a:t>QQ</a:t>
            </a:r>
            <a:r>
              <a:rPr lang="zh-CN" altLang="en-US" sz="1400" b="1" dirty="0"/>
              <a:t>号为由</a:t>
            </a:r>
            <a:r>
              <a:rPr lang="en-US" altLang="zh-CN" sz="1400" b="1" dirty="0"/>
              <a:t>5-11</a:t>
            </a:r>
            <a:r>
              <a:rPr lang="zh-CN" altLang="en-US" sz="1400" b="1" dirty="0"/>
              <a:t>位数字组成的字符串</a:t>
            </a:r>
            <a:endParaRPr lang="en-US" altLang="zh-CN" sz="1400" dirty="0"/>
          </a:p>
          <a:p>
            <a:r>
              <a:rPr lang="en-US" altLang="zh-CN" sz="1400" dirty="0"/>
              <a:t>\d{5,11</a:t>
            </a:r>
            <a:r>
              <a:rPr lang="en-US" altLang="zh-CN" sz="1400" dirty="0" smtClean="0"/>
              <a:t>}:</a:t>
            </a:r>
            <a:r>
              <a:rPr lang="zh-CN" altLang="en-US" sz="1400" dirty="0" smtClean="0"/>
              <a:t>待匹配的字符串中包含</a:t>
            </a:r>
            <a:r>
              <a:rPr lang="en-US" altLang="zh-CN" sz="1400" dirty="0" smtClean="0"/>
              <a:t>5-11</a:t>
            </a:r>
            <a:r>
              <a:rPr lang="zh-CN" altLang="en-US" sz="1400" dirty="0" smtClean="0"/>
              <a:t>位的数字即可匹配成功，不论这串数字的位置在哪。</a:t>
            </a:r>
            <a:endParaRPr lang="en-US" altLang="zh-CN" sz="1400" dirty="0" smtClean="0"/>
          </a:p>
          <a:p>
            <a:r>
              <a:rPr lang="zh-CN" altLang="en-US" sz="1400" dirty="0" smtClean="0"/>
              <a:t>表达式和测试文本见</a:t>
            </a:r>
            <a:r>
              <a:rPr lang="en-US" altLang="zh-CN" sz="1400" dirty="0" smtClean="0"/>
              <a:t>regularExpression6.log</a:t>
            </a:r>
            <a:endParaRPr lang="en-US" altLang="zh-CN" sz="1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08920"/>
            <a:ext cx="46291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08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3.2.3 </a:t>
            </a:r>
            <a:r>
              <a:rPr lang="zh-CN" altLang="en-US" dirty="0"/>
              <a:t>点</a:t>
            </a:r>
            <a:r>
              <a:rPr lang="zh-CN" altLang="en-US" dirty="0" smtClean="0"/>
              <a:t>号</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点号</a:t>
            </a:r>
            <a:r>
              <a:rPr lang="en-US" altLang="zh-CN" sz="1400" dirty="0" smtClean="0"/>
              <a:t>(.)</a:t>
            </a:r>
            <a:r>
              <a:rPr lang="zh-CN" altLang="en-US" sz="1400" dirty="0" smtClean="0"/>
              <a:t>是使用频率最高的元字符。</a:t>
            </a:r>
            <a:endParaRPr lang="en-US" altLang="zh-CN" sz="1400" dirty="0" smtClean="0"/>
          </a:p>
          <a:p>
            <a:r>
              <a:rPr lang="zh-CN" altLang="en-US" sz="1400" dirty="0" smtClean="0"/>
              <a:t>点号（</a:t>
            </a:r>
            <a:r>
              <a:rPr lang="en-US" altLang="zh-CN" sz="1400" dirty="0" smtClean="0"/>
              <a:t>.</a:t>
            </a:r>
            <a:r>
              <a:rPr lang="zh-CN" altLang="en-US" sz="1400" dirty="0" smtClean="0"/>
              <a:t>）的概念</a:t>
            </a:r>
            <a:r>
              <a:rPr lang="en-US" altLang="zh-CN" sz="1400" dirty="0" smtClean="0"/>
              <a:t>:</a:t>
            </a:r>
            <a:r>
              <a:rPr lang="zh-CN" altLang="en-US" sz="1400" dirty="0" smtClean="0"/>
              <a:t>匹配除换行符以外的任何字符。比较常用的场景为抓取</a:t>
            </a:r>
            <a:r>
              <a:rPr lang="en-US" altLang="zh-CN" sz="1400" dirty="0" smtClean="0"/>
              <a:t>HTML</a:t>
            </a:r>
            <a:r>
              <a:rPr lang="zh-CN" altLang="en-US" sz="1400" dirty="0" smtClean="0"/>
              <a:t>代码中某个元素中的内容。</a:t>
            </a:r>
            <a:endParaRPr lang="en-US" altLang="zh-CN" sz="1400" dirty="0" smtClean="0"/>
          </a:p>
          <a:p>
            <a:r>
              <a:rPr lang="zh-CN" altLang="en-US" sz="1400" dirty="0" smtClean="0"/>
              <a:t>需求</a:t>
            </a:r>
            <a:r>
              <a:rPr lang="en-US" altLang="zh-CN" sz="1400" dirty="0" smtClean="0"/>
              <a:t>:</a:t>
            </a:r>
          </a:p>
          <a:p>
            <a:r>
              <a:rPr lang="zh-CN" altLang="en-US" sz="1400" dirty="0" smtClean="0"/>
              <a:t>根据</a:t>
            </a:r>
            <a:r>
              <a:rPr lang="en-US" altLang="zh-CN" sz="1400" dirty="0" smtClean="0"/>
              <a:t>Html</a:t>
            </a:r>
            <a:r>
              <a:rPr lang="zh-CN" altLang="en-US" sz="1400" dirty="0" smtClean="0"/>
              <a:t>代码抓取</a:t>
            </a:r>
            <a:r>
              <a:rPr lang="en-US" altLang="zh-CN" sz="1400" dirty="0" smtClean="0"/>
              <a:t>title</a:t>
            </a:r>
            <a:r>
              <a:rPr lang="zh-CN" altLang="en-US" sz="1400" dirty="0" smtClean="0"/>
              <a:t>标签中的内容 </a:t>
            </a:r>
            <a:r>
              <a:rPr lang="en-US" altLang="zh-CN" sz="1400" dirty="0" smtClean="0"/>
              <a:t>HTML</a:t>
            </a:r>
            <a:r>
              <a:rPr lang="zh-CN" altLang="en-US" sz="1400" dirty="0" smtClean="0"/>
              <a:t>代码见</a:t>
            </a:r>
            <a:r>
              <a:rPr lang="en-US" altLang="zh-CN" sz="1400" dirty="0"/>
              <a:t>testHtmlContentForRegExp.html</a:t>
            </a:r>
            <a:endParaRPr lang="en-US" altLang="zh-CN" sz="1400" dirty="0" smtClean="0"/>
          </a:p>
          <a:p>
            <a:r>
              <a:rPr lang="en-US" altLang="zh-CN" sz="1400" dirty="0" smtClean="0"/>
              <a:t>&lt;title&gt;.*&lt;\/title&gt;</a:t>
            </a:r>
            <a:endParaRPr lang="zh-CN" altLang="en-US" sz="1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212976"/>
            <a:ext cx="46101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2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思考题</a:t>
            </a:r>
            <a:r>
              <a:rPr lang="en-US" altLang="zh-CN" sz="1400" dirty="0" smtClean="0"/>
              <a:t>1:</a:t>
            </a:r>
            <a:r>
              <a:rPr lang="zh-CN" altLang="en-US" sz="1400" dirty="0" smtClean="0"/>
              <a:t>还是这段文本</a:t>
            </a:r>
            <a:r>
              <a:rPr lang="en-US" altLang="zh-CN" sz="1400" dirty="0" smtClean="0"/>
              <a:t>,</a:t>
            </a:r>
            <a:r>
              <a:rPr lang="zh-CN" altLang="en-US" sz="1400" dirty="0" smtClean="0"/>
              <a:t>请使用正则表达式匹配字符集。</a:t>
            </a:r>
            <a:endParaRPr lang="en-US" altLang="zh-CN" sz="1400" dirty="0" smtClean="0"/>
          </a:p>
          <a:p>
            <a:r>
              <a:rPr lang="zh-CN" altLang="en-US" sz="1400" dirty="0" smtClean="0"/>
              <a:t>我的答案</a:t>
            </a:r>
            <a:r>
              <a:rPr lang="en-US" altLang="zh-CN" sz="1400" dirty="0" smtClean="0"/>
              <a:t>:&lt;meta charset=.* &gt;</a:t>
            </a:r>
          </a:p>
          <a:p>
            <a:r>
              <a:rPr lang="zh-CN" altLang="en-US" sz="1400" dirty="0" smtClean="0"/>
              <a:t>错。从文本中可知，待匹配的</a:t>
            </a:r>
            <a:r>
              <a:rPr lang="en-US" altLang="zh-CN" sz="1400" dirty="0" smtClean="0"/>
              <a:t>”UTF-8”</a:t>
            </a:r>
            <a:r>
              <a:rPr lang="zh-CN" altLang="en-US" sz="1400" dirty="0" smtClean="0"/>
              <a:t>部分后面并没有空格。而我写的表达式中，</a:t>
            </a:r>
            <a:r>
              <a:rPr lang="en-US" altLang="zh-CN" sz="1400" dirty="0" smtClean="0"/>
              <a:t>.*</a:t>
            </a:r>
            <a:r>
              <a:rPr lang="zh-CN" altLang="en-US" sz="1400" dirty="0" smtClean="0"/>
              <a:t>后面有一个空格，所以匹配失败。</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 y="2708920"/>
            <a:ext cx="46672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66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正确答案</a:t>
            </a:r>
            <a:r>
              <a:rPr lang="en-US" altLang="zh-CN" sz="1400" dirty="0" smtClean="0"/>
              <a:t>:</a:t>
            </a:r>
          </a:p>
          <a:p>
            <a:r>
              <a:rPr lang="en-US" altLang="zh-CN" sz="1400" dirty="0" smtClean="0"/>
              <a:t>&lt;</a:t>
            </a:r>
            <a:r>
              <a:rPr lang="en-US" altLang="zh-CN" sz="1400" dirty="0"/>
              <a:t>meta charset=.*&gt;</a:t>
            </a:r>
            <a:endParaRPr lang="zh-CN" altLang="en-US" sz="1400" dirty="0"/>
          </a:p>
          <a:p>
            <a:endParaRPr lang="zh-CN" altLang="en-US" sz="1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 y="2276872"/>
            <a:ext cx="46482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73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3.2.3 </a:t>
            </a:r>
            <a:r>
              <a:rPr lang="zh-CN" altLang="en-US" dirty="0"/>
              <a:t>点号</a:t>
            </a:r>
          </a:p>
        </p:txBody>
      </p:sp>
      <p:sp>
        <p:nvSpPr>
          <p:cNvPr id="3" name="内容占位符 2"/>
          <p:cNvSpPr>
            <a:spLocks noGrp="1"/>
          </p:cNvSpPr>
          <p:nvPr>
            <p:ph idx="1"/>
          </p:nvPr>
        </p:nvSpPr>
        <p:spPr/>
        <p:txBody>
          <a:bodyPr>
            <a:normAutofit/>
          </a:bodyPr>
          <a:lstStyle/>
          <a:p>
            <a:r>
              <a:rPr lang="zh-CN" altLang="en-US" sz="1400" dirty="0" smtClean="0"/>
              <a:t>思考题</a:t>
            </a:r>
            <a:r>
              <a:rPr lang="en-US" altLang="zh-CN" sz="1400" dirty="0" smtClean="0"/>
              <a:t>2:</a:t>
            </a:r>
            <a:r>
              <a:rPr lang="zh-CN" altLang="en-US" sz="1400" dirty="0" smtClean="0"/>
              <a:t>现有</a:t>
            </a:r>
            <a:r>
              <a:rPr lang="en-US" altLang="zh-CN" sz="1400" dirty="0" smtClean="0"/>
              <a:t>HTML</a:t>
            </a:r>
            <a:r>
              <a:rPr lang="zh-CN" altLang="en-US" sz="1400" dirty="0" smtClean="0"/>
              <a:t>代码</a:t>
            </a:r>
            <a:r>
              <a:rPr lang="en-US" altLang="zh-CN" sz="1400" dirty="0" smtClean="0"/>
              <a:t>testHtmlContentForRegExp2.html</a:t>
            </a:r>
            <a:r>
              <a:rPr lang="zh-CN" altLang="en-US" sz="1400" dirty="0" smtClean="0"/>
              <a:t>。写一个正则，匹配</a:t>
            </a:r>
            <a:r>
              <a:rPr lang="en-US" altLang="zh-CN" sz="1400" dirty="0" err="1" smtClean="0"/>
              <a:t>img</a:t>
            </a:r>
            <a:r>
              <a:rPr lang="zh-CN" altLang="en-US" sz="1400" dirty="0" smtClean="0"/>
              <a:t>标签中</a:t>
            </a:r>
            <a:r>
              <a:rPr lang="en-US" altLang="zh-CN" sz="1400" dirty="0" err="1" smtClean="0"/>
              <a:t>src</a:t>
            </a:r>
            <a:r>
              <a:rPr lang="zh-CN" altLang="en-US" sz="1400" dirty="0" smtClean="0"/>
              <a:t>部分内容。</a:t>
            </a:r>
            <a:endParaRPr lang="en-US" altLang="zh-CN" sz="1400" dirty="0" smtClean="0"/>
          </a:p>
          <a:p>
            <a:r>
              <a:rPr lang="en-US" altLang="zh-CN" sz="1400" dirty="0"/>
              <a:t>&lt;</a:t>
            </a:r>
            <a:r>
              <a:rPr lang="en-US" altLang="zh-CN" sz="1400" dirty="0" err="1"/>
              <a:t>img</a:t>
            </a:r>
            <a:r>
              <a:rPr lang="en-US" altLang="zh-CN" sz="1400" dirty="0"/>
              <a:t> </a:t>
            </a:r>
            <a:r>
              <a:rPr lang="en-US" altLang="zh-CN" sz="1400" dirty="0" err="1"/>
              <a:t>src</a:t>
            </a:r>
            <a:r>
              <a:rPr lang="en-US" altLang="zh-CN" sz="1400" dirty="0"/>
              <a:t>=.*&gt;</a:t>
            </a:r>
            <a:endParaRPr lang="zh-CN" altLang="en-US" sz="1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1" y="2204864"/>
            <a:ext cx="46958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51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3.2.4 </a:t>
            </a:r>
            <a:r>
              <a:rPr lang="zh-CN" altLang="en-US" dirty="0" smtClean="0"/>
              <a:t>量词</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前面已经涉及到了一些关于量词的概念。这里再总结一下即可。</a:t>
            </a:r>
            <a:endParaRPr lang="en-US" altLang="zh-CN" sz="1400" dirty="0" smtClean="0"/>
          </a:p>
          <a:p>
            <a:r>
              <a:rPr lang="en-US" altLang="zh-CN" sz="1400" dirty="0" smtClean="0"/>
              <a:t>*</a:t>
            </a:r>
            <a:r>
              <a:rPr lang="zh-CN" altLang="en-US" sz="1400" dirty="0" smtClean="0"/>
              <a:t>：重复</a:t>
            </a:r>
            <a:r>
              <a:rPr lang="en-US" altLang="zh-CN" sz="1400" dirty="0" smtClean="0"/>
              <a:t>0</a:t>
            </a:r>
            <a:r>
              <a:rPr lang="zh-CN" altLang="en-US" sz="1400" dirty="0" smtClean="0"/>
              <a:t>到多次</a:t>
            </a:r>
            <a:endParaRPr lang="en-US" altLang="zh-CN" sz="1400" dirty="0" smtClean="0"/>
          </a:p>
          <a:p>
            <a:r>
              <a:rPr lang="en-US" altLang="zh-CN" sz="1400" dirty="0" smtClean="0"/>
              <a:t>+</a:t>
            </a:r>
            <a:r>
              <a:rPr lang="zh-CN" altLang="en-US" sz="1400" dirty="0" smtClean="0"/>
              <a:t>：重复</a:t>
            </a:r>
            <a:r>
              <a:rPr lang="en-US" altLang="zh-CN" sz="1400" dirty="0" smtClean="0"/>
              <a:t>1</a:t>
            </a:r>
            <a:r>
              <a:rPr lang="zh-CN" altLang="en-US" sz="1400" dirty="0" smtClean="0"/>
              <a:t>到多次</a:t>
            </a:r>
            <a:endParaRPr lang="en-US" altLang="zh-CN" sz="1400" dirty="0" smtClean="0"/>
          </a:p>
          <a:p>
            <a:r>
              <a:rPr lang="en-US" altLang="zh-CN" sz="1400" dirty="0" smtClean="0"/>
              <a:t>?</a:t>
            </a:r>
            <a:r>
              <a:rPr lang="zh-CN" altLang="en-US" sz="1400" dirty="0" smtClean="0"/>
              <a:t>：重复</a:t>
            </a:r>
            <a:r>
              <a:rPr lang="en-US" altLang="zh-CN" sz="1400" dirty="0" smtClean="0"/>
              <a:t>0</a:t>
            </a:r>
            <a:r>
              <a:rPr lang="zh-CN" altLang="en-US" sz="1400" dirty="0" smtClean="0"/>
              <a:t>次或</a:t>
            </a:r>
            <a:r>
              <a:rPr lang="en-US" altLang="zh-CN" sz="1400" dirty="0" smtClean="0"/>
              <a:t>1</a:t>
            </a:r>
            <a:r>
              <a:rPr lang="zh-CN" altLang="en-US" sz="1400" dirty="0" smtClean="0"/>
              <a:t>次</a:t>
            </a:r>
            <a:endParaRPr lang="en-US" altLang="zh-CN" sz="1400" dirty="0" smtClean="0"/>
          </a:p>
          <a:p>
            <a:r>
              <a:rPr lang="en-US" altLang="zh-CN" sz="1400" dirty="0" smtClean="0"/>
              <a:t>{N}</a:t>
            </a:r>
            <a:r>
              <a:rPr lang="zh-CN" altLang="en-US" sz="1400" dirty="0" smtClean="0"/>
              <a:t>：重复</a:t>
            </a:r>
            <a:r>
              <a:rPr lang="en-US" altLang="zh-CN" sz="1400" dirty="0" smtClean="0"/>
              <a:t>N</a:t>
            </a:r>
            <a:r>
              <a:rPr lang="zh-CN" altLang="en-US" sz="1400" dirty="0" smtClean="0"/>
              <a:t>次</a:t>
            </a:r>
            <a:endParaRPr lang="en-US" altLang="zh-CN" sz="1400" dirty="0" smtClean="0"/>
          </a:p>
          <a:p>
            <a:r>
              <a:rPr lang="en-US" altLang="zh-CN" sz="1400" dirty="0" smtClean="0"/>
              <a:t>{N,M}</a:t>
            </a:r>
            <a:r>
              <a:rPr lang="zh-CN" altLang="en-US" sz="1400" dirty="0" smtClean="0"/>
              <a:t>：重复</a:t>
            </a:r>
            <a:r>
              <a:rPr lang="en-US" altLang="zh-CN" sz="1400" dirty="0" smtClean="0"/>
              <a:t>N</a:t>
            </a:r>
            <a:r>
              <a:rPr lang="zh-CN" altLang="en-US" sz="1400" dirty="0" smtClean="0"/>
              <a:t>次到</a:t>
            </a:r>
            <a:r>
              <a:rPr lang="en-US" altLang="zh-CN" sz="1400" dirty="0" smtClean="0"/>
              <a:t>M</a:t>
            </a:r>
            <a:r>
              <a:rPr lang="zh-CN" altLang="en-US" sz="1400" dirty="0" smtClean="0"/>
              <a:t>次</a:t>
            </a:r>
            <a:endParaRPr lang="en-US" altLang="zh-CN" sz="1400" dirty="0" smtClean="0"/>
          </a:p>
          <a:p>
            <a:r>
              <a:rPr lang="en-US" altLang="zh-CN" sz="1400" dirty="0" smtClean="0"/>
              <a:t>{N,}:</a:t>
            </a:r>
            <a:r>
              <a:rPr lang="zh-CN" altLang="en-US" sz="1400" dirty="0" smtClean="0"/>
              <a:t>重复</a:t>
            </a:r>
            <a:r>
              <a:rPr lang="en-US" altLang="zh-CN" sz="1400" dirty="0" smtClean="0"/>
              <a:t>N</a:t>
            </a:r>
            <a:r>
              <a:rPr lang="zh-CN" altLang="en-US" sz="1400" smtClean="0"/>
              <a:t>次或更多次</a:t>
            </a:r>
            <a:endParaRPr lang="zh-CN" altLang="en-US" sz="1400" dirty="0"/>
          </a:p>
        </p:txBody>
      </p:sp>
    </p:spTree>
    <p:extLst>
      <p:ext uri="{BB962C8B-B14F-4D97-AF65-F5344CB8AC3E}">
        <p14:creationId xmlns:p14="http://schemas.microsoft.com/office/powerpoint/2010/main" val="106920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量词</a:t>
            </a:r>
          </a:p>
        </p:txBody>
      </p:sp>
      <p:sp>
        <p:nvSpPr>
          <p:cNvPr id="3" name="内容占位符 2"/>
          <p:cNvSpPr>
            <a:spLocks noGrp="1"/>
          </p:cNvSpPr>
          <p:nvPr>
            <p:ph idx="1"/>
          </p:nvPr>
        </p:nvSpPr>
        <p:spPr/>
        <p:txBody>
          <a:bodyPr>
            <a:normAutofit/>
          </a:bodyPr>
          <a:lstStyle/>
          <a:p>
            <a:r>
              <a:rPr lang="zh-CN" altLang="en-US" sz="1400" dirty="0" smtClean="0"/>
              <a:t>来看几个关于量词的实际需求</a:t>
            </a:r>
            <a:endParaRPr lang="en-US" altLang="zh-CN" sz="1400" dirty="0" smtClean="0"/>
          </a:p>
          <a:p>
            <a:r>
              <a:rPr lang="en-US" altLang="zh-CN" sz="1400" b="1" dirty="0" smtClean="0"/>
              <a:t>1) </a:t>
            </a:r>
            <a:r>
              <a:rPr lang="zh-CN" altLang="en-US" sz="1400" b="1" dirty="0" smtClean="0"/>
              <a:t>字符串</a:t>
            </a:r>
            <a:r>
              <a:rPr lang="en-US" altLang="zh-CN" sz="1400" b="1" dirty="0" smtClean="0"/>
              <a:t>Windows</a:t>
            </a:r>
            <a:r>
              <a:rPr lang="zh-CN" altLang="en-US" sz="1400" b="1" dirty="0" smtClean="0"/>
              <a:t>后面紧跟</a:t>
            </a:r>
            <a:r>
              <a:rPr lang="en-US" altLang="zh-CN" sz="1400" b="1" dirty="0" smtClean="0"/>
              <a:t>1</a:t>
            </a:r>
            <a:r>
              <a:rPr lang="zh-CN" altLang="en-US" sz="1400" b="1" dirty="0" smtClean="0"/>
              <a:t>个或多个数字时可通过匹配</a:t>
            </a:r>
            <a:endParaRPr lang="en-US" altLang="zh-CN" sz="1400" b="1" dirty="0" smtClean="0"/>
          </a:p>
          <a:p>
            <a:r>
              <a:rPr lang="en-US" altLang="zh-CN" sz="1400" dirty="0"/>
              <a:t>Windows\d{1</a:t>
            </a:r>
            <a:r>
              <a:rPr lang="en-US" altLang="zh-CN" sz="1400" dirty="0" smtClean="0"/>
              <a:t>,} </a:t>
            </a:r>
            <a:r>
              <a:rPr lang="zh-CN" altLang="en-US" sz="1400" dirty="0" smtClean="0"/>
              <a:t>或 </a:t>
            </a:r>
            <a:r>
              <a:rPr lang="en-US" altLang="zh-CN" sz="1400" dirty="0" smtClean="0"/>
              <a:t>Windows\d+</a:t>
            </a:r>
            <a:r>
              <a:rPr lang="zh-CN" altLang="en-US" sz="1400" dirty="0" smtClean="0"/>
              <a:t>均可</a:t>
            </a:r>
            <a:endParaRPr lang="en-US" altLang="zh-CN" sz="1400" dirty="0" smtClean="0"/>
          </a:p>
          <a:p>
            <a:r>
              <a:rPr lang="zh-CN" altLang="en-US" sz="1400" dirty="0"/>
              <a:t>表达式和测试文本见</a:t>
            </a:r>
            <a:r>
              <a:rPr lang="en-US" altLang="zh-CN" sz="1400" dirty="0" smtClean="0"/>
              <a:t>regularExpression8.log</a:t>
            </a:r>
          </a:p>
          <a:p>
            <a:endParaRPr lang="en-US" altLang="zh-CN" sz="1400" dirty="0" smtClean="0"/>
          </a:p>
          <a:p>
            <a:endParaRPr lang="zh-CN" altLang="en-US"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173615"/>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0968"/>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92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量词</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字符串</a:t>
            </a:r>
            <a:r>
              <a:rPr lang="en-US" altLang="zh-CN" sz="1400" b="1" dirty="0" smtClean="0"/>
              <a:t>index</a:t>
            </a:r>
            <a:r>
              <a:rPr lang="zh-CN" altLang="en-US" sz="1400" b="1" dirty="0" smtClean="0"/>
              <a:t>后面紧跟</a:t>
            </a:r>
            <a:r>
              <a:rPr lang="en-US" altLang="zh-CN" sz="1400" b="1" dirty="0" smtClean="0"/>
              <a:t>0</a:t>
            </a:r>
            <a:r>
              <a:rPr lang="zh-CN" altLang="en-US" sz="1400" b="1" dirty="0" smtClean="0"/>
              <a:t>个或</a:t>
            </a:r>
            <a:r>
              <a:rPr lang="en-US" altLang="zh-CN" sz="1400" b="1" dirty="0" smtClean="0"/>
              <a:t>1</a:t>
            </a:r>
            <a:r>
              <a:rPr lang="zh-CN" altLang="en-US" sz="1400" b="1" dirty="0" smtClean="0"/>
              <a:t>个数字时</a:t>
            </a:r>
            <a:r>
              <a:rPr lang="zh-CN" altLang="en-US" sz="1400" b="1" dirty="0"/>
              <a:t>可通过</a:t>
            </a:r>
            <a:r>
              <a:rPr lang="zh-CN" altLang="en-US" sz="1400" b="1" dirty="0" smtClean="0"/>
              <a:t>匹配</a:t>
            </a:r>
            <a:endParaRPr lang="en-US" altLang="zh-CN" sz="1400" b="1" dirty="0" smtClean="0"/>
          </a:p>
          <a:p>
            <a:r>
              <a:rPr lang="en-US" altLang="zh-CN" sz="1400" dirty="0" smtClean="0"/>
              <a:t>index/d{0,1} $</a:t>
            </a:r>
            <a:r>
              <a:rPr lang="zh-CN" altLang="en-US" sz="1400" dirty="0" smtClean="0"/>
              <a:t>或 </a:t>
            </a:r>
            <a:r>
              <a:rPr lang="en-US" altLang="zh-CN" sz="1400" dirty="0" smtClean="0"/>
              <a:t>index/d?$</a:t>
            </a:r>
          </a:p>
          <a:p>
            <a:r>
              <a:rPr lang="zh-CN" altLang="en-US" sz="1400" dirty="0" smtClean="0"/>
              <a:t>表达式和测试文本见</a:t>
            </a:r>
            <a:r>
              <a:rPr lang="en-US" altLang="zh-CN" sz="1400" dirty="0" smtClean="0"/>
              <a:t>regularExpression9.log</a:t>
            </a:r>
            <a:endParaRPr lang="en-US" altLang="zh-CN"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3"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683"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64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zh-CN" altLang="en-US" sz="1400" dirty="0" smtClean="0"/>
              <a:t>因此，</a:t>
            </a:r>
            <a:r>
              <a:rPr lang="en-US" altLang="zh-CN" sz="1400" dirty="0" smtClean="0"/>
              <a:t>”.*”</a:t>
            </a:r>
            <a:r>
              <a:rPr lang="zh-CN" altLang="en-US" sz="1400" dirty="0" smtClean="0"/>
              <a:t>的意思就是</a:t>
            </a:r>
            <a:r>
              <a:rPr lang="en-US" altLang="zh-CN" sz="1400" dirty="0" smtClean="0"/>
              <a:t>:</a:t>
            </a:r>
            <a:r>
              <a:rPr lang="zh-CN" altLang="en-US" sz="1400" dirty="0" smtClean="0"/>
              <a:t>任意数量的、不包含换行符的字符。</a:t>
            </a:r>
            <a:endParaRPr lang="en-US" altLang="zh-CN" sz="1400" dirty="0" smtClean="0"/>
          </a:p>
          <a:p>
            <a:r>
              <a:rPr lang="zh-CN" altLang="en-US" sz="1400" dirty="0" smtClean="0"/>
              <a:t>现在再来看这个正则表达式：</a:t>
            </a:r>
            <a:endParaRPr lang="en-US" altLang="zh-CN" sz="1400" dirty="0" smtClean="0"/>
          </a:p>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a:t>它</a:t>
            </a:r>
            <a:r>
              <a:rPr lang="zh-CN" altLang="en-US" sz="1400" dirty="0" smtClean="0"/>
              <a:t>的含义为</a:t>
            </a:r>
            <a:r>
              <a:rPr lang="en-US" altLang="zh-CN" sz="1400" dirty="0" smtClean="0"/>
              <a:t>:</a:t>
            </a:r>
          </a:p>
          <a:p>
            <a:r>
              <a:rPr lang="zh-CN" altLang="en-US" sz="1400" dirty="0" smtClean="0"/>
              <a:t>匹配这样的一行</a:t>
            </a:r>
            <a:r>
              <a:rPr lang="en-US" altLang="zh-CN" sz="1400" dirty="0" smtClean="0"/>
              <a:t>:</a:t>
            </a:r>
          </a:p>
          <a:p>
            <a:r>
              <a:rPr lang="zh-CN" altLang="en-US" sz="1400" dirty="0" smtClean="0"/>
              <a:t>在该行中，存在字符串</a:t>
            </a:r>
            <a:r>
              <a:rPr lang="en-US" altLang="zh-CN" sz="1400" dirty="0" smtClean="0"/>
              <a:t>he</a:t>
            </a:r>
            <a:r>
              <a:rPr lang="zh-CN" altLang="en-US" sz="1400" dirty="0" smtClean="0"/>
              <a:t>和字符串</a:t>
            </a:r>
            <a:r>
              <a:rPr lang="en-US" altLang="zh-CN" sz="1400" dirty="0" smtClean="0"/>
              <a:t>is,</a:t>
            </a:r>
            <a:r>
              <a:rPr lang="zh-CN" altLang="en-US" sz="1400" dirty="0" smtClean="0"/>
              <a:t>且</a:t>
            </a:r>
            <a:endParaRPr lang="en-US" altLang="zh-CN" sz="1400" dirty="0" smtClean="0"/>
          </a:p>
          <a:p>
            <a:r>
              <a:rPr lang="zh-CN" altLang="en-US" sz="1400" dirty="0" smtClean="0"/>
              <a:t>①</a:t>
            </a:r>
            <a:r>
              <a:rPr lang="en-US" altLang="zh-CN" sz="1400" dirty="0" smtClean="0"/>
              <a:t>:</a:t>
            </a:r>
            <a:r>
              <a:rPr lang="zh-CN" altLang="en-US" sz="1400" dirty="0" smtClean="0"/>
              <a:t>字符串</a:t>
            </a:r>
            <a:r>
              <a:rPr lang="en-US" altLang="zh-CN" sz="1400" dirty="0" smtClean="0"/>
              <a:t>he</a:t>
            </a:r>
            <a:r>
              <a:rPr lang="zh-CN" altLang="en-US" sz="1400" dirty="0" smtClean="0"/>
              <a:t>中的字符</a:t>
            </a:r>
            <a:r>
              <a:rPr lang="en-US" altLang="zh-CN" sz="1400" dirty="0" smtClean="0"/>
              <a:t>h</a:t>
            </a:r>
            <a:r>
              <a:rPr lang="zh-CN" altLang="en-US" sz="1400" dirty="0" smtClean="0"/>
              <a:t>前面的字符不能为数字、字母、汉字、下划线</a:t>
            </a:r>
            <a:endParaRPr lang="en-US" altLang="zh-CN" sz="1400" dirty="0" smtClean="0"/>
          </a:p>
          <a:p>
            <a:r>
              <a:rPr lang="zh-CN" altLang="en-US" sz="1400" dirty="0" smtClean="0"/>
              <a:t>②</a:t>
            </a:r>
            <a:r>
              <a:rPr lang="en-US" altLang="zh-CN" sz="1400" dirty="0" smtClean="0"/>
              <a:t>:</a:t>
            </a:r>
            <a:r>
              <a:rPr lang="zh-CN" altLang="en-US" sz="1400" dirty="0"/>
              <a:t>字符串</a:t>
            </a:r>
            <a:r>
              <a:rPr lang="en-US" altLang="zh-CN" sz="1400" dirty="0"/>
              <a:t>he</a:t>
            </a:r>
            <a:r>
              <a:rPr lang="zh-CN" altLang="en-US" sz="1400" dirty="0"/>
              <a:t>中的</a:t>
            </a:r>
            <a:r>
              <a:rPr lang="zh-CN" altLang="en-US" sz="1400" dirty="0" smtClean="0"/>
              <a:t>字符</a:t>
            </a:r>
            <a:r>
              <a:rPr lang="en-US" altLang="zh-CN" sz="1400" dirty="0" smtClean="0"/>
              <a:t>e</a:t>
            </a:r>
            <a:r>
              <a:rPr lang="zh-CN" altLang="en-US" sz="1400" dirty="0" smtClean="0"/>
              <a:t>后面</a:t>
            </a:r>
            <a:r>
              <a:rPr lang="zh-CN" altLang="en-US" sz="1400" dirty="0"/>
              <a:t>的字符</a:t>
            </a:r>
            <a:r>
              <a:rPr lang="zh-CN" altLang="en-US" sz="1400" dirty="0" smtClean="0"/>
              <a:t>不</a:t>
            </a:r>
            <a:r>
              <a:rPr lang="zh-CN" altLang="en-US" sz="1400" dirty="0"/>
              <a:t>能为数字、字母、汉字、</a:t>
            </a:r>
            <a:r>
              <a:rPr lang="zh-CN" altLang="en-US" sz="1400" dirty="0" smtClean="0"/>
              <a:t>下划线</a:t>
            </a:r>
            <a:endParaRPr lang="en-US" altLang="zh-CN" sz="1400" dirty="0" smtClean="0"/>
          </a:p>
          <a:p>
            <a:r>
              <a:rPr lang="zh-CN" altLang="en-US" sz="1400" dirty="0" smtClean="0"/>
              <a:t>③</a:t>
            </a:r>
            <a:r>
              <a:rPr lang="en-US" altLang="zh-CN" sz="1400" dirty="0" smtClean="0"/>
              <a:t>:</a:t>
            </a:r>
            <a:r>
              <a:rPr lang="zh-CN" altLang="en-US" sz="1400" dirty="0" smtClean="0"/>
              <a:t>字符串</a:t>
            </a:r>
            <a:r>
              <a:rPr lang="en-US" altLang="zh-CN" sz="1400" dirty="0" smtClean="0"/>
              <a:t>he</a:t>
            </a:r>
            <a:r>
              <a:rPr lang="zh-CN" altLang="en-US" sz="1400" dirty="0" smtClean="0"/>
              <a:t>和字符串</a:t>
            </a:r>
            <a:r>
              <a:rPr lang="en-US" altLang="zh-CN" sz="1400" dirty="0" smtClean="0"/>
              <a:t>is</a:t>
            </a:r>
            <a:r>
              <a:rPr lang="zh-CN" altLang="en-US" sz="1400" dirty="0" smtClean="0"/>
              <a:t>之间可以为除换行符外的任何字符或字符串</a:t>
            </a:r>
            <a:endParaRPr lang="en-US" altLang="zh-CN" sz="1400" dirty="0" smtClean="0"/>
          </a:p>
          <a:p>
            <a:r>
              <a:rPr lang="zh-CN" altLang="en-US" sz="1400" dirty="0" smtClean="0"/>
              <a:t>④</a:t>
            </a:r>
            <a:r>
              <a:rPr lang="en-US" altLang="zh-CN" sz="1400" dirty="0" smtClean="0"/>
              <a:t>:</a:t>
            </a:r>
            <a:r>
              <a:rPr lang="zh-CN" altLang="en-US" sz="1400" dirty="0" smtClean="0"/>
              <a:t>字符串</a:t>
            </a:r>
            <a:r>
              <a:rPr lang="en-US" altLang="zh-CN" sz="1400" dirty="0" smtClean="0"/>
              <a:t>is</a:t>
            </a:r>
            <a:r>
              <a:rPr lang="zh-CN" altLang="en-US" sz="1400" dirty="0" smtClean="0"/>
              <a:t>中的字符</a:t>
            </a:r>
            <a:r>
              <a:rPr lang="en-US" altLang="zh-CN" sz="1400" dirty="0" smtClean="0"/>
              <a:t>i</a:t>
            </a:r>
            <a:r>
              <a:rPr lang="zh-CN" altLang="en-US" sz="1400" dirty="0" smtClean="0"/>
              <a:t>前面</a:t>
            </a:r>
            <a:r>
              <a:rPr lang="zh-CN" altLang="en-US" sz="1400" dirty="0"/>
              <a:t>的字符</a:t>
            </a:r>
            <a:r>
              <a:rPr lang="zh-CN" altLang="en-US" sz="1400" dirty="0" smtClean="0"/>
              <a:t>不能为数字、字母、汉字、下划线</a:t>
            </a:r>
            <a:endParaRPr lang="en-US" altLang="zh-CN" sz="1400" dirty="0" smtClean="0"/>
          </a:p>
          <a:p>
            <a:r>
              <a:rPr lang="zh-CN" altLang="en-US" sz="1400" dirty="0" smtClean="0"/>
              <a:t>⑤</a:t>
            </a:r>
            <a:r>
              <a:rPr lang="en-US" altLang="zh-CN" sz="1400" dirty="0" smtClean="0"/>
              <a:t>:</a:t>
            </a:r>
            <a:r>
              <a:rPr lang="zh-CN" altLang="en-US" sz="1400" dirty="0"/>
              <a:t>字符串</a:t>
            </a:r>
            <a:r>
              <a:rPr lang="en-US" altLang="zh-CN" sz="1400" dirty="0"/>
              <a:t>is</a:t>
            </a:r>
            <a:r>
              <a:rPr lang="zh-CN" altLang="en-US" sz="1400" dirty="0"/>
              <a:t>中的</a:t>
            </a:r>
            <a:r>
              <a:rPr lang="zh-CN" altLang="en-US" sz="1400" dirty="0" smtClean="0"/>
              <a:t>字符</a:t>
            </a:r>
            <a:r>
              <a:rPr lang="en-US" altLang="zh-CN" sz="1400" dirty="0" smtClean="0"/>
              <a:t>s</a:t>
            </a:r>
            <a:r>
              <a:rPr lang="zh-CN" altLang="en-US" sz="1400" dirty="0"/>
              <a:t>后</a:t>
            </a:r>
            <a:r>
              <a:rPr lang="zh-CN" altLang="en-US" sz="1400" dirty="0" smtClean="0"/>
              <a:t>面的</a:t>
            </a:r>
            <a:r>
              <a:rPr lang="zh-CN" altLang="en-US" sz="1400" dirty="0"/>
              <a:t>字符不能为数字、字母、汉字、</a:t>
            </a:r>
            <a:r>
              <a:rPr lang="zh-CN" altLang="en-US" sz="1400" dirty="0" smtClean="0"/>
              <a:t>下划线</a:t>
            </a:r>
            <a:endParaRPr lang="en-US" altLang="zh-CN" sz="1400" dirty="0" smtClean="0"/>
          </a:p>
          <a:p>
            <a:r>
              <a:rPr lang="zh-CN" altLang="en-US" sz="1400" dirty="0" smtClean="0"/>
              <a:t>结果见</a:t>
            </a:r>
            <a:r>
              <a:rPr lang="en-US" altLang="zh-CN" sz="1400" dirty="0" smtClean="0"/>
              <a:t>P5</a:t>
            </a:r>
            <a:r>
              <a:rPr lang="zh-CN" altLang="en-US" sz="1400" dirty="0" smtClean="0"/>
              <a:t>。代码见</a:t>
            </a:r>
            <a:r>
              <a:rPr lang="en-US" altLang="zh-CN" sz="1400" dirty="0" smtClean="0"/>
              <a:t>regularExpression2.log</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402990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en-US" altLang="zh-CN" sz="1400" dirty="0" smtClean="0"/>
              <a:t>\</a:t>
            </a:r>
            <a:r>
              <a:rPr lang="en-US" altLang="zh-CN" sz="1400" dirty="0" err="1" smtClean="0"/>
              <a:t>bhe</a:t>
            </a:r>
            <a:r>
              <a:rPr lang="en-US" altLang="zh-CN" sz="1400" dirty="0" smtClean="0"/>
              <a:t>\b</a:t>
            </a:r>
          </a:p>
          <a:p>
            <a:r>
              <a:rPr lang="zh-CN" altLang="en-US" sz="1400" dirty="0" smtClean="0"/>
              <a:t>图示</a:t>
            </a:r>
            <a:endParaRPr lang="zh-CN" altLang="en-US"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2856"/>
            <a:ext cx="46482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9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en-US" altLang="zh-CN" sz="1400" dirty="0" smtClean="0"/>
              <a:t>\</a:t>
            </a:r>
            <a:r>
              <a:rPr lang="en-US" altLang="zh-CN" sz="1400" dirty="0" err="1" smtClean="0"/>
              <a:t>bhe</a:t>
            </a:r>
            <a:r>
              <a:rPr lang="en-US" altLang="zh-CN" sz="1400" dirty="0" smtClean="0"/>
              <a:t>\b.*\</a:t>
            </a:r>
            <a:r>
              <a:rPr lang="en-US" altLang="zh-CN" sz="1400" dirty="0" err="1" smtClean="0"/>
              <a:t>bis</a:t>
            </a:r>
            <a:r>
              <a:rPr lang="en-US" altLang="zh-CN" sz="1400" dirty="0" smtClean="0"/>
              <a:t>\b</a:t>
            </a:r>
          </a:p>
          <a:p>
            <a:r>
              <a:rPr lang="zh-CN" altLang="en-US" sz="1400" dirty="0" smtClean="0"/>
              <a:t>图示</a:t>
            </a:r>
            <a:endParaRPr lang="zh-CN" alt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0" y="2276872"/>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6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正则表达式中的元字符</a:t>
            </a:r>
          </a:p>
        </p:txBody>
      </p:sp>
      <p:sp>
        <p:nvSpPr>
          <p:cNvPr id="3" name="内容占位符 2"/>
          <p:cNvSpPr>
            <a:spLocks noGrp="1"/>
          </p:cNvSpPr>
          <p:nvPr>
            <p:ph idx="1"/>
          </p:nvPr>
        </p:nvSpPr>
        <p:spPr/>
        <p:txBody>
          <a:bodyPr>
            <a:normAutofit/>
          </a:bodyPr>
          <a:lstStyle/>
          <a:p>
            <a:r>
              <a:rPr lang="zh-CN" altLang="en-US" sz="1400" dirty="0" smtClean="0"/>
              <a:t>问题</a:t>
            </a:r>
            <a:r>
              <a:rPr lang="en-US" altLang="zh-CN" sz="1400" dirty="0" smtClean="0"/>
              <a:t>:</a:t>
            </a:r>
          </a:p>
          <a:p>
            <a:r>
              <a:rPr lang="zh-CN" altLang="en-US" sz="1400" dirty="0" smtClean="0"/>
              <a:t>为什么</a:t>
            </a:r>
            <a:r>
              <a:rPr lang="en-US" altLang="zh-CN" sz="1400" dirty="0" smtClean="0"/>
              <a:t>”</a:t>
            </a:r>
            <a:r>
              <a:rPr lang="en-US" altLang="zh-CN" sz="1400" dirty="0"/>
              <a:t> </a:t>
            </a:r>
            <a:r>
              <a:rPr lang="en-US" altLang="zh-CN" sz="1400" dirty="0" err="1"/>
              <a:t>xxhe</a:t>
            </a:r>
            <a:r>
              <a:rPr lang="en-US" altLang="zh-CN" sz="1400" dirty="0"/>
              <a:t> xx is</a:t>
            </a:r>
            <a:r>
              <a:rPr lang="en-US" altLang="zh-CN" sz="1400" dirty="0" smtClean="0"/>
              <a:t>”</a:t>
            </a:r>
            <a:r>
              <a:rPr lang="zh-CN" altLang="en-US" sz="1400" dirty="0" smtClean="0"/>
              <a:t>匹配失败</a:t>
            </a:r>
            <a:r>
              <a:rPr lang="en-US" altLang="zh-CN" sz="1400" dirty="0" smtClean="0"/>
              <a:t>?</a:t>
            </a:r>
          </a:p>
          <a:p>
            <a:r>
              <a:rPr lang="zh-CN" altLang="en-US" sz="1400" dirty="0" smtClean="0"/>
              <a:t>答案</a:t>
            </a:r>
            <a:r>
              <a:rPr lang="en-US" altLang="zh-CN" sz="1400" dirty="0" smtClean="0"/>
              <a:t>:</a:t>
            </a:r>
            <a:r>
              <a:rPr lang="zh-CN" altLang="en-US" sz="1400" dirty="0" smtClean="0"/>
              <a:t>问出这个问题说明对</a:t>
            </a:r>
            <a:r>
              <a:rPr lang="en-US" altLang="zh-CN" sz="1400" dirty="0" smtClean="0"/>
              <a:t>\b</a:t>
            </a:r>
            <a:r>
              <a:rPr lang="zh-CN" altLang="en-US" sz="1400" dirty="0" smtClean="0"/>
              <a:t>的理解不够深刻</a:t>
            </a:r>
            <a:r>
              <a:rPr lang="en-US" altLang="zh-CN" sz="1400" dirty="0" smtClean="0"/>
              <a:t>.</a:t>
            </a:r>
          </a:p>
          <a:p>
            <a:r>
              <a:rPr lang="en-US" altLang="zh-CN" sz="1400" dirty="0" smtClean="0"/>
              <a:t>step1. </a:t>
            </a:r>
            <a:r>
              <a:rPr lang="zh-CN" altLang="en-US" sz="1400" dirty="0" smtClean="0"/>
              <a:t>先来回顾</a:t>
            </a:r>
            <a:r>
              <a:rPr lang="en-US" altLang="zh-CN" sz="1400" dirty="0" smtClean="0"/>
              <a:t>\b</a:t>
            </a:r>
            <a:r>
              <a:rPr lang="zh-CN" altLang="en-US" sz="1400" dirty="0" smtClean="0"/>
              <a:t>的概念</a:t>
            </a:r>
            <a:r>
              <a:rPr lang="en-US" altLang="zh-CN" sz="1400" dirty="0" smtClean="0"/>
              <a:t>:</a:t>
            </a:r>
            <a:r>
              <a:rPr lang="zh-CN" altLang="en-US" sz="1400" b="1" dirty="0"/>
              <a:t>前一个字符和后一个字符不全是字母、数字、</a:t>
            </a:r>
            <a:r>
              <a:rPr lang="zh-CN" altLang="en-US" sz="1400" b="1" dirty="0" smtClean="0"/>
              <a:t>下划线</a:t>
            </a:r>
            <a:endParaRPr lang="en-US" altLang="zh-CN" sz="1400" b="1" dirty="0" smtClean="0"/>
          </a:p>
          <a:p>
            <a:r>
              <a:rPr lang="en-US" altLang="zh-CN" sz="1400" dirty="0" smtClean="0"/>
              <a:t>step2.</a:t>
            </a:r>
            <a:r>
              <a:rPr lang="zh-CN" altLang="en-US" sz="1400" dirty="0" smtClean="0"/>
              <a:t>问题分析</a:t>
            </a:r>
            <a:endParaRPr lang="en-US" altLang="zh-CN" sz="1400" dirty="0"/>
          </a:p>
          <a:p>
            <a:r>
              <a:rPr lang="zh-CN" altLang="en-US" sz="1400" dirty="0" smtClean="0"/>
              <a:t>那么按照概念，</a:t>
            </a:r>
            <a:r>
              <a:rPr lang="en-US" altLang="zh-CN" sz="1400" dirty="0" smtClean="0">
                <a:solidFill>
                  <a:srgbClr val="0070C0"/>
                </a:solidFill>
              </a:rPr>
              <a:t>\</a:t>
            </a:r>
            <a:r>
              <a:rPr lang="en-US" altLang="zh-CN" sz="1400" dirty="0" err="1" smtClean="0">
                <a:solidFill>
                  <a:srgbClr val="0070C0"/>
                </a:solidFill>
              </a:rPr>
              <a:t>b</a:t>
            </a:r>
            <a:r>
              <a:rPr lang="en-US" altLang="zh-CN" sz="1400" dirty="0" err="1" smtClean="0"/>
              <a:t>he</a:t>
            </a:r>
            <a:r>
              <a:rPr lang="en-US" altLang="zh-CN" sz="1400" dirty="0" smtClean="0">
                <a:solidFill>
                  <a:srgbClr val="00B0F0"/>
                </a:solidFill>
              </a:rPr>
              <a:t>\b</a:t>
            </a:r>
            <a:r>
              <a:rPr lang="zh-CN" altLang="en-US" sz="1400" dirty="0" smtClean="0"/>
              <a:t>中，深蓝色的</a:t>
            </a:r>
            <a:r>
              <a:rPr lang="en-US" altLang="zh-CN" sz="1400" dirty="0" smtClean="0"/>
              <a:t>\b</a:t>
            </a:r>
            <a:r>
              <a:rPr lang="zh-CN" altLang="en-US" sz="1400" dirty="0" smtClean="0"/>
              <a:t>后面</a:t>
            </a:r>
            <a:r>
              <a:rPr lang="zh-CN" altLang="en-US" sz="1400" dirty="0"/>
              <a:t>已经</a:t>
            </a:r>
            <a:r>
              <a:rPr lang="zh-CN" altLang="en-US" sz="1400" dirty="0" smtClean="0"/>
              <a:t>是字符</a:t>
            </a:r>
            <a:r>
              <a:rPr lang="en-US" altLang="zh-CN" sz="1400" dirty="0" smtClean="0"/>
              <a:t>h</a:t>
            </a:r>
            <a:r>
              <a:rPr lang="zh-CN" altLang="en-US" sz="1400" dirty="0" smtClean="0"/>
              <a:t>了，说明</a:t>
            </a:r>
            <a:r>
              <a:rPr lang="en-US" altLang="zh-CN" sz="1400" dirty="0" smtClean="0"/>
              <a:t>\b</a:t>
            </a:r>
            <a:r>
              <a:rPr lang="zh-CN" altLang="en-US" sz="1400" dirty="0" smtClean="0"/>
              <a:t>的前面一个位置不能为字母、数字、下划线。</a:t>
            </a:r>
            <a:endParaRPr lang="en-US" altLang="zh-CN" sz="1400" dirty="0" smtClean="0"/>
          </a:p>
          <a:p>
            <a:r>
              <a:rPr lang="zh-CN" altLang="en-US" sz="1400" dirty="0"/>
              <a:t>同样</a:t>
            </a:r>
            <a:r>
              <a:rPr lang="zh-CN" altLang="en-US" sz="1400" dirty="0" smtClean="0"/>
              <a:t>的，淡蓝色的</a:t>
            </a:r>
            <a:r>
              <a:rPr lang="en-US" altLang="zh-CN" sz="1400" dirty="0" smtClean="0"/>
              <a:t>\b</a:t>
            </a:r>
            <a:r>
              <a:rPr lang="zh-CN" altLang="en-US" sz="1400" dirty="0" smtClean="0"/>
              <a:t>前面已经是字符</a:t>
            </a:r>
            <a:r>
              <a:rPr lang="en-US" altLang="zh-CN" sz="1400" dirty="0" smtClean="0"/>
              <a:t>e</a:t>
            </a:r>
            <a:r>
              <a:rPr lang="zh-CN" altLang="en-US" sz="1400" dirty="0" smtClean="0"/>
              <a:t>了，所以</a:t>
            </a:r>
            <a:r>
              <a:rPr lang="en-US" altLang="zh-CN" sz="1400" dirty="0" smtClean="0"/>
              <a:t>\b</a:t>
            </a:r>
            <a:r>
              <a:rPr lang="zh-CN" altLang="en-US" sz="1400" dirty="0" smtClean="0"/>
              <a:t>的后面一个位置不能为字母、数字、下划线。</a:t>
            </a:r>
            <a:endParaRPr lang="en-US" altLang="zh-CN" sz="1400" dirty="0" smtClean="0"/>
          </a:p>
          <a:p>
            <a:r>
              <a:rPr lang="zh-CN" altLang="en-US" sz="1400" dirty="0" smtClean="0"/>
              <a:t>也就是说，这个字符串匹配失败的原因为</a:t>
            </a:r>
            <a:r>
              <a:rPr lang="en-US" altLang="zh-CN" sz="1400" dirty="0" smtClean="0"/>
              <a:t>:</a:t>
            </a:r>
            <a:r>
              <a:rPr lang="en-US" altLang="zh-CN" sz="1400" dirty="0" err="1" smtClean="0"/>
              <a:t>xxhe</a:t>
            </a:r>
            <a:r>
              <a:rPr lang="zh-CN" altLang="en-US" sz="1400" dirty="0" smtClean="0"/>
              <a:t>部分不符合模式。如果第二个</a:t>
            </a:r>
            <a:r>
              <a:rPr lang="en-US" altLang="zh-CN" sz="1400" dirty="0" smtClean="0"/>
              <a:t>x</a:t>
            </a:r>
            <a:r>
              <a:rPr lang="zh-CN" altLang="en-US" sz="1400" dirty="0" smtClean="0"/>
              <a:t>后面有一个空格，这个字符串就能通过匹配了。</a:t>
            </a:r>
            <a:endParaRPr lang="en-US" altLang="zh-CN" sz="1400" dirty="0" smtClean="0"/>
          </a:p>
          <a:p>
            <a:r>
              <a:rPr lang="en-US" altLang="zh-CN" sz="1400" dirty="0" smtClean="0"/>
              <a:t>step3.</a:t>
            </a:r>
            <a:r>
              <a:rPr lang="zh-CN" altLang="en-US" sz="1400" dirty="0" smtClean="0"/>
              <a:t>加深理解</a:t>
            </a:r>
            <a:endParaRPr lang="en-US" altLang="zh-CN" sz="1400" dirty="0" smtClean="0"/>
          </a:p>
          <a:p>
            <a:r>
              <a:rPr lang="en-US" altLang="zh-CN" sz="1400" dirty="0" smtClean="0"/>
              <a:t>\b</a:t>
            </a:r>
            <a:r>
              <a:rPr lang="zh-CN" altLang="en-US" sz="1400" dirty="0" smtClean="0"/>
              <a:t>就如同在字符和字符之间的一个</a:t>
            </a:r>
            <a:r>
              <a:rPr lang="en-US" altLang="zh-CN" sz="1400" dirty="0" smtClean="0"/>
              <a:t>|</a:t>
            </a:r>
            <a:r>
              <a:rPr lang="zh-CN" altLang="en-US" sz="1400" dirty="0" smtClean="0"/>
              <a:t>，</a:t>
            </a:r>
            <a:r>
              <a:rPr lang="en-US" altLang="zh-CN" sz="1400" dirty="0" smtClean="0"/>
              <a:t>\</a:t>
            </a:r>
            <a:r>
              <a:rPr lang="en-US" altLang="zh-CN" sz="1400" dirty="0" err="1" smtClean="0"/>
              <a:t>bhe</a:t>
            </a:r>
            <a:r>
              <a:rPr lang="en-US" altLang="zh-CN" sz="1400" dirty="0" smtClean="0"/>
              <a:t>\b</a:t>
            </a:r>
            <a:r>
              <a:rPr lang="zh-CN" altLang="en-US" sz="1400" dirty="0" smtClean="0"/>
              <a:t>就像是 </a:t>
            </a:r>
            <a:r>
              <a:rPr lang="en-US" altLang="zh-CN" sz="1400" dirty="0" err="1" smtClean="0"/>
              <a:t>xxx|he</a:t>
            </a:r>
            <a:r>
              <a:rPr lang="en-US" altLang="zh-CN" sz="1400" dirty="0" smtClean="0"/>
              <a:t>|</a:t>
            </a:r>
            <a:r>
              <a:rPr lang="zh-CN" altLang="en-US" sz="1400" dirty="0" smtClean="0"/>
              <a:t>。这里字符</a:t>
            </a:r>
            <a:r>
              <a:rPr lang="en-US" altLang="zh-CN" sz="1400" dirty="0" smtClean="0"/>
              <a:t>h</a:t>
            </a:r>
            <a:r>
              <a:rPr lang="zh-CN" altLang="en-US" sz="1400" dirty="0" smtClean="0"/>
              <a:t>前面的</a:t>
            </a:r>
            <a:r>
              <a:rPr lang="en-US" altLang="zh-CN" sz="1400" dirty="0" smtClean="0"/>
              <a:t>\b</a:t>
            </a:r>
            <a:r>
              <a:rPr lang="zh-CN" altLang="en-US" sz="1400" dirty="0" smtClean="0"/>
              <a:t>所起到的作用是</a:t>
            </a:r>
            <a:r>
              <a:rPr lang="en-US" altLang="zh-CN" sz="1400" dirty="0" smtClean="0"/>
              <a:t>:</a:t>
            </a:r>
          </a:p>
          <a:p>
            <a:r>
              <a:rPr lang="zh-CN" altLang="en-US" sz="1400" dirty="0" smtClean="0"/>
              <a:t>∵ </a:t>
            </a:r>
            <a:r>
              <a:rPr lang="en-US" altLang="zh-CN" sz="1400" dirty="0" smtClean="0"/>
              <a:t>\b</a:t>
            </a:r>
            <a:r>
              <a:rPr lang="zh-CN" altLang="en-US" sz="1400" dirty="0" smtClean="0"/>
              <a:t>后面已经是字符</a:t>
            </a:r>
            <a:r>
              <a:rPr lang="en-US" altLang="zh-CN" sz="1400" dirty="0" smtClean="0"/>
              <a:t>h</a:t>
            </a:r>
            <a:r>
              <a:rPr lang="zh-CN" altLang="en-US" sz="1400" dirty="0" smtClean="0"/>
              <a:t>了</a:t>
            </a:r>
            <a:endParaRPr lang="en-US" altLang="zh-CN" sz="1400" dirty="0"/>
          </a:p>
          <a:p>
            <a:r>
              <a:rPr lang="zh-CN" altLang="en-US" sz="1400" dirty="0" smtClean="0"/>
              <a:t>∴ </a:t>
            </a:r>
            <a:r>
              <a:rPr lang="en-US" altLang="zh-CN" sz="1400" dirty="0" smtClean="0"/>
              <a:t>\b</a:t>
            </a:r>
            <a:r>
              <a:rPr lang="zh-CN" altLang="en-US" sz="1400" dirty="0" smtClean="0"/>
              <a:t>前面不能是数字、字母、汉字、下划线</a:t>
            </a:r>
            <a:endParaRPr lang="en-US" altLang="zh-CN" sz="1400" dirty="0" smtClean="0"/>
          </a:p>
          <a:p>
            <a:endParaRPr lang="en-US" altLang="zh-CN" sz="1400" dirty="0" smtClean="0"/>
          </a:p>
        </p:txBody>
      </p:sp>
    </p:spTree>
    <p:extLst>
      <p:ext uri="{BB962C8B-B14F-4D97-AF65-F5344CB8AC3E}">
        <p14:creationId xmlns:p14="http://schemas.microsoft.com/office/powerpoint/2010/main" val="217605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3.2.1 </a:t>
            </a:r>
            <a:r>
              <a:rPr lang="zh-CN" altLang="en-US" dirty="0"/>
              <a:t>什么是</a:t>
            </a:r>
            <a:r>
              <a:rPr lang="zh-CN" altLang="en-US" dirty="0" smtClean="0"/>
              <a:t>元字符</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元字符（</a:t>
            </a:r>
            <a:r>
              <a:rPr lang="en-US" altLang="zh-CN" sz="1400" dirty="0" smtClean="0"/>
              <a:t>Meta-Characters</a:t>
            </a:r>
            <a:r>
              <a:rPr lang="zh-CN" altLang="en-US" sz="1400" dirty="0" smtClean="0"/>
              <a:t>）的概念：</a:t>
            </a:r>
            <a:endParaRPr lang="en-US" altLang="zh-CN" sz="1400" dirty="0" smtClean="0"/>
          </a:p>
          <a:p>
            <a:r>
              <a:rPr lang="zh-CN" altLang="en-US" sz="1400" dirty="0" smtClean="0"/>
              <a:t>元字符是正则表达式中具有特殊意义的专用字符，用来规定其</a:t>
            </a:r>
            <a:r>
              <a:rPr lang="zh-CN" altLang="en-US" sz="1400" dirty="0" smtClean="0">
                <a:solidFill>
                  <a:srgbClr val="FF0000"/>
                </a:solidFill>
              </a:rPr>
              <a:t>前导字符</a:t>
            </a:r>
            <a:r>
              <a:rPr lang="zh-CN" altLang="en-US" sz="1400" dirty="0" smtClean="0"/>
              <a:t>（即位于元字符前面的字符）在目标对象中的</a:t>
            </a:r>
            <a:r>
              <a:rPr lang="zh-CN" altLang="en-US" sz="1400" dirty="0" smtClean="0">
                <a:solidFill>
                  <a:srgbClr val="FF0000"/>
                </a:solidFill>
              </a:rPr>
              <a:t>出现模式</a:t>
            </a:r>
            <a:r>
              <a:rPr lang="zh-CN" altLang="en-US" sz="1400" dirty="0" smtClean="0"/>
              <a:t>。</a:t>
            </a:r>
            <a:endParaRPr lang="en-US" altLang="zh-CN" sz="1400" dirty="0" smtClean="0"/>
          </a:p>
          <a:p>
            <a:r>
              <a:rPr lang="en-US" altLang="zh-CN" sz="1400" dirty="0" smtClean="0"/>
              <a:t>.	</a:t>
            </a:r>
            <a:r>
              <a:rPr lang="zh-CN" altLang="en-US" sz="1400" dirty="0" smtClean="0"/>
              <a:t>匹配除换行符外的任意字符</a:t>
            </a:r>
            <a:endParaRPr lang="en-US" altLang="zh-CN" sz="1400" dirty="0" smtClean="0"/>
          </a:p>
          <a:p>
            <a:r>
              <a:rPr lang="en-US" altLang="zh-CN" sz="1400" dirty="0" smtClean="0"/>
              <a:t>\w	</a:t>
            </a:r>
            <a:r>
              <a:rPr lang="zh-CN" altLang="en-US" sz="1400" dirty="0" smtClean="0"/>
              <a:t>匹配字母、数字、下划线、汉字</a:t>
            </a:r>
            <a:endParaRPr lang="en-US" altLang="zh-CN" sz="1400" dirty="0" smtClean="0"/>
          </a:p>
          <a:p>
            <a:r>
              <a:rPr lang="en-US" altLang="zh-CN" sz="1400" dirty="0" smtClean="0"/>
              <a:t>\s	</a:t>
            </a:r>
            <a:r>
              <a:rPr lang="zh-CN" altLang="en-US" sz="1400" dirty="0" smtClean="0"/>
              <a:t>匹配任意空白符</a:t>
            </a:r>
            <a:endParaRPr lang="en-US" altLang="zh-CN" sz="1400" dirty="0" smtClean="0"/>
          </a:p>
          <a:p>
            <a:r>
              <a:rPr lang="en-US" altLang="zh-CN" sz="1400" dirty="0" smtClean="0"/>
              <a:t>\d	</a:t>
            </a:r>
            <a:r>
              <a:rPr lang="zh-CN" altLang="en-US" sz="1400" dirty="0" smtClean="0"/>
              <a:t>匹配数字</a:t>
            </a:r>
            <a:endParaRPr lang="en-US" altLang="zh-CN" sz="1400" dirty="0" smtClean="0"/>
          </a:p>
          <a:p>
            <a:r>
              <a:rPr lang="en-US" altLang="zh-CN" sz="1400" dirty="0" smtClean="0"/>
              <a:t>\b	</a:t>
            </a:r>
            <a:r>
              <a:rPr lang="zh-CN" altLang="en-US" sz="1400" dirty="0" smtClean="0"/>
              <a:t>匹配单词的开始或结束</a:t>
            </a:r>
            <a:endParaRPr lang="en-US" altLang="zh-CN" sz="1400" dirty="0" smtClean="0"/>
          </a:p>
          <a:p>
            <a:r>
              <a:rPr lang="en-US" altLang="zh-CN" sz="1400" dirty="0" smtClean="0"/>
              <a:t>^	</a:t>
            </a:r>
            <a:r>
              <a:rPr lang="zh-CN" altLang="en-US" sz="1400" dirty="0" smtClean="0"/>
              <a:t>匹配字符串的开始</a:t>
            </a:r>
            <a:endParaRPr lang="en-US" altLang="zh-CN" sz="1400" dirty="0" smtClean="0"/>
          </a:p>
          <a:p>
            <a:r>
              <a:rPr lang="en-US" altLang="zh-CN" sz="1400" dirty="0" smtClean="0"/>
              <a:t>$	</a:t>
            </a:r>
            <a:r>
              <a:rPr lang="zh-CN" altLang="en-US" sz="1400" dirty="0" smtClean="0"/>
              <a:t>匹配字符串的结束</a:t>
            </a:r>
            <a:endParaRPr lang="en-US" altLang="zh-CN" sz="1400" dirty="0" smtClean="0"/>
          </a:p>
          <a:p>
            <a:r>
              <a:rPr lang="en-US" altLang="zh-CN" sz="1400" dirty="0" smtClean="0"/>
              <a:t>-	</a:t>
            </a:r>
            <a:r>
              <a:rPr lang="zh-CN" altLang="en-US" sz="1400" dirty="0" smtClean="0"/>
              <a:t>表示范围</a:t>
            </a:r>
            <a:endParaRPr lang="en-US" altLang="zh-CN" sz="1400" dirty="0" smtClean="0"/>
          </a:p>
          <a:p>
            <a:r>
              <a:rPr lang="en-US" altLang="zh-CN" sz="1400" dirty="0" smtClean="0"/>
              <a:t>[]	</a:t>
            </a:r>
            <a:r>
              <a:rPr lang="zh-CN" altLang="en-US" sz="1400" dirty="0" smtClean="0"/>
              <a:t>匹配括号中的任何一个字符</a:t>
            </a:r>
            <a:endParaRPr lang="en-US" altLang="zh-CN" sz="1400" dirty="0" smtClean="0"/>
          </a:p>
          <a:p>
            <a:r>
              <a:rPr lang="en-US" altLang="zh-CN" sz="1400" dirty="0" smtClean="0"/>
              <a:t>* + ?	</a:t>
            </a:r>
            <a:r>
              <a:rPr lang="zh-CN" altLang="en-US" sz="1400" dirty="0"/>
              <a:t>量词</a:t>
            </a:r>
            <a:endParaRPr lang="en-US" altLang="zh-CN" sz="1400" dirty="0" smtClean="0"/>
          </a:p>
        </p:txBody>
      </p:sp>
    </p:spTree>
    <p:extLst>
      <p:ext uri="{BB962C8B-B14F-4D97-AF65-F5344CB8AC3E}">
        <p14:creationId xmlns:p14="http://schemas.microsoft.com/office/powerpoint/2010/main" val="349927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zh-CN" altLang="en-US" sz="1400" dirty="0" smtClean="0"/>
              <a:t>例子</a:t>
            </a:r>
            <a:r>
              <a:rPr lang="en-US" altLang="zh-CN" sz="1400" dirty="0" smtClean="0"/>
              <a:t>:</a:t>
            </a:r>
          </a:p>
          <a:p>
            <a:r>
              <a:rPr lang="en-US" altLang="zh-CN" sz="1400" b="1" dirty="0" smtClean="0"/>
              <a:t>1) </a:t>
            </a:r>
            <a:r>
              <a:rPr lang="zh-CN" altLang="en-US" sz="1400" b="1" dirty="0" smtClean="0"/>
              <a:t>匹配以字符</a:t>
            </a:r>
            <a:r>
              <a:rPr lang="en-US" altLang="zh-CN" sz="1400" b="1" dirty="0" smtClean="0"/>
              <a:t>”a”</a:t>
            </a:r>
            <a:r>
              <a:rPr lang="zh-CN" altLang="en-US" sz="1400" b="1" dirty="0" smtClean="0"/>
              <a:t>开头的单词</a:t>
            </a:r>
            <a:endParaRPr lang="en-US" altLang="zh-CN" sz="1400" b="1" dirty="0" smtClean="0"/>
          </a:p>
          <a:p>
            <a:r>
              <a:rPr lang="zh-CN" altLang="en-US" sz="1400" dirty="0" smtClean="0"/>
              <a:t>我的想法</a:t>
            </a:r>
            <a:r>
              <a:rPr lang="en-US" altLang="zh-CN" sz="1400" dirty="0" smtClean="0"/>
              <a:t>:</a:t>
            </a:r>
          </a:p>
          <a:p>
            <a:r>
              <a:rPr lang="en-US" altLang="zh-CN" sz="1400" dirty="0" smtClean="0"/>
              <a:t>\</a:t>
            </a:r>
            <a:r>
              <a:rPr lang="en-US" altLang="zh-CN" sz="1400" dirty="0" err="1" smtClean="0"/>
              <a:t>ba</a:t>
            </a:r>
            <a:r>
              <a:rPr lang="en-US" altLang="zh-CN" sz="1400" dirty="0" smtClean="0"/>
              <a:t>.*\b</a:t>
            </a:r>
          </a:p>
          <a:p>
            <a:r>
              <a:rPr lang="zh-CN" altLang="en-US" sz="1400" dirty="0"/>
              <a:t>错</a:t>
            </a:r>
            <a:r>
              <a:rPr lang="zh-CN" altLang="en-US" sz="1400" dirty="0" smtClean="0"/>
              <a:t>在何处</a:t>
            </a:r>
            <a:r>
              <a:rPr lang="en-US" altLang="zh-CN" sz="1400" dirty="0" smtClean="0"/>
              <a:t>:</a:t>
            </a:r>
            <a:r>
              <a:rPr lang="zh-CN" altLang="en-US" sz="1400" dirty="0" smtClean="0"/>
              <a:t>这样匹配，则在一行内 </a:t>
            </a:r>
            <a:r>
              <a:rPr lang="en-US" altLang="zh-CN" sz="1400" dirty="0" smtClean="0"/>
              <a:t>a</a:t>
            </a:r>
            <a:r>
              <a:rPr lang="zh-CN" altLang="en-US" sz="1400" dirty="0" smtClean="0"/>
              <a:t>开头的单词后面直至该行结束，全都被匹配成了以字符</a:t>
            </a:r>
            <a:r>
              <a:rPr lang="en-US" altLang="zh-CN" sz="1400" dirty="0" smtClean="0"/>
              <a:t>a</a:t>
            </a:r>
            <a:r>
              <a:rPr lang="zh-CN" altLang="en-US" sz="1400" dirty="0" smtClean="0"/>
              <a:t>开头的单词。换句话说，从字符</a:t>
            </a:r>
            <a:r>
              <a:rPr lang="en-US" altLang="zh-CN" sz="1400" dirty="0" smtClean="0"/>
              <a:t>a</a:t>
            </a:r>
            <a:r>
              <a:rPr lang="zh-CN" altLang="en-US" sz="1400" dirty="0" smtClean="0"/>
              <a:t>开始到结束，中间不仅不能有换行符，而且还不能有空格 逗号 下划线等符号。才算是以字符</a:t>
            </a:r>
            <a:r>
              <a:rPr lang="en-US" altLang="zh-CN" sz="1400" dirty="0" smtClean="0"/>
              <a:t>a</a:t>
            </a:r>
            <a:r>
              <a:rPr lang="zh-CN" altLang="en-US" sz="1400" dirty="0" smtClean="0"/>
              <a:t>开头的单词。</a:t>
            </a:r>
            <a:endParaRPr lang="en-US" altLang="zh-CN"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3" y="3717032"/>
            <a:ext cx="46196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30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什么是元字符</a:t>
            </a:r>
          </a:p>
        </p:txBody>
      </p:sp>
      <p:sp>
        <p:nvSpPr>
          <p:cNvPr id="3" name="内容占位符 2"/>
          <p:cNvSpPr>
            <a:spLocks noGrp="1"/>
          </p:cNvSpPr>
          <p:nvPr>
            <p:ph idx="1"/>
          </p:nvPr>
        </p:nvSpPr>
        <p:spPr/>
        <p:txBody>
          <a:bodyPr>
            <a:normAutofit/>
          </a:bodyPr>
          <a:lstStyle/>
          <a:p>
            <a:r>
              <a:rPr lang="en-US" altLang="zh-CN" sz="1400" b="1" dirty="0"/>
              <a:t>1) </a:t>
            </a:r>
            <a:r>
              <a:rPr lang="zh-CN" altLang="en-US" sz="1400" b="1" dirty="0"/>
              <a:t>匹配以字符</a:t>
            </a:r>
            <a:r>
              <a:rPr lang="en-US" altLang="zh-CN" sz="1400" b="1" dirty="0"/>
              <a:t>”a”</a:t>
            </a:r>
            <a:r>
              <a:rPr lang="zh-CN" altLang="en-US" sz="1400" b="1" dirty="0"/>
              <a:t>开头的</a:t>
            </a:r>
            <a:r>
              <a:rPr lang="zh-CN" altLang="en-US" sz="1400" b="1" dirty="0" smtClean="0"/>
              <a:t>单词</a:t>
            </a:r>
            <a:endParaRPr lang="en-US" altLang="zh-CN" sz="1400" dirty="0" smtClean="0"/>
          </a:p>
          <a:p>
            <a:r>
              <a:rPr lang="zh-CN" altLang="en-US" sz="1400" dirty="0" smtClean="0"/>
              <a:t>正确</a:t>
            </a:r>
            <a:r>
              <a:rPr lang="zh-CN" altLang="en-US" sz="1400" dirty="0"/>
              <a:t>写法</a:t>
            </a:r>
            <a:r>
              <a:rPr lang="en-US" altLang="zh-CN" sz="1400" dirty="0"/>
              <a:t>:</a:t>
            </a:r>
          </a:p>
          <a:p>
            <a:r>
              <a:rPr lang="en-US" altLang="zh-CN" sz="1400" dirty="0"/>
              <a:t>\</a:t>
            </a:r>
            <a:r>
              <a:rPr lang="en-US" altLang="zh-CN" sz="1400" dirty="0" err="1"/>
              <a:t>ba</a:t>
            </a:r>
            <a:r>
              <a:rPr lang="en-US" altLang="zh-CN" sz="1400" dirty="0"/>
              <a:t>\w*\b </a:t>
            </a:r>
            <a:endParaRPr lang="en-US" altLang="zh-CN" sz="1400" dirty="0" smtClean="0"/>
          </a:p>
          <a:p>
            <a:r>
              <a:rPr lang="zh-CN" altLang="en-US" sz="1400" dirty="0" smtClean="0"/>
              <a:t>表达式和文本见</a:t>
            </a:r>
            <a:r>
              <a:rPr lang="en-US" altLang="zh-CN" sz="1400" dirty="0" smtClean="0"/>
              <a:t>regularExpression3.log</a:t>
            </a:r>
            <a:endParaRPr lang="zh-CN" altLang="en-US" sz="1400" dirty="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46291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06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2229</Words>
  <Application>Microsoft Office PowerPoint</Application>
  <PresentationFormat>全屏显示(4:3)</PresentationFormat>
  <Paragraphs>188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3.2 正则表达式中的元字符</vt:lpstr>
      <vt:lpstr>3.2 正则表达式中的元字符</vt:lpstr>
      <vt:lpstr>3.2 正则表达式中的元字符</vt:lpstr>
      <vt:lpstr>3.2 正则表达式中的元字符</vt:lpstr>
      <vt:lpstr>3.2 正则表达式中的元字符</vt:lpstr>
      <vt:lpstr>3.2 正则表达式中的元字符</vt:lpstr>
      <vt:lpstr>3.2.1 什么是元字符</vt:lpstr>
      <vt:lpstr>3.2.1 什么是元字符</vt:lpstr>
      <vt:lpstr>3.2.1 什么是元字符</vt:lpstr>
      <vt:lpstr>3.2.1 什么是元字符</vt:lpstr>
      <vt:lpstr>3.2.1 什么是元字符</vt:lpstr>
      <vt:lpstr>3.2.1 什么是元字符</vt:lpstr>
      <vt:lpstr>3.2.1 什么是元字符</vt:lpstr>
      <vt:lpstr>3.2.1 什么是元字符</vt:lpstr>
      <vt:lpstr>3.2.2 起始和结束元字符</vt:lpstr>
      <vt:lpstr>3.2.2 起始和结束元字符</vt:lpstr>
      <vt:lpstr>3.2.2 起始和结束元字符</vt:lpstr>
      <vt:lpstr>3.2.2 起始和结束元字符</vt:lpstr>
      <vt:lpstr>3.2.2 起始和结束元字符</vt:lpstr>
      <vt:lpstr>3.2.2 起始和结束元字符</vt:lpstr>
      <vt:lpstr>3.2.2 起始和结束元字符</vt:lpstr>
      <vt:lpstr>3.2.3 点号</vt:lpstr>
      <vt:lpstr>3.2.3 点号</vt:lpstr>
      <vt:lpstr>3.2.3 点号</vt:lpstr>
      <vt:lpstr>3.2.3 点号</vt:lpstr>
      <vt:lpstr>3.2.4 量词</vt:lpstr>
      <vt:lpstr>3.2.4 量词</vt:lpstr>
      <vt:lpstr>3.2.4 量词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正则表达式中的元字符</dc:title>
  <dc:creator>杨磊</dc:creator>
  <cp:lastModifiedBy>allen1</cp:lastModifiedBy>
  <cp:revision>102</cp:revision>
  <dcterms:created xsi:type="dcterms:W3CDTF">2018-03-08T01:32:38Z</dcterms:created>
  <dcterms:modified xsi:type="dcterms:W3CDTF">2018-03-19T09:20:43Z</dcterms:modified>
</cp:coreProperties>
</file>