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正则表达式的概念和组成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 smtClean="0"/>
              <a:t>1. </a:t>
            </a:r>
            <a:r>
              <a:rPr lang="zh-CN" altLang="en-US" sz="1400" b="1" dirty="0" smtClean="0"/>
              <a:t>正则表达式的概念</a:t>
            </a:r>
            <a:endParaRPr lang="en-US" altLang="zh-CN" sz="1400" b="1" dirty="0" smtClean="0"/>
          </a:p>
          <a:p>
            <a:r>
              <a:rPr lang="zh-CN" altLang="en-US" sz="1400" dirty="0" smtClean="0"/>
              <a:t>正则表达式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用某种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模式</a:t>
            </a:r>
            <a:r>
              <a:rPr lang="zh-CN" altLang="en-US" sz="1400" dirty="0" smtClean="0"/>
              <a:t>去匹配一类字符串的一种公式。简单理解，就是用一个“字符串”描述一个特征，然后利用该字符串验证另一个“字符串”是否符合这个特征的公式。</a:t>
            </a:r>
            <a:endParaRPr lang="en-US" altLang="zh-CN" sz="1400" dirty="0" smtClean="0"/>
          </a:p>
          <a:p>
            <a:r>
              <a:rPr lang="en-US" altLang="zh-CN" sz="1400" b="1" dirty="0" smtClean="0"/>
              <a:t>2.</a:t>
            </a:r>
            <a:r>
              <a:rPr lang="zh-CN" altLang="en-US" sz="1400" b="1" dirty="0"/>
              <a:t>正则表达式的</a:t>
            </a:r>
            <a:r>
              <a:rPr lang="zh-CN" altLang="en-US" sz="1400" b="1" dirty="0" smtClean="0"/>
              <a:t>组成</a:t>
            </a:r>
            <a:endParaRPr lang="en-US" altLang="zh-CN" sz="1400" b="1" dirty="0" smtClean="0"/>
          </a:p>
          <a:p>
            <a:r>
              <a:rPr lang="zh-CN" altLang="en-US" sz="1400" dirty="0"/>
              <a:t>一</a:t>
            </a:r>
            <a:r>
              <a:rPr lang="zh-CN" altLang="en-US" sz="1400" dirty="0" smtClean="0"/>
              <a:t>个完整的正则表达式分为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部分</a:t>
            </a:r>
            <a:r>
              <a:rPr lang="en-US" altLang="zh-CN" sz="1400" dirty="0" smtClean="0"/>
              <a:t>:</a:t>
            </a:r>
          </a:p>
          <a:p>
            <a:r>
              <a:rPr lang="zh-CN" altLang="en-US" sz="1400" dirty="0" smtClean="0"/>
              <a:t>① 分隔符</a:t>
            </a:r>
            <a:r>
              <a:rPr lang="en-US" altLang="zh-CN" sz="1400" dirty="0" smtClean="0"/>
              <a:t>: </a:t>
            </a:r>
            <a:r>
              <a:rPr lang="zh-CN" altLang="en-US" sz="1400" b="1" dirty="0" smtClean="0"/>
              <a:t>除字母、数字、</a:t>
            </a:r>
            <a:r>
              <a:rPr lang="en-US" altLang="zh-CN" sz="1400" b="1" dirty="0" smtClean="0"/>
              <a:t>\</a:t>
            </a:r>
            <a:r>
              <a:rPr lang="zh-CN" altLang="en-US" sz="1400" b="1" dirty="0" smtClean="0"/>
              <a:t>、和空白符之外的任何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字符</a:t>
            </a:r>
            <a:r>
              <a:rPr lang="zh-CN" altLang="en-US" sz="1400" b="1" dirty="0" smtClean="0"/>
              <a:t>均可</a:t>
            </a:r>
            <a:r>
              <a:rPr lang="zh-CN" altLang="en-US" sz="1400" dirty="0" smtClean="0"/>
              <a:t>。常用分隔符有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!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#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%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|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~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② 表达式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由一些特殊字符和非特殊字符组成的一个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字符串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r>
              <a:rPr lang="zh-CN" altLang="en-US" sz="1400" dirty="0" smtClean="0"/>
              <a:t>③ 修饰符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用于</a:t>
            </a:r>
            <a:r>
              <a:rPr lang="zh-CN" altLang="en-US" sz="1400" b="1" dirty="0" smtClean="0"/>
              <a:t>开启或关闭某种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模式</a:t>
            </a:r>
            <a:r>
              <a:rPr lang="zh-CN" altLang="en-US" sz="1400" dirty="0" smtClean="0"/>
              <a:t>。如</a:t>
            </a:r>
            <a:r>
              <a:rPr lang="en-US" altLang="zh-CN" sz="1400" dirty="0" smtClean="0"/>
              <a:t>i</a:t>
            </a:r>
            <a:r>
              <a:rPr lang="zh-CN" altLang="en-US" sz="1400" dirty="0" smtClean="0"/>
              <a:t>表示无视大小写模式。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196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2.2.2.1 \b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3 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\b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答</a:t>
            </a:r>
            <a:r>
              <a:rPr lang="en-US" altLang="zh-CN" sz="1400" dirty="0" smtClean="0"/>
              <a:t>: he\b</a:t>
            </a:r>
            <a:endParaRPr lang="zh-CN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" y="3284984"/>
            <a:ext cx="46386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12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2.2.2.1 \b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3 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\b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endParaRPr lang="zh-CN" alt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3" y="2924944"/>
            <a:ext cx="3649966" cy="4307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32353"/>
            <a:ext cx="3672759" cy="146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532" y="2924944"/>
            <a:ext cx="5147427" cy="497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759" y="7916331"/>
            <a:ext cx="5152200" cy="15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436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2.2.2.1 \b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3 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\b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可以看到，字符串</a:t>
            </a:r>
            <a:r>
              <a:rPr lang="en-US" altLang="zh-CN" sz="1400" dirty="0" smtClean="0"/>
              <a:t>’he’ ‘</a:t>
            </a:r>
            <a:r>
              <a:rPr lang="en-US" altLang="zh-CN" sz="1400" dirty="0" err="1" smtClean="0"/>
              <a:t>hehe</a:t>
            </a:r>
            <a:r>
              <a:rPr lang="en-US" altLang="zh-CN" sz="1400" dirty="0" smtClean="0"/>
              <a:t>’ ‘ he’ ‘</a:t>
            </a:r>
            <a:r>
              <a:rPr lang="en-US" altLang="zh-CN" sz="1400" dirty="0" err="1" smtClean="0"/>
              <a:t>ahe</a:t>
            </a:r>
            <a:r>
              <a:rPr lang="en-US" altLang="zh-CN" sz="1400" dirty="0" smtClean="0"/>
              <a:t>’ ‘he ’ ‘2he’ </a:t>
            </a:r>
            <a:r>
              <a:rPr lang="zh-CN" altLang="en-US" sz="1400" dirty="0" smtClean="0"/>
              <a:t>可以通过匹配。和题目要求相符。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b="1" dirty="0" smtClean="0"/>
              <a:t>③ 总结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由这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个例题可以得出结论</a:t>
            </a:r>
            <a:r>
              <a:rPr lang="en-US" altLang="zh-CN" sz="1400" dirty="0" smtClean="0"/>
              <a:t>:\b</a:t>
            </a:r>
            <a:r>
              <a:rPr lang="zh-CN" altLang="en-US" sz="1400" dirty="0" smtClean="0"/>
              <a:t>这一元字符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对除字母、数字、汉字、下划线之外的字符是不生效的。也就是说，如果例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的需求改为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匹配以字符</a:t>
            </a:r>
            <a:r>
              <a:rPr lang="en-US" altLang="zh-CN" sz="1400" dirty="0" smtClean="0"/>
              <a:t>’he’</a:t>
            </a:r>
            <a:r>
              <a:rPr lang="zh-CN" altLang="en-US" sz="1400" dirty="0" smtClean="0"/>
              <a:t>开头的单词，则正则</a:t>
            </a:r>
            <a:r>
              <a:rPr lang="en-US" altLang="zh-CN" sz="1400" dirty="0" smtClean="0"/>
              <a:t>\</a:t>
            </a:r>
            <a:r>
              <a:rPr lang="en-US" altLang="zh-CN" sz="1400" dirty="0" err="1" smtClean="0"/>
              <a:t>bhe</a:t>
            </a:r>
            <a:r>
              <a:rPr lang="zh-CN" altLang="en-US" sz="1400" dirty="0" smtClean="0"/>
              <a:t>将失效，因为字符串</a:t>
            </a:r>
            <a:r>
              <a:rPr lang="en-US" altLang="zh-CN" sz="1400" dirty="0" smtClean="0"/>
              <a:t>’ he’</a:t>
            </a:r>
            <a:r>
              <a:rPr lang="zh-CN" altLang="en-US" sz="1400" dirty="0" smtClean="0"/>
              <a:t>可以通过匹配。同理，将例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的需求改为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匹配以字符</a:t>
            </a:r>
            <a:r>
              <a:rPr lang="en-US" altLang="zh-CN" sz="1400" dirty="0" smtClean="0"/>
              <a:t>’he’</a:t>
            </a:r>
            <a:r>
              <a:rPr lang="zh-CN" altLang="en-US" sz="1400" dirty="0" smtClean="0"/>
              <a:t>结尾的单词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则正则</a:t>
            </a:r>
            <a:r>
              <a:rPr lang="en-US" altLang="zh-CN" sz="1400" dirty="0" smtClean="0"/>
              <a:t>he\b</a:t>
            </a:r>
            <a:r>
              <a:rPr lang="zh-CN" altLang="en-US" sz="1400" dirty="0" smtClean="0"/>
              <a:t>也将失效。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那么如何实现这样的需求呢</a:t>
            </a:r>
            <a:r>
              <a:rPr lang="en-US" altLang="zh-CN" sz="1400" dirty="0" smtClean="0"/>
              <a:t>?</a:t>
            </a:r>
          </a:p>
          <a:p>
            <a:r>
              <a:rPr lang="zh-CN" altLang="en-US" sz="1400" dirty="0" smtClean="0"/>
              <a:t>由此引出了其他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个位置类元字符</a:t>
            </a:r>
            <a:r>
              <a:rPr lang="en-US" altLang="zh-CN" sz="1400" dirty="0" smtClean="0"/>
              <a:t>: ^ $</a:t>
            </a:r>
          </a:p>
          <a:p>
            <a:r>
              <a:rPr lang="en-US" altLang="zh-CN" sz="1400" b="1" dirty="0" smtClean="0"/>
              <a:t>2.2.2.2 ^</a:t>
            </a:r>
          </a:p>
          <a:p>
            <a:r>
              <a:rPr lang="zh-CN" altLang="en-US" sz="1400" b="1" dirty="0" smtClean="0"/>
              <a:t>① 概念</a:t>
            </a:r>
            <a:r>
              <a:rPr lang="en-US" altLang="zh-CN" sz="1400" dirty="0"/>
              <a:t>:</a:t>
            </a:r>
            <a:r>
              <a:rPr lang="zh-CN" altLang="en-US" sz="1400" dirty="0" smtClean="0"/>
              <a:t>匹配字符串的开始</a:t>
            </a:r>
            <a:endParaRPr lang="en-US" altLang="zh-CN" sz="1400" dirty="0" smtClean="0"/>
          </a:p>
          <a:p>
            <a:r>
              <a:rPr lang="zh-CN" altLang="en-US" sz="1400" b="1" dirty="0" smtClean="0"/>
              <a:t>② 应用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88221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2.2.2.2 ^</a:t>
            </a:r>
          </a:p>
          <a:p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1 ^</a:t>
            </a:r>
            <a:r>
              <a:rPr lang="en-US" altLang="zh-CN" sz="1400" b="1" dirty="0" err="1" smtClean="0"/>
              <a:t>exp</a:t>
            </a:r>
            <a:r>
              <a:rPr lang="zh-CN" altLang="en-US" sz="1400" b="1" dirty="0" smtClean="0"/>
              <a:t>格式</a:t>
            </a:r>
            <a:endParaRPr lang="en-US" altLang="zh-CN" sz="1400" b="1" dirty="0" smtClean="0"/>
          </a:p>
          <a:p>
            <a:r>
              <a:rPr lang="zh-CN" altLang="en-US" sz="1400" dirty="0" smtClean="0"/>
              <a:t>从下列单词中，匹配出以</a:t>
            </a:r>
            <a:r>
              <a:rPr lang="en-US" altLang="zh-CN" sz="1400" dirty="0" smtClean="0"/>
              <a:t>’he’</a:t>
            </a:r>
            <a:r>
              <a:rPr lang="zh-CN" altLang="en-US" sz="1400" dirty="0" smtClean="0"/>
              <a:t>开头的单词</a:t>
            </a:r>
            <a:endParaRPr lang="en-US" altLang="zh-CN" sz="1400" dirty="0" smtClean="0"/>
          </a:p>
          <a:p>
            <a:r>
              <a:rPr lang="en-US" altLang="zh-CN" sz="1400" dirty="0"/>
              <a:t>he</a:t>
            </a:r>
            <a:endParaRPr lang="zh-CN" altLang="en-US" sz="1400" dirty="0"/>
          </a:p>
          <a:p>
            <a:r>
              <a:rPr lang="en-US" altLang="zh-CN" sz="1400" dirty="0" err="1"/>
              <a:t>hehe</a:t>
            </a:r>
            <a:endParaRPr lang="zh-CN" altLang="en-US" sz="1400" dirty="0"/>
          </a:p>
          <a:p>
            <a:r>
              <a:rPr lang="en-US" altLang="zh-CN" sz="1400" dirty="0"/>
              <a:t>her</a:t>
            </a:r>
            <a:endParaRPr lang="zh-CN" altLang="en-US" sz="1400" dirty="0"/>
          </a:p>
          <a:p>
            <a:r>
              <a:rPr lang="en-US" altLang="zh-CN" sz="1400" dirty="0" err="1"/>
              <a:t>heet</a:t>
            </a:r>
            <a:endParaRPr lang="zh-CN" altLang="en-US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he</a:t>
            </a:r>
            <a:endParaRPr lang="zh-CN" altLang="en-US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 err="1"/>
              <a:t>ahea</a:t>
            </a:r>
            <a:endParaRPr lang="zh-CN" altLang="en-US" sz="1400" dirty="0"/>
          </a:p>
          <a:p>
            <a:r>
              <a:rPr lang="en-US" altLang="zh-CN" sz="1400" dirty="0" err="1"/>
              <a:t>ahe</a:t>
            </a:r>
            <a:endParaRPr lang="zh-CN" altLang="en-US" sz="1400" dirty="0"/>
          </a:p>
          <a:p>
            <a:r>
              <a:rPr lang="en-US" altLang="zh-CN" sz="1400" dirty="0"/>
              <a:t>he</a:t>
            </a:r>
            <a:r>
              <a:rPr lang="zh-CN" altLang="en-US" sz="1400" dirty="0"/>
              <a:t> </a:t>
            </a:r>
          </a:p>
          <a:p>
            <a:r>
              <a:rPr lang="en-US" altLang="zh-CN" sz="1400" dirty="0" smtClean="0"/>
              <a:t>2he</a:t>
            </a:r>
          </a:p>
          <a:p>
            <a:r>
              <a:rPr lang="zh-CN" altLang="en-US" sz="1400" dirty="0" smtClean="0"/>
              <a:t>答</a:t>
            </a:r>
            <a:r>
              <a:rPr lang="en-US" altLang="zh-CN" sz="1400" dirty="0" smtClean="0"/>
              <a:t>: ^he</a:t>
            </a:r>
          </a:p>
          <a:p>
            <a:r>
              <a:rPr lang="zh-CN" altLang="en-US" sz="1400" dirty="0"/>
              <a:t>下</a:t>
            </a:r>
            <a:r>
              <a:rPr lang="zh-CN" altLang="en-US" sz="1400" dirty="0" smtClean="0"/>
              <a:t>图为正则测试工具的结果</a:t>
            </a:r>
            <a:endParaRPr lang="zh-CN" alt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" y="6093296"/>
            <a:ext cx="46577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81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2.2.2.2 ^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1 ^</a:t>
            </a:r>
            <a:r>
              <a:rPr lang="en-US" altLang="zh-CN" sz="1400" b="1" dirty="0" err="1"/>
              <a:t>exp</a:t>
            </a:r>
            <a:r>
              <a:rPr lang="zh-CN" altLang="en-US" sz="1400" b="1" dirty="0" smtClean="0"/>
              <a:t>格式</a:t>
            </a:r>
            <a:endParaRPr lang="en-US" altLang="zh-CN" sz="1400" b="1" dirty="0" smtClean="0"/>
          </a:p>
          <a:p>
            <a:r>
              <a:rPr lang="zh-CN" altLang="en-US" sz="1400" dirty="0" smtClean="0"/>
              <a:t>如下为</a:t>
            </a:r>
            <a:r>
              <a:rPr lang="en-US" altLang="zh-CN" sz="1400" dirty="0" smtClean="0"/>
              <a:t>PHP</a:t>
            </a:r>
            <a:r>
              <a:rPr lang="zh-CN" altLang="en-US" sz="1400" dirty="0" smtClean="0"/>
              <a:t>代码中运行的结果。</a:t>
            </a:r>
            <a:r>
              <a:rPr lang="zh-CN" altLang="en-US" sz="1400" dirty="0"/>
              <a:t>可以</a:t>
            </a:r>
            <a:r>
              <a:rPr lang="zh-CN" altLang="en-US" sz="1400" dirty="0" smtClean="0"/>
              <a:t>看到字符串</a:t>
            </a:r>
            <a:r>
              <a:rPr lang="en-US" altLang="zh-CN" sz="1400" dirty="0" smtClean="0"/>
              <a:t>’he’ ‘</a:t>
            </a:r>
            <a:r>
              <a:rPr lang="en-US" altLang="zh-CN" sz="1400" dirty="0" err="1" smtClean="0"/>
              <a:t>hehe</a:t>
            </a:r>
            <a:r>
              <a:rPr lang="en-US" altLang="zh-CN" sz="1400" dirty="0" smtClean="0"/>
              <a:t>’ ‘her’ ‘</a:t>
            </a:r>
            <a:r>
              <a:rPr lang="en-US" altLang="zh-CN" sz="1400" dirty="0" err="1" smtClean="0"/>
              <a:t>heet</a:t>
            </a:r>
            <a:r>
              <a:rPr lang="en-US" altLang="zh-CN" sz="1400" dirty="0" smtClean="0"/>
              <a:t>’ ‘he ’</a:t>
            </a:r>
            <a:r>
              <a:rPr lang="zh-CN" altLang="en-US" sz="1400" dirty="0" smtClean="0"/>
              <a:t>通过了匹配。</a:t>
            </a:r>
            <a:endParaRPr lang="en-US" altLang="zh-CN" sz="1400" dirty="0" smtClean="0"/>
          </a:p>
          <a:p>
            <a:r>
              <a:rPr lang="zh-CN" altLang="en-US" sz="1400" b="1" dirty="0" smtClean="0"/>
              <a:t>③ 总结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与</a:t>
            </a:r>
            <a:r>
              <a:rPr lang="en-US" altLang="zh-CN" sz="1400" dirty="0" smtClean="0"/>
              <a:t>2.2.2.1</a:t>
            </a:r>
            <a:r>
              <a:rPr lang="zh-CN" altLang="en-US" sz="1400" dirty="0" smtClean="0"/>
              <a:t>中例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的不同在于，字符串</a:t>
            </a:r>
            <a:r>
              <a:rPr lang="en-US" altLang="zh-CN" sz="1400" dirty="0" smtClean="0"/>
              <a:t>’ he’</a:t>
            </a:r>
            <a:r>
              <a:rPr lang="zh-CN" altLang="en-US" sz="1400" dirty="0" smtClean="0"/>
              <a:t>这一次没有通过匹配，这表示</a:t>
            </a:r>
            <a:r>
              <a:rPr lang="en-US" altLang="zh-CN" sz="1400" dirty="0" smtClean="0"/>
              <a:t>^</a:t>
            </a:r>
            <a:r>
              <a:rPr lang="zh-CN" altLang="en-US" sz="1400" dirty="0" smtClean="0"/>
              <a:t>对非数字、字母、汉字、下划线的字符也生效了。也就是说，</a:t>
            </a:r>
            <a:r>
              <a:rPr lang="en-US" altLang="zh-CN" sz="1400" dirty="0" smtClean="0"/>
              <a:t>^</a:t>
            </a:r>
            <a:r>
              <a:rPr lang="zh-CN" altLang="en-US" sz="1400" dirty="0"/>
              <a:t>只能通过</a:t>
            </a:r>
            <a:r>
              <a:rPr lang="zh-CN" altLang="en-US" sz="1400" dirty="0" smtClean="0"/>
              <a:t>符合出现在它后面的</a:t>
            </a:r>
            <a:r>
              <a:rPr lang="en-US" altLang="zh-CN" sz="1400" dirty="0" err="1" smtClean="0"/>
              <a:t>exp</a:t>
            </a:r>
            <a:r>
              <a:rPr lang="zh-CN" altLang="en-US" sz="1400" dirty="0" smtClean="0"/>
              <a:t>所描述模式的字符串。</a:t>
            </a:r>
            <a:r>
              <a:rPr lang="en-US" altLang="zh-CN" sz="1400" dirty="0" smtClean="0"/>
              <a:t>^</a:t>
            </a:r>
            <a:r>
              <a:rPr lang="zh-CN" altLang="en-US" sz="1400" dirty="0" smtClean="0"/>
              <a:t>比</a:t>
            </a:r>
            <a:r>
              <a:rPr lang="en-US" altLang="zh-CN" sz="1400" dirty="0" smtClean="0"/>
              <a:t>\b</a:t>
            </a:r>
            <a:r>
              <a:rPr lang="zh-CN" altLang="en-US" sz="1400" dirty="0" smtClean="0"/>
              <a:t>所限制的条件更为严格。因为</a:t>
            </a:r>
            <a:r>
              <a:rPr lang="zh-CN" altLang="en-US" sz="1400" dirty="0"/>
              <a:t>对于</a:t>
            </a:r>
            <a:r>
              <a:rPr lang="en-US" altLang="zh-CN" sz="1400" dirty="0" smtClean="0"/>
              <a:t>\</a:t>
            </a:r>
            <a:r>
              <a:rPr lang="en-US" altLang="zh-CN" sz="1400" dirty="0" err="1" smtClean="0"/>
              <a:t>bexp</a:t>
            </a:r>
            <a:r>
              <a:rPr lang="zh-CN" altLang="en-US" sz="1400" dirty="0" smtClean="0"/>
              <a:t>而言，在</a:t>
            </a:r>
            <a:r>
              <a:rPr lang="en-US" altLang="zh-CN" sz="1400" dirty="0" err="1" smtClean="0"/>
              <a:t>exp</a:t>
            </a:r>
            <a:r>
              <a:rPr lang="zh-CN" altLang="en-US" sz="1400" dirty="0" smtClean="0"/>
              <a:t>之前出现非</a:t>
            </a:r>
            <a:r>
              <a:rPr lang="zh-CN" altLang="en-US" sz="1400" dirty="0"/>
              <a:t>数字、字母、汉字、下划线的</a:t>
            </a:r>
            <a:r>
              <a:rPr lang="zh-CN" altLang="en-US" sz="1400" dirty="0" smtClean="0"/>
              <a:t>字符是可以通过匹配的，而</a:t>
            </a:r>
            <a:r>
              <a:rPr lang="en-US" altLang="zh-CN" sz="1400" dirty="0" smtClean="0"/>
              <a:t>^</a:t>
            </a:r>
            <a:r>
              <a:rPr lang="en-US" altLang="zh-CN" sz="1400" dirty="0" err="1" smtClean="0"/>
              <a:t>exp</a:t>
            </a:r>
            <a:r>
              <a:rPr lang="zh-CN" altLang="en-US" sz="1400" dirty="0" smtClean="0"/>
              <a:t>则不行。</a:t>
            </a:r>
            <a:endParaRPr lang="en-US" altLang="zh-CN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53" y="4350567"/>
            <a:ext cx="5131703" cy="5055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53" y="9373070"/>
            <a:ext cx="5108547" cy="1616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493" y="4357517"/>
            <a:ext cx="4362946" cy="512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6968" y="9480442"/>
            <a:ext cx="4352421" cy="1459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81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 smtClean="0"/>
              <a:t>2.2.2.3 $</a:t>
            </a:r>
          </a:p>
          <a:p>
            <a:r>
              <a:rPr lang="zh-CN" altLang="en-US" sz="1400" b="1" dirty="0" smtClean="0"/>
              <a:t>① 概念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匹配字符串的结束</a:t>
            </a:r>
            <a:endParaRPr lang="en-US" altLang="zh-CN" sz="1400" dirty="0" smtClean="0"/>
          </a:p>
          <a:p>
            <a:r>
              <a:rPr lang="zh-CN" altLang="en-US" sz="1400" b="1" dirty="0" smtClean="0"/>
              <a:t>② 应用</a:t>
            </a:r>
            <a:endParaRPr lang="en-US" altLang="zh-CN" sz="1400" b="1" dirty="0" smtClean="0"/>
          </a:p>
          <a:p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1 </a:t>
            </a:r>
            <a:r>
              <a:rPr lang="en-US" altLang="zh-CN" sz="1400" b="1" dirty="0" err="1" smtClean="0"/>
              <a:t>exp</a:t>
            </a:r>
            <a:r>
              <a:rPr lang="en-US" altLang="zh-CN" sz="1400" b="1" dirty="0" smtClean="0"/>
              <a:t>$</a:t>
            </a:r>
            <a:r>
              <a:rPr lang="zh-CN" altLang="en-US" sz="1400" b="1" dirty="0" smtClean="0"/>
              <a:t>格式</a:t>
            </a:r>
            <a:endParaRPr lang="en-US" altLang="zh-CN" sz="1400" b="1" dirty="0" smtClean="0"/>
          </a:p>
          <a:p>
            <a:r>
              <a:rPr lang="zh-CN" altLang="en-US" sz="1400" dirty="0" smtClean="0"/>
              <a:t>在下列单词中，匹配以字符串</a:t>
            </a:r>
            <a:r>
              <a:rPr lang="en-US" altLang="zh-CN" sz="1400" dirty="0" smtClean="0"/>
              <a:t>’he’</a:t>
            </a:r>
            <a:r>
              <a:rPr lang="zh-CN" altLang="en-US" sz="1400" dirty="0" smtClean="0"/>
              <a:t>结尾的单词</a:t>
            </a:r>
            <a:endParaRPr lang="en-US" altLang="zh-CN" sz="1400" dirty="0" smtClean="0"/>
          </a:p>
          <a:p>
            <a:r>
              <a:rPr lang="en-US" altLang="zh-CN" sz="1400" dirty="0"/>
              <a:t>he</a:t>
            </a:r>
            <a:endParaRPr lang="zh-CN" altLang="en-US" sz="1400" dirty="0"/>
          </a:p>
          <a:p>
            <a:r>
              <a:rPr lang="en-US" altLang="zh-CN" sz="1400" dirty="0" err="1"/>
              <a:t>hehe</a:t>
            </a:r>
            <a:endParaRPr lang="zh-CN" altLang="en-US" sz="1400" dirty="0"/>
          </a:p>
          <a:p>
            <a:r>
              <a:rPr lang="en-US" altLang="zh-CN" sz="1400" dirty="0"/>
              <a:t>her</a:t>
            </a:r>
            <a:endParaRPr lang="zh-CN" altLang="en-US" sz="1400" dirty="0"/>
          </a:p>
          <a:p>
            <a:r>
              <a:rPr lang="en-US" altLang="zh-CN" sz="1400" dirty="0" err="1"/>
              <a:t>heet</a:t>
            </a:r>
            <a:endParaRPr lang="zh-CN" altLang="en-US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he</a:t>
            </a:r>
            <a:endParaRPr lang="zh-CN" altLang="en-US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 err="1"/>
              <a:t>ahea</a:t>
            </a:r>
            <a:endParaRPr lang="zh-CN" altLang="en-US" sz="1400" dirty="0"/>
          </a:p>
          <a:p>
            <a:r>
              <a:rPr lang="en-US" altLang="zh-CN" sz="1400" dirty="0" err="1"/>
              <a:t>ahe</a:t>
            </a:r>
            <a:endParaRPr lang="zh-CN" altLang="en-US" sz="1400" dirty="0"/>
          </a:p>
          <a:p>
            <a:r>
              <a:rPr lang="en-US" altLang="zh-CN" sz="1400" dirty="0"/>
              <a:t>he</a:t>
            </a:r>
            <a:r>
              <a:rPr lang="zh-CN" altLang="en-US" sz="1400" dirty="0"/>
              <a:t> </a:t>
            </a:r>
          </a:p>
          <a:p>
            <a:r>
              <a:rPr lang="en-US" altLang="zh-CN" sz="1400" dirty="0"/>
              <a:t>2he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320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2.2.2.3 </a:t>
            </a:r>
            <a:r>
              <a:rPr lang="en-US" altLang="zh-CN" sz="1400" b="1" dirty="0" smtClean="0"/>
              <a:t>$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1 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$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答</a:t>
            </a:r>
            <a:r>
              <a:rPr lang="en-US" altLang="zh-CN" sz="1400" dirty="0" smtClean="0"/>
              <a:t>: he$</a:t>
            </a:r>
          </a:p>
          <a:p>
            <a:r>
              <a:rPr lang="zh-CN" altLang="en-US" sz="1400" dirty="0" smtClean="0"/>
              <a:t>下图为使用正则测试工具的结果。</a:t>
            </a:r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" y="3573016"/>
            <a:ext cx="466725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0575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2.2.2.3 $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1 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$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PHP</a:t>
            </a:r>
            <a:r>
              <a:rPr lang="zh-CN" altLang="en-US" sz="1400" dirty="0" smtClean="0"/>
              <a:t>中使用该正则的测试结果图如下。</a:t>
            </a:r>
            <a:endParaRPr lang="zh-CN" altLang="en-US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" y="3212976"/>
            <a:ext cx="4443192" cy="524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" y="8469560"/>
            <a:ext cx="4443192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47" y="3212976"/>
            <a:ext cx="5294356" cy="5159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108" y="8403058"/>
            <a:ext cx="6257146" cy="179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1378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2.2.2.3 $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1 </a:t>
            </a:r>
            <a:r>
              <a:rPr lang="en-US" altLang="zh-CN" sz="1400" b="1" dirty="0" err="1"/>
              <a:t>exp</a:t>
            </a:r>
            <a:r>
              <a:rPr lang="en-US" altLang="zh-CN" sz="1400" b="1" dirty="0"/>
              <a:t>$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可以看到，字符串</a:t>
            </a:r>
            <a:r>
              <a:rPr lang="en-US" altLang="zh-CN" sz="1400" dirty="0" smtClean="0"/>
              <a:t>’he’ ‘</a:t>
            </a:r>
            <a:r>
              <a:rPr lang="en-US" altLang="zh-CN" sz="1400" dirty="0" err="1" smtClean="0"/>
              <a:t>hehe</a:t>
            </a:r>
            <a:r>
              <a:rPr lang="en-US" altLang="zh-CN" sz="1400" dirty="0" smtClean="0"/>
              <a:t>’ ‘ he’ ‘</a:t>
            </a:r>
            <a:r>
              <a:rPr lang="en-US" altLang="zh-CN" sz="1400" dirty="0" err="1" smtClean="0"/>
              <a:t>ahe</a:t>
            </a:r>
            <a:r>
              <a:rPr lang="en-US" altLang="zh-CN" sz="1400" dirty="0" smtClean="0"/>
              <a:t>’ ‘2he’</a:t>
            </a:r>
            <a:r>
              <a:rPr lang="zh-CN" altLang="en-US" sz="1400" dirty="0" smtClean="0"/>
              <a:t>可以通过匹配。</a:t>
            </a:r>
            <a:endParaRPr lang="en-US" altLang="zh-CN" sz="1400" dirty="0" smtClean="0"/>
          </a:p>
          <a:p>
            <a:r>
              <a:rPr lang="zh-CN" altLang="en-US" sz="1400" b="1" dirty="0" smtClean="0"/>
              <a:t>③ 总结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2.2.2.1</a:t>
            </a:r>
            <a:r>
              <a:rPr lang="zh-CN" altLang="en-US" sz="1400" dirty="0" smtClean="0"/>
              <a:t>中例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的不同在于，字符串</a:t>
            </a:r>
            <a:r>
              <a:rPr lang="en-US" altLang="zh-CN" sz="1400" dirty="0" smtClean="0"/>
              <a:t>’he ’</a:t>
            </a:r>
            <a:r>
              <a:rPr lang="zh-CN" altLang="en-US" sz="1400" dirty="0" smtClean="0"/>
              <a:t>没有通过匹配。道理和</a:t>
            </a:r>
            <a:r>
              <a:rPr lang="en-US" altLang="zh-CN" sz="1400" dirty="0" smtClean="0"/>
              <a:t>2.2.2.2</a:t>
            </a:r>
            <a:r>
              <a:rPr lang="zh-CN" altLang="en-US" sz="1400" dirty="0" smtClean="0"/>
              <a:t>中所说的类似，</a:t>
            </a:r>
            <a:r>
              <a:rPr lang="en-US" altLang="zh-CN" sz="1400" dirty="0" err="1" smtClean="0"/>
              <a:t>exp</a:t>
            </a:r>
            <a:r>
              <a:rPr lang="en-US" altLang="zh-CN" sz="1400" dirty="0" smtClean="0"/>
              <a:t>\b</a:t>
            </a:r>
            <a:r>
              <a:rPr lang="zh-CN" altLang="en-US" sz="1400" dirty="0" smtClean="0"/>
              <a:t>对</a:t>
            </a:r>
            <a:r>
              <a:rPr lang="en-US" altLang="zh-CN" sz="1400" dirty="0" err="1" smtClean="0"/>
              <a:t>exp</a:t>
            </a:r>
            <a:r>
              <a:rPr lang="zh-CN" altLang="en-US" sz="1400" dirty="0" smtClean="0"/>
              <a:t>后面的非数字、字母、汉字、下划线类的字符是不生效的，而</a:t>
            </a:r>
            <a:r>
              <a:rPr lang="en-US" altLang="zh-CN" sz="1400" dirty="0" err="1" smtClean="0"/>
              <a:t>exp</a:t>
            </a:r>
            <a:r>
              <a:rPr lang="en-US" altLang="zh-CN" sz="1400" dirty="0" smtClean="0"/>
              <a:t>$</a:t>
            </a:r>
            <a:r>
              <a:rPr lang="zh-CN" altLang="en-US" sz="1400" dirty="0" smtClean="0"/>
              <a:t>，则必须严格以</a:t>
            </a:r>
            <a:r>
              <a:rPr lang="en-US" altLang="zh-CN" sz="1400" dirty="0" err="1" smtClean="0"/>
              <a:t>exp</a:t>
            </a:r>
            <a:r>
              <a:rPr lang="zh-CN" altLang="en-US" sz="1400" dirty="0" smtClean="0"/>
              <a:t>所描述的模式作为字符串的结尾，后面再出现任何字符，均无法通过匹配。</a:t>
            </a:r>
            <a:endParaRPr lang="en-US" altLang="zh-CN" sz="1400" dirty="0" smtClean="0"/>
          </a:p>
          <a:p>
            <a:endParaRPr lang="en-US" altLang="zh-CN" sz="1400" b="1" dirty="0"/>
          </a:p>
          <a:p>
            <a:r>
              <a:rPr lang="en-US" altLang="zh-CN" sz="1400" b="1" dirty="0" smtClean="0"/>
              <a:t>2.2.2.4 </a:t>
            </a:r>
            <a:r>
              <a:rPr lang="zh-CN" altLang="en-US" sz="1400" b="1" dirty="0" smtClean="0"/>
              <a:t>本节小结</a:t>
            </a:r>
            <a:endParaRPr lang="en-US" altLang="zh-CN" sz="1400" b="1" dirty="0" smtClean="0"/>
          </a:p>
          <a:p>
            <a:r>
              <a:rPr lang="zh-CN" altLang="en-US" sz="1400" dirty="0"/>
              <a:t>本</a:t>
            </a:r>
            <a:r>
              <a:rPr lang="zh-CN" altLang="en-US" sz="1400" dirty="0" smtClean="0"/>
              <a:t>节主要介绍了</a:t>
            </a:r>
            <a:r>
              <a:rPr lang="en-US" altLang="zh-CN" sz="1400" dirty="0" smtClean="0"/>
              <a:t>\b ^ $ </a:t>
            </a:r>
            <a:r>
              <a:rPr lang="zh-CN" altLang="en-US" sz="1400" dirty="0" smtClean="0"/>
              <a:t>三个表示位置的元字符。其中</a:t>
            </a:r>
            <a:r>
              <a:rPr lang="en-US" altLang="zh-CN" sz="1400" dirty="0" smtClean="0"/>
              <a:t>\b</a:t>
            </a:r>
            <a:r>
              <a:rPr lang="zh-CN" altLang="en-US" sz="1400" dirty="0" smtClean="0"/>
              <a:t>表示匹配一个前后均不为数字、字母、汉字、下划线的位置</a:t>
            </a:r>
            <a:r>
              <a:rPr lang="en-US" altLang="zh-CN" sz="1400" dirty="0" smtClean="0"/>
              <a:t>;^</a:t>
            </a:r>
            <a:r>
              <a:rPr lang="zh-CN" altLang="en-US" sz="1400" dirty="0" smtClean="0"/>
              <a:t>表示匹配一个开始位置</a:t>
            </a:r>
            <a:r>
              <a:rPr lang="en-US" altLang="zh-CN" sz="1400" dirty="0" smtClean="0"/>
              <a:t>;$</a:t>
            </a:r>
            <a:r>
              <a:rPr lang="zh-CN" altLang="en-US" sz="1400" dirty="0" smtClean="0"/>
              <a:t>表示匹配一个结束位置。比较重要的概念在于</a:t>
            </a:r>
            <a:r>
              <a:rPr lang="en-US" altLang="zh-CN" sz="1400" dirty="0" smtClean="0"/>
              <a:t>\</a:t>
            </a:r>
            <a:r>
              <a:rPr lang="en-US" altLang="zh-CN" sz="1400" dirty="0" err="1" smtClean="0"/>
              <a:t>bexp</a:t>
            </a:r>
            <a:r>
              <a:rPr lang="zh-CN" altLang="en-US" sz="1400" dirty="0" smtClean="0"/>
              <a:t>与</a:t>
            </a:r>
            <a:r>
              <a:rPr lang="en-US" altLang="zh-CN" sz="1400" dirty="0" smtClean="0"/>
              <a:t>^</a:t>
            </a:r>
            <a:r>
              <a:rPr lang="en-US" altLang="zh-CN" sz="1400" dirty="0" err="1" smtClean="0"/>
              <a:t>exp</a:t>
            </a:r>
            <a:r>
              <a:rPr lang="zh-CN" altLang="en-US" sz="1400" dirty="0" smtClean="0"/>
              <a:t>的区别和</a:t>
            </a:r>
            <a:r>
              <a:rPr lang="en-US" altLang="zh-CN" sz="1400" dirty="0" err="1" smtClean="0"/>
              <a:t>exp</a:t>
            </a:r>
            <a:r>
              <a:rPr lang="en-US" altLang="zh-CN" sz="1400" dirty="0" smtClean="0"/>
              <a:t>\b</a:t>
            </a:r>
            <a:r>
              <a:rPr lang="zh-CN" altLang="en-US" sz="1400" dirty="0" smtClean="0"/>
              <a:t>与</a:t>
            </a:r>
            <a:r>
              <a:rPr lang="en-US" altLang="zh-CN" sz="1400" dirty="0" err="1" smtClean="0"/>
              <a:t>exp</a:t>
            </a:r>
            <a:r>
              <a:rPr lang="en-US" altLang="zh-CN" sz="1400" dirty="0" smtClean="0"/>
              <a:t>$</a:t>
            </a:r>
            <a:r>
              <a:rPr lang="zh-CN" altLang="en-US" sz="1400" dirty="0" smtClean="0"/>
              <a:t>的区别。再次强调，</a:t>
            </a:r>
            <a:r>
              <a:rPr lang="en-US" altLang="zh-CN" sz="1400" dirty="0" smtClean="0"/>
              <a:t>\b</a:t>
            </a:r>
            <a:r>
              <a:rPr lang="zh-CN" altLang="en-US" sz="1400" dirty="0" smtClean="0"/>
              <a:t>不对非数字、字母、汉字、下划线的字符生效。因此</a:t>
            </a:r>
            <a:r>
              <a:rPr lang="en-US" altLang="zh-CN" sz="1400" dirty="0" smtClean="0"/>
              <a:t>\</a:t>
            </a:r>
            <a:r>
              <a:rPr lang="en-US" altLang="zh-CN" sz="1400" dirty="0" err="1" smtClean="0"/>
              <a:t>bexp</a:t>
            </a:r>
            <a:r>
              <a:rPr lang="en-US" altLang="zh-CN" sz="1400" dirty="0" smtClean="0"/>
              <a:t>\b !</a:t>
            </a:r>
            <a:r>
              <a:rPr lang="en-US" altLang="zh-CN" sz="1400" dirty="0" smtClean="0">
                <a:sym typeface="Wingdings" panose="05000000000000000000" pitchFamily="2" charset="2"/>
              </a:rPr>
              <a:t> ^</a:t>
            </a:r>
            <a:r>
              <a:rPr lang="en-US" altLang="zh-CN" sz="1400" dirty="0" err="1" smtClean="0">
                <a:sym typeface="Wingdings" panose="05000000000000000000" pitchFamily="2" charset="2"/>
              </a:rPr>
              <a:t>exp</a:t>
            </a:r>
            <a:r>
              <a:rPr lang="en-US" altLang="zh-CN" sz="1400" dirty="0" smtClean="0">
                <a:sym typeface="Wingdings" panose="05000000000000000000" pitchFamily="2" charset="2"/>
              </a:rPr>
              <a:t>$.</a:t>
            </a:r>
            <a:r>
              <a:rPr lang="zh-CN" altLang="en-US" sz="1400" dirty="0" smtClean="0">
                <a:sym typeface="Wingdings" panose="05000000000000000000" pitchFamily="2" charset="2"/>
              </a:rPr>
              <a:t>因为</a:t>
            </a:r>
            <a:r>
              <a:rPr lang="en-US" altLang="zh-CN" sz="1400" dirty="0" smtClean="0">
                <a:sym typeface="Wingdings" panose="05000000000000000000" pitchFamily="2" charset="2"/>
              </a:rPr>
              <a:t>\</a:t>
            </a:r>
            <a:r>
              <a:rPr lang="en-US" altLang="zh-CN" sz="1400" dirty="0" err="1" smtClean="0">
                <a:sym typeface="Wingdings" panose="05000000000000000000" pitchFamily="2" charset="2"/>
              </a:rPr>
              <a:t>bexp</a:t>
            </a:r>
            <a:r>
              <a:rPr lang="en-US" altLang="zh-CN" sz="1400" dirty="0" smtClean="0">
                <a:sym typeface="Wingdings" panose="05000000000000000000" pitchFamily="2" charset="2"/>
              </a:rPr>
              <a:t>\b</a:t>
            </a:r>
            <a:r>
              <a:rPr lang="zh-CN" altLang="en-US" sz="1400" dirty="0" smtClean="0">
                <a:sym typeface="Wingdings" panose="05000000000000000000" pitchFamily="2" charset="2"/>
              </a:rPr>
              <a:t>描述的是以</a:t>
            </a:r>
            <a:r>
              <a:rPr lang="en-US" altLang="zh-CN" sz="1400" dirty="0" err="1" smtClean="0">
                <a:sym typeface="Wingdings" panose="05000000000000000000" pitchFamily="2" charset="2"/>
              </a:rPr>
              <a:t>exp</a:t>
            </a:r>
            <a:r>
              <a:rPr lang="zh-CN" altLang="en-US" sz="1400" dirty="0" smtClean="0">
                <a:sym typeface="Wingdings" panose="05000000000000000000" pitchFamily="2" charset="2"/>
              </a:rPr>
              <a:t>开头且以</a:t>
            </a:r>
            <a:r>
              <a:rPr lang="en-US" altLang="zh-CN" sz="1400" dirty="0" err="1" smtClean="0">
                <a:sym typeface="Wingdings" panose="05000000000000000000" pitchFamily="2" charset="2"/>
              </a:rPr>
              <a:t>exp</a:t>
            </a:r>
            <a:r>
              <a:rPr lang="zh-CN" altLang="en-US" sz="1400" dirty="0" smtClean="0">
                <a:sym typeface="Wingdings" panose="05000000000000000000" pitchFamily="2" charset="2"/>
              </a:rPr>
              <a:t>结尾的同时，</a:t>
            </a:r>
            <a:r>
              <a:rPr lang="en-US" altLang="zh-CN" sz="1400" dirty="0" err="1" smtClean="0">
                <a:sym typeface="Wingdings" panose="05000000000000000000" pitchFamily="2" charset="2"/>
              </a:rPr>
              <a:t>exp</a:t>
            </a:r>
            <a:r>
              <a:rPr lang="zh-CN" altLang="en-US" sz="1400" dirty="0" smtClean="0">
                <a:sym typeface="Wingdings" panose="05000000000000000000" pitchFamily="2" charset="2"/>
              </a:rPr>
              <a:t>的前后位置存在</a:t>
            </a:r>
            <a:r>
              <a:rPr lang="zh-CN" altLang="en-US" sz="1400" dirty="0"/>
              <a:t>非数字、字母、汉字、下划线的</a:t>
            </a:r>
            <a:r>
              <a:rPr lang="zh-CN" altLang="en-US" sz="1400" dirty="0" smtClean="0"/>
              <a:t>字符，是可以通过匹配的；但对</a:t>
            </a:r>
            <a:r>
              <a:rPr lang="en-US" altLang="zh-CN" sz="1400" dirty="0" smtClean="0"/>
              <a:t>^</a:t>
            </a:r>
            <a:r>
              <a:rPr lang="en-US" altLang="zh-CN" sz="1400" dirty="0" err="1" smtClean="0"/>
              <a:t>exp</a:t>
            </a:r>
            <a:r>
              <a:rPr lang="en-US" altLang="zh-CN" sz="1400" dirty="0" smtClean="0"/>
              <a:t>$</a:t>
            </a:r>
            <a:r>
              <a:rPr lang="zh-CN" altLang="en-US" sz="1400" dirty="0" smtClean="0"/>
              <a:t>而言，</a:t>
            </a:r>
            <a:r>
              <a:rPr lang="en-US" altLang="zh-CN" sz="1400" dirty="0" err="1" smtClean="0"/>
              <a:t>exp</a:t>
            </a:r>
            <a:r>
              <a:rPr lang="zh-CN" altLang="en-US" sz="1400" smtClean="0"/>
              <a:t>的前后位置存在任何字符，均无法通过匹配。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478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元字符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 smtClean="0"/>
              <a:t>1. </a:t>
            </a:r>
            <a:r>
              <a:rPr lang="zh-CN" altLang="en-US" sz="1400" b="1" dirty="0" smtClean="0"/>
              <a:t>元字符的概念</a:t>
            </a:r>
            <a:endParaRPr lang="en-US" altLang="zh-CN" sz="1400" b="1" dirty="0" smtClean="0"/>
          </a:p>
          <a:p>
            <a:r>
              <a:rPr lang="zh-CN" altLang="en-US" sz="1400" dirty="0" smtClean="0"/>
              <a:t>元字符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是正则表达式中具有特殊意义的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专用字符</a:t>
            </a:r>
            <a:r>
              <a:rPr lang="zh-CN" altLang="en-US" sz="1400" dirty="0" smtClean="0"/>
              <a:t>，用来规定位于元字符前面的字符在目标对象中的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出现模式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概念分析：</a:t>
            </a:r>
            <a:endParaRPr lang="en-US" altLang="zh-CN" sz="1400" dirty="0" smtClean="0"/>
          </a:p>
          <a:p>
            <a:r>
              <a:rPr lang="zh-CN" altLang="en-US" sz="1400" dirty="0" smtClean="0"/>
              <a:t>① 看到“专用字符”这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个字，就可以反应出来，元字符在正则中的功能类似于编程语言中的“保留字”，是一些具有特定功能的字符（串）。</a:t>
            </a:r>
            <a:endParaRPr lang="en-US" altLang="zh-CN" sz="1400" dirty="0" smtClean="0"/>
          </a:p>
          <a:p>
            <a:r>
              <a:rPr lang="zh-CN" altLang="en-US" sz="1400" dirty="0" smtClean="0"/>
              <a:t>② 注意“出现模式”这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个字，可以得知元字符是控制待匹配对象能否通过模式匹配的关键内容。说明它是后续学习的重点。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b="1" dirty="0" smtClean="0"/>
              <a:t>2. </a:t>
            </a:r>
            <a:r>
              <a:rPr lang="zh-CN" altLang="en-US" sz="1400" b="1" dirty="0" smtClean="0"/>
              <a:t>元字符的种类</a:t>
            </a:r>
            <a:endParaRPr lang="en-US" altLang="zh-CN" sz="1400" b="1" dirty="0" smtClean="0"/>
          </a:p>
          <a:p>
            <a:r>
              <a:rPr lang="en-US" altLang="zh-CN" sz="1400" dirty="0" smtClean="0"/>
              <a:t>2.1 </a:t>
            </a:r>
            <a:r>
              <a:rPr lang="zh-CN" altLang="en-US" sz="1400" dirty="0" smtClean="0"/>
              <a:t>位置类元字符</a:t>
            </a:r>
            <a:r>
              <a:rPr lang="en-US" altLang="zh-CN" sz="1400" dirty="0" smtClean="0"/>
              <a:t>( ^ $ \b )</a:t>
            </a:r>
          </a:p>
          <a:p>
            <a:r>
              <a:rPr lang="en-US" altLang="zh-CN" sz="1400" dirty="0" smtClean="0"/>
              <a:t>2.2 </a:t>
            </a:r>
            <a:r>
              <a:rPr lang="zh-CN" altLang="en-US" sz="1400" dirty="0" smtClean="0"/>
              <a:t>数量类元字符</a:t>
            </a:r>
            <a:r>
              <a:rPr lang="en-US" altLang="zh-CN" sz="1400" dirty="0" smtClean="0"/>
              <a:t>({N,M} * + ? )</a:t>
            </a:r>
          </a:p>
          <a:p>
            <a:r>
              <a:rPr lang="en-US" altLang="zh-CN" sz="1400" dirty="0" smtClean="0"/>
              <a:t>2.3 </a:t>
            </a:r>
            <a:r>
              <a:rPr lang="zh-CN" altLang="en-US" sz="1400" dirty="0" smtClean="0"/>
              <a:t>内容类元字符</a:t>
            </a:r>
            <a:r>
              <a:rPr lang="en-US" altLang="zh-CN" sz="1400" dirty="0" smtClean="0"/>
              <a:t>( \w \s \d . )</a:t>
            </a:r>
          </a:p>
          <a:p>
            <a:r>
              <a:rPr lang="en-US" altLang="zh-CN" sz="1400" dirty="0" smtClean="0"/>
              <a:t>2.4 </a:t>
            </a:r>
            <a:r>
              <a:rPr lang="zh-CN" altLang="en-US" sz="1400" dirty="0" smtClean="0"/>
              <a:t>范围类元字符</a:t>
            </a:r>
            <a:r>
              <a:rPr lang="en-US" altLang="zh-CN" sz="1400" dirty="0" smtClean="0"/>
              <a:t>( - )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005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元字符的种类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</a:t>
            </a:r>
            <a:r>
              <a:rPr lang="en-US" altLang="zh-CN" sz="1400" b="1" dirty="0" smtClean="0"/>
              <a:t>)</a:t>
            </a:r>
            <a:endParaRPr lang="en-US" altLang="zh-CN" sz="1400" b="1" dirty="0"/>
          </a:p>
          <a:p>
            <a:r>
              <a:rPr lang="en-US" altLang="zh-CN" sz="1400" b="1" dirty="0" smtClean="0"/>
              <a:t>2.2.1 </a:t>
            </a:r>
            <a:r>
              <a:rPr lang="zh-CN" altLang="en-US" sz="1400" b="1" dirty="0" smtClean="0"/>
              <a:t>概念</a:t>
            </a:r>
            <a:endParaRPr lang="en-US" altLang="zh-CN" sz="1400" b="1" dirty="0" smtClean="0"/>
          </a:p>
          <a:p>
            <a:r>
              <a:rPr lang="zh-CN" altLang="en-US" sz="1400" dirty="0" smtClean="0"/>
              <a:t>位置类元字符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表示从某个位置</a:t>
            </a:r>
            <a:r>
              <a:rPr lang="zh-CN" altLang="en-US" sz="1400" b="1" dirty="0" smtClean="0"/>
              <a:t>开始</a:t>
            </a:r>
            <a:r>
              <a:rPr lang="en-US" altLang="zh-CN" sz="1400" b="1" dirty="0" smtClean="0"/>
              <a:t>/</a:t>
            </a:r>
            <a:r>
              <a:rPr lang="zh-CN" altLang="en-US" sz="1400" b="1" dirty="0" smtClean="0"/>
              <a:t>结束匹配</a:t>
            </a:r>
            <a:r>
              <a:rPr lang="zh-CN" altLang="en-US" sz="1400" dirty="0" smtClean="0"/>
              <a:t>的</a:t>
            </a:r>
            <a:r>
              <a:rPr lang="zh-CN" altLang="en-US" sz="1400" b="1" dirty="0" smtClean="0"/>
              <a:t>元字符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r>
              <a:rPr lang="en-US" altLang="zh-CN" sz="1400" b="1" dirty="0" smtClean="0"/>
              <a:t>2.2.2 </a:t>
            </a:r>
            <a:r>
              <a:rPr lang="zh-CN" altLang="en-US" sz="1400" b="1" dirty="0" smtClean="0"/>
              <a:t>位置类元字符的内容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2.2.2.1 \b</a:t>
            </a:r>
          </a:p>
          <a:p>
            <a:r>
              <a:rPr lang="zh-CN" altLang="en-US" sz="1400" b="1" dirty="0" smtClean="0"/>
              <a:t>① 概念</a:t>
            </a:r>
            <a:r>
              <a:rPr lang="en-US" altLang="zh-CN" sz="1400" dirty="0" smtClean="0"/>
              <a:t>: </a:t>
            </a:r>
            <a:r>
              <a:rPr lang="zh-CN" altLang="en-US" sz="1400" dirty="0" smtClean="0"/>
              <a:t>表示开始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结束匹配。</a:t>
            </a:r>
            <a:r>
              <a:rPr lang="en-US" altLang="zh-CN" sz="1400" dirty="0" smtClean="0"/>
              <a:t>\b</a:t>
            </a:r>
            <a:r>
              <a:rPr lang="zh-CN" altLang="en-US" sz="1400" dirty="0" smtClean="0"/>
              <a:t>出现在正则最前面的位置表示从该位置开始匹配；</a:t>
            </a:r>
            <a:r>
              <a:rPr lang="en-US" altLang="zh-CN" sz="1400" dirty="0" smtClean="0"/>
              <a:t>\b</a:t>
            </a:r>
            <a:r>
              <a:rPr lang="zh-CN" altLang="en-US" sz="1400" dirty="0" smtClean="0"/>
              <a:t>出现在正则最后面表示在该位置结束匹配。但是</a:t>
            </a:r>
            <a:r>
              <a:rPr lang="en-US" altLang="zh-CN" sz="1400" dirty="0" smtClean="0"/>
              <a:t>\b</a:t>
            </a:r>
            <a:r>
              <a:rPr lang="zh-CN" altLang="en-US" sz="1400" dirty="0" smtClean="0"/>
              <a:t>对位置的要求相较于其他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个位置类元字符更为宽松，因为</a:t>
            </a:r>
            <a:r>
              <a:rPr lang="en-US" altLang="zh-CN" sz="1400" dirty="0" smtClean="0"/>
              <a:t>\b</a:t>
            </a:r>
            <a:r>
              <a:rPr lang="zh-CN" altLang="en-US" sz="1400" dirty="0" smtClean="0"/>
              <a:t>匹配的是前一个字符和后一个字符均不为字母、数字、下划线、汉字的内容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b="1" dirty="0" smtClean="0"/>
              <a:t>② 应用</a:t>
            </a:r>
            <a:r>
              <a:rPr lang="en-US" altLang="zh-CN" sz="14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0966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2.2.2.1 \</a:t>
            </a:r>
            <a:r>
              <a:rPr lang="en-US" altLang="zh-CN" sz="1400" b="1" dirty="0" smtClean="0"/>
              <a:t>b</a:t>
            </a:r>
          </a:p>
          <a:p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1 \</a:t>
            </a:r>
            <a:r>
              <a:rPr lang="en-US" altLang="zh-CN" sz="1400" b="1" dirty="0" err="1" smtClean="0"/>
              <a:t>bexp</a:t>
            </a:r>
            <a:r>
              <a:rPr lang="en-US" altLang="zh-CN" sz="1400" b="1" dirty="0" smtClean="0"/>
              <a:t>\b</a:t>
            </a:r>
            <a:r>
              <a:rPr lang="zh-CN" altLang="en-US" sz="1400" b="1" dirty="0" smtClean="0"/>
              <a:t>格式</a:t>
            </a:r>
            <a:endParaRPr lang="en-US" altLang="zh-CN" sz="1400" b="1" dirty="0" smtClean="0"/>
          </a:p>
          <a:p>
            <a:r>
              <a:rPr lang="en-US" altLang="zh-CN" sz="1400" dirty="0" smtClean="0"/>
              <a:t> </a:t>
            </a:r>
            <a:r>
              <a:rPr lang="zh-CN" altLang="en-US" sz="1400" dirty="0"/>
              <a:t>从下面几个单词中，精确查找出单词</a:t>
            </a:r>
            <a:r>
              <a:rPr lang="en-US" altLang="zh-CN" sz="1400" dirty="0"/>
              <a:t>he</a:t>
            </a:r>
          </a:p>
          <a:p>
            <a:r>
              <a:rPr lang="en-US" altLang="zh-CN" sz="1400" dirty="0"/>
              <a:t>he</a:t>
            </a:r>
          </a:p>
          <a:p>
            <a:r>
              <a:rPr lang="en-US" altLang="zh-CN" sz="1400" dirty="0" err="1"/>
              <a:t>hehe</a:t>
            </a:r>
            <a:endParaRPr lang="en-US" altLang="zh-CN" sz="1400" dirty="0"/>
          </a:p>
          <a:p>
            <a:r>
              <a:rPr lang="en-US" altLang="zh-CN" sz="1400" dirty="0"/>
              <a:t>her</a:t>
            </a:r>
          </a:p>
          <a:p>
            <a:r>
              <a:rPr lang="en-US" altLang="zh-CN" sz="1400" dirty="0" err="1"/>
              <a:t>heet</a:t>
            </a:r>
            <a:endParaRPr lang="en-US" altLang="zh-CN" sz="1400" dirty="0"/>
          </a:p>
          <a:p>
            <a:r>
              <a:rPr lang="en-US" altLang="zh-CN" sz="1400" dirty="0"/>
              <a:t> he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ahea</a:t>
            </a:r>
            <a:endParaRPr lang="en-US" altLang="zh-CN" sz="1400" dirty="0"/>
          </a:p>
          <a:p>
            <a:r>
              <a:rPr lang="en-US" altLang="zh-CN" sz="1400" dirty="0" err="1"/>
              <a:t>ahe</a:t>
            </a:r>
            <a:endParaRPr lang="en-US" altLang="zh-CN" sz="1400" dirty="0"/>
          </a:p>
          <a:p>
            <a:r>
              <a:rPr lang="en-US" altLang="zh-CN" sz="1400" dirty="0" smtClean="0"/>
              <a:t>he  </a:t>
            </a:r>
          </a:p>
          <a:p>
            <a:r>
              <a:rPr lang="en-US" altLang="zh-CN" sz="1400" dirty="0" smtClean="0"/>
              <a:t>2he</a:t>
            </a:r>
          </a:p>
          <a:p>
            <a:endParaRPr lang="en-US" altLang="zh-CN" sz="1400" dirty="0"/>
          </a:p>
          <a:p>
            <a:r>
              <a:rPr lang="zh-CN" altLang="en-US" sz="1400" dirty="0" smtClean="0"/>
              <a:t>答 </a:t>
            </a:r>
            <a:r>
              <a:rPr lang="en-US" altLang="zh-CN" sz="1400" dirty="0" smtClean="0"/>
              <a:t>: \</a:t>
            </a:r>
            <a:r>
              <a:rPr lang="en-US" altLang="zh-CN" sz="1400" dirty="0" err="1" smtClean="0"/>
              <a:t>bhe</a:t>
            </a:r>
            <a:r>
              <a:rPr lang="en-US" altLang="zh-CN" sz="1400" dirty="0" smtClean="0"/>
              <a:t>\b</a:t>
            </a:r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304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21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位置类元字符的</a:t>
            </a:r>
            <a:r>
              <a:rPr lang="zh-CN" altLang="en-US" sz="1400" b="1" dirty="0" smtClean="0"/>
              <a:t>内容</a:t>
            </a:r>
            <a:endParaRPr lang="en-US" altLang="zh-CN" sz="1400" b="1" dirty="0" smtClean="0"/>
          </a:p>
          <a:p>
            <a:r>
              <a:rPr lang="en-US" altLang="zh-CN" sz="1400" b="1" dirty="0"/>
              <a:t>2.2.2.1 \b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1 \</a:t>
            </a:r>
            <a:r>
              <a:rPr lang="en-US" altLang="zh-CN" sz="1400" b="1" dirty="0" err="1"/>
              <a:t>bexp</a:t>
            </a:r>
            <a:r>
              <a:rPr lang="en-US" altLang="zh-CN" sz="1400" b="1" dirty="0"/>
              <a:t>\b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PHP</a:t>
            </a:r>
            <a:r>
              <a:rPr lang="zh-CN" altLang="en-US" sz="1400" dirty="0" smtClean="0"/>
              <a:t>中使用此正则</a:t>
            </a:r>
            <a:r>
              <a:rPr lang="en-US" altLang="zh-CN" sz="1400" dirty="0" smtClean="0"/>
              <a:t>:</a:t>
            </a:r>
            <a:endParaRPr lang="en-US" altLang="zh-CN" sz="1400" dirty="0"/>
          </a:p>
          <a:p>
            <a:endParaRPr lang="en-US" altLang="zh-CN" sz="1400" b="1" dirty="0"/>
          </a:p>
          <a:p>
            <a:endParaRPr lang="zh-CN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" y="3212976"/>
            <a:ext cx="6942137" cy="799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" y="11212389"/>
            <a:ext cx="69802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477" y="3212976"/>
            <a:ext cx="9151938" cy="888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23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2.2.2.1 \b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1 \</a:t>
            </a:r>
            <a:r>
              <a:rPr lang="en-US" altLang="zh-CN" sz="1400" b="1" dirty="0" err="1"/>
              <a:t>bexp</a:t>
            </a:r>
            <a:r>
              <a:rPr lang="en-US" altLang="zh-CN" sz="1400" b="1" dirty="0"/>
              <a:t>\b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无论使用正则测试工具，还是在程序中使用正则，其结果一致：</a:t>
            </a:r>
            <a:endParaRPr lang="en-US" altLang="zh-CN" sz="1400" dirty="0" smtClean="0"/>
          </a:p>
          <a:p>
            <a:r>
              <a:rPr lang="zh-CN" altLang="en-US" sz="1400" dirty="0" smtClean="0"/>
              <a:t>只有字符串 </a:t>
            </a:r>
            <a:r>
              <a:rPr lang="en-US" altLang="zh-CN" sz="1400" dirty="0" smtClean="0"/>
              <a:t>‘he’ ‘ he’ ‘he ’ </a:t>
            </a:r>
            <a:r>
              <a:rPr lang="zh-CN" altLang="en-US" sz="1400" dirty="0" smtClean="0"/>
              <a:t>能够通过匹配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2 \</a:t>
            </a:r>
            <a:r>
              <a:rPr lang="en-US" altLang="zh-CN" sz="1400" b="1" dirty="0" err="1" smtClean="0"/>
              <a:t>bexp</a:t>
            </a:r>
            <a:r>
              <a:rPr lang="zh-CN" altLang="en-US" sz="1400" b="1" dirty="0" smtClean="0"/>
              <a:t>格式</a:t>
            </a:r>
            <a:endParaRPr lang="en-US" altLang="zh-CN" sz="1400" b="1" dirty="0" smtClean="0"/>
          </a:p>
          <a:p>
            <a:r>
              <a:rPr lang="zh-CN" altLang="en-US" sz="1400" dirty="0" smtClean="0"/>
              <a:t>从下面几个单词中，匹配出以</a:t>
            </a:r>
            <a:r>
              <a:rPr lang="en-US" altLang="zh-CN" sz="1400" dirty="0" smtClean="0"/>
              <a:t>’he’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’  he’(</a:t>
            </a:r>
            <a:r>
              <a:rPr lang="zh-CN" altLang="en-US" sz="1400" dirty="0" smtClean="0"/>
              <a:t>即字符</a:t>
            </a:r>
            <a:r>
              <a:rPr lang="en-US" altLang="zh-CN" sz="1400" dirty="0" smtClean="0"/>
              <a:t>h</a:t>
            </a:r>
            <a:r>
              <a:rPr lang="zh-CN" altLang="en-US" sz="1400" dirty="0" smtClean="0"/>
              <a:t>前有</a:t>
            </a:r>
            <a:r>
              <a:rPr lang="en-US" altLang="zh-CN" sz="1400" dirty="0" smtClean="0"/>
              <a:t>1-N</a:t>
            </a:r>
            <a:r>
              <a:rPr lang="zh-CN" altLang="en-US" sz="1400" dirty="0" smtClean="0"/>
              <a:t>个空白符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开头的单词</a:t>
            </a:r>
            <a:endParaRPr lang="en-US" altLang="zh-CN" sz="1400" dirty="0"/>
          </a:p>
          <a:p>
            <a:r>
              <a:rPr lang="en-US" altLang="zh-CN" sz="1400" dirty="0" err="1"/>
              <a:t>hehe</a:t>
            </a:r>
            <a:endParaRPr lang="en-US" altLang="zh-CN" sz="1400" dirty="0"/>
          </a:p>
          <a:p>
            <a:r>
              <a:rPr lang="en-US" altLang="zh-CN" sz="1400" dirty="0"/>
              <a:t>her</a:t>
            </a:r>
          </a:p>
          <a:p>
            <a:r>
              <a:rPr lang="en-US" altLang="zh-CN" sz="1400" dirty="0" err="1"/>
              <a:t>heet</a:t>
            </a:r>
            <a:endParaRPr lang="en-US" altLang="zh-CN" sz="1400" dirty="0"/>
          </a:p>
          <a:p>
            <a:r>
              <a:rPr lang="en-US" altLang="zh-CN" sz="1400" dirty="0"/>
              <a:t> he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err="1"/>
              <a:t>ahea</a:t>
            </a:r>
            <a:endParaRPr lang="en-US" altLang="zh-CN" sz="1400" dirty="0"/>
          </a:p>
          <a:p>
            <a:r>
              <a:rPr lang="en-US" altLang="zh-CN" sz="1400" dirty="0" err="1"/>
              <a:t>ahe</a:t>
            </a:r>
            <a:endParaRPr lang="en-US" altLang="zh-CN" sz="1400" dirty="0"/>
          </a:p>
          <a:p>
            <a:r>
              <a:rPr lang="en-US" altLang="zh-CN" sz="1400" dirty="0"/>
              <a:t>he  </a:t>
            </a:r>
          </a:p>
          <a:p>
            <a:r>
              <a:rPr lang="en-US" altLang="zh-CN" sz="1400" dirty="0" smtClean="0"/>
              <a:t>2he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2352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2.2.2.1 \</a:t>
            </a:r>
            <a:r>
              <a:rPr lang="en-US" altLang="zh-CN" sz="1400" b="1" dirty="0" smtClean="0"/>
              <a:t>b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2 \</a:t>
            </a:r>
            <a:r>
              <a:rPr lang="en-US" altLang="zh-CN" sz="1400" b="1" dirty="0" err="1"/>
              <a:t>bexp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答</a:t>
            </a:r>
            <a:r>
              <a:rPr lang="en-US" altLang="zh-CN" sz="1400" dirty="0" smtClean="0"/>
              <a:t>:\</a:t>
            </a:r>
            <a:r>
              <a:rPr lang="en-US" altLang="zh-CN" sz="1400" dirty="0" err="1" smtClean="0"/>
              <a:t>bhe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5" y="3212976"/>
            <a:ext cx="461962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51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2.2.2.1 \b</a:t>
            </a:r>
          </a:p>
          <a:p>
            <a:r>
              <a:rPr lang="zh-CN" altLang="en-US" sz="1400" b="1" dirty="0"/>
              <a:t>例</a:t>
            </a:r>
            <a:r>
              <a:rPr lang="en-US" altLang="zh-CN" sz="1400" b="1" dirty="0"/>
              <a:t>2 \</a:t>
            </a:r>
            <a:r>
              <a:rPr lang="en-US" altLang="zh-CN" sz="1400" b="1" dirty="0" err="1"/>
              <a:t>bexp</a:t>
            </a:r>
            <a:r>
              <a:rPr lang="zh-CN" altLang="en-US" sz="1400" b="1" dirty="0"/>
              <a:t>格式</a:t>
            </a:r>
            <a:endParaRPr lang="en-US" altLang="zh-CN" sz="1400" b="1" dirty="0"/>
          </a:p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PHP</a:t>
            </a:r>
            <a:r>
              <a:rPr lang="zh-CN" altLang="en-US" sz="1400" dirty="0" smtClean="0"/>
              <a:t>中使用此正则</a:t>
            </a:r>
            <a:endParaRPr lang="en-US" altLang="zh-CN" sz="1400" dirty="0" smtClean="0"/>
          </a:p>
          <a:p>
            <a:r>
              <a:rPr lang="zh-CN" altLang="en-US" sz="1400" dirty="0" smtClean="0"/>
              <a:t>可以看到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字符串</a:t>
            </a:r>
            <a:r>
              <a:rPr lang="en-US" altLang="zh-CN" sz="1400" dirty="0" smtClean="0"/>
              <a:t>’he’ ‘</a:t>
            </a:r>
            <a:r>
              <a:rPr lang="en-US" altLang="zh-CN" sz="1400" dirty="0" err="1" smtClean="0"/>
              <a:t>hehe</a:t>
            </a:r>
            <a:r>
              <a:rPr lang="en-US" altLang="zh-CN" sz="1400" dirty="0" smtClean="0"/>
              <a:t>’ ‘her’ ‘</a:t>
            </a:r>
            <a:r>
              <a:rPr lang="en-US" altLang="zh-CN" sz="1400" dirty="0" err="1" smtClean="0"/>
              <a:t>heet</a:t>
            </a:r>
            <a:r>
              <a:rPr lang="en-US" altLang="zh-CN" sz="1400" dirty="0" smtClean="0"/>
              <a:t>’ ‘ he’  ‘he ’</a:t>
            </a:r>
            <a:r>
              <a:rPr lang="zh-CN" altLang="en-US" sz="1400" dirty="0" smtClean="0"/>
              <a:t>可以通过匹配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和题目要求相符</a:t>
            </a:r>
            <a:r>
              <a:rPr lang="en-US" altLang="zh-CN" sz="1400" dirty="0" smtClean="0"/>
              <a:t>.</a:t>
            </a:r>
            <a:endParaRPr lang="zh-CN" altLang="en-US" sz="14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3016"/>
            <a:ext cx="6970713" cy="803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" y="11637912"/>
            <a:ext cx="6980237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573016"/>
            <a:ext cx="8942387" cy="869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04" y="12291744"/>
            <a:ext cx="897096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85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位置类元字符的内容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400" b="1" dirty="0"/>
              <a:t>2. </a:t>
            </a:r>
            <a:r>
              <a:rPr lang="zh-CN" altLang="en-US" sz="1400" b="1" dirty="0"/>
              <a:t>元字符的种类</a:t>
            </a:r>
            <a:endParaRPr lang="en-US" altLang="zh-CN" sz="1400" b="1" dirty="0"/>
          </a:p>
          <a:p>
            <a:r>
              <a:rPr lang="en-US" altLang="zh-CN" sz="1400" b="1" dirty="0"/>
              <a:t>2.1 </a:t>
            </a:r>
            <a:r>
              <a:rPr lang="zh-CN" altLang="en-US" sz="1400" b="1" dirty="0"/>
              <a:t>位置类元字符</a:t>
            </a:r>
            <a:r>
              <a:rPr lang="en-US" altLang="zh-CN" sz="1400" b="1" dirty="0"/>
              <a:t>( ^ $ \b )</a:t>
            </a:r>
          </a:p>
          <a:p>
            <a:r>
              <a:rPr lang="en-US" altLang="zh-CN" sz="1400" b="1" dirty="0"/>
              <a:t>2.2.2 </a:t>
            </a:r>
            <a:r>
              <a:rPr lang="zh-CN" altLang="en-US" sz="1400" b="1" dirty="0"/>
              <a:t>位置类元字符的内容</a:t>
            </a:r>
            <a:endParaRPr lang="en-US" altLang="zh-CN" sz="1400" b="1" dirty="0"/>
          </a:p>
          <a:p>
            <a:r>
              <a:rPr lang="en-US" altLang="zh-CN" sz="1400" b="1" dirty="0"/>
              <a:t>2.2.2.1 \</a:t>
            </a:r>
            <a:r>
              <a:rPr lang="en-US" altLang="zh-CN" sz="1400" b="1" dirty="0" smtClean="0"/>
              <a:t>b</a:t>
            </a:r>
          </a:p>
          <a:p>
            <a:r>
              <a:rPr lang="zh-CN" altLang="en-US" sz="1400" b="1" dirty="0" smtClean="0"/>
              <a:t>例</a:t>
            </a:r>
            <a:r>
              <a:rPr lang="en-US" altLang="zh-CN" sz="1400" b="1" dirty="0" smtClean="0"/>
              <a:t>3 </a:t>
            </a:r>
            <a:r>
              <a:rPr lang="en-US" altLang="zh-CN" sz="1400" b="1" dirty="0" err="1" smtClean="0"/>
              <a:t>exp</a:t>
            </a:r>
            <a:r>
              <a:rPr lang="en-US" altLang="zh-CN" sz="1400" b="1" dirty="0" smtClean="0"/>
              <a:t>\b</a:t>
            </a:r>
            <a:r>
              <a:rPr lang="zh-CN" altLang="en-US" sz="1400" b="1" dirty="0" smtClean="0"/>
              <a:t>格式</a:t>
            </a:r>
            <a:endParaRPr lang="en-US" altLang="zh-CN" sz="1400" b="1" dirty="0" smtClean="0"/>
          </a:p>
          <a:p>
            <a:r>
              <a:rPr lang="zh-CN" altLang="en-US" sz="1400" dirty="0" smtClean="0"/>
              <a:t>从下面几个单词中，匹配出以</a:t>
            </a:r>
            <a:r>
              <a:rPr lang="en-US" altLang="zh-CN" sz="1400" dirty="0" smtClean="0"/>
              <a:t>’he’</a:t>
            </a:r>
            <a:r>
              <a:rPr lang="zh-CN" altLang="en-US" sz="1400" dirty="0" smtClean="0"/>
              <a:t>或</a:t>
            </a:r>
            <a:r>
              <a:rPr lang="en-US" altLang="zh-CN" sz="1400" dirty="0" smtClean="0"/>
              <a:t>’he  (</a:t>
            </a:r>
            <a:r>
              <a:rPr lang="zh-CN" altLang="en-US" sz="1400" dirty="0" smtClean="0"/>
              <a:t>字符</a:t>
            </a:r>
            <a:r>
              <a:rPr lang="en-US" altLang="zh-CN" sz="1400" dirty="0" smtClean="0"/>
              <a:t>e</a:t>
            </a:r>
            <a:r>
              <a:rPr lang="zh-CN" altLang="en-US" sz="1400" dirty="0" smtClean="0"/>
              <a:t>后面有</a:t>
            </a:r>
            <a:r>
              <a:rPr lang="en-US" altLang="zh-CN" sz="1400" dirty="0" smtClean="0"/>
              <a:t>1-N</a:t>
            </a:r>
            <a:r>
              <a:rPr lang="zh-CN" altLang="en-US" sz="1400" dirty="0" smtClean="0"/>
              <a:t>个空白符</a:t>
            </a:r>
            <a:r>
              <a:rPr lang="en-US" altLang="zh-CN" sz="1400" dirty="0" smtClean="0"/>
              <a:t>)’</a:t>
            </a:r>
            <a:r>
              <a:rPr lang="zh-CN" altLang="en-US" sz="1400" dirty="0" smtClean="0"/>
              <a:t>结尾的单词</a:t>
            </a:r>
            <a:endParaRPr lang="en-US" altLang="zh-CN" sz="1400" dirty="0" smtClean="0"/>
          </a:p>
          <a:p>
            <a:r>
              <a:rPr lang="en-US" altLang="zh-CN" sz="1400" dirty="0"/>
              <a:t>he</a:t>
            </a:r>
            <a:endParaRPr lang="zh-CN" altLang="en-US" sz="1400" dirty="0"/>
          </a:p>
          <a:p>
            <a:r>
              <a:rPr lang="en-US" altLang="zh-CN" sz="1400" dirty="0" err="1"/>
              <a:t>hehe</a:t>
            </a:r>
            <a:endParaRPr lang="zh-CN" altLang="en-US" sz="1400" dirty="0"/>
          </a:p>
          <a:p>
            <a:r>
              <a:rPr lang="en-US" altLang="zh-CN" sz="1400" dirty="0"/>
              <a:t>her</a:t>
            </a:r>
            <a:endParaRPr lang="zh-CN" altLang="en-US" sz="1400" dirty="0"/>
          </a:p>
          <a:p>
            <a:r>
              <a:rPr lang="en-US" altLang="zh-CN" sz="1400" dirty="0" err="1"/>
              <a:t>heet</a:t>
            </a:r>
            <a:endParaRPr lang="zh-CN" altLang="en-US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/>
              <a:t>he</a:t>
            </a:r>
            <a:endParaRPr lang="zh-CN" altLang="en-US" sz="1400" dirty="0"/>
          </a:p>
          <a:p>
            <a:r>
              <a:rPr lang="zh-CN" altLang="en-US" sz="1400" dirty="0"/>
              <a:t> </a:t>
            </a:r>
            <a:r>
              <a:rPr lang="en-US" altLang="zh-CN" sz="1400" dirty="0" err="1"/>
              <a:t>ahea</a:t>
            </a:r>
            <a:endParaRPr lang="zh-CN" altLang="en-US" sz="1400" dirty="0"/>
          </a:p>
          <a:p>
            <a:r>
              <a:rPr lang="en-US" altLang="zh-CN" sz="1400" dirty="0" err="1"/>
              <a:t>ahe</a:t>
            </a:r>
            <a:endParaRPr lang="zh-CN" altLang="en-US" sz="1400" dirty="0"/>
          </a:p>
          <a:p>
            <a:r>
              <a:rPr lang="en-US" altLang="zh-CN" sz="1400" dirty="0"/>
              <a:t>he</a:t>
            </a:r>
            <a:r>
              <a:rPr lang="zh-CN" altLang="en-US" sz="1400" dirty="0"/>
              <a:t> </a:t>
            </a:r>
          </a:p>
          <a:p>
            <a:r>
              <a:rPr lang="en-US" altLang="zh-CN" sz="1400" dirty="0"/>
              <a:t>2he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4433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1754</Words>
  <Application>Microsoft Office PowerPoint</Application>
  <PresentationFormat>全屏显示(4:3)</PresentationFormat>
  <Paragraphs>205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正则表达式的概念和组成</vt:lpstr>
      <vt:lpstr>元字符</vt:lpstr>
      <vt:lpstr>元字符的种类</vt:lpstr>
      <vt:lpstr>位置类元字符的内容</vt:lpstr>
      <vt:lpstr>位置类元字符的内容</vt:lpstr>
      <vt:lpstr>位置类元字符的内容</vt:lpstr>
      <vt:lpstr>位置类元字符的内容</vt:lpstr>
      <vt:lpstr>位置类元字符的内容</vt:lpstr>
      <vt:lpstr>位置类元字符的内容</vt:lpstr>
      <vt:lpstr>位置类元字符的内容</vt:lpstr>
      <vt:lpstr>位置类元字符的内容</vt:lpstr>
      <vt:lpstr>位置类元字符的内容</vt:lpstr>
      <vt:lpstr>位置类元字符的内容</vt:lpstr>
      <vt:lpstr>位置类元字符的内容</vt:lpstr>
      <vt:lpstr>位置类元字符的内容</vt:lpstr>
      <vt:lpstr>位置类元字符的内容</vt:lpstr>
      <vt:lpstr>位置类元字符的内容</vt:lpstr>
      <vt:lpstr>位置类元字符的内容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正则表达式的概念和组成</dc:title>
  <dc:creator>杨磊</dc:creator>
  <cp:lastModifiedBy>allen1</cp:lastModifiedBy>
  <cp:revision>46</cp:revision>
  <dcterms:created xsi:type="dcterms:W3CDTF">2018-04-02T08:21:41Z</dcterms:created>
  <dcterms:modified xsi:type="dcterms:W3CDTF">2018-04-02T13:06:29Z</dcterms:modified>
</cp:coreProperties>
</file>