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7" autoAdjust="0"/>
  </p:normalViewPr>
  <p:slideViewPr>
    <p:cSldViewPr>
      <p:cViewPr>
        <p:scale>
          <a:sx n="100" d="100"/>
          <a:sy n="100" d="100"/>
        </p:scale>
        <p:origin x="-7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正则表达式的概念和组成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正则表达式的概念</a:t>
            </a:r>
            <a:endParaRPr lang="en-US" altLang="zh-CN" sz="1400" b="1" dirty="0" smtClean="0"/>
          </a:p>
          <a:p>
            <a:r>
              <a:rPr lang="zh-CN" altLang="en-US" sz="1400" dirty="0" smtClean="0"/>
              <a:t>正则表达式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用某种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模式</a:t>
            </a:r>
            <a:r>
              <a:rPr lang="zh-CN" altLang="en-US" sz="1400" dirty="0" smtClean="0"/>
              <a:t>去匹配一类字符串的一种公式。简单理解，就是用一个“字符串”描述一个特征，然后利用该字符串验证另一个“字符串”是否符合这个特征的公式。</a:t>
            </a:r>
            <a:endParaRPr lang="en-US" altLang="zh-CN" sz="1400" dirty="0" smtClean="0"/>
          </a:p>
          <a:p>
            <a:r>
              <a:rPr lang="en-US" altLang="zh-CN" sz="1400" b="1" dirty="0" smtClean="0"/>
              <a:t>2.</a:t>
            </a:r>
            <a:r>
              <a:rPr lang="zh-CN" altLang="en-US" sz="1400" b="1" dirty="0"/>
              <a:t>正则表达式的</a:t>
            </a:r>
            <a:r>
              <a:rPr lang="zh-CN" altLang="en-US" sz="1400" b="1" dirty="0" smtClean="0"/>
              <a:t>组成</a:t>
            </a:r>
            <a:endParaRPr lang="en-US" altLang="zh-CN" sz="1400" b="1" dirty="0" smtClean="0"/>
          </a:p>
          <a:p>
            <a:r>
              <a:rPr lang="zh-CN" altLang="en-US" sz="1400" dirty="0"/>
              <a:t>一</a:t>
            </a:r>
            <a:r>
              <a:rPr lang="zh-CN" altLang="en-US" sz="1400" dirty="0" smtClean="0"/>
              <a:t>个完整的正则表达式分为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部分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dirty="0" smtClean="0"/>
              <a:t>① 分隔符</a:t>
            </a:r>
            <a:r>
              <a:rPr lang="en-US" altLang="zh-CN" sz="1400" dirty="0" smtClean="0"/>
              <a:t>: </a:t>
            </a:r>
            <a:r>
              <a:rPr lang="zh-CN" altLang="en-US" sz="1400" b="1" dirty="0" smtClean="0"/>
              <a:t>除字母、数字、</a:t>
            </a:r>
            <a:r>
              <a:rPr lang="en-US" altLang="zh-CN" sz="1400" b="1" dirty="0" smtClean="0"/>
              <a:t>\</a:t>
            </a:r>
            <a:r>
              <a:rPr lang="zh-CN" altLang="en-US" sz="1400" b="1" dirty="0" smtClean="0"/>
              <a:t>、和空白符之外的任何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字符</a:t>
            </a:r>
            <a:r>
              <a:rPr lang="zh-CN" altLang="en-US" sz="1400" b="1" dirty="0" smtClean="0"/>
              <a:t>均可</a:t>
            </a:r>
            <a:r>
              <a:rPr lang="zh-CN" altLang="en-US" sz="1400" dirty="0" smtClean="0"/>
              <a:t>。常用分隔符有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!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%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~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② 表达式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由一些特殊字符和非特殊字符组成的一个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③ 修饰符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用于</a:t>
            </a:r>
            <a:r>
              <a:rPr lang="zh-CN" altLang="en-US" sz="1400" b="1" dirty="0" smtClean="0"/>
              <a:t>开启或关闭某种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模式</a:t>
            </a:r>
            <a:r>
              <a:rPr lang="zh-CN" altLang="en-US" sz="1400" dirty="0" smtClean="0"/>
              <a:t>。如</a:t>
            </a:r>
            <a:r>
              <a:rPr lang="en-US" altLang="zh-CN" sz="1400" dirty="0" smtClean="0"/>
              <a:t>i</a:t>
            </a:r>
            <a:r>
              <a:rPr lang="zh-CN" altLang="en-US" sz="1400" dirty="0" smtClean="0"/>
              <a:t>表示无视大小写模式。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196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2.1.2.1 </a:t>
            </a:r>
            <a:r>
              <a:rPr lang="en-US" altLang="zh-CN" sz="1400" b="1" dirty="0"/>
              <a:t>\b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3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\b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he\b</a:t>
            </a:r>
            <a:endParaRPr lang="zh-CN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" y="3284984"/>
            <a:ext cx="46386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12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2.1.2.1 </a:t>
            </a:r>
            <a:r>
              <a:rPr lang="en-US" altLang="zh-CN" sz="1400" b="1" dirty="0"/>
              <a:t>\b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3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\b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endParaRPr lang="zh-CN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" y="2924944"/>
            <a:ext cx="3649966" cy="430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2353"/>
            <a:ext cx="3672759" cy="14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32" y="2924944"/>
            <a:ext cx="5147427" cy="497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59" y="7916331"/>
            <a:ext cx="5152200" cy="15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43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2.1.2.1 </a:t>
            </a:r>
            <a:r>
              <a:rPr lang="en-US" altLang="zh-CN" sz="1400" b="1" dirty="0"/>
              <a:t>\b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3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\b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可以看到，字符串</a:t>
            </a:r>
            <a:r>
              <a:rPr lang="en-US" altLang="zh-CN" sz="1400" dirty="0" smtClean="0"/>
              <a:t>’he’ ‘</a:t>
            </a:r>
            <a:r>
              <a:rPr lang="en-US" altLang="zh-CN" sz="1400" dirty="0" err="1" smtClean="0"/>
              <a:t>hehe</a:t>
            </a:r>
            <a:r>
              <a:rPr lang="en-US" altLang="zh-CN" sz="1400" dirty="0" smtClean="0"/>
              <a:t>’ ‘ he’ ‘</a:t>
            </a:r>
            <a:r>
              <a:rPr lang="en-US" altLang="zh-CN" sz="1400" dirty="0" err="1" smtClean="0"/>
              <a:t>ahe</a:t>
            </a:r>
            <a:r>
              <a:rPr lang="en-US" altLang="zh-CN" sz="1400" dirty="0" smtClean="0"/>
              <a:t>’ ‘he ’ ‘2he’ </a:t>
            </a:r>
            <a:r>
              <a:rPr lang="zh-CN" altLang="en-US" sz="1400" dirty="0" smtClean="0"/>
              <a:t>可以通过匹配。和题目要求相符。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b="1" dirty="0" smtClean="0"/>
              <a:t>③ 总结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由这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个例题可以得出结论</a:t>
            </a:r>
            <a:r>
              <a:rPr lang="en-US" altLang="zh-CN" sz="1400" dirty="0" smtClean="0"/>
              <a:t>:\b</a:t>
            </a:r>
            <a:r>
              <a:rPr lang="zh-CN" altLang="en-US" sz="1400" dirty="0" smtClean="0"/>
              <a:t>这一元字符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对除字母、数字、汉字、下划线之外的字符是不生效的。也就是说，如果例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的需求改为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匹配以字符</a:t>
            </a:r>
            <a:r>
              <a:rPr lang="en-US" altLang="zh-CN" sz="1400" dirty="0" smtClean="0"/>
              <a:t>’he’</a:t>
            </a:r>
            <a:r>
              <a:rPr lang="zh-CN" altLang="en-US" sz="1400" dirty="0" smtClean="0"/>
              <a:t>开头的单词，则正则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bhe</a:t>
            </a:r>
            <a:r>
              <a:rPr lang="zh-CN" altLang="en-US" sz="1400" dirty="0" smtClean="0"/>
              <a:t>将失效，因为字符串</a:t>
            </a:r>
            <a:r>
              <a:rPr lang="en-US" altLang="zh-CN" sz="1400" dirty="0" smtClean="0"/>
              <a:t>’ he’</a:t>
            </a:r>
            <a:r>
              <a:rPr lang="zh-CN" altLang="en-US" sz="1400" dirty="0" smtClean="0"/>
              <a:t>可以通过匹配。同理，将例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的需求改为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匹配以字符</a:t>
            </a:r>
            <a:r>
              <a:rPr lang="en-US" altLang="zh-CN" sz="1400" dirty="0" smtClean="0"/>
              <a:t>’he’</a:t>
            </a:r>
            <a:r>
              <a:rPr lang="zh-CN" altLang="en-US" sz="1400" dirty="0" smtClean="0"/>
              <a:t>结尾的单词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则正则</a:t>
            </a:r>
            <a:r>
              <a:rPr lang="en-US" altLang="zh-CN" sz="1400" dirty="0" smtClean="0"/>
              <a:t>he\b</a:t>
            </a:r>
            <a:r>
              <a:rPr lang="zh-CN" altLang="en-US" sz="1400" dirty="0" smtClean="0"/>
              <a:t>也将失效。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那么如何实现这样的需求呢</a:t>
            </a:r>
            <a:r>
              <a:rPr lang="en-US" altLang="zh-CN" sz="1400" dirty="0" smtClean="0"/>
              <a:t>?</a:t>
            </a:r>
          </a:p>
          <a:p>
            <a:r>
              <a:rPr lang="zh-CN" altLang="en-US" sz="1400" dirty="0" smtClean="0"/>
              <a:t>由此引出了其他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个位置类元字符</a:t>
            </a:r>
            <a:r>
              <a:rPr lang="en-US" altLang="zh-CN" sz="1400" dirty="0" smtClean="0"/>
              <a:t>: ^ $</a:t>
            </a:r>
          </a:p>
          <a:p>
            <a:r>
              <a:rPr lang="en-US" altLang="zh-CN" sz="1400" b="1" dirty="0" smtClean="0"/>
              <a:t>2.2.2.2 ^</a:t>
            </a:r>
          </a:p>
          <a:p>
            <a:r>
              <a:rPr lang="zh-CN" altLang="en-US" sz="1400" b="1" dirty="0" smtClean="0"/>
              <a:t>① 概念</a:t>
            </a:r>
            <a:r>
              <a:rPr lang="en-US" altLang="zh-CN" sz="1400" dirty="0"/>
              <a:t>:</a:t>
            </a:r>
            <a:r>
              <a:rPr lang="zh-CN" altLang="en-US" sz="1400" dirty="0" smtClean="0"/>
              <a:t>匹配字符串的开始</a:t>
            </a:r>
            <a:endParaRPr lang="en-US" altLang="zh-CN" sz="1400" dirty="0" smtClean="0"/>
          </a:p>
          <a:p>
            <a:r>
              <a:rPr lang="zh-CN" altLang="en-US" sz="1400" b="1" dirty="0" smtClean="0"/>
              <a:t>② 应用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8822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2.1.2.2 </a:t>
            </a:r>
            <a:r>
              <a:rPr lang="en-US" altLang="zh-CN" sz="1400" b="1" dirty="0"/>
              <a:t>^</a:t>
            </a:r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1 ^</a:t>
            </a:r>
            <a:r>
              <a:rPr lang="en-US" altLang="zh-CN" sz="1400" b="1" dirty="0" err="1" smtClean="0"/>
              <a:t>exp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从下列单词中，匹配出以</a:t>
            </a:r>
            <a:r>
              <a:rPr lang="en-US" altLang="zh-CN" sz="1400" dirty="0" smtClean="0"/>
              <a:t>’he’</a:t>
            </a:r>
            <a:r>
              <a:rPr lang="zh-CN" altLang="en-US" sz="1400" dirty="0" smtClean="0"/>
              <a:t>开头的单词</a:t>
            </a:r>
            <a:endParaRPr lang="en-US" altLang="zh-CN" sz="1400" dirty="0" smtClean="0"/>
          </a:p>
          <a:p>
            <a:r>
              <a:rPr lang="en-US" altLang="zh-CN" sz="1400" dirty="0"/>
              <a:t>he</a:t>
            </a:r>
            <a:endParaRPr lang="zh-CN" altLang="en-US" sz="1400" dirty="0"/>
          </a:p>
          <a:p>
            <a:r>
              <a:rPr lang="en-US" altLang="zh-CN" sz="1400" dirty="0" err="1"/>
              <a:t>hehe</a:t>
            </a:r>
            <a:endParaRPr lang="zh-CN" altLang="en-US" sz="1400" dirty="0"/>
          </a:p>
          <a:p>
            <a:r>
              <a:rPr lang="en-US" altLang="zh-CN" sz="1400" dirty="0"/>
              <a:t>her</a:t>
            </a:r>
            <a:endParaRPr lang="zh-CN" altLang="en-US" sz="1400" dirty="0"/>
          </a:p>
          <a:p>
            <a:r>
              <a:rPr lang="en-US" altLang="zh-CN" sz="1400" dirty="0" err="1"/>
              <a:t>heet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he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 err="1"/>
              <a:t>ahea</a:t>
            </a:r>
            <a:endParaRPr lang="zh-CN" altLang="en-US" sz="1400" dirty="0"/>
          </a:p>
          <a:p>
            <a:r>
              <a:rPr lang="en-US" altLang="zh-CN" sz="1400" dirty="0" err="1"/>
              <a:t>ahe</a:t>
            </a:r>
            <a:endParaRPr lang="zh-CN" altLang="en-US" sz="1400" dirty="0"/>
          </a:p>
          <a:p>
            <a:r>
              <a:rPr lang="en-US" altLang="zh-CN" sz="1400" dirty="0"/>
              <a:t>he</a:t>
            </a:r>
            <a:r>
              <a:rPr lang="zh-CN" altLang="en-US" sz="1400" dirty="0"/>
              <a:t> </a:t>
            </a:r>
          </a:p>
          <a:p>
            <a:r>
              <a:rPr lang="en-US" altLang="zh-CN" sz="1400" dirty="0" smtClean="0"/>
              <a:t>2he</a:t>
            </a:r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^he</a:t>
            </a:r>
          </a:p>
          <a:p>
            <a:r>
              <a:rPr lang="zh-CN" altLang="en-US" sz="1400" dirty="0"/>
              <a:t>下</a:t>
            </a:r>
            <a:r>
              <a:rPr lang="zh-CN" altLang="en-US" sz="1400" dirty="0" smtClean="0"/>
              <a:t>图为正则测试工具的结果</a:t>
            </a:r>
            <a:endParaRPr lang="zh-CN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" y="6093296"/>
            <a:ext cx="46577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81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2.1.2.2 </a:t>
            </a:r>
            <a:r>
              <a:rPr lang="en-US" altLang="zh-CN" sz="1400" b="1" dirty="0"/>
              <a:t>^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^</a:t>
            </a:r>
            <a:r>
              <a:rPr lang="en-US" altLang="zh-CN" sz="1400" b="1" dirty="0" err="1"/>
              <a:t>exp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如下为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代码中运行的结果。</a:t>
            </a:r>
            <a:r>
              <a:rPr lang="zh-CN" altLang="en-US" sz="1400" dirty="0"/>
              <a:t>可以</a:t>
            </a:r>
            <a:r>
              <a:rPr lang="zh-CN" altLang="en-US" sz="1400" dirty="0" smtClean="0"/>
              <a:t>看到字符串</a:t>
            </a:r>
            <a:r>
              <a:rPr lang="en-US" altLang="zh-CN" sz="1400" dirty="0" smtClean="0"/>
              <a:t>’he’ ‘</a:t>
            </a:r>
            <a:r>
              <a:rPr lang="en-US" altLang="zh-CN" sz="1400" dirty="0" err="1" smtClean="0"/>
              <a:t>hehe</a:t>
            </a:r>
            <a:r>
              <a:rPr lang="en-US" altLang="zh-CN" sz="1400" dirty="0" smtClean="0"/>
              <a:t>’ ‘her’ ‘</a:t>
            </a:r>
            <a:r>
              <a:rPr lang="en-US" altLang="zh-CN" sz="1400" dirty="0" err="1" smtClean="0"/>
              <a:t>heet</a:t>
            </a:r>
            <a:r>
              <a:rPr lang="en-US" altLang="zh-CN" sz="1400" dirty="0" smtClean="0"/>
              <a:t>’ ‘he ’</a:t>
            </a:r>
            <a:r>
              <a:rPr lang="zh-CN" altLang="en-US" sz="1400" dirty="0" smtClean="0"/>
              <a:t>通过了匹配。</a:t>
            </a:r>
            <a:endParaRPr lang="en-US" altLang="zh-CN" sz="1400" dirty="0" smtClean="0"/>
          </a:p>
          <a:p>
            <a:r>
              <a:rPr lang="zh-CN" altLang="en-US" sz="1400" b="1" dirty="0" smtClean="0"/>
              <a:t>③ 总结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2.2.2.1</a:t>
            </a:r>
            <a:r>
              <a:rPr lang="zh-CN" altLang="en-US" sz="1400" dirty="0" smtClean="0"/>
              <a:t>中例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的不同在于，字符串</a:t>
            </a:r>
            <a:r>
              <a:rPr lang="en-US" altLang="zh-CN" sz="1400" dirty="0" smtClean="0"/>
              <a:t>’ he’</a:t>
            </a:r>
            <a:r>
              <a:rPr lang="zh-CN" altLang="en-US" sz="1400" dirty="0" smtClean="0"/>
              <a:t>这一次没有通过匹配，这表示</a:t>
            </a:r>
            <a:r>
              <a:rPr lang="en-US" altLang="zh-CN" sz="1400" dirty="0" smtClean="0"/>
              <a:t>^</a:t>
            </a:r>
            <a:r>
              <a:rPr lang="zh-CN" altLang="en-US" sz="1400" dirty="0" smtClean="0"/>
              <a:t>对非数字、字母、汉字、下划线的字符也生效了。也就是说，</a:t>
            </a:r>
            <a:r>
              <a:rPr lang="en-US" altLang="zh-CN" sz="1400" dirty="0" smtClean="0"/>
              <a:t>^</a:t>
            </a:r>
            <a:r>
              <a:rPr lang="zh-CN" altLang="en-US" sz="1400" dirty="0"/>
              <a:t>只能通过</a:t>
            </a:r>
            <a:r>
              <a:rPr lang="zh-CN" altLang="en-US" sz="1400" dirty="0" smtClean="0"/>
              <a:t>符合出现在它后面的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所描述模式的字符串。</a:t>
            </a:r>
            <a:r>
              <a:rPr lang="en-US" altLang="zh-CN" sz="1400" dirty="0" smtClean="0"/>
              <a:t>^</a:t>
            </a:r>
            <a:r>
              <a:rPr lang="zh-CN" altLang="en-US" sz="1400" dirty="0" smtClean="0"/>
              <a:t>比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所限制的条件更为严格。因为</a:t>
            </a:r>
            <a:r>
              <a:rPr lang="zh-CN" altLang="en-US" sz="1400" dirty="0"/>
              <a:t>对于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bexp</a:t>
            </a:r>
            <a:r>
              <a:rPr lang="zh-CN" altLang="en-US" sz="1400" dirty="0" smtClean="0"/>
              <a:t>而言，在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之前出现非</a:t>
            </a:r>
            <a:r>
              <a:rPr lang="zh-CN" altLang="en-US" sz="1400" dirty="0"/>
              <a:t>数字、字母、汉字、下划线的</a:t>
            </a:r>
            <a:r>
              <a:rPr lang="zh-CN" altLang="en-US" sz="1400" dirty="0" smtClean="0"/>
              <a:t>字符是可以通过匹配的，而</a:t>
            </a:r>
            <a:r>
              <a:rPr lang="en-US" altLang="zh-CN" sz="1400" dirty="0" smtClean="0"/>
              <a:t>^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则不行。</a:t>
            </a:r>
            <a:endParaRPr lang="en-US" altLang="zh-CN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53" y="4350567"/>
            <a:ext cx="5131703" cy="505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53" y="9373070"/>
            <a:ext cx="5108547" cy="161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493" y="4357517"/>
            <a:ext cx="4362946" cy="512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968" y="9480442"/>
            <a:ext cx="4352421" cy="145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81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2.1.2.3 $</a:t>
            </a:r>
          </a:p>
          <a:p>
            <a:r>
              <a:rPr lang="zh-CN" altLang="en-US" sz="1400" b="1" dirty="0" smtClean="0"/>
              <a:t>① 概念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匹配字符串的结束</a:t>
            </a:r>
            <a:endParaRPr lang="en-US" altLang="zh-CN" sz="1400" dirty="0" smtClean="0"/>
          </a:p>
          <a:p>
            <a:r>
              <a:rPr lang="zh-CN" altLang="en-US" sz="1400" b="1" dirty="0" smtClean="0"/>
              <a:t>② 应用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1 </a:t>
            </a:r>
            <a:r>
              <a:rPr lang="en-US" altLang="zh-CN" sz="1400" b="1" dirty="0" err="1" smtClean="0"/>
              <a:t>exp</a:t>
            </a:r>
            <a:r>
              <a:rPr lang="en-US" altLang="zh-CN" sz="1400" b="1" dirty="0" smtClean="0"/>
              <a:t>$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在下列单词中，匹配以字符串</a:t>
            </a:r>
            <a:r>
              <a:rPr lang="en-US" altLang="zh-CN" sz="1400" dirty="0" smtClean="0"/>
              <a:t>’he’</a:t>
            </a:r>
            <a:r>
              <a:rPr lang="zh-CN" altLang="en-US" sz="1400" dirty="0" smtClean="0"/>
              <a:t>结尾的单词</a:t>
            </a:r>
            <a:endParaRPr lang="en-US" altLang="zh-CN" sz="1400" dirty="0" smtClean="0"/>
          </a:p>
          <a:p>
            <a:r>
              <a:rPr lang="en-US" altLang="zh-CN" sz="1400" dirty="0"/>
              <a:t>he</a:t>
            </a:r>
            <a:endParaRPr lang="zh-CN" altLang="en-US" sz="1400" dirty="0"/>
          </a:p>
          <a:p>
            <a:r>
              <a:rPr lang="en-US" altLang="zh-CN" sz="1400" dirty="0" err="1"/>
              <a:t>hehe</a:t>
            </a:r>
            <a:endParaRPr lang="zh-CN" altLang="en-US" sz="1400" dirty="0"/>
          </a:p>
          <a:p>
            <a:r>
              <a:rPr lang="en-US" altLang="zh-CN" sz="1400" dirty="0"/>
              <a:t>her</a:t>
            </a:r>
            <a:endParaRPr lang="zh-CN" altLang="en-US" sz="1400" dirty="0"/>
          </a:p>
          <a:p>
            <a:r>
              <a:rPr lang="en-US" altLang="zh-CN" sz="1400" dirty="0" err="1"/>
              <a:t>heet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he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 err="1"/>
              <a:t>ahea</a:t>
            </a:r>
            <a:endParaRPr lang="zh-CN" altLang="en-US" sz="1400" dirty="0"/>
          </a:p>
          <a:p>
            <a:r>
              <a:rPr lang="en-US" altLang="zh-CN" sz="1400" dirty="0" err="1"/>
              <a:t>ahe</a:t>
            </a:r>
            <a:endParaRPr lang="zh-CN" altLang="en-US" sz="1400" dirty="0"/>
          </a:p>
          <a:p>
            <a:r>
              <a:rPr lang="en-US" altLang="zh-CN" sz="1400" dirty="0"/>
              <a:t>he</a:t>
            </a:r>
            <a:r>
              <a:rPr lang="zh-CN" altLang="en-US" sz="1400" dirty="0"/>
              <a:t> </a:t>
            </a:r>
          </a:p>
          <a:p>
            <a:r>
              <a:rPr lang="en-US" altLang="zh-CN" sz="1400" dirty="0"/>
              <a:t>2he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320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2.1.2.3 $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$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he$</a:t>
            </a:r>
          </a:p>
          <a:p>
            <a:r>
              <a:rPr lang="zh-CN" altLang="en-US" sz="1400" dirty="0" smtClean="0"/>
              <a:t>下图为使用正则测试工具的结果。</a:t>
            </a:r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" y="3573016"/>
            <a:ext cx="466725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57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2.1.2.3 </a:t>
            </a:r>
            <a:r>
              <a:rPr lang="en-US" altLang="zh-CN" sz="1400" b="1" dirty="0"/>
              <a:t>$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$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中使用该正则的测试结果图如下。</a:t>
            </a:r>
            <a:endParaRPr lang="zh-CN" alt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" y="3212976"/>
            <a:ext cx="4443192" cy="52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" y="8469560"/>
            <a:ext cx="444319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7" y="3212976"/>
            <a:ext cx="5294356" cy="515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08" y="8403058"/>
            <a:ext cx="6257146" cy="179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378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2.1.2.3 </a:t>
            </a:r>
            <a:r>
              <a:rPr lang="en-US" altLang="zh-CN" sz="1400" b="1" dirty="0"/>
              <a:t>$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$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可以看到，字符串</a:t>
            </a:r>
            <a:r>
              <a:rPr lang="en-US" altLang="zh-CN" sz="1400" dirty="0" smtClean="0"/>
              <a:t>’he’ ‘</a:t>
            </a:r>
            <a:r>
              <a:rPr lang="en-US" altLang="zh-CN" sz="1400" dirty="0" err="1" smtClean="0"/>
              <a:t>hehe</a:t>
            </a:r>
            <a:r>
              <a:rPr lang="en-US" altLang="zh-CN" sz="1400" dirty="0" smtClean="0"/>
              <a:t>’ ‘ he’ ‘</a:t>
            </a:r>
            <a:r>
              <a:rPr lang="en-US" altLang="zh-CN" sz="1400" dirty="0" err="1" smtClean="0"/>
              <a:t>ahe</a:t>
            </a:r>
            <a:r>
              <a:rPr lang="en-US" altLang="zh-CN" sz="1400" dirty="0" smtClean="0"/>
              <a:t>’ ‘2he’</a:t>
            </a:r>
            <a:r>
              <a:rPr lang="zh-CN" altLang="en-US" sz="1400" dirty="0" smtClean="0"/>
              <a:t>可以通过匹配。</a:t>
            </a:r>
            <a:endParaRPr lang="en-US" altLang="zh-CN" sz="1400" dirty="0" smtClean="0"/>
          </a:p>
          <a:p>
            <a:r>
              <a:rPr lang="zh-CN" altLang="en-US" sz="1400" b="1" dirty="0" smtClean="0"/>
              <a:t>③ 总结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2.2.2.1</a:t>
            </a:r>
            <a:r>
              <a:rPr lang="zh-CN" altLang="en-US" sz="1400" dirty="0" smtClean="0"/>
              <a:t>中例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的不同在于，字符串</a:t>
            </a:r>
            <a:r>
              <a:rPr lang="en-US" altLang="zh-CN" sz="1400" dirty="0" smtClean="0"/>
              <a:t>’he ’</a:t>
            </a:r>
            <a:r>
              <a:rPr lang="zh-CN" altLang="en-US" sz="1400" dirty="0" smtClean="0"/>
              <a:t>没有通过匹配。道理和</a:t>
            </a:r>
            <a:r>
              <a:rPr lang="en-US" altLang="zh-CN" sz="1400" dirty="0" smtClean="0"/>
              <a:t>2.2.2.2</a:t>
            </a:r>
            <a:r>
              <a:rPr lang="zh-CN" altLang="en-US" sz="1400" dirty="0" smtClean="0"/>
              <a:t>中所说的类似，</a:t>
            </a:r>
            <a:r>
              <a:rPr lang="en-US" altLang="zh-CN" sz="1400" dirty="0" err="1" smtClean="0"/>
              <a:t>exp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对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后面的非数字、字母、汉字、下划线类的字符是不生效的，而</a:t>
            </a:r>
            <a:r>
              <a:rPr lang="en-US" altLang="zh-CN" sz="1400" dirty="0" err="1" smtClean="0"/>
              <a:t>exp</a:t>
            </a:r>
            <a:r>
              <a:rPr lang="en-US" altLang="zh-CN" sz="1400" dirty="0" smtClean="0"/>
              <a:t>$</a:t>
            </a:r>
            <a:r>
              <a:rPr lang="zh-CN" altLang="en-US" sz="1400" dirty="0" smtClean="0"/>
              <a:t>，则必须严格以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所描述的模式作为字符串的结尾，后面再出现任何字符，均无法通过匹配。</a:t>
            </a:r>
            <a:endParaRPr lang="en-US" altLang="zh-CN" sz="1400" dirty="0" smtClean="0"/>
          </a:p>
          <a:p>
            <a:endParaRPr lang="en-US" altLang="zh-CN" sz="1400" b="1" dirty="0"/>
          </a:p>
          <a:p>
            <a:r>
              <a:rPr lang="en-US" altLang="zh-CN" sz="1400" b="1" dirty="0" smtClean="0"/>
              <a:t>2.2.2.4 </a:t>
            </a:r>
            <a:r>
              <a:rPr lang="zh-CN" altLang="en-US" sz="1400" b="1" dirty="0" smtClean="0"/>
              <a:t>本节小结</a:t>
            </a:r>
            <a:endParaRPr lang="en-US" altLang="zh-CN" sz="1400" b="1" dirty="0" smtClean="0"/>
          </a:p>
          <a:p>
            <a:r>
              <a:rPr lang="zh-CN" altLang="en-US" sz="1400" dirty="0"/>
              <a:t>本</a:t>
            </a:r>
            <a:r>
              <a:rPr lang="zh-CN" altLang="en-US" sz="1400" dirty="0" smtClean="0"/>
              <a:t>节主要介绍了</a:t>
            </a:r>
            <a:r>
              <a:rPr lang="en-US" altLang="zh-CN" sz="1400" dirty="0" smtClean="0"/>
              <a:t>\b ^ $ </a:t>
            </a:r>
            <a:r>
              <a:rPr lang="zh-CN" altLang="en-US" sz="1400" dirty="0" smtClean="0"/>
              <a:t>三个表示位置的元字符。其中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表示匹配一个前后均不为数字、字母、汉字、下划线的位置</a:t>
            </a:r>
            <a:r>
              <a:rPr lang="en-US" altLang="zh-CN" sz="1400" dirty="0" smtClean="0"/>
              <a:t>;^</a:t>
            </a:r>
            <a:r>
              <a:rPr lang="zh-CN" altLang="en-US" sz="1400" dirty="0" smtClean="0"/>
              <a:t>表示匹配一个开始位置</a:t>
            </a:r>
            <a:r>
              <a:rPr lang="en-US" altLang="zh-CN" sz="1400" dirty="0" smtClean="0"/>
              <a:t>;$</a:t>
            </a:r>
            <a:r>
              <a:rPr lang="zh-CN" altLang="en-US" sz="1400" dirty="0" smtClean="0"/>
              <a:t>表示匹配一个结束位置。比较重要的概念在于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bexp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^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的区别和</a:t>
            </a:r>
            <a:r>
              <a:rPr lang="en-US" altLang="zh-CN" sz="1400" dirty="0" err="1" smtClean="0"/>
              <a:t>exp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与</a:t>
            </a:r>
            <a:r>
              <a:rPr lang="en-US" altLang="zh-CN" sz="1400" dirty="0" err="1" smtClean="0"/>
              <a:t>exp</a:t>
            </a:r>
            <a:r>
              <a:rPr lang="en-US" altLang="zh-CN" sz="1400" dirty="0" smtClean="0"/>
              <a:t>$</a:t>
            </a:r>
            <a:r>
              <a:rPr lang="zh-CN" altLang="en-US" sz="1400" dirty="0" smtClean="0"/>
              <a:t>的区别。再次强调，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不对非数字、字母、汉字、下划线的字符生效。因此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bexp</a:t>
            </a:r>
            <a:r>
              <a:rPr lang="en-US" altLang="zh-CN" sz="1400" dirty="0" smtClean="0"/>
              <a:t>\b !</a:t>
            </a:r>
            <a:r>
              <a:rPr lang="en-US" altLang="zh-CN" sz="1400" dirty="0" smtClean="0">
                <a:sym typeface="Wingdings" panose="05000000000000000000" pitchFamily="2" charset="2"/>
              </a:rPr>
              <a:t> ^</a:t>
            </a:r>
            <a:r>
              <a:rPr lang="en-US" altLang="zh-CN" sz="1400" dirty="0" err="1" smtClean="0">
                <a:sym typeface="Wingdings" panose="05000000000000000000" pitchFamily="2" charset="2"/>
              </a:rPr>
              <a:t>exp</a:t>
            </a:r>
            <a:r>
              <a:rPr lang="en-US" altLang="zh-CN" sz="1400" dirty="0" smtClean="0">
                <a:sym typeface="Wingdings" panose="05000000000000000000" pitchFamily="2" charset="2"/>
              </a:rPr>
              <a:t>$.</a:t>
            </a:r>
            <a:r>
              <a:rPr lang="zh-CN" altLang="en-US" sz="1400" dirty="0" smtClean="0">
                <a:sym typeface="Wingdings" panose="05000000000000000000" pitchFamily="2" charset="2"/>
              </a:rPr>
              <a:t>因为</a:t>
            </a:r>
            <a:r>
              <a:rPr lang="en-US" altLang="zh-CN" sz="1400" dirty="0" smtClean="0">
                <a:sym typeface="Wingdings" panose="05000000000000000000" pitchFamily="2" charset="2"/>
              </a:rPr>
              <a:t>\</a:t>
            </a:r>
            <a:r>
              <a:rPr lang="en-US" altLang="zh-CN" sz="1400" dirty="0" err="1" smtClean="0">
                <a:sym typeface="Wingdings" panose="05000000000000000000" pitchFamily="2" charset="2"/>
              </a:rPr>
              <a:t>bexp</a:t>
            </a:r>
            <a:r>
              <a:rPr lang="en-US" altLang="zh-CN" sz="1400" dirty="0" smtClean="0">
                <a:sym typeface="Wingdings" panose="05000000000000000000" pitchFamily="2" charset="2"/>
              </a:rPr>
              <a:t>\b</a:t>
            </a:r>
            <a:r>
              <a:rPr lang="zh-CN" altLang="en-US" sz="1400" dirty="0" smtClean="0">
                <a:sym typeface="Wingdings" panose="05000000000000000000" pitchFamily="2" charset="2"/>
              </a:rPr>
              <a:t>描述的是以</a:t>
            </a:r>
            <a:r>
              <a:rPr lang="en-US" altLang="zh-CN" sz="1400" dirty="0" err="1" smtClean="0">
                <a:sym typeface="Wingdings" panose="05000000000000000000" pitchFamily="2" charset="2"/>
              </a:rPr>
              <a:t>exp</a:t>
            </a:r>
            <a:r>
              <a:rPr lang="zh-CN" altLang="en-US" sz="1400" dirty="0" smtClean="0">
                <a:sym typeface="Wingdings" panose="05000000000000000000" pitchFamily="2" charset="2"/>
              </a:rPr>
              <a:t>开头且以</a:t>
            </a:r>
            <a:r>
              <a:rPr lang="en-US" altLang="zh-CN" sz="1400" dirty="0" err="1" smtClean="0">
                <a:sym typeface="Wingdings" panose="05000000000000000000" pitchFamily="2" charset="2"/>
              </a:rPr>
              <a:t>exp</a:t>
            </a:r>
            <a:r>
              <a:rPr lang="zh-CN" altLang="en-US" sz="1400" dirty="0" smtClean="0">
                <a:sym typeface="Wingdings" panose="05000000000000000000" pitchFamily="2" charset="2"/>
              </a:rPr>
              <a:t>结尾的同时，</a:t>
            </a:r>
            <a:r>
              <a:rPr lang="en-US" altLang="zh-CN" sz="1400" dirty="0" err="1" smtClean="0">
                <a:sym typeface="Wingdings" panose="05000000000000000000" pitchFamily="2" charset="2"/>
              </a:rPr>
              <a:t>exp</a:t>
            </a:r>
            <a:r>
              <a:rPr lang="zh-CN" altLang="en-US" sz="1400" dirty="0" smtClean="0">
                <a:sym typeface="Wingdings" panose="05000000000000000000" pitchFamily="2" charset="2"/>
              </a:rPr>
              <a:t>的前后位置存在</a:t>
            </a:r>
            <a:r>
              <a:rPr lang="zh-CN" altLang="en-US" sz="1400" dirty="0"/>
              <a:t>非数字、字母、汉字、下划线的</a:t>
            </a:r>
            <a:r>
              <a:rPr lang="zh-CN" altLang="en-US" sz="1400" dirty="0" smtClean="0"/>
              <a:t>字符，是可以通过匹配的；但对</a:t>
            </a:r>
            <a:r>
              <a:rPr lang="en-US" altLang="zh-CN" sz="1400" dirty="0" smtClean="0"/>
              <a:t>^</a:t>
            </a:r>
            <a:r>
              <a:rPr lang="en-US" altLang="zh-CN" sz="1400" dirty="0" err="1" smtClean="0"/>
              <a:t>exp</a:t>
            </a:r>
            <a:r>
              <a:rPr lang="en-US" altLang="zh-CN" sz="1400" dirty="0" smtClean="0"/>
              <a:t>$</a:t>
            </a:r>
            <a:r>
              <a:rPr lang="zh-CN" altLang="en-US" sz="1400" dirty="0" smtClean="0"/>
              <a:t>而言，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的前后位置存在任何字符，均无法通过匹配。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478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数量类元字符的内容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 smtClean="0"/>
              <a:t>2.2 </a:t>
            </a:r>
            <a:r>
              <a:rPr lang="zh-CN" altLang="en-US" sz="1400" b="1" dirty="0"/>
              <a:t>数量</a:t>
            </a:r>
            <a:r>
              <a:rPr lang="zh-CN" altLang="en-US" sz="1400" b="1" dirty="0" smtClean="0"/>
              <a:t>类</a:t>
            </a:r>
            <a:r>
              <a:rPr lang="zh-CN" altLang="en-US" sz="1400" b="1" dirty="0"/>
              <a:t>元字符</a:t>
            </a:r>
            <a:r>
              <a:rPr lang="en-US" altLang="zh-CN" sz="1400" b="1" dirty="0" smtClean="0"/>
              <a:t>({N,M}</a:t>
            </a:r>
            <a:r>
              <a:rPr lang="en-US" altLang="zh-CN" sz="1400" b="1" dirty="0"/>
              <a:t> }/{N}/{N</a:t>
            </a:r>
            <a:r>
              <a:rPr lang="en-US" altLang="zh-CN" sz="1400" b="1" dirty="0" smtClean="0"/>
              <a:t>,} * + ? </a:t>
            </a:r>
            <a:r>
              <a:rPr lang="en-US" altLang="zh-CN" sz="1400" b="1" dirty="0"/>
              <a:t>)</a:t>
            </a:r>
          </a:p>
          <a:p>
            <a:r>
              <a:rPr lang="en-US" altLang="zh-CN" sz="1400" b="1" dirty="0"/>
              <a:t>2.2.1 </a:t>
            </a:r>
            <a:r>
              <a:rPr lang="zh-CN" altLang="en-US" sz="1400" b="1" dirty="0"/>
              <a:t>概念</a:t>
            </a:r>
            <a:endParaRPr lang="en-US" altLang="zh-CN" sz="1400" b="1" dirty="0"/>
          </a:p>
          <a:p>
            <a:r>
              <a:rPr lang="zh-CN" altLang="en-US" sz="1400" dirty="0"/>
              <a:t>数量</a:t>
            </a:r>
            <a:r>
              <a:rPr lang="zh-CN" altLang="en-US" sz="1400" dirty="0" smtClean="0"/>
              <a:t>类</a:t>
            </a:r>
            <a:r>
              <a:rPr lang="zh-CN" altLang="en-US" sz="1400" dirty="0"/>
              <a:t>元字符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描述对该元字符前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个字符的重复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次数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</a:t>
            </a:r>
            <a:r>
              <a:rPr lang="zh-CN" altLang="en-US" sz="1400" b="1" dirty="0" smtClean="0"/>
              <a:t>类</a:t>
            </a:r>
            <a:r>
              <a:rPr lang="zh-CN" altLang="en-US" sz="1400" b="1" dirty="0"/>
              <a:t>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</a:t>
            </a:r>
            <a:r>
              <a:rPr lang="en-US" altLang="zh-CN" sz="1400" b="1" dirty="0" smtClean="0"/>
              <a:t>{N,M}/{N}/{N,}</a:t>
            </a:r>
            <a:endParaRPr lang="en-US" altLang="zh-CN" sz="1400" b="1" dirty="0"/>
          </a:p>
          <a:p>
            <a:r>
              <a:rPr lang="zh-CN" altLang="en-US" sz="1400" b="1" dirty="0"/>
              <a:t>① 概念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dirty="0"/>
              <a:t>{N}:</a:t>
            </a:r>
            <a:r>
              <a:rPr lang="zh-CN" altLang="en-US" sz="1400" dirty="0"/>
              <a:t>对前</a:t>
            </a:r>
            <a:r>
              <a:rPr lang="en-US" altLang="zh-CN" sz="1400" dirty="0"/>
              <a:t>1</a:t>
            </a:r>
            <a:r>
              <a:rPr lang="zh-CN" altLang="en-US" sz="1400" dirty="0"/>
              <a:t>个字符重复</a:t>
            </a:r>
            <a:r>
              <a:rPr lang="en-US" altLang="zh-CN" sz="1400" dirty="0"/>
              <a:t>N</a:t>
            </a:r>
            <a:r>
              <a:rPr lang="zh-CN" altLang="en-US" sz="1400" dirty="0"/>
              <a:t>次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{N,M}:</a:t>
            </a:r>
            <a:r>
              <a:rPr lang="zh-CN" altLang="en-US" sz="1400" dirty="0" smtClean="0"/>
              <a:t>对前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个字符重复</a:t>
            </a:r>
            <a:r>
              <a:rPr lang="en-US" altLang="zh-CN" sz="1400" dirty="0" smtClean="0"/>
              <a:t>N</a:t>
            </a:r>
            <a:r>
              <a:rPr lang="zh-CN" altLang="en-US" sz="1400" dirty="0" smtClean="0"/>
              <a:t>至</a:t>
            </a:r>
            <a:r>
              <a:rPr lang="en-US" altLang="zh-CN" sz="1400" dirty="0" smtClean="0"/>
              <a:t>M</a:t>
            </a:r>
            <a:r>
              <a:rPr lang="zh-CN" altLang="en-US" sz="1400" dirty="0" smtClean="0"/>
              <a:t>次。</a:t>
            </a:r>
            <a:endParaRPr lang="en-US" altLang="zh-CN" sz="1400" dirty="0" smtClean="0"/>
          </a:p>
          <a:p>
            <a:r>
              <a:rPr lang="en-US" altLang="zh-CN" sz="1400" dirty="0" smtClean="0"/>
              <a:t>{N,}:</a:t>
            </a:r>
            <a:r>
              <a:rPr lang="zh-CN" altLang="en-US" sz="1400" dirty="0" smtClean="0"/>
              <a:t>对前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个字符重复至少</a:t>
            </a:r>
            <a:r>
              <a:rPr lang="en-US" altLang="zh-CN" sz="1400" dirty="0" smtClean="0"/>
              <a:t>N</a:t>
            </a:r>
            <a:r>
              <a:rPr lang="zh-CN" altLang="en-US" sz="1400" dirty="0" smtClean="0"/>
              <a:t>次。</a:t>
            </a:r>
            <a:endParaRPr lang="en-US" altLang="zh-CN" sz="1400" dirty="0"/>
          </a:p>
          <a:p>
            <a:r>
              <a:rPr lang="zh-CN" altLang="en-US" sz="1400" b="1" dirty="0"/>
              <a:t>② 应用</a:t>
            </a:r>
            <a:r>
              <a:rPr lang="en-US" altLang="zh-CN" sz="1400" dirty="0"/>
              <a:t>:</a:t>
            </a:r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1 </a:t>
            </a:r>
            <a:r>
              <a:rPr lang="en-US" altLang="zh-CN" sz="1400" b="1" dirty="0" err="1" smtClean="0"/>
              <a:t>exp</a:t>
            </a:r>
            <a:r>
              <a:rPr lang="en-US" altLang="zh-CN" sz="1400" b="1" dirty="0" smtClean="0"/>
              <a:t>{N}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在下列字符串中</a:t>
            </a:r>
            <a:r>
              <a:rPr lang="en-US" altLang="zh-CN" sz="1400" dirty="0" smtClean="0"/>
              <a:t>,</a:t>
            </a:r>
            <a:r>
              <a:rPr lang="zh-CN" altLang="en-US" sz="1400" dirty="0"/>
              <a:t>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连续出现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次的字符串可以通过匹配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305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元字符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元字符的概念</a:t>
            </a:r>
            <a:endParaRPr lang="en-US" altLang="zh-CN" sz="1400" b="1" dirty="0" smtClean="0"/>
          </a:p>
          <a:p>
            <a:r>
              <a:rPr lang="zh-CN" altLang="en-US" sz="1400" dirty="0" smtClean="0"/>
              <a:t>元字符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是正则表达式中具有特殊意义的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专用字符</a:t>
            </a:r>
            <a:r>
              <a:rPr lang="zh-CN" altLang="en-US" sz="1400" dirty="0" smtClean="0"/>
              <a:t>，用来规定位于元字符前面的字符在目标对象中的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出现模式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概念分析：</a:t>
            </a:r>
            <a:endParaRPr lang="en-US" altLang="zh-CN" sz="1400" dirty="0" smtClean="0"/>
          </a:p>
          <a:p>
            <a:r>
              <a:rPr lang="zh-CN" altLang="en-US" sz="1400" dirty="0" smtClean="0"/>
              <a:t>① 看到“专用字符”这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个字，就可以反应出来，元字符在正则中的功能类似于编程语言中的“保留字”，是一些具有特定功能的字符（串）。</a:t>
            </a:r>
            <a:endParaRPr lang="en-US" altLang="zh-CN" sz="1400" dirty="0" smtClean="0"/>
          </a:p>
          <a:p>
            <a:r>
              <a:rPr lang="zh-CN" altLang="en-US" sz="1400" dirty="0" smtClean="0"/>
              <a:t>② 注意“出现模式”这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个字，可以得知元字符是控制待匹配对象能否通过模式匹配的关键内容。说明它是后续学习的重点。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b="1" dirty="0" smtClean="0"/>
              <a:t>2. </a:t>
            </a:r>
            <a:r>
              <a:rPr lang="zh-CN" altLang="en-US" sz="1400" b="1" dirty="0" smtClean="0"/>
              <a:t>元字符的种类</a:t>
            </a:r>
            <a:endParaRPr lang="en-US" altLang="zh-CN" sz="1400" b="1" dirty="0" smtClean="0"/>
          </a:p>
          <a:p>
            <a:r>
              <a:rPr lang="en-US" altLang="zh-CN" sz="1400" dirty="0" smtClean="0"/>
              <a:t>2.1 </a:t>
            </a:r>
            <a:r>
              <a:rPr lang="zh-CN" altLang="en-US" sz="1400" dirty="0" smtClean="0"/>
              <a:t>位置类元字符</a:t>
            </a:r>
            <a:r>
              <a:rPr lang="en-US" altLang="zh-CN" sz="1400" dirty="0" smtClean="0"/>
              <a:t>( ^ $ \b )</a:t>
            </a:r>
          </a:p>
          <a:p>
            <a:r>
              <a:rPr lang="en-US" altLang="zh-CN" sz="1400" dirty="0" smtClean="0"/>
              <a:t>2.2 </a:t>
            </a:r>
            <a:r>
              <a:rPr lang="zh-CN" altLang="en-US" sz="1400" dirty="0" smtClean="0"/>
              <a:t>数量类元字符</a:t>
            </a:r>
            <a:r>
              <a:rPr lang="en-US" altLang="zh-CN" sz="1400" dirty="0" smtClean="0"/>
              <a:t>({N,M} * + ? )</a:t>
            </a:r>
          </a:p>
          <a:p>
            <a:r>
              <a:rPr lang="en-US" altLang="zh-CN" sz="1400" dirty="0" smtClean="0"/>
              <a:t>2.3 </a:t>
            </a:r>
            <a:r>
              <a:rPr lang="zh-CN" altLang="en-US" sz="1400" dirty="0" smtClean="0"/>
              <a:t>内容类元字符</a:t>
            </a:r>
            <a:r>
              <a:rPr lang="en-US" altLang="zh-CN" sz="1400" dirty="0" smtClean="0"/>
              <a:t>( \w \s \d . )</a:t>
            </a:r>
          </a:p>
          <a:p>
            <a:r>
              <a:rPr lang="en-US" altLang="zh-CN" sz="1400" dirty="0" smtClean="0"/>
              <a:t>2.4 </a:t>
            </a:r>
            <a:r>
              <a:rPr lang="zh-CN" altLang="en-US" sz="1400" dirty="0" smtClean="0"/>
              <a:t>范围类元字符</a:t>
            </a:r>
            <a:r>
              <a:rPr lang="en-US" altLang="zh-CN" sz="1400" dirty="0" smtClean="0"/>
              <a:t>( - )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0057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</a:t>
            </a:r>
            <a:r>
              <a:rPr lang="en-US" altLang="zh-CN" sz="1400" b="1" dirty="0" smtClean="0"/>
              <a:t>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{N,M}/{N}/{N,}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{N}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en-US" altLang="zh-CN" sz="1400" dirty="0" smtClean="0"/>
              <a:t>111</a:t>
            </a:r>
          </a:p>
          <a:p>
            <a:r>
              <a:rPr lang="en-US" altLang="zh-CN" sz="1400" dirty="0" smtClean="0"/>
              <a:t>1111</a:t>
            </a:r>
          </a:p>
          <a:p>
            <a:r>
              <a:rPr lang="en-US" altLang="zh-CN" sz="1400" dirty="0" smtClean="0"/>
              <a:t>a111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111</a:t>
            </a:r>
          </a:p>
          <a:p>
            <a:r>
              <a:rPr lang="en-US" altLang="zh-CN" sz="1400" dirty="0" smtClean="0"/>
              <a:t>111 </a:t>
            </a:r>
          </a:p>
          <a:p>
            <a:r>
              <a:rPr lang="en-US" altLang="zh-CN" sz="1400" dirty="0" smtClean="0"/>
              <a:t>a1b1c1</a:t>
            </a:r>
          </a:p>
          <a:p>
            <a:r>
              <a:rPr lang="zh-CN" altLang="en-US" sz="1400" dirty="0" smtClean="0"/>
              <a:t>此处，我们先不考虑使用</a:t>
            </a:r>
            <a:r>
              <a:rPr lang="en-US" altLang="zh-CN" sz="1400" dirty="0" smtClean="0"/>
              <a:t>{N}</a:t>
            </a:r>
            <a:r>
              <a:rPr lang="zh-CN" altLang="en-US" sz="1400" dirty="0" smtClean="0"/>
              <a:t>，根据前面已经学过的内容，可以使用正则</a:t>
            </a:r>
            <a:r>
              <a:rPr lang="en-US" altLang="zh-CN" sz="1400" dirty="0" smtClean="0"/>
              <a:t>111</a:t>
            </a:r>
            <a:r>
              <a:rPr lang="zh-CN" altLang="en-US" sz="1400" dirty="0" smtClean="0"/>
              <a:t>来进行匹配。结果如下</a:t>
            </a:r>
            <a:r>
              <a:rPr lang="en-US" altLang="zh-CN" sz="1400" dirty="0" smtClean="0"/>
              <a:t>:</a:t>
            </a:r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" y="4869160"/>
            <a:ext cx="46672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145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{N,M}/{N}/{N,}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{N}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可以看到，字符串</a:t>
            </a:r>
            <a:r>
              <a:rPr lang="en-US" altLang="zh-CN" sz="1400" dirty="0" smtClean="0"/>
              <a:t>’111’ ‘1111’ ‘a111’ ‘ 111’ ‘111 ’ </a:t>
            </a:r>
            <a:r>
              <a:rPr lang="zh-CN" altLang="en-US" sz="1400" dirty="0" smtClean="0"/>
              <a:t>均能够通过匹配。说明这个正则表达式是正确的。</a:t>
            </a:r>
            <a:endParaRPr lang="en-US" altLang="zh-CN" sz="1400" dirty="0" smtClean="0"/>
          </a:p>
          <a:p>
            <a:r>
              <a:rPr lang="zh-CN" altLang="en-US" sz="1400" dirty="0" smtClean="0"/>
              <a:t>但是，我们要思考一个问题，如果需求改为</a:t>
            </a:r>
            <a:r>
              <a:rPr lang="zh-CN" altLang="en-US" sz="1400" dirty="0"/>
              <a:t>字符</a:t>
            </a:r>
            <a:r>
              <a:rPr lang="en-US" altLang="zh-CN" sz="1400" dirty="0"/>
              <a:t>’1’</a:t>
            </a:r>
            <a:r>
              <a:rPr lang="zh-CN" altLang="en-US" sz="1400" dirty="0"/>
              <a:t>连续出现</a:t>
            </a:r>
            <a:r>
              <a:rPr lang="en-US" altLang="zh-CN" sz="1400" dirty="0" smtClean="0"/>
              <a:t>3000</a:t>
            </a:r>
            <a:r>
              <a:rPr lang="zh-CN" altLang="en-US" sz="1400" dirty="0" smtClean="0"/>
              <a:t>次</a:t>
            </a:r>
            <a:r>
              <a:rPr lang="zh-CN" altLang="en-US" sz="1400" dirty="0"/>
              <a:t>的字符串可以通过</a:t>
            </a:r>
            <a:r>
              <a:rPr lang="zh-CN" altLang="en-US" sz="1400" dirty="0" smtClean="0"/>
              <a:t>匹配，我们的正则是否要修改为</a:t>
            </a:r>
            <a:r>
              <a:rPr lang="en-US" altLang="zh-CN" sz="1400" dirty="0" smtClean="0"/>
              <a:t>3000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呢？</a:t>
            </a:r>
            <a:endParaRPr lang="en-US" altLang="zh-CN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745" y="4722293"/>
            <a:ext cx="5148065" cy="428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0" y="4722293"/>
            <a:ext cx="3770735" cy="4005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63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{N,M}/{N}/{N,}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{N}</a:t>
            </a:r>
            <a:r>
              <a:rPr lang="zh-CN" altLang="en-US" sz="1400" b="1" dirty="0" smtClean="0"/>
              <a:t>格式</a:t>
            </a:r>
            <a:endParaRPr lang="en-US" altLang="zh-CN" sz="1400" dirty="0" smtClean="0"/>
          </a:p>
          <a:p>
            <a:r>
              <a:rPr lang="zh-CN" altLang="en-US" sz="1400" dirty="0" smtClean="0"/>
              <a:t>因此</a:t>
            </a:r>
            <a:r>
              <a:rPr lang="zh-CN" altLang="en-US" sz="1400" dirty="0"/>
              <a:t>，可以找到更好的答案</a:t>
            </a:r>
            <a:r>
              <a:rPr lang="en-US" altLang="zh-CN" sz="1400" dirty="0"/>
              <a:t>:1{3}</a:t>
            </a:r>
          </a:p>
          <a:p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46291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51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{N,M}/{N}/{N,}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{N}</a:t>
            </a:r>
            <a:r>
              <a:rPr lang="zh-CN" altLang="en-US" sz="1400" b="1" dirty="0"/>
              <a:t>格式</a:t>
            </a:r>
            <a:endParaRPr lang="en-US" altLang="zh-CN" sz="1400" dirty="0"/>
          </a:p>
          <a:p>
            <a:r>
              <a:rPr lang="zh-CN" altLang="en-US" sz="1400" dirty="0" smtClean="0"/>
              <a:t>可以看到，结果和</a:t>
            </a:r>
            <a:r>
              <a:rPr lang="en-US" altLang="zh-CN" sz="1400" dirty="0" smtClean="0"/>
              <a:t>’111’</a:t>
            </a:r>
            <a:r>
              <a:rPr lang="zh-CN" altLang="en-US" sz="1400" dirty="0" smtClean="0"/>
              <a:t>完全相同，字符串</a:t>
            </a:r>
            <a:r>
              <a:rPr lang="en-US" altLang="zh-CN" sz="1400" dirty="0" smtClean="0"/>
              <a:t>’111’ ‘1111’ ‘a111’ ‘ 111’ ‘111 ’</a:t>
            </a:r>
            <a:r>
              <a:rPr lang="zh-CN" altLang="en-US" sz="1400" dirty="0" smtClean="0"/>
              <a:t>通过了匹配。</a:t>
            </a:r>
            <a:endParaRPr lang="en-US" altLang="zh-CN" sz="1400" dirty="0" smtClean="0"/>
          </a:p>
          <a:p>
            <a:r>
              <a:rPr lang="zh-CN" altLang="en-US" sz="1400" dirty="0" smtClean="0"/>
              <a:t>而且，使用</a:t>
            </a:r>
            <a:r>
              <a:rPr lang="en-US" altLang="zh-CN" sz="1400" dirty="0" smtClean="0"/>
              <a:t>{N}</a:t>
            </a:r>
            <a:r>
              <a:rPr lang="zh-CN" altLang="en-US" sz="1400" dirty="0" smtClean="0"/>
              <a:t>构造的正则表达式，表现力和使用上的灵活性，都强于</a:t>
            </a:r>
            <a:r>
              <a:rPr lang="en-US" altLang="zh-CN" sz="1400" dirty="0" smtClean="0"/>
              <a:t>111.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4" y="4797152"/>
            <a:ext cx="4090393" cy="434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367" y="4792560"/>
            <a:ext cx="4946899" cy="413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421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{N,M}/{N}/{N</a:t>
            </a:r>
            <a:r>
              <a:rPr lang="en-US" altLang="zh-CN" sz="1400" b="1" dirty="0" smtClean="0"/>
              <a:t>,}</a:t>
            </a:r>
            <a:endParaRPr lang="en-US" altLang="zh-CN" sz="1400" dirty="0" smtClean="0"/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2 {N,}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/>
              <a:t>在下列字符串中</a:t>
            </a:r>
            <a:r>
              <a:rPr lang="en-US" altLang="zh-CN" sz="1400" dirty="0"/>
              <a:t>,</a:t>
            </a:r>
            <a:r>
              <a:rPr lang="zh-CN" altLang="en-US" sz="1400" dirty="0"/>
              <a:t>字符</a:t>
            </a:r>
            <a:r>
              <a:rPr lang="en-US" altLang="zh-CN" sz="1400" dirty="0"/>
              <a:t>’1’</a:t>
            </a:r>
            <a:r>
              <a:rPr lang="zh-CN" altLang="en-US" sz="1400" dirty="0"/>
              <a:t>连续</a:t>
            </a:r>
            <a:r>
              <a:rPr lang="zh-CN" altLang="en-US" sz="1400" dirty="0" smtClean="0"/>
              <a:t>出现超过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次</a:t>
            </a:r>
            <a:r>
              <a:rPr lang="zh-CN" altLang="en-US" sz="1400" dirty="0"/>
              <a:t>的字符串可以通过</a:t>
            </a:r>
            <a:r>
              <a:rPr lang="zh-CN" altLang="en-US" sz="1400" dirty="0" smtClean="0"/>
              <a:t>匹配</a:t>
            </a:r>
            <a:endParaRPr lang="en-US" altLang="zh-CN" sz="1400" dirty="0" smtClean="0"/>
          </a:p>
          <a:p>
            <a:r>
              <a:rPr lang="en-US" altLang="zh-CN" sz="1400" dirty="0"/>
              <a:t>111</a:t>
            </a:r>
          </a:p>
          <a:p>
            <a:r>
              <a:rPr lang="en-US" altLang="zh-CN" sz="1400" dirty="0"/>
              <a:t>1111</a:t>
            </a:r>
          </a:p>
          <a:p>
            <a:r>
              <a:rPr lang="en-US" altLang="zh-CN" sz="1400" dirty="0"/>
              <a:t>a111</a:t>
            </a:r>
          </a:p>
          <a:p>
            <a:r>
              <a:rPr lang="en-US" altLang="zh-CN" sz="1400" dirty="0"/>
              <a:t> 111</a:t>
            </a:r>
          </a:p>
          <a:p>
            <a:r>
              <a:rPr lang="en-US" altLang="zh-CN" sz="1400" dirty="0"/>
              <a:t>111 </a:t>
            </a:r>
          </a:p>
          <a:p>
            <a:r>
              <a:rPr lang="en-US" altLang="zh-CN" sz="1400" dirty="0"/>
              <a:t>a1b1c1</a:t>
            </a:r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1{2,}</a:t>
            </a:r>
            <a:endParaRPr lang="en-US" altLang="zh-CN" sz="1400" dirty="0"/>
          </a:p>
          <a:p>
            <a:endParaRPr lang="en-US" altLang="zh-CN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46767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6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{N,M}/{N}/{N,}</a:t>
            </a:r>
            <a:endParaRPr lang="en-US" altLang="zh-CN" sz="1400" dirty="0"/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2 {N,}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可以看到，字符串</a:t>
            </a:r>
            <a:r>
              <a:rPr lang="en-US" altLang="zh-CN" sz="1400" dirty="0" smtClean="0"/>
              <a:t>’111’ ’1111’ ’a111’ ’ 111’ ’111 ’ </a:t>
            </a:r>
            <a:r>
              <a:rPr lang="zh-CN" altLang="en-US" sz="1400" dirty="0" smtClean="0"/>
              <a:t>均可通过匹配。答案正确。</a:t>
            </a:r>
            <a:endParaRPr lang="zh-CN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088" y="4653063"/>
            <a:ext cx="4377070" cy="396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3063"/>
            <a:ext cx="4185593" cy="4409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969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{N,M}/{N}/{N,}</a:t>
            </a:r>
            <a:endParaRPr lang="en-US" altLang="zh-CN" sz="1400" dirty="0"/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3 </a:t>
            </a:r>
            <a:r>
              <a:rPr lang="en-US" altLang="zh-CN" sz="1400" b="1" dirty="0"/>
              <a:t>{</a:t>
            </a:r>
            <a:r>
              <a:rPr lang="en-US" altLang="zh-CN" sz="1400" b="1" dirty="0" smtClean="0"/>
              <a:t>N,M}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/>
              <a:t>在下列字符串中</a:t>
            </a:r>
            <a:r>
              <a:rPr lang="en-US" altLang="zh-CN" sz="1400" dirty="0"/>
              <a:t>,</a:t>
            </a:r>
            <a:r>
              <a:rPr lang="zh-CN" altLang="en-US" sz="1400" dirty="0"/>
              <a:t>字符</a:t>
            </a:r>
            <a:r>
              <a:rPr lang="en-US" altLang="zh-CN" sz="1400" dirty="0"/>
              <a:t>’1’</a:t>
            </a:r>
            <a:r>
              <a:rPr lang="zh-CN" altLang="en-US" sz="1400" dirty="0"/>
              <a:t>连续</a:t>
            </a:r>
            <a:r>
              <a:rPr lang="zh-CN" altLang="en-US" sz="1400" dirty="0" smtClean="0"/>
              <a:t>出现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次的</a:t>
            </a:r>
            <a:r>
              <a:rPr lang="zh-CN" altLang="en-US" sz="1400" dirty="0"/>
              <a:t>字符串可以通过匹配</a:t>
            </a:r>
            <a:endParaRPr lang="en-US" altLang="zh-CN" sz="1400" dirty="0"/>
          </a:p>
          <a:p>
            <a:r>
              <a:rPr lang="en-US" altLang="zh-CN" sz="1400" dirty="0"/>
              <a:t>111</a:t>
            </a:r>
          </a:p>
          <a:p>
            <a:r>
              <a:rPr lang="en-US" altLang="zh-CN" sz="1400" dirty="0"/>
              <a:t>1111</a:t>
            </a:r>
          </a:p>
          <a:p>
            <a:r>
              <a:rPr lang="en-US" altLang="zh-CN" sz="1400" dirty="0"/>
              <a:t>a111</a:t>
            </a:r>
          </a:p>
          <a:p>
            <a:r>
              <a:rPr lang="en-US" altLang="zh-CN" sz="1400" dirty="0"/>
              <a:t> 111</a:t>
            </a:r>
          </a:p>
          <a:p>
            <a:r>
              <a:rPr lang="en-US" altLang="zh-CN" sz="1400" dirty="0"/>
              <a:t>111 </a:t>
            </a:r>
          </a:p>
          <a:p>
            <a:r>
              <a:rPr lang="en-US" altLang="zh-CN" sz="1400" dirty="0"/>
              <a:t>a1b1c1</a:t>
            </a:r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:1{1,3}</a:t>
            </a:r>
            <a:endParaRPr lang="zh-CN" alt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3176"/>
            <a:ext cx="4676775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896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{N,M}/{N}/{N,}</a:t>
            </a:r>
            <a:endParaRPr lang="en-US" altLang="zh-CN" sz="1400" dirty="0"/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3 {N,M}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问题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对于字符串</a:t>
            </a:r>
            <a:r>
              <a:rPr lang="en-US" altLang="zh-CN" sz="1400" dirty="0" smtClean="0"/>
              <a:t>’111’ ‘a111’ ‘ 111’ ‘111 ’ ‘a1b1c1’ </a:t>
            </a:r>
            <a:r>
              <a:rPr lang="zh-CN" altLang="en-US" sz="1400" dirty="0" smtClean="0"/>
              <a:t>能够通过匹配，是理所应当的。但是对于字符串</a:t>
            </a:r>
            <a:r>
              <a:rPr lang="en-US" altLang="zh-CN" sz="1400" dirty="0" smtClean="0"/>
              <a:t>’1111’</a:t>
            </a:r>
            <a:r>
              <a:rPr lang="zh-CN" altLang="en-US" sz="1400" dirty="0" smtClean="0"/>
              <a:t>能够通过匹配，是否不正确</a:t>
            </a:r>
            <a:r>
              <a:rPr lang="en-US" altLang="zh-CN" sz="1400" dirty="0" smtClean="0"/>
              <a:t>?</a:t>
            </a:r>
            <a:r>
              <a:rPr lang="zh-CN" altLang="en-US" sz="1400" dirty="0" smtClean="0"/>
              <a:t>因为字符串</a:t>
            </a:r>
            <a:r>
              <a:rPr lang="en-US" altLang="zh-CN" sz="1400" dirty="0" smtClean="0"/>
              <a:t>’1111’</a:t>
            </a:r>
            <a:r>
              <a:rPr lang="zh-CN" altLang="en-US" sz="1400" dirty="0" smtClean="0"/>
              <a:t>是字符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连续出现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次，并不在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次的范围内。</a:t>
            </a:r>
            <a:endParaRPr lang="en-US" altLang="zh-CN" sz="1400" dirty="0" smtClean="0"/>
          </a:p>
          <a:p>
            <a:r>
              <a:rPr lang="zh-CN" altLang="en-US" sz="1400" dirty="0" smtClean="0"/>
              <a:t>答案</a:t>
            </a:r>
            <a:r>
              <a:rPr lang="en-US" altLang="zh-CN" sz="1400" dirty="0" smtClean="0"/>
              <a:t>:</a:t>
            </a:r>
            <a:r>
              <a:rPr lang="zh-CN" altLang="en-US" sz="1400" dirty="0"/>
              <a:t>问</a:t>
            </a:r>
            <a:r>
              <a:rPr lang="zh-CN" altLang="en-US" sz="1400" dirty="0" smtClean="0"/>
              <a:t>出这个问题，说明对正则表达式匹配字符的模式理解不够深刻。无论是使用正则测试工具，还是在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程序中使用正则，其匹配结果均为</a:t>
            </a:r>
            <a:r>
              <a:rPr lang="en-US" altLang="zh-CN" sz="1400" dirty="0" smtClean="0"/>
              <a:t>’111’ </a:t>
            </a:r>
            <a:r>
              <a:rPr lang="zh-CN" altLang="en-US" sz="1400" dirty="0" smtClean="0"/>
              <a:t>和 </a:t>
            </a:r>
            <a:r>
              <a:rPr lang="en-US" altLang="zh-CN" sz="1400" dirty="0" smtClean="0"/>
              <a:t>‘1’</a:t>
            </a:r>
            <a:r>
              <a:rPr lang="zh-CN" altLang="en-US" sz="1400" dirty="0" smtClean="0"/>
              <a:t>。也就是说匹配结果被拆分为了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部分。前一部分为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个连续的</a:t>
            </a:r>
            <a:r>
              <a:rPr lang="en-US" altLang="zh-CN" sz="1400" dirty="0" smtClean="0"/>
              <a:t>’1’,</a:t>
            </a:r>
            <a:r>
              <a:rPr lang="zh-CN" altLang="en-US" sz="1400" dirty="0" smtClean="0"/>
              <a:t>后一部分为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。这说明正则</a:t>
            </a:r>
            <a:r>
              <a:rPr lang="en-US" altLang="zh-CN" sz="1400" dirty="0" smtClean="0"/>
              <a:t>1{1,3}</a:t>
            </a:r>
            <a:r>
              <a:rPr lang="zh-CN" altLang="en-US" sz="1400" dirty="0" smtClean="0"/>
              <a:t>最长一次只能匹配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个字符，如果这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个字符能够符合匹配模式，则从第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个字符开始继续匹配。因此字符串</a:t>
            </a:r>
            <a:r>
              <a:rPr lang="en-US" altLang="zh-CN" sz="1400" dirty="0" smtClean="0"/>
              <a:t>’1111’</a:t>
            </a:r>
            <a:r>
              <a:rPr lang="zh-CN" altLang="en-US" sz="1400" dirty="0" smtClean="0"/>
              <a:t>的匹配结果为</a:t>
            </a:r>
            <a:r>
              <a:rPr lang="en-US" altLang="zh-CN" sz="1400" dirty="0" smtClean="0"/>
              <a:t>’111’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" y="5877272"/>
            <a:ext cx="4509865" cy="478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775" y="5877272"/>
            <a:ext cx="5539510" cy="491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452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{N,M}/{N}/{N,}</a:t>
            </a:r>
            <a:endParaRPr lang="en-US" altLang="zh-CN" sz="1400" dirty="0"/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4 </a:t>
            </a:r>
            <a:r>
              <a:rPr lang="en-US" altLang="zh-CN" sz="1400" b="1" dirty="0"/>
              <a:t>{N,M}</a:t>
            </a:r>
            <a:r>
              <a:rPr lang="zh-CN" altLang="en-US" sz="1400" b="1" dirty="0" smtClean="0"/>
              <a:t>格式与位置类元字符的联用</a:t>
            </a:r>
            <a:endParaRPr lang="en-US" altLang="zh-CN" sz="1400" b="1" dirty="0" smtClean="0"/>
          </a:p>
          <a:p>
            <a:r>
              <a:rPr lang="zh-CN" altLang="en-US" sz="1400" dirty="0"/>
              <a:t>在下列字符串中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截取出字符串前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位中以字符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开头且连续出现的字符</a:t>
            </a:r>
            <a:r>
              <a:rPr lang="en-US" altLang="zh-CN" sz="1400" dirty="0" smtClean="0"/>
              <a:t>’1’</a:t>
            </a:r>
          </a:p>
          <a:p>
            <a:r>
              <a:rPr lang="en-US" altLang="zh-CN" sz="1400" dirty="0" smtClean="0"/>
              <a:t>111</a:t>
            </a:r>
            <a:endParaRPr lang="zh-CN" altLang="en-US" sz="1400" dirty="0"/>
          </a:p>
          <a:p>
            <a:r>
              <a:rPr lang="en-US" altLang="zh-CN" sz="1400" dirty="0"/>
              <a:t>1111</a:t>
            </a:r>
            <a:endParaRPr lang="zh-CN" altLang="en-US" sz="1400" dirty="0"/>
          </a:p>
          <a:p>
            <a:r>
              <a:rPr lang="en-US" altLang="zh-CN" sz="1400" dirty="0"/>
              <a:t>a111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111</a:t>
            </a:r>
            <a:endParaRPr lang="zh-CN" altLang="en-US" sz="1400" dirty="0"/>
          </a:p>
          <a:p>
            <a:r>
              <a:rPr lang="en-US" altLang="zh-CN" sz="1400" dirty="0"/>
              <a:t>111</a:t>
            </a:r>
            <a:r>
              <a:rPr lang="zh-CN" altLang="en-US" sz="1400" dirty="0"/>
              <a:t> </a:t>
            </a:r>
          </a:p>
          <a:p>
            <a:r>
              <a:rPr lang="en-US" altLang="zh-CN" sz="1400" dirty="0"/>
              <a:t>a1b1c1</a:t>
            </a:r>
            <a:endParaRPr lang="zh-CN" altLang="en-US" sz="1400" dirty="0"/>
          </a:p>
          <a:p>
            <a:r>
              <a:rPr lang="en-US" altLang="zh-CN" sz="1400" dirty="0" smtClean="0"/>
              <a:t>1a1b1c</a:t>
            </a:r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:^1{1,3}</a:t>
            </a:r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3216"/>
            <a:ext cx="46482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33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{N,M}/{N}/{N,}</a:t>
            </a:r>
            <a:endParaRPr lang="en-US" altLang="zh-CN" sz="1400" dirty="0"/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4 {N,M}</a:t>
            </a:r>
            <a:r>
              <a:rPr lang="zh-CN" altLang="en-US" sz="1400" b="1" dirty="0"/>
              <a:t>格式与位置类元字符的联用</a:t>
            </a:r>
            <a:endParaRPr lang="en-US" altLang="zh-CN" sz="1400" b="1" dirty="0"/>
          </a:p>
          <a:p>
            <a:r>
              <a:rPr lang="zh-CN" altLang="en-US" sz="1400" dirty="0" smtClean="0"/>
              <a:t>这里只对结果</a:t>
            </a:r>
            <a:r>
              <a:rPr lang="en-US" altLang="zh-CN" sz="1400" dirty="0" smtClean="0"/>
              <a:t>’1a1b1c’</a:t>
            </a:r>
            <a:r>
              <a:rPr lang="zh-CN" altLang="en-US" sz="1400" dirty="0" smtClean="0"/>
              <a:t>匹配出了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做一个解释。</a:t>
            </a:r>
            <a:endParaRPr lang="en-US" altLang="zh-CN" sz="1400" dirty="0" smtClean="0"/>
          </a:p>
          <a:p>
            <a:r>
              <a:rPr lang="en-US" altLang="zh-CN" sz="1400" dirty="0" smtClean="0"/>
              <a:t>^:</a:t>
            </a:r>
            <a:r>
              <a:rPr lang="zh-CN" altLang="en-US" sz="1400" dirty="0" smtClean="0"/>
              <a:t>表示起始位置</a:t>
            </a:r>
            <a:endParaRPr lang="en-US" altLang="zh-CN" sz="1400" dirty="0" smtClean="0"/>
          </a:p>
          <a:p>
            <a:r>
              <a:rPr lang="en-US" altLang="zh-CN" sz="1400" dirty="0" smtClean="0"/>
              <a:t>1{1,3}:</a:t>
            </a:r>
            <a:r>
              <a:rPr lang="zh-CN" altLang="en-US" sz="1400" dirty="0" smtClean="0"/>
              <a:t>对字符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重复出现</a:t>
            </a:r>
            <a:r>
              <a:rPr lang="en-US" altLang="zh-CN" sz="1400" dirty="0" smtClean="0"/>
              <a:t>1-3</a:t>
            </a:r>
            <a:r>
              <a:rPr lang="zh-CN" altLang="en-US" sz="1400" dirty="0" smtClean="0"/>
              <a:t>次</a:t>
            </a:r>
            <a:endParaRPr lang="en-US" altLang="zh-CN" sz="1400" dirty="0" smtClean="0"/>
          </a:p>
          <a:p>
            <a:r>
              <a:rPr lang="zh-CN" altLang="en-US" sz="1400" dirty="0" smtClean="0"/>
              <a:t>两者连起来，所表达的意思就是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匹配起始位置为字符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，且如果第二位字符为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则继续匹配第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位字符是否为</a:t>
            </a:r>
            <a:r>
              <a:rPr lang="en-US" altLang="zh-CN" sz="1400" dirty="0" smtClean="0"/>
              <a:t>’1’;</a:t>
            </a:r>
            <a:r>
              <a:rPr lang="zh-CN" altLang="en-US" sz="1400" dirty="0" smtClean="0"/>
              <a:t>如果第二位字符不为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则停止抓取。因此</a:t>
            </a:r>
            <a:r>
              <a:rPr lang="en-US" altLang="zh-CN" sz="1400" dirty="0" smtClean="0"/>
              <a:t>’1a1b1c’</a:t>
            </a:r>
            <a:r>
              <a:rPr lang="zh-CN" altLang="en-US" sz="1400" dirty="0" smtClean="0"/>
              <a:t>仅抓取出了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b="1" dirty="0" smtClean="0"/>
              <a:t>③ 小结</a:t>
            </a:r>
            <a:endParaRPr lang="en-US" altLang="zh-CN" sz="1400" b="1" dirty="0" smtClean="0"/>
          </a:p>
          <a:p>
            <a:r>
              <a:rPr lang="zh-CN" altLang="en-US" sz="1400" dirty="0" smtClean="0"/>
              <a:t>对于数量类元字符而言，仅使用</a:t>
            </a:r>
            <a:r>
              <a:rPr lang="en-US" altLang="zh-CN" sz="1400" dirty="0"/>
              <a:t>{N,M}/{N}/{N</a:t>
            </a:r>
            <a:r>
              <a:rPr lang="en-US" altLang="zh-CN" sz="1400" dirty="0" smtClean="0"/>
              <a:t>,}</a:t>
            </a:r>
            <a:r>
              <a:rPr lang="zh-CN" altLang="en-US" sz="1400" dirty="0" smtClean="0"/>
              <a:t>这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种表述形式，其实已经可以足够表达任何数量的元字符了。从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个到∞多个的数量均可使用这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种形式来描述。但在有些场景中，还是不够简洁。因此接下来将要学习几种表达力更强的数量类元字符，但这几个元字符只能描述较为固定的几种数量模式。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5344"/>
            <a:ext cx="4576234" cy="541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73" y="6525344"/>
            <a:ext cx="5329582" cy="514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86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元字符的种类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</a:t>
            </a:r>
            <a:r>
              <a:rPr lang="en-US" altLang="zh-CN" sz="1400" b="1" dirty="0" smtClean="0"/>
              <a:t>)</a:t>
            </a:r>
            <a:endParaRPr lang="en-US" altLang="zh-CN" sz="1400" b="1" dirty="0"/>
          </a:p>
          <a:p>
            <a:r>
              <a:rPr lang="en-US" altLang="zh-CN" sz="1400" b="1" dirty="0" smtClean="0"/>
              <a:t>2.1.1 </a:t>
            </a:r>
            <a:r>
              <a:rPr lang="zh-CN" altLang="en-US" sz="1400" b="1" dirty="0" smtClean="0"/>
              <a:t>概念</a:t>
            </a:r>
            <a:endParaRPr lang="en-US" altLang="zh-CN" sz="1400" b="1" dirty="0" smtClean="0"/>
          </a:p>
          <a:p>
            <a:r>
              <a:rPr lang="zh-CN" altLang="en-US" sz="1400" dirty="0" smtClean="0"/>
              <a:t>位置类元字符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表示从某个位置</a:t>
            </a:r>
            <a:r>
              <a:rPr lang="zh-CN" altLang="en-US" sz="1400" b="1" dirty="0" smtClean="0"/>
              <a:t>开始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结束匹配</a:t>
            </a:r>
            <a:r>
              <a:rPr lang="zh-CN" altLang="en-US" sz="1400" dirty="0" smtClean="0"/>
              <a:t>的</a:t>
            </a:r>
            <a:r>
              <a:rPr lang="zh-CN" altLang="en-US" sz="1400" b="1" dirty="0" smtClean="0"/>
              <a:t>元字符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 smtClean="0"/>
              <a:t>位置类元字符的内容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2.1.2.1 \b</a:t>
            </a:r>
          </a:p>
          <a:p>
            <a:r>
              <a:rPr lang="zh-CN" altLang="en-US" sz="1400" b="1" dirty="0" smtClean="0"/>
              <a:t>① 概念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表示开始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结束匹配。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出现在正则最前面的位置表示从该位置开始匹配；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出现在正则最后面表示在该位置结束匹配。但是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对位置的要求相较于其他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个位置类元字符更为宽松，因为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匹配的是前一个字符和后一个字符均不为字母、数字、下划线、汉字的内容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b="1" dirty="0" smtClean="0"/>
              <a:t>② 应用</a:t>
            </a:r>
            <a:r>
              <a:rPr lang="en-US" altLang="zh-CN" sz="14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966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2.2.2.2 ?</a:t>
            </a:r>
          </a:p>
          <a:p>
            <a:r>
              <a:rPr lang="zh-CN" altLang="en-US" sz="1400" b="1" dirty="0" smtClean="0"/>
              <a:t>① 概念</a:t>
            </a:r>
            <a:endParaRPr lang="en-US" altLang="zh-CN" sz="1400" b="1" dirty="0" smtClean="0"/>
          </a:p>
          <a:p>
            <a:r>
              <a:rPr lang="en-US" altLang="zh-CN" sz="1400" dirty="0" smtClean="0"/>
              <a:t>?:</a:t>
            </a:r>
            <a:r>
              <a:rPr lang="zh-CN" altLang="en-US" sz="1400" dirty="0" smtClean="0"/>
              <a:t>重复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次</a:t>
            </a:r>
            <a:endParaRPr lang="en-US" altLang="zh-CN" sz="1400" dirty="0" smtClean="0"/>
          </a:p>
          <a:p>
            <a:r>
              <a:rPr lang="zh-CN" altLang="en-US" sz="1400" dirty="0" smtClean="0"/>
              <a:t>看到这个概念，我有一个猜想</a:t>
            </a:r>
            <a:r>
              <a:rPr lang="en-US" altLang="zh-CN" sz="1400" dirty="0" smtClean="0"/>
              <a:t>: ? </a:t>
            </a:r>
            <a:r>
              <a:rPr lang="en-US" altLang="zh-CN" sz="1400" dirty="0" smtClean="0">
                <a:sym typeface="Wingdings" panose="05000000000000000000" pitchFamily="2" charset="2"/>
              </a:rPr>
              <a:t> {0,1} </a:t>
            </a:r>
            <a:r>
              <a:rPr lang="zh-CN" altLang="en-US" sz="1400" dirty="0" smtClean="0">
                <a:sym typeface="Wingdings" panose="05000000000000000000" pitchFamily="2" charset="2"/>
              </a:rPr>
              <a:t>吗</a:t>
            </a:r>
            <a:r>
              <a:rPr lang="en-US" altLang="zh-CN" sz="1400" dirty="0" smtClean="0">
                <a:sym typeface="Wingdings" panose="05000000000000000000" pitchFamily="2" charset="2"/>
              </a:rPr>
              <a:t>?</a:t>
            </a:r>
          </a:p>
          <a:p>
            <a:endParaRPr lang="en-US" altLang="zh-CN" sz="1400" dirty="0">
              <a:sym typeface="Wingdings" panose="05000000000000000000" pitchFamily="2" charset="2"/>
            </a:endParaRPr>
          </a:p>
          <a:p>
            <a:r>
              <a:rPr lang="zh-CN" altLang="en-US" sz="1400" b="1" dirty="0" smtClean="0">
                <a:sym typeface="Wingdings" panose="05000000000000000000" pitchFamily="2" charset="2"/>
              </a:rPr>
              <a:t>② 应用</a:t>
            </a:r>
            <a:endParaRPr lang="en-US" altLang="zh-CN" sz="1400" b="1" dirty="0" smtClean="0">
              <a:sym typeface="Wingdings" panose="05000000000000000000" pitchFamily="2" charset="2"/>
            </a:endParaRPr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1 </a:t>
            </a:r>
            <a:r>
              <a:rPr lang="en-US" altLang="zh-CN" sz="1400" b="1" dirty="0" err="1" smtClean="0"/>
              <a:t>exp</a:t>
            </a:r>
            <a:r>
              <a:rPr lang="en-US" altLang="zh-CN" sz="1400" b="1" dirty="0" smtClean="0"/>
              <a:t>?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在下列字符串中，抓取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个字符</a:t>
            </a:r>
            <a:r>
              <a:rPr lang="en-US" altLang="zh-CN" sz="1400" dirty="0" smtClean="0"/>
              <a:t>’1’</a:t>
            </a:r>
          </a:p>
          <a:p>
            <a:r>
              <a:rPr lang="en-US" altLang="zh-CN" sz="1400" dirty="0"/>
              <a:t>111</a:t>
            </a:r>
            <a:endParaRPr lang="zh-CN" altLang="en-US" sz="1400" dirty="0"/>
          </a:p>
          <a:p>
            <a:r>
              <a:rPr lang="en-US" altLang="zh-CN" sz="1400" dirty="0"/>
              <a:t>1111</a:t>
            </a:r>
            <a:endParaRPr lang="zh-CN" altLang="en-US" sz="1400" dirty="0"/>
          </a:p>
          <a:p>
            <a:r>
              <a:rPr lang="en-US" altLang="zh-CN" sz="1400" dirty="0"/>
              <a:t>a111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111</a:t>
            </a:r>
            <a:endParaRPr lang="zh-CN" altLang="en-US" sz="1400" dirty="0"/>
          </a:p>
          <a:p>
            <a:r>
              <a:rPr lang="en-US" altLang="zh-CN" sz="1400" dirty="0"/>
              <a:t>111</a:t>
            </a:r>
            <a:r>
              <a:rPr lang="zh-CN" altLang="en-US" sz="1400" dirty="0"/>
              <a:t> </a:t>
            </a:r>
          </a:p>
          <a:p>
            <a:r>
              <a:rPr lang="en-US" altLang="zh-CN" sz="1400" dirty="0"/>
              <a:t>a1b1c1</a:t>
            </a:r>
            <a:endParaRPr lang="zh-CN" altLang="en-US" sz="1400" dirty="0"/>
          </a:p>
          <a:p>
            <a:r>
              <a:rPr lang="en-US" altLang="zh-CN" sz="1400" dirty="0"/>
              <a:t>1a1b1c</a:t>
            </a:r>
            <a:endParaRPr lang="zh-CN" altLang="en-US" sz="1400" dirty="0"/>
          </a:p>
          <a:p>
            <a:r>
              <a:rPr lang="en-US" altLang="zh-CN" sz="1400" dirty="0"/>
              <a:t>-1a1b1c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716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2.2.2.2 ?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?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1?</a:t>
            </a:r>
          </a:p>
          <a:p>
            <a:endParaRPr lang="zh-CN" alt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4965455" cy="523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8500300"/>
            <a:ext cx="4965455" cy="68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768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2.2.2.2 ?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?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对于这个结果，可以看到，</a:t>
            </a:r>
            <a:r>
              <a:rPr lang="en-US" altLang="zh-CN" sz="1400" dirty="0" smtClean="0"/>
              <a:t>1?</a:t>
            </a:r>
            <a:r>
              <a:rPr lang="zh-CN" altLang="en-US" sz="1400" dirty="0" smtClean="0"/>
              <a:t>的长度只有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位，因此它对字符串的每一位均检测是否为字符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，如果是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，则直接抓取，如果不是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，则判定为字符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出现了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次，因此抓取结果无论在正则测试工具还是在程序中，均为一个</a:t>
            </a:r>
            <a:r>
              <a:rPr lang="en-US" altLang="zh-CN" sz="1400" dirty="0" smtClean="0"/>
              <a:t>length=0</a:t>
            </a:r>
            <a:r>
              <a:rPr lang="zh-CN" altLang="en-US" sz="1400" dirty="0" smtClean="0"/>
              <a:t>的空字符串。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2 </a:t>
            </a:r>
            <a:r>
              <a:rPr lang="en-US" altLang="zh-CN" sz="1400" b="1" dirty="0" err="1" smtClean="0"/>
              <a:t>exp</a:t>
            </a:r>
            <a:r>
              <a:rPr lang="en-US" altLang="zh-CN" sz="1400" b="1" dirty="0" smtClean="0"/>
              <a:t>{0,1}</a:t>
            </a:r>
            <a:r>
              <a:rPr lang="zh-CN" altLang="en-US" sz="1400" b="1" dirty="0" smtClean="0"/>
              <a:t>是否</a:t>
            </a:r>
            <a:r>
              <a:rPr lang="en-US" altLang="zh-CN" sz="1400" b="1" dirty="0" smtClean="0">
                <a:sym typeface="Wingdings" panose="05000000000000000000" pitchFamily="2" charset="2"/>
              </a:rPr>
              <a:t></a:t>
            </a:r>
            <a:r>
              <a:rPr lang="en-US" altLang="zh-CN" sz="1400" b="1" dirty="0" err="1" smtClean="0">
                <a:sym typeface="Wingdings" panose="05000000000000000000" pitchFamily="2" charset="2"/>
              </a:rPr>
              <a:t>exp</a:t>
            </a:r>
            <a:r>
              <a:rPr lang="en-US" altLang="zh-CN" sz="1400" b="1" dirty="0" smtClean="0">
                <a:sym typeface="Wingdings" panose="05000000000000000000" pitchFamily="2" charset="2"/>
              </a:rPr>
              <a:t>?</a:t>
            </a:r>
          </a:p>
          <a:p>
            <a:r>
              <a:rPr lang="zh-CN" altLang="en-US" sz="1400" dirty="0" smtClean="0">
                <a:sym typeface="Wingdings" panose="05000000000000000000" pitchFamily="2" charset="2"/>
              </a:rPr>
              <a:t>对同样的字符串集合，使用</a:t>
            </a:r>
            <a:r>
              <a:rPr lang="en-US" altLang="zh-CN" sz="1400" dirty="0" smtClean="0">
                <a:sym typeface="Wingdings" panose="05000000000000000000" pitchFamily="2" charset="2"/>
              </a:rPr>
              <a:t>1{0,1}</a:t>
            </a:r>
            <a:r>
              <a:rPr lang="zh-CN" altLang="en-US" sz="1400" dirty="0" smtClean="0">
                <a:sym typeface="Wingdings" panose="05000000000000000000" pitchFamily="2" charset="2"/>
              </a:rPr>
              <a:t>来抓取。结果见下一页</a:t>
            </a:r>
            <a:r>
              <a:rPr lang="en-US" altLang="zh-CN" sz="1400" dirty="0" smtClean="0">
                <a:sym typeface="Wingdings" panose="05000000000000000000" pitchFamily="2" charset="2"/>
              </a:rPr>
              <a:t>PPT</a:t>
            </a:r>
            <a:r>
              <a:rPr lang="zh-CN" altLang="en-US" sz="1400" dirty="0" smtClean="0">
                <a:sym typeface="Wingdings" panose="05000000000000000000" pitchFamily="2" charset="2"/>
              </a:rPr>
              <a:t>。</a:t>
            </a:r>
            <a:endParaRPr lang="zh-CN" altLang="en-US" sz="1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224"/>
            <a:ext cx="4076643" cy="522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43" y="5445224"/>
            <a:ext cx="4796117" cy="470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898" y="10125744"/>
            <a:ext cx="4777861" cy="182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670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2.2.2.2 ?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2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{0,1}</a:t>
            </a:r>
            <a:r>
              <a:rPr lang="zh-CN" altLang="en-US" sz="1400" b="1" dirty="0"/>
              <a:t>是否</a:t>
            </a:r>
            <a:r>
              <a:rPr lang="en-US" altLang="zh-CN" sz="1400" b="1" dirty="0">
                <a:sym typeface="Wingdings" panose="05000000000000000000" pitchFamily="2" charset="2"/>
              </a:rPr>
              <a:t></a:t>
            </a:r>
            <a:r>
              <a:rPr lang="en-US" altLang="zh-CN" sz="1400" b="1" dirty="0" err="1">
                <a:sym typeface="Wingdings" panose="05000000000000000000" pitchFamily="2" charset="2"/>
              </a:rPr>
              <a:t>exp</a:t>
            </a:r>
            <a:r>
              <a:rPr lang="en-US" altLang="zh-CN" sz="1400" b="1" dirty="0">
                <a:sym typeface="Wingdings" panose="05000000000000000000" pitchFamily="2" charset="2"/>
              </a:rPr>
              <a:t>?</a:t>
            </a:r>
          </a:p>
          <a:p>
            <a:r>
              <a:rPr lang="zh-CN" altLang="en-US" sz="1400" dirty="0" smtClean="0"/>
              <a:t>使用</a:t>
            </a:r>
            <a:r>
              <a:rPr lang="en-US" altLang="zh-CN" sz="1400" dirty="0" smtClean="0"/>
              <a:t>1{0,1}</a:t>
            </a:r>
            <a:r>
              <a:rPr lang="zh-CN" altLang="en-US" sz="1400" dirty="0" smtClean="0"/>
              <a:t>结果如下。和</a:t>
            </a:r>
            <a:r>
              <a:rPr lang="en-US" altLang="zh-CN" sz="1400" dirty="0" smtClean="0"/>
              <a:t>1?</a:t>
            </a:r>
            <a:r>
              <a:rPr lang="zh-CN" altLang="en-US" sz="1400" dirty="0" smtClean="0"/>
              <a:t>结果完全相同。因此我们可以得出结论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b="1" dirty="0" smtClean="0"/>
              <a:t>? </a:t>
            </a:r>
            <a:r>
              <a:rPr lang="en-US" altLang="zh-CN" sz="1400" b="1" dirty="0" smtClean="0">
                <a:sym typeface="Wingdings" panose="05000000000000000000" pitchFamily="2" charset="2"/>
              </a:rPr>
              <a:t> {0,1}</a:t>
            </a:r>
          </a:p>
          <a:p>
            <a:r>
              <a:rPr lang="zh-CN" altLang="en-US" sz="1400" dirty="0" smtClean="0">
                <a:sym typeface="Wingdings" panose="05000000000000000000" pitchFamily="2" charset="2"/>
              </a:rPr>
              <a:t>问题</a:t>
            </a:r>
            <a:r>
              <a:rPr lang="en-US" altLang="zh-CN" sz="1400" dirty="0" smtClean="0">
                <a:sym typeface="Wingdings" panose="05000000000000000000" pitchFamily="2" charset="2"/>
              </a:rPr>
              <a:t>:</a:t>
            </a:r>
            <a:r>
              <a:rPr lang="zh-CN" altLang="en-US" sz="1400" dirty="0" smtClean="0">
                <a:sym typeface="Wingdings" panose="05000000000000000000" pitchFamily="2" charset="2"/>
              </a:rPr>
              <a:t>那么既然已经有了</a:t>
            </a:r>
            <a:r>
              <a:rPr lang="en-US" altLang="zh-CN" sz="1400" dirty="0" smtClean="0">
                <a:sym typeface="Wingdings" panose="05000000000000000000" pitchFamily="2" charset="2"/>
              </a:rPr>
              <a:t>{0,1}</a:t>
            </a:r>
            <a:r>
              <a:rPr lang="zh-CN" altLang="en-US" sz="1400" dirty="0" smtClean="0">
                <a:sym typeface="Wingdings" panose="05000000000000000000" pitchFamily="2" charset="2"/>
              </a:rPr>
              <a:t>，为什么还会存在</a:t>
            </a:r>
            <a:r>
              <a:rPr lang="en-US" altLang="zh-CN" sz="1400" dirty="0" smtClean="0">
                <a:sym typeface="Wingdings" panose="05000000000000000000" pitchFamily="2" charset="2"/>
              </a:rPr>
              <a:t>?</a:t>
            </a:r>
            <a:r>
              <a:rPr lang="zh-CN" altLang="en-US" sz="1400" dirty="0" smtClean="0">
                <a:sym typeface="Wingdings" panose="05000000000000000000" pitchFamily="2" charset="2"/>
              </a:rPr>
              <a:t>呢？</a:t>
            </a:r>
            <a:endParaRPr lang="en-US" altLang="zh-CN" sz="1400" dirty="0" smtClean="0">
              <a:sym typeface="Wingdings" panose="05000000000000000000" pitchFamily="2" charset="2"/>
            </a:endParaRPr>
          </a:p>
          <a:p>
            <a:r>
              <a:rPr lang="zh-CN" altLang="en-US" sz="1400" dirty="0" smtClean="0">
                <a:sym typeface="Wingdings" panose="05000000000000000000" pitchFamily="2" charset="2"/>
              </a:rPr>
              <a:t>答案</a:t>
            </a:r>
            <a:r>
              <a:rPr lang="en-US" altLang="zh-CN" sz="1400" dirty="0" smtClean="0">
                <a:sym typeface="Wingdings" panose="05000000000000000000" pitchFamily="2" charset="2"/>
              </a:rPr>
              <a:t>:</a:t>
            </a:r>
            <a:r>
              <a:rPr lang="zh-CN" altLang="en-US" sz="1400" dirty="0" smtClean="0">
                <a:sym typeface="Wingdings" panose="05000000000000000000" pitchFamily="2" charset="2"/>
              </a:rPr>
              <a:t>很明显，</a:t>
            </a:r>
            <a:r>
              <a:rPr lang="en-US" altLang="zh-CN" sz="1400" dirty="0" smtClean="0">
                <a:sym typeface="Wingdings" panose="05000000000000000000" pitchFamily="2" charset="2"/>
              </a:rPr>
              <a:t>?</a:t>
            </a:r>
            <a:r>
              <a:rPr lang="zh-CN" altLang="en-US" sz="1400" dirty="0" smtClean="0">
                <a:sym typeface="Wingdings" panose="05000000000000000000" pitchFamily="2" charset="2"/>
              </a:rPr>
              <a:t>的表达力比</a:t>
            </a:r>
            <a:r>
              <a:rPr lang="en-US" altLang="zh-CN" sz="1400" dirty="0" smtClean="0">
                <a:sym typeface="Wingdings" panose="05000000000000000000" pitchFamily="2" charset="2"/>
              </a:rPr>
              <a:t>{0,1}</a:t>
            </a:r>
            <a:r>
              <a:rPr lang="zh-CN" altLang="en-US" sz="1400" dirty="0" smtClean="0">
                <a:sym typeface="Wingdings" panose="05000000000000000000" pitchFamily="2" charset="2"/>
              </a:rPr>
              <a:t>更强，而且可以使得正则变的更短。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" y="4197622"/>
            <a:ext cx="3814601" cy="400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229" y="8251023"/>
            <a:ext cx="3814601" cy="79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830" y="4197622"/>
            <a:ext cx="3857298" cy="504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83" y="4204468"/>
            <a:ext cx="3888432" cy="4495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783" y="8703021"/>
            <a:ext cx="3915866" cy="187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881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2.2.2.2 ?</a:t>
            </a:r>
          </a:p>
          <a:p>
            <a:r>
              <a:rPr lang="zh-CN" altLang="en-US" sz="1400" dirty="0" smtClean="0"/>
              <a:t>根据上述这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个例子，可以看到，单独使用</a:t>
            </a:r>
            <a:r>
              <a:rPr lang="en-US" altLang="zh-CN" sz="1400" dirty="0" smtClean="0"/>
              <a:t>?</a:t>
            </a:r>
            <a:r>
              <a:rPr lang="zh-CN" altLang="en-US" sz="1400" dirty="0" smtClean="0"/>
              <a:t>，起不到什么实际的效果。它需要和位置类连字符一起使用，才能够看到更明确的抓取效果。</a:t>
            </a:r>
            <a:endParaRPr lang="en-US" altLang="zh-CN" sz="1400" dirty="0" smtClean="0"/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3 </a:t>
            </a:r>
            <a:r>
              <a:rPr lang="zh-CN" altLang="en-US" sz="1400" b="1" dirty="0" smtClean="0"/>
              <a:t>位置</a:t>
            </a:r>
            <a:r>
              <a:rPr lang="en-US" altLang="zh-CN" sz="1400" b="1" dirty="0" err="1" smtClean="0"/>
              <a:t>exp</a:t>
            </a:r>
            <a:r>
              <a:rPr lang="en-US" altLang="zh-CN" sz="1400" b="1" dirty="0" smtClean="0"/>
              <a:t>?</a:t>
            </a:r>
          </a:p>
          <a:p>
            <a:r>
              <a:rPr lang="zh-CN" altLang="en-US" sz="1400" b="1" dirty="0" smtClean="0"/>
              <a:t>在下列文件名中，抓取出字符串</a:t>
            </a:r>
            <a:r>
              <a:rPr lang="en-US" altLang="zh-CN" sz="1400" b="1" dirty="0" smtClean="0"/>
              <a:t>index</a:t>
            </a:r>
            <a:r>
              <a:rPr lang="zh-CN" altLang="en-US" sz="1400" b="1" dirty="0" smtClean="0"/>
              <a:t>后面紧跟</a:t>
            </a:r>
            <a:r>
              <a:rPr lang="en-US" altLang="zh-CN" sz="1400" b="1" dirty="0" smtClean="0"/>
              <a:t>0</a:t>
            </a:r>
            <a:r>
              <a:rPr lang="zh-CN" altLang="en-US" sz="1400" b="1" dirty="0" smtClean="0"/>
              <a:t>或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个</a:t>
            </a: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的文件名</a:t>
            </a:r>
            <a:endParaRPr lang="en-US" altLang="zh-CN" sz="1400" b="1" dirty="0" smtClean="0"/>
          </a:p>
          <a:p>
            <a:r>
              <a:rPr lang="en-US" altLang="zh-CN" sz="1400" dirty="0" smtClean="0"/>
              <a:t>index1.txt</a:t>
            </a:r>
          </a:p>
          <a:p>
            <a:r>
              <a:rPr lang="en-US" altLang="zh-CN" sz="1400" dirty="0" smtClean="0"/>
              <a:t>index2.txt</a:t>
            </a:r>
          </a:p>
          <a:p>
            <a:r>
              <a:rPr lang="en-US" altLang="zh-CN" sz="1400" dirty="0" smtClean="0"/>
              <a:t>index 1.exe</a:t>
            </a:r>
          </a:p>
          <a:p>
            <a:r>
              <a:rPr lang="en-US" altLang="zh-CN" sz="1400" dirty="0" smtClean="0"/>
              <a:t>index11.php</a:t>
            </a:r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index1?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" y="4941168"/>
            <a:ext cx="2541090" cy="21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30" y="4962103"/>
            <a:ext cx="3775745" cy="297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75" y="4962103"/>
            <a:ext cx="4937373" cy="274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112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2.2.2.2 </a:t>
            </a:r>
            <a:r>
              <a:rPr lang="en-US" altLang="zh-CN" sz="1400" b="1" dirty="0" smtClean="0"/>
              <a:t>?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3 </a:t>
            </a:r>
            <a:r>
              <a:rPr lang="zh-CN" altLang="en-US" sz="1400" b="1" dirty="0"/>
              <a:t>位置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?</a:t>
            </a:r>
          </a:p>
          <a:p>
            <a:r>
              <a:rPr lang="zh-CN" altLang="en-US" sz="1400" dirty="0" smtClean="0"/>
              <a:t>从这个结果再次证明了我的推论</a:t>
            </a:r>
            <a:r>
              <a:rPr lang="en-US" altLang="zh-CN" sz="1400" dirty="0" smtClean="0"/>
              <a:t>:?</a:t>
            </a:r>
            <a:r>
              <a:rPr lang="zh-CN" altLang="en-US" sz="1400" dirty="0" smtClean="0"/>
              <a:t>匹配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个位置。因此对于</a:t>
            </a:r>
            <a:r>
              <a:rPr lang="en-US" altLang="zh-CN" sz="1400" dirty="0" smtClean="0"/>
              <a:t>’index11.php’</a:t>
            </a:r>
            <a:r>
              <a:rPr lang="zh-CN" altLang="en-US" sz="1400" dirty="0" smtClean="0"/>
              <a:t> ，虽然字符</a:t>
            </a:r>
            <a:r>
              <a:rPr lang="en-US" altLang="zh-CN" sz="1400" dirty="0" smtClean="0"/>
              <a:t>’x’</a:t>
            </a:r>
            <a:r>
              <a:rPr lang="zh-CN" altLang="en-US" sz="1400" dirty="0" smtClean="0"/>
              <a:t>后面跟了</a:t>
            </a:r>
            <a:r>
              <a:rPr lang="en-US" altLang="zh-CN" sz="1400" dirty="0"/>
              <a:t>2</a:t>
            </a:r>
            <a:r>
              <a:rPr lang="zh-CN" altLang="en-US" sz="1400" dirty="0" smtClean="0"/>
              <a:t>个字符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，但</a:t>
            </a:r>
            <a:r>
              <a:rPr lang="en-US" altLang="zh-CN" sz="1400" dirty="0" smtClean="0"/>
              <a:t>index1?</a:t>
            </a:r>
            <a:r>
              <a:rPr lang="zh-CN" altLang="en-US" sz="1400" dirty="0" smtClean="0"/>
              <a:t>最多也只能抓取</a:t>
            </a:r>
            <a:r>
              <a:rPr lang="en-US" altLang="zh-CN" sz="1400" dirty="0" smtClean="0"/>
              <a:t>length=6</a:t>
            </a:r>
            <a:r>
              <a:rPr lang="zh-CN" altLang="en-US" sz="1400" dirty="0" smtClean="0"/>
              <a:t>的字符串作为结果，然后对后续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个位置的字符串继续匹配，检测其是否为</a:t>
            </a:r>
            <a:r>
              <a:rPr lang="en-US" altLang="zh-CN" sz="1400" dirty="0" smtClean="0"/>
              <a:t>’index’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’index1’</a:t>
            </a:r>
            <a:r>
              <a:rPr lang="zh-CN" altLang="en-US" sz="1400" dirty="0" smtClean="0"/>
              <a:t>，是则抓取，否则不抓取。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b="1" dirty="0" smtClean="0"/>
              <a:t>③ 小结</a:t>
            </a:r>
            <a:endParaRPr lang="en-US" altLang="zh-CN" sz="1400" b="1" dirty="0" smtClean="0"/>
          </a:p>
          <a:p>
            <a:r>
              <a:rPr lang="zh-CN" altLang="en-US" sz="1400" dirty="0" smtClean="0"/>
              <a:t>对于元字符</a:t>
            </a:r>
            <a:r>
              <a:rPr lang="en-US" altLang="zh-CN" sz="1400" dirty="0" smtClean="0"/>
              <a:t>?,</a:t>
            </a:r>
            <a:r>
              <a:rPr lang="zh-CN" altLang="en-US" sz="1400" dirty="0" smtClean="0"/>
              <a:t>我已经证明了它的使用功能等价于</a:t>
            </a:r>
            <a:r>
              <a:rPr lang="en-US" altLang="zh-CN" sz="1400" dirty="0" smtClean="0"/>
              <a:t>{0,1}</a:t>
            </a:r>
            <a:r>
              <a:rPr lang="zh-CN" altLang="en-US" sz="1400" dirty="0" smtClean="0"/>
              <a:t>。但是它的表现力和简洁度均高于</a:t>
            </a:r>
            <a:r>
              <a:rPr lang="en-US" altLang="zh-CN" sz="1400" dirty="0" smtClean="0"/>
              <a:t>{0,1}</a:t>
            </a:r>
            <a:r>
              <a:rPr lang="zh-CN" altLang="en-US" sz="1400" dirty="0" smtClean="0"/>
              <a:t>。且它的抓取长度也为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位字符。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26655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2.2.2.3 +</a:t>
            </a:r>
          </a:p>
          <a:p>
            <a:r>
              <a:rPr lang="zh-CN" altLang="en-US" sz="1400" b="1" dirty="0" smtClean="0"/>
              <a:t>① 概念</a:t>
            </a:r>
            <a:endParaRPr lang="en-US" altLang="zh-CN" sz="1400" b="1" dirty="0" smtClean="0"/>
          </a:p>
          <a:p>
            <a:r>
              <a:rPr lang="en-US" altLang="zh-CN" sz="1400" dirty="0" smtClean="0"/>
              <a:t>+:</a:t>
            </a:r>
            <a:r>
              <a:rPr lang="zh-CN" altLang="en-US" sz="1400" dirty="0" smtClean="0"/>
              <a:t>对于出现在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前一个位置上的正则，重复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至</a:t>
            </a:r>
            <a:r>
              <a:rPr lang="en-US" altLang="zh-CN" sz="1400" dirty="0" smtClean="0"/>
              <a:t>N</a:t>
            </a:r>
            <a:r>
              <a:rPr lang="zh-CN" altLang="en-US" sz="1400" dirty="0" smtClean="0"/>
              <a:t>次。</a:t>
            </a:r>
            <a:endParaRPr lang="en-US" altLang="zh-CN" sz="1400" dirty="0" smtClean="0"/>
          </a:p>
          <a:p>
            <a:r>
              <a:rPr lang="zh-CN" altLang="en-US" sz="1400" dirty="0" smtClean="0"/>
              <a:t>同理，根据这个概念，我有一个猜想</a:t>
            </a:r>
            <a:r>
              <a:rPr lang="en-US" altLang="zh-CN" sz="1400" dirty="0" smtClean="0"/>
              <a:t>: + </a:t>
            </a:r>
            <a:r>
              <a:rPr lang="en-US" altLang="zh-CN" sz="1400" dirty="0" smtClean="0">
                <a:sym typeface="Wingdings" panose="05000000000000000000" pitchFamily="2" charset="2"/>
              </a:rPr>
              <a:t> {1,} </a:t>
            </a:r>
            <a:r>
              <a:rPr lang="zh-CN" altLang="en-US" sz="1400" dirty="0" smtClean="0">
                <a:sym typeface="Wingdings" panose="05000000000000000000" pitchFamily="2" charset="2"/>
              </a:rPr>
              <a:t>吗</a:t>
            </a:r>
            <a:r>
              <a:rPr lang="en-US" altLang="zh-CN" sz="1400" dirty="0" smtClean="0">
                <a:sym typeface="Wingdings" panose="05000000000000000000" pitchFamily="2" charset="2"/>
              </a:rPr>
              <a:t>?</a:t>
            </a:r>
          </a:p>
          <a:p>
            <a:endParaRPr lang="en-US" altLang="zh-CN" sz="1400" dirty="0">
              <a:sym typeface="Wingdings" panose="05000000000000000000" pitchFamily="2" charset="2"/>
            </a:endParaRPr>
          </a:p>
          <a:p>
            <a:r>
              <a:rPr lang="zh-CN" altLang="en-US" sz="1400" b="1" dirty="0" smtClean="0">
                <a:sym typeface="Wingdings" panose="05000000000000000000" pitchFamily="2" charset="2"/>
              </a:rPr>
              <a:t>② 应用</a:t>
            </a:r>
            <a:endParaRPr lang="en-US" altLang="zh-CN" sz="1400" b="1" dirty="0" smtClean="0">
              <a:sym typeface="Wingdings" panose="05000000000000000000" pitchFamily="2" charset="2"/>
            </a:endParaRPr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1 </a:t>
            </a:r>
            <a:r>
              <a:rPr lang="en-US" altLang="zh-CN" sz="1400" b="1" dirty="0" err="1" smtClean="0"/>
              <a:t>exp</a:t>
            </a:r>
            <a:r>
              <a:rPr lang="en-US" altLang="zh-CN" sz="1400" b="1" dirty="0" smtClean="0"/>
              <a:t>+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在下列字符串中，抓取字符串中所有位置连续</a:t>
            </a:r>
            <a:r>
              <a:rPr lang="zh-CN" altLang="en-US" sz="1400" dirty="0"/>
              <a:t>出现的</a:t>
            </a:r>
            <a:r>
              <a:rPr lang="zh-CN" altLang="en-US" sz="1400" dirty="0" smtClean="0"/>
              <a:t>或单个出现的字符</a:t>
            </a:r>
            <a:r>
              <a:rPr lang="en-US" altLang="zh-CN" sz="1400" dirty="0" smtClean="0"/>
              <a:t>’1’</a:t>
            </a:r>
          </a:p>
          <a:p>
            <a:r>
              <a:rPr lang="en-US" altLang="zh-CN" sz="1400" dirty="0"/>
              <a:t>1a1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11a1</a:t>
            </a:r>
            <a:endParaRPr lang="zh-CN" altLang="en-US" sz="1400" dirty="0"/>
          </a:p>
          <a:p>
            <a:r>
              <a:rPr lang="en-US" altLang="zh-CN" sz="1400" dirty="0"/>
              <a:t>11</a:t>
            </a:r>
            <a:r>
              <a:rPr lang="zh-CN" altLang="en-US" sz="1400" dirty="0"/>
              <a:t> </a:t>
            </a:r>
            <a:r>
              <a:rPr lang="en-US" altLang="zh-CN" sz="1400" dirty="0"/>
              <a:t>a1</a:t>
            </a:r>
            <a:endParaRPr lang="zh-CN" altLang="en-US" sz="1400" dirty="0"/>
          </a:p>
          <a:p>
            <a:r>
              <a:rPr lang="en-US" altLang="zh-CN" sz="1400" dirty="0"/>
              <a:t>111a11</a:t>
            </a:r>
            <a:endParaRPr lang="zh-CN" altLang="en-US" sz="1400" dirty="0"/>
          </a:p>
          <a:p>
            <a:r>
              <a:rPr lang="en-US" altLang="zh-CN" sz="1400" dirty="0"/>
              <a:t>121a11</a:t>
            </a:r>
            <a:endParaRPr lang="zh-CN" altLang="en-US" sz="1400" dirty="0"/>
          </a:p>
          <a:p>
            <a:r>
              <a:rPr lang="en-US" altLang="zh-CN" sz="1400" dirty="0" smtClean="0"/>
              <a:t>a111</a:t>
            </a:r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1+</a:t>
            </a:r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09120"/>
            <a:ext cx="2401741" cy="25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4987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2.2.2.3 +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在程序中抓取的结果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dirty="0" smtClean="0"/>
              <a:t>可以看到，抓取结果为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对每个字符串，将其中包含的所有字符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，且如果有连续出现的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，并没有按照单个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去匹配，而是作为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个抓取结果出现在结果中。</a:t>
            </a:r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47070"/>
            <a:ext cx="2801358" cy="316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947070"/>
            <a:ext cx="336101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519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2.2.2.3 +</a:t>
            </a:r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2 </a:t>
            </a:r>
            <a:r>
              <a:rPr lang="zh-CN" altLang="en-US" sz="1400" b="1" dirty="0" smtClean="0"/>
              <a:t>证明 </a:t>
            </a:r>
            <a:r>
              <a:rPr lang="en-US" altLang="zh-CN" sz="1400" b="1" dirty="0" smtClean="0"/>
              <a:t>+ </a:t>
            </a:r>
            <a:r>
              <a:rPr lang="en-US" altLang="zh-CN" sz="1400" b="1" dirty="0" smtClean="0">
                <a:sym typeface="Wingdings" panose="05000000000000000000" pitchFamily="2" charset="2"/>
              </a:rPr>
              <a:t> {1,}</a:t>
            </a:r>
            <a:endParaRPr lang="en-US" altLang="zh-CN" sz="1400" b="1" dirty="0" smtClean="0"/>
          </a:p>
          <a:p>
            <a:r>
              <a:rPr lang="zh-CN" altLang="en-US" sz="1400" dirty="0"/>
              <a:t>在下列字符串中，抓取字符串中所有位置连续出现的或单个出现的字符</a:t>
            </a:r>
            <a:r>
              <a:rPr lang="en-US" altLang="zh-CN" sz="1400" dirty="0"/>
              <a:t>’1’</a:t>
            </a:r>
          </a:p>
          <a:p>
            <a:r>
              <a:rPr lang="en-US" altLang="zh-CN" sz="1400" dirty="0"/>
              <a:t>1a1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11a1</a:t>
            </a:r>
            <a:endParaRPr lang="zh-CN" altLang="en-US" sz="1400" dirty="0"/>
          </a:p>
          <a:p>
            <a:r>
              <a:rPr lang="en-US" altLang="zh-CN" sz="1400" dirty="0"/>
              <a:t>11</a:t>
            </a:r>
            <a:r>
              <a:rPr lang="zh-CN" altLang="en-US" sz="1400" dirty="0"/>
              <a:t> </a:t>
            </a:r>
            <a:r>
              <a:rPr lang="en-US" altLang="zh-CN" sz="1400" dirty="0"/>
              <a:t>a1</a:t>
            </a:r>
            <a:endParaRPr lang="zh-CN" altLang="en-US" sz="1400" dirty="0"/>
          </a:p>
          <a:p>
            <a:r>
              <a:rPr lang="en-US" altLang="zh-CN" sz="1400" dirty="0"/>
              <a:t>111a11</a:t>
            </a:r>
            <a:endParaRPr lang="zh-CN" altLang="en-US" sz="1400" dirty="0"/>
          </a:p>
          <a:p>
            <a:r>
              <a:rPr lang="en-US" altLang="zh-CN" sz="1400" dirty="0"/>
              <a:t>121a11</a:t>
            </a:r>
            <a:endParaRPr lang="zh-CN" altLang="en-US" sz="1400" dirty="0"/>
          </a:p>
          <a:p>
            <a:r>
              <a:rPr lang="en-US" altLang="zh-CN" sz="1400" dirty="0"/>
              <a:t>a111</a:t>
            </a:r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1{1,}</a:t>
            </a:r>
            <a:endParaRPr lang="zh-CN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085184"/>
            <a:ext cx="2569493" cy="270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29" y="5085184"/>
            <a:ext cx="2661441" cy="300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0" y="5085184"/>
            <a:ext cx="3578938" cy="326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56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2.2.2.3 +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2 </a:t>
            </a:r>
            <a:r>
              <a:rPr lang="zh-CN" altLang="en-US" sz="1400" b="1" dirty="0"/>
              <a:t>证明 </a:t>
            </a:r>
            <a:r>
              <a:rPr lang="en-US" altLang="zh-CN" sz="1400" b="1" dirty="0"/>
              <a:t>+ </a:t>
            </a:r>
            <a:r>
              <a:rPr lang="en-US" altLang="zh-CN" sz="1400" b="1" dirty="0">
                <a:sym typeface="Wingdings" panose="05000000000000000000" pitchFamily="2" charset="2"/>
              </a:rPr>
              <a:t> {1,}</a:t>
            </a:r>
            <a:endParaRPr lang="en-US" altLang="zh-CN" sz="1400" b="1" dirty="0"/>
          </a:p>
          <a:p>
            <a:r>
              <a:rPr lang="zh-CN" altLang="en-US" sz="1400" dirty="0" smtClean="0"/>
              <a:t>可以看到，无论使用测试工具还是放在程序中使用正则，抓取结果完全相同。因此可以得出结论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b="1" dirty="0"/>
              <a:t>+ </a:t>
            </a:r>
            <a:r>
              <a:rPr lang="en-US" altLang="zh-CN" sz="1400" b="1" dirty="0">
                <a:sym typeface="Wingdings" panose="05000000000000000000" pitchFamily="2" charset="2"/>
              </a:rPr>
              <a:t> {1</a:t>
            </a:r>
            <a:r>
              <a:rPr lang="en-US" altLang="zh-CN" sz="1400" b="1" dirty="0" smtClean="0">
                <a:sym typeface="Wingdings" panose="05000000000000000000" pitchFamily="2" charset="2"/>
              </a:rPr>
              <a:t>,}</a:t>
            </a:r>
            <a:endParaRPr lang="en-US" altLang="zh-CN" sz="1400" dirty="0" smtClean="0"/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3 </a:t>
            </a:r>
            <a:r>
              <a:rPr lang="en-US" altLang="zh-CN" sz="1400" b="1" dirty="0" err="1" smtClean="0"/>
              <a:t>exp</a:t>
            </a:r>
            <a:r>
              <a:rPr lang="en-US" altLang="zh-CN" sz="1400" b="1" dirty="0" smtClean="0"/>
              <a:t>+</a:t>
            </a:r>
            <a:r>
              <a:rPr lang="zh-CN" altLang="en-US" sz="1400" b="1" dirty="0" smtClean="0"/>
              <a:t>与位置类元字符联用</a:t>
            </a:r>
            <a:endParaRPr lang="en-US" altLang="zh-CN" sz="1400" b="1" dirty="0" smtClean="0"/>
          </a:p>
          <a:p>
            <a:r>
              <a:rPr lang="zh-CN" altLang="en-US" sz="1400" dirty="0"/>
              <a:t>在下列字符串中，抓取字符串</a:t>
            </a:r>
            <a:r>
              <a:rPr lang="zh-CN" altLang="en-US" sz="1400" dirty="0" smtClean="0"/>
              <a:t>中以字符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开头，且该字符后面所有连续的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1a1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11a1</a:t>
            </a:r>
            <a:endParaRPr lang="zh-CN" altLang="en-US" sz="1400" dirty="0"/>
          </a:p>
          <a:p>
            <a:r>
              <a:rPr lang="en-US" altLang="zh-CN" sz="1400" dirty="0"/>
              <a:t>11</a:t>
            </a:r>
            <a:r>
              <a:rPr lang="zh-CN" altLang="en-US" sz="1400" dirty="0"/>
              <a:t> </a:t>
            </a:r>
            <a:r>
              <a:rPr lang="en-US" altLang="zh-CN" sz="1400" dirty="0"/>
              <a:t>a1</a:t>
            </a:r>
            <a:endParaRPr lang="zh-CN" altLang="en-US" sz="1400" dirty="0"/>
          </a:p>
          <a:p>
            <a:r>
              <a:rPr lang="en-US" altLang="zh-CN" sz="1400" dirty="0"/>
              <a:t>111a11</a:t>
            </a:r>
            <a:endParaRPr lang="zh-CN" altLang="en-US" sz="1400" dirty="0"/>
          </a:p>
          <a:p>
            <a:r>
              <a:rPr lang="en-US" altLang="zh-CN" sz="1400" dirty="0"/>
              <a:t>121a11</a:t>
            </a:r>
            <a:endParaRPr lang="zh-CN" altLang="en-US" sz="1400" dirty="0"/>
          </a:p>
          <a:p>
            <a:r>
              <a:rPr lang="en-US" altLang="zh-CN" sz="1400" dirty="0"/>
              <a:t>a111</a:t>
            </a:r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:^1+</a:t>
            </a:r>
          </a:p>
          <a:p>
            <a:endParaRPr lang="zh-CN" altLang="en-US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21088"/>
            <a:ext cx="1978348" cy="153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417" y="4221088"/>
            <a:ext cx="2967036" cy="318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422" y="4221088"/>
            <a:ext cx="2573340" cy="289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2.1.2.1 </a:t>
            </a:r>
            <a:r>
              <a:rPr lang="en-US" altLang="zh-CN" sz="1400" b="1" dirty="0"/>
              <a:t>\</a:t>
            </a:r>
            <a:r>
              <a:rPr lang="en-US" altLang="zh-CN" sz="1400" b="1" dirty="0" smtClean="0"/>
              <a:t>b</a:t>
            </a:r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1 \</a:t>
            </a:r>
            <a:r>
              <a:rPr lang="en-US" altLang="zh-CN" sz="1400" b="1" dirty="0" err="1" smtClean="0"/>
              <a:t>bexp</a:t>
            </a:r>
            <a:r>
              <a:rPr lang="en-US" altLang="zh-CN" sz="1400" b="1" dirty="0" smtClean="0"/>
              <a:t>\b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en-US" altLang="zh-CN" sz="1400" dirty="0" smtClean="0"/>
              <a:t> </a:t>
            </a:r>
            <a:r>
              <a:rPr lang="zh-CN" altLang="en-US" sz="1400" dirty="0"/>
              <a:t>从下面几个单词中，精确查找出单词</a:t>
            </a:r>
            <a:r>
              <a:rPr lang="en-US" altLang="zh-CN" sz="1400" dirty="0"/>
              <a:t>he</a:t>
            </a:r>
          </a:p>
          <a:p>
            <a:r>
              <a:rPr lang="en-US" altLang="zh-CN" sz="1400" dirty="0"/>
              <a:t>he</a:t>
            </a:r>
          </a:p>
          <a:p>
            <a:r>
              <a:rPr lang="en-US" altLang="zh-CN" sz="1400" dirty="0" err="1"/>
              <a:t>hehe</a:t>
            </a:r>
            <a:endParaRPr lang="en-US" altLang="zh-CN" sz="1400" dirty="0"/>
          </a:p>
          <a:p>
            <a:r>
              <a:rPr lang="en-US" altLang="zh-CN" sz="1400" dirty="0"/>
              <a:t>her</a:t>
            </a:r>
          </a:p>
          <a:p>
            <a:r>
              <a:rPr lang="en-US" altLang="zh-CN" sz="1400" dirty="0" err="1"/>
              <a:t>heet</a:t>
            </a:r>
            <a:endParaRPr lang="en-US" altLang="zh-CN" sz="1400" dirty="0"/>
          </a:p>
          <a:p>
            <a:r>
              <a:rPr lang="en-US" altLang="zh-CN" sz="1400" dirty="0"/>
              <a:t> he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ahea</a:t>
            </a:r>
            <a:endParaRPr lang="en-US" altLang="zh-CN" sz="1400" dirty="0"/>
          </a:p>
          <a:p>
            <a:r>
              <a:rPr lang="en-US" altLang="zh-CN" sz="1400" dirty="0" err="1"/>
              <a:t>ahe</a:t>
            </a:r>
            <a:endParaRPr lang="en-US" altLang="zh-CN" sz="1400" dirty="0"/>
          </a:p>
          <a:p>
            <a:r>
              <a:rPr lang="en-US" altLang="zh-CN" sz="1400" dirty="0" smtClean="0"/>
              <a:t>he  </a:t>
            </a:r>
          </a:p>
          <a:p>
            <a:r>
              <a:rPr lang="en-US" altLang="zh-CN" sz="1400" dirty="0" smtClean="0"/>
              <a:t>2he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答 </a:t>
            </a:r>
            <a:r>
              <a:rPr lang="en-US" altLang="zh-CN" sz="1400" dirty="0" smtClean="0"/>
              <a:t>: \</a:t>
            </a:r>
            <a:r>
              <a:rPr lang="en-US" altLang="zh-CN" sz="1400" dirty="0" err="1" smtClean="0"/>
              <a:t>bhe</a:t>
            </a:r>
            <a:r>
              <a:rPr lang="en-US" altLang="zh-CN" sz="1400" dirty="0" smtClean="0"/>
              <a:t>\b</a:t>
            </a:r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212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2.2.2.3 +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3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与位置类元字符联用</a:t>
            </a:r>
            <a:endParaRPr lang="en-US" altLang="zh-CN" sz="1400" b="1" dirty="0"/>
          </a:p>
          <a:p>
            <a:r>
              <a:rPr lang="zh-CN" altLang="en-US" sz="1400" dirty="0" smtClean="0"/>
              <a:t>可以看到，字符串</a:t>
            </a:r>
            <a:r>
              <a:rPr lang="en-US" altLang="zh-CN" sz="1400" dirty="0" smtClean="0"/>
              <a:t>’1a1’</a:t>
            </a:r>
            <a:r>
              <a:rPr lang="zh-CN" altLang="en-US" sz="1400" dirty="0" smtClean="0"/>
              <a:t>中的第一个字符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’11 a1’</a:t>
            </a:r>
            <a:r>
              <a:rPr lang="zh-CN" altLang="en-US" sz="1400" dirty="0" smtClean="0"/>
              <a:t>中的</a:t>
            </a:r>
            <a:r>
              <a:rPr lang="en-US" altLang="zh-CN" sz="1400" dirty="0" smtClean="0"/>
              <a:t>’11’</a:t>
            </a:r>
            <a:r>
              <a:rPr lang="zh-CN" altLang="en-US" sz="1400" dirty="0" smtClean="0"/>
              <a:t>，类似于这种形式的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，均被抓取出来了，和需求相符。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b="1" dirty="0" smtClean="0"/>
              <a:t>③ 小结</a:t>
            </a:r>
            <a:endParaRPr lang="en-US" altLang="zh-CN" sz="1400" b="1" dirty="0" smtClean="0"/>
          </a:p>
          <a:p>
            <a:r>
              <a:rPr lang="zh-CN" altLang="en-US" sz="1400" dirty="0"/>
              <a:t>对于</a:t>
            </a:r>
            <a:r>
              <a:rPr lang="zh-CN" altLang="en-US" sz="1400" dirty="0" smtClean="0"/>
              <a:t>元字符</a:t>
            </a:r>
            <a:r>
              <a:rPr lang="en-US" altLang="zh-CN" sz="1400" dirty="0" smtClean="0"/>
              <a:t>+,</a:t>
            </a:r>
            <a:r>
              <a:rPr lang="zh-CN" altLang="en-US" sz="1400" dirty="0"/>
              <a:t>我已经证明了它的使用功能等价于</a:t>
            </a:r>
            <a:r>
              <a:rPr lang="en-US" altLang="zh-CN" sz="1400" dirty="0" smtClean="0"/>
              <a:t>{1,}</a:t>
            </a:r>
            <a:r>
              <a:rPr lang="zh-CN" altLang="en-US" sz="1400" dirty="0"/>
              <a:t>。但是它的表现力和简洁度均高于</a:t>
            </a:r>
            <a:r>
              <a:rPr lang="en-US" altLang="zh-CN" sz="1400" dirty="0"/>
              <a:t>{0,1}</a:t>
            </a:r>
            <a:r>
              <a:rPr lang="zh-CN" altLang="en-US" sz="1400" dirty="0"/>
              <a:t>。且它的抓取</a:t>
            </a:r>
            <a:r>
              <a:rPr lang="zh-CN" altLang="en-US" sz="1400" dirty="0" smtClean="0"/>
              <a:t>长度为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只要符合模式，就尽可能多的抓取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5441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2.2.2.4 *</a:t>
            </a:r>
          </a:p>
          <a:p>
            <a:r>
              <a:rPr lang="zh-CN" altLang="en-US" sz="1400" b="1" dirty="0" smtClean="0"/>
              <a:t>① 概念</a:t>
            </a:r>
            <a:endParaRPr lang="en-US" altLang="zh-CN" sz="1400" b="1" dirty="0" smtClean="0"/>
          </a:p>
          <a:p>
            <a:r>
              <a:rPr lang="en-US" altLang="zh-CN" sz="1400" dirty="0" smtClean="0"/>
              <a:t>*: </a:t>
            </a:r>
            <a:r>
              <a:rPr lang="zh-CN" altLang="en-US" sz="1400" dirty="0" smtClean="0"/>
              <a:t>对出现在</a:t>
            </a:r>
            <a:r>
              <a:rPr lang="en-US" altLang="zh-CN" sz="1400" dirty="0" smtClean="0"/>
              <a:t>*</a:t>
            </a:r>
            <a:r>
              <a:rPr lang="zh-CN" altLang="en-US" sz="1400" dirty="0" smtClean="0"/>
              <a:t>前一位的正则表达式，重复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至</a:t>
            </a:r>
            <a:r>
              <a:rPr lang="en-US" altLang="zh-CN" sz="1400" dirty="0" smtClean="0"/>
              <a:t>N</a:t>
            </a:r>
            <a:r>
              <a:rPr lang="zh-CN" altLang="en-US" sz="1400" dirty="0" smtClean="0"/>
              <a:t>次。</a:t>
            </a:r>
            <a:endParaRPr lang="en-US" altLang="zh-CN" sz="1400" dirty="0"/>
          </a:p>
          <a:p>
            <a:r>
              <a:rPr lang="zh-CN" altLang="en-US" sz="1400" dirty="0" smtClean="0"/>
              <a:t>同理，看到这个概念，和之前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个知识点的证明，我猜想 </a:t>
            </a:r>
            <a:r>
              <a:rPr lang="en-US" altLang="zh-CN" sz="1400" dirty="0" smtClean="0"/>
              <a:t>* </a:t>
            </a:r>
            <a:r>
              <a:rPr lang="en-US" altLang="zh-CN" sz="1400" dirty="0" smtClean="0">
                <a:sym typeface="Wingdings" panose="05000000000000000000" pitchFamily="2" charset="2"/>
              </a:rPr>
              <a:t> {0,}</a:t>
            </a:r>
          </a:p>
          <a:p>
            <a:endParaRPr lang="en-US" altLang="zh-CN" sz="1400" dirty="0">
              <a:sym typeface="Wingdings" panose="05000000000000000000" pitchFamily="2" charset="2"/>
            </a:endParaRPr>
          </a:p>
          <a:p>
            <a:r>
              <a:rPr lang="zh-CN" altLang="en-US" sz="1400" b="1" dirty="0" smtClean="0">
                <a:sym typeface="Wingdings" panose="05000000000000000000" pitchFamily="2" charset="2"/>
              </a:rPr>
              <a:t>② 应用</a:t>
            </a:r>
            <a:endParaRPr lang="en-US" altLang="zh-CN" sz="1400" b="1" dirty="0" smtClean="0">
              <a:sym typeface="Wingdings" panose="05000000000000000000" pitchFamily="2" charset="2"/>
            </a:endParaRPr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1 </a:t>
            </a:r>
            <a:r>
              <a:rPr lang="en-US" altLang="zh-CN" sz="1400" b="1" dirty="0" err="1" smtClean="0"/>
              <a:t>exp</a:t>
            </a:r>
            <a:r>
              <a:rPr lang="zh-CN" altLang="en-US" sz="1400" b="1" dirty="0"/>
              <a:t>*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在下列字符串中，抓取连续或单个出现的字符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，如某位上的字符不为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，则对该位的抓取结果为空字符串。</a:t>
            </a:r>
            <a:endParaRPr lang="en-US" altLang="zh-CN" sz="1400" dirty="0" smtClean="0"/>
          </a:p>
          <a:p>
            <a:r>
              <a:rPr lang="en-US" altLang="zh-CN" sz="1400" dirty="0" smtClean="0"/>
              <a:t>1a1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11a1</a:t>
            </a:r>
            <a:endParaRPr lang="zh-CN" altLang="en-US" sz="1400" dirty="0"/>
          </a:p>
          <a:p>
            <a:r>
              <a:rPr lang="en-US" altLang="zh-CN" sz="1400" dirty="0"/>
              <a:t>11</a:t>
            </a:r>
            <a:r>
              <a:rPr lang="zh-CN" altLang="en-US" sz="1400" dirty="0"/>
              <a:t> </a:t>
            </a:r>
            <a:r>
              <a:rPr lang="en-US" altLang="zh-CN" sz="1400" dirty="0"/>
              <a:t>a1</a:t>
            </a:r>
            <a:endParaRPr lang="zh-CN" altLang="en-US" sz="1400" dirty="0"/>
          </a:p>
          <a:p>
            <a:r>
              <a:rPr lang="en-US" altLang="zh-CN" sz="1400" dirty="0"/>
              <a:t>111a11</a:t>
            </a:r>
            <a:endParaRPr lang="zh-CN" altLang="en-US" sz="1400" dirty="0"/>
          </a:p>
          <a:p>
            <a:r>
              <a:rPr lang="en-US" altLang="zh-CN" sz="1400" dirty="0" smtClean="0"/>
              <a:t>1221a11</a:t>
            </a:r>
            <a:endParaRPr lang="zh-CN" altLang="en-US" sz="1400" dirty="0"/>
          </a:p>
          <a:p>
            <a:r>
              <a:rPr lang="en-US" altLang="zh-CN" sz="1400" dirty="0" smtClean="0"/>
              <a:t>a111</a:t>
            </a:r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1*</a:t>
            </a:r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165304"/>
            <a:ext cx="2545110" cy="4142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098" y="6165304"/>
            <a:ext cx="3597859" cy="286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59" y="9030420"/>
            <a:ext cx="3597859" cy="179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86" y="6165304"/>
            <a:ext cx="2444873" cy="2766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769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2.2.2.4 *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 smtClean="0"/>
              <a:t>exp</a:t>
            </a:r>
            <a:r>
              <a:rPr lang="zh-CN" altLang="en-US" sz="1400" b="1" dirty="0" smtClean="0"/>
              <a:t>*格式</a:t>
            </a:r>
            <a:endParaRPr lang="en-US" altLang="zh-CN" sz="1400" b="1" dirty="0"/>
          </a:p>
          <a:p>
            <a:r>
              <a:rPr lang="zh-CN" altLang="en-US" sz="1400" dirty="0" smtClean="0"/>
              <a:t>以字符串</a:t>
            </a:r>
            <a:r>
              <a:rPr lang="en-US" altLang="zh-CN" sz="1400" dirty="0" smtClean="0"/>
              <a:t>’1221a11’</a:t>
            </a:r>
            <a:r>
              <a:rPr lang="zh-CN" altLang="en-US" sz="1400" dirty="0" smtClean="0"/>
              <a:t>为例，其抓取结果如下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dirty="0" smtClean="0"/>
              <a:t>我们以这个字符串为例，分析抓取结果是否符合需求。</a:t>
            </a:r>
            <a:endParaRPr lang="en-US" altLang="zh-CN" sz="1400" dirty="0" smtClean="0"/>
          </a:p>
          <a:p>
            <a:r>
              <a:rPr lang="zh-CN" altLang="en-US" sz="1400" dirty="0" smtClean="0"/>
              <a:t>字符串第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位为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，抓取</a:t>
            </a:r>
            <a:endParaRPr lang="en-US" altLang="zh-CN" sz="1400" dirty="0" smtClean="0"/>
          </a:p>
          <a:p>
            <a:r>
              <a:rPr lang="zh-CN" altLang="en-US" sz="1400" dirty="0" smtClean="0"/>
              <a:t>对于第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位字符</a:t>
            </a:r>
            <a:r>
              <a:rPr lang="en-US" altLang="zh-CN" sz="1400" dirty="0" smtClean="0"/>
              <a:t>’2’</a:t>
            </a:r>
            <a:r>
              <a:rPr lang="zh-CN" altLang="en-US" sz="1400" dirty="0" smtClean="0"/>
              <a:t>和第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位字符</a:t>
            </a:r>
            <a:r>
              <a:rPr lang="en-US" altLang="zh-CN" sz="1400" dirty="0" smtClean="0"/>
              <a:t>’2’</a:t>
            </a:r>
            <a:r>
              <a:rPr lang="zh-CN" altLang="en-US" sz="1400" dirty="0" smtClean="0"/>
              <a:t>，均不为字符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，所以抓取结果为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个空字符串。</a:t>
            </a:r>
            <a:endParaRPr lang="en-US" altLang="zh-CN" sz="1400" dirty="0" smtClean="0"/>
          </a:p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位字符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，抓取</a:t>
            </a:r>
            <a:endParaRPr lang="en-US" altLang="zh-CN" sz="1400" dirty="0" smtClean="0"/>
          </a:p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位字符</a:t>
            </a:r>
            <a:r>
              <a:rPr lang="en-US" altLang="zh-CN" sz="1400" dirty="0" smtClean="0"/>
              <a:t>’a’</a:t>
            </a:r>
            <a:r>
              <a:rPr lang="zh-CN" altLang="en-US" sz="1400" dirty="0" smtClean="0"/>
              <a:t>，不符合模式，不抓取</a:t>
            </a:r>
            <a:endParaRPr lang="en-US" altLang="zh-CN" sz="1400" dirty="0" smtClean="0"/>
          </a:p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7</a:t>
            </a:r>
            <a:r>
              <a:rPr lang="zh-CN" altLang="en-US" sz="1400" dirty="0" smtClean="0"/>
              <a:t>两位为</a:t>
            </a:r>
            <a:r>
              <a:rPr lang="en-US" altLang="zh-CN" sz="1400" dirty="0" smtClean="0"/>
              <a:t>’11’</a:t>
            </a:r>
            <a:r>
              <a:rPr lang="zh-CN" altLang="en-US" sz="1400" dirty="0" smtClean="0"/>
              <a:t>，符合模式，抓取，且抓取结果为</a:t>
            </a:r>
            <a:r>
              <a:rPr lang="en-US" altLang="zh-CN" sz="1400" dirty="0" smtClean="0"/>
              <a:t>’11’</a:t>
            </a:r>
            <a:r>
              <a:rPr lang="zh-CN" altLang="en-US" sz="1400" dirty="0" smtClean="0"/>
              <a:t>，而不是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’1’</a:t>
            </a:r>
            <a:r>
              <a:rPr lang="zh-CN" altLang="en-US" sz="1400" dirty="0" smtClean="0"/>
              <a:t>，这说明</a:t>
            </a:r>
            <a:r>
              <a:rPr lang="en-US" altLang="zh-CN" sz="1400" dirty="0" smtClean="0"/>
              <a:t>*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一样，只要符合模式就尽可能多的匹配。</a:t>
            </a:r>
            <a:endParaRPr lang="en-US" altLang="zh-CN" sz="1400" dirty="0" smtClean="0"/>
          </a:p>
          <a:p>
            <a:r>
              <a:rPr lang="zh-CN" altLang="en-US" sz="1400" dirty="0" smtClean="0"/>
              <a:t>结果中的最后一个空字符串是对换行符的匹配结果。</a:t>
            </a:r>
            <a:endParaRPr lang="en-US" altLang="zh-CN" sz="1400" dirty="0" smtClean="0"/>
          </a:p>
          <a:p>
            <a:r>
              <a:rPr lang="zh-CN" altLang="en-US" sz="1400" dirty="0" smtClean="0"/>
              <a:t>因此，这个抓取结果是符合题目要求的。</a:t>
            </a:r>
            <a:endParaRPr lang="zh-CN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7232"/>
            <a:ext cx="8990013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219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2.2.2.4 *</a:t>
            </a:r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2 </a:t>
            </a:r>
            <a:r>
              <a:rPr lang="en-US" altLang="zh-CN" sz="1400" b="1" dirty="0" err="1" smtClean="0"/>
              <a:t>exp</a:t>
            </a:r>
            <a:r>
              <a:rPr lang="en-US" altLang="zh-CN" sz="1400" b="1" dirty="0"/>
              <a:t>*</a:t>
            </a:r>
            <a:r>
              <a:rPr lang="zh-CN" altLang="en-US" sz="1400" b="1" dirty="0" smtClean="0"/>
              <a:t> </a:t>
            </a:r>
            <a:r>
              <a:rPr lang="en-US" altLang="zh-CN" sz="1400" b="1" dirty="0" smtClean="0">
                <a:sym typeface="Wingdings" panose="05000000000000000000" pitchFamily="2" charset="2"/>
              </a:rPr>
              <a:t> {0,}  </a:t>
            </a:r>
            <a:r>
              <a:rPr lang="zh-CN" altLang="en-US" sz="1400" b="1" dirty="0" smtClean="0">
                <a:sym typeface="Wingdings" panose="05000000000000000000" pitchFamily="2" charset="2"/>
              </a:rPr>
              <a:t>吗</a:t>
            </a:r>
            <a:r>
              <a:rPr lang="en-US" altLang="zh-CN" sz="1400" b="1" dirty="0" smtClean="0">
                <a:sym typeface="Wingdings" panose="05000000000000000000" pitchFamily="2" charset="2"/>
              </a:rPr>
              <a:t>?</a:t>
            </a:r>
          </a:p>
          <a:p>
            <a:r>
              <a:rPr lang="zh-CN" altLang="en-US" sz="1400" dirty="0"/>
              <a:t>在下列字符串中，抓取连续或单个出现的字符</a:t>
            </a:r>
            <a:r>
              <a:rPr lang="en-US" altLang="zh-CN" sz="1400" dirty="0"/>
              <a:t>’1’</a:t>
            </a:r>
            <a:r>
              <a:rPr lang="zh-CN" altLang="en-US" sz="1400" dirty="0"/>
              <a:t>，如某位上的字符不为</a:t>
            </a:r>
            <a:r>
              <a:rPr lang="en-US" altLang="zh-CN" sz="1400" dirty="0"/>
              <a:t>’1’</a:t>
            </a:r>
            <a:r>
              <a:rPr lang="zh-CN" altLang="en-US" sz="1400" dirty="0"/>
              <a:t>，则对该位的抓取结果为空字符串</a:t>
            </a:r>
            <a:r>
              <a:rPr lang="zh-CN" altLang="en-US" sz="1400" dirty="0" smtClean="0"/>
              <a:t>。要求不使用元字符</a:t>
            </a:r>
            <a:r>
              <a:rPr lang="en-US" altLang="zh-CN" sz="1400" dirty="0" smtClean="0"/>
              <a:t>*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r>
              <a:rPr lang="en-US" altLang="zh-CN" sz="1400" dirty="0"/>
              <a:t>1a1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11a1</a:t>
            </a:r>
            <a:endParaRPr lang="zh-CN" altLang="en-US" sz="1400" dirty="0"/>
          </a:p>
          <a:p>
            <a:r>
              <a:rPr lang="en-US" altLang="zh-CN" sz="1400" dirty="0"/>
              <a:t>11</a:t>
            </a:r>
            <a:r>
              <a:rPr lang="zh-CN" altLang="en-US" sz="1400" dirty="0"/>
              <a:t> </a:t>
            </a:r>
            <a:r>
              <a:rPr lang="en-US" altLang="zh-CN" sz="1400" dirty="0"/>
              <a:t>a1</a:t>
            </a:r>
            <a:endParaRPr lang="zh-CN" altLang="en-US" sz="1400" dirty="0"/>
          </a:p>
          <a:p>
            <a:r>
              <a:rPr lang="en-US" altLang="zh-CN" sz="1400" dirty="0"/>
              <a:t>111a11</a:t>
            </a:r>
            <a:endParaRPr lang="zh-CN" altLang="en-US" sz="1400" dirty="0"/>
          </a:p>
          <a:p>
            <a:r>
              <a:rPr lang="en-US" altLang="zh-CN" sz="1400" dirty="0"/>
              <a:t>1221a11</a:t>
            </a:r>
            <a:endParaRPr lang="zh-CN" altLang="en-US" sz="1400" dirty="0"/>
          </a:p>
          <a:p>
            <a:r>
              <a:rPr lang="en-US" altLang="zh-CN" sz="1400" dirty="0" smtClean="0"/>
              <a:t>a111</a:t>
            </a:r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1{0,}</a:t>
            </a:r>
          </a:p>
          <a:p>
            <a:endParaRPr lang="en-US" altLang="zh-CN" sz="1400" dirty="0"/>
          </a:p>
          <a:p>
            <a:endParaRPr lang="en-US" altLang="zh-CN" sz="1400" b="1" dirty="0"/>
          </a:p>
          <a:p>
            <a:endParaRPr lang="zh-CN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200"/>
            <a:ext cx="2314575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5229200"/>
            <a:ext cx="3322687" cy="370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62" y="5234508"/>
            <a:ext cx="3704853" cy="289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62" y="8132104"/>
            <a:ext cx="3704853" cy="178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12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2.2.2.4 *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2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*</a:t>
            </a:r>
            <a:r>
              <a:rPr lang="zh-CN" altLang="en-US" sz="1400" b="1" dirty="0"/>
              <a:t> </a:t>
            </a:r>
            <a:r>
              <a:rPr lang="en-US" altLang="zh-CN" sz="1400" b="1" dirty="0">
                <a:sym typeface="Wingdings" panose="05000000000000000000" pitchFamily="2" charset="2"/>
              </a:rPr>
              <a:t> {0,}  </a:t>
            </a:r>
            <a:r>
              <a:rPr lang="zh-CN" altLang="en-US" sz="1400" b="1" dirty="0">
                <a:sym typeface="Wingdings" panose="05000000000000000000" pitchFamily="2" charset="2"/>
              </a:rPr>
              <a:t>吗</a:t>
            </a:r>
            <a:r>
              <a:rPr lang="en-US" altLang="zh-CN" sz="1400" b="1" dirty="0">
                <a:sym typeface="Wingdings" panose="05000000000000000000" pitchFamily="2" charset="2"/>
              </a:rPr>
              <a:t>?</a:t>
            </a:r>
          </a:p>
          <a:p>
            <a:r>
              <a:rPr lang="zh-CN" altLang="en-US" sz="1400" dirty="0" smtClean="0"/>
              <a:t>可以看到，抓取结果和使用</a:t>
            </a:r>
            <a:r>
              <a:rPr lang="en-US" altLang="zh-CN" sz="1400" dirty="0" smtClean="0"/>
              <a:t>1*</a:t>
            </a:r>
            <a:r>
              <a:rPr lang="zh-CN" altLang="en-US" sz="1400" dirty="0" smtClean="0"/>
              <a:t>完全相同，因此可以得出结论</a:t>
            </a:r>
            <a:r>
              <a:rPr lang="en-US" altLang="zh-CN" sz="1400" dirty="0" smtClean="0"/>
              <a:t>:</a:t>
            </a:r>
          </a:p>
          <a:p>
            <a:r>
              <a:rPr lang="en-US" altLang="zh-CN" sz="1400" b="1" dirty="0" err="1"/>
              <a:t>exp</a:t>
            </a:r>
            <a:r>
              <a:rPr lang="en-US" altLang="zh-CN" sz="1400" b="1" dirty="0"/>
              <a:t>*</a:t>
            </a:r>
            <a:r>
              <a:rPr lang="zh-CN" altLang="en-US" sz="1400" b="1" dirty="0"/>
              <a:t> </a:t>
            </a:r>
            <a:r>
              <a:rPr lang="en-US" altLang="zh-CN" sz="1400" b="1" dirty="0" smtClean="0">
                <a:sym typeface="Wingdings" panose="05000000000000000000" pitchFamily="2" charset="2"/>
              </a:rPr>
              <a:t> </a:t>
            </a:r>
            <a:r>
              <a:rPr lang="en-US" altLang="zh-CN" sz="1400" b="1" dirty="0">
                <a:sym typeface="Wingdings" panose="05000000000000000000" pitchFamily="2" charset="2"/>
              </a:rPr>
              <a:t>{0</a:t>
            </a:r>
            <a:r>
              <a:rPr lang="en-US" altLang="zh-CN" sz="1400" b="1" dirty="0" smtClean="0">
                <a:sym typeface="Wingdings" panose="05000000000000000000" pitchFamily="2" charset="2"/>
              </a:rPr>
              <a:t>,}</a:t>
            </a:r>
          </a:p>
          <a:p>
            <a:endParaRPr lang="en-US" altLang="zh-CN" sz="1400" b="1" dirty="0">
              <a:sym typeface="Wingdings" panose="05000000000000000000" pitchFamily="2" charset="2"/>
            </a:endParaRPr>
          </a:p>
          <a:p>
            <a:r>
              <a:rPr lang="zh-CN" altLang="en-US" sz="1400" b="1" dirty="0" smtClean="0">
                <a:sym typeface="Wingdings" panose="05000000000000000000" pitchFamily="2" charset="2"/>
              </a:rPr>
              <a:t>例</a:t>
            </a:r>
            <a:r>
              <a:rPr lang="en-US" altLang="zh-CN" sz="1400" b="1" dirty="0" smtClean="0">
                <a:sym typeface="Wingdings" panose="05000000000000000000" pitchFamily="2" charset="2"/>
              </a:rPr>
              <a:t>3 </a:t>
            </a:r>
            <a:r>
              <a:rPr lang="en-US" altLang="zh-CN" sz="1400" b="1" dirty="0" err="1" smtClean="0">
                <a:sym typeface="Wingdings" panose="05000000000000000000" pitchFamily="2" charset="2"/>
              </a:rPr>
              <a:t>exp</a:t>
            </a:r>
            <a:r>
              <a:rPr lang="en-US" altLang="zh-CN" sz="1400" b="1" dirty="0" smtClean="0">
                <a:sym typeface="Wingdings" panose="05000000000000000000" pitchFamily="2" charset="2"/>
              </a:rPr>
              <a:t>*</a:t>
            </a:r>
            <a:r>
              <a:rPr lang="zh-CN" altLang="en-US" sz="1400" b="1" dirty="0" smtClean="0">
                <a:sym typeface="Wingdings" panose="05000000000000000000" pitchFamily="2" charset="2"/>
              </a:rPr>
              <a:t>与位置类元字符联用</a:t>
            </a:r>
            <a:endParaRPr lang="en-US" altLang="zh-CN" sz="1400" b="1" dirty="0" smtClean="0">
              <a:sym typeface="Wingdings" panose="05000000000000000000" pitchFamily="2" charset="2"/>
            </a:endParaRPr>
          </a:p>
          <a:p>
            <a:r>
              <a:rPr lang="zh-CN" altLang="en-US" sz="1400" dirty="0" smtClean="0">
                <a:sym typeface="Wingdings" panose="05000000000000000000" pitchFamily="2" charset="2"/>
              </a:rPr>
              <a:t>在下列字符串中，抓取结尾处连续或单个出现的字符</a:t>
            </a:r>
            <a:r>
              <a:rPr lang="en-US" altLang="zh-CN" sz="1400" dirty="0" smtClean="0">
                <a:sym typeface="Wingdings" panose="05000000000000000000" pitchFamily="2" charset="2"/>
              </a:rPr>
              <a:t>’1’</a:t>
            </a:r>
          </a:p>
          <a:p>
            <a:r>
              <a:rPr lang="en-US" altLang="zh-CN" sz="1400" dirty="0"/>
              <a:t>1a1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11a1</a:t>
            </a:r>
            <a:endParaRPr lang="zh-CN" altLang="en-US" sz="1400" dirty="0"/>
          </a:p>
          <a:p>
            <a:r>
              <a:rPr lang="en-US" altLang="zh-CN" sz="1400" dirty="0"/>
              <a:t>11</a:t>
            </a:r>
            <a:r>
              <a:rPr lang="zh-CN" altLang="en-US" sz="1400" dirty="0"/>
              <a:t> </a:t>
            </a:r>
            <a:r>
              <a:rPr lang="en-US" altLang="zh-CN" sz="1400" dirty="0"/>
              <a:t>a1</a:t>
            </a:r>
            <a:endParaRPr lang="zh-CN" altLang="en-US" sz="1400" dirty="0"/>
          </a:p>
          <a:p>
            <a:r>
              <a:rPr lang="en-US" altLang="zh-CN" sz="1400" dirty="0"/>
              <a:t>111a11</a:t>
            </a:r>
            <a:endParaRPr lang="zh-CN" altLang="en-US" sz="1400" dirty="0"/>
          </a:p>
          <a:p>
            <a:r>
              <a:rPr lang="en-US" altLang="zh-CN" sz="1400" dirty="0"/>
              <a:t>1221a11</a:t>
            </a:r>
            <a:endParaRPr lang="zh-CN" altLang="en-US" sz="1400" dirty="0"/>
          </a:p>
          <a:p>
            <a:r>
              <a:rPr lang="en-US" altLang="zh-CN" sz="1400" dirty="0" smtClean="0"/>
              <a:t>a111</a:t>
            </a:r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:1*$</a:t>
            </a:r>
            <a:endParaRPr lang="zh-CN" altLang="en-US" sz="1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80051"/>
            <a:ext cx="1863800" cy="202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88" y="6880051"/>
            <a:ext cx="3128852" cy="311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800" y="6880076"/>
            <a:ext cx="2438301" cy="266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85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数量类元字符的内容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2.2 </a:t>
            </a:r>
            <a:r>
              <a:rPr lang="zh-CN" altLang="en-US" sz="1400" b="1" dirty="0"/>
              <a:t>数量类元字符</a:t>
            </a:r>
            <a:r>
              <a:rPr lang="en-US" altLang="zh-CN" sz="1400" b="1" dirty="0"/>
              <a:t>({N,M} }/{N}/{N,} * + ?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数字类元字符的内容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2.2.2.4 *</a:t>
            </a:r>
          </a:p>
          <a:p>
            <a:r>
              <a:rPr lang="zh-CN" altLang="en-US" sz="1400" b="1" dirty="0">
                <a:sym typeface="Wingdings" panose="05000000000000000000" pitchFamily="2" charset="2"/>
              </a:rPr>
              <a:t>例</a:t>
            </a:r>
            <a:r>
              <a:rPr lang="en-US" altLang="zh-CN" sz="1400" b="1" dirty="0">
                <a:sym typeface="Wingdings" panose="05000000000000000000" pitchFamily="2" charset="2"/>
              </a:rPr>
              <a:t>3 </a:t>
            </a:r>
            <a:r>
              <a:rPr lang="en-US" altLang="zh-CN" sz="1400" b="1" dirty="0" err="1">
                <a:sym typeface="Wingdings" panose="05000000000000000000" pitchFamily="2" charset="2"/>
              </a:rPr>
              <a:t>exp</a:t>
            </a:r>
            <a:r>
              <a:rPr lang="en-US" altLang="zh-CN" sz="1400" b="1" dirty="0">
                <a:sym typeface="Wingdings" panose="05000000000000000000" pitchFamily="2" charset="2"/>
              </a:rPr>
              <a:t>*</a:t>
            </a:r>
            <a:r>
              <a:rPr lang="zh-CN" altLang="en-US" sz="1400" b="1" dirty="0">
                <a:sym typeface="Wingdings" panose="05000000000000000000" pitchFamily="2" charset="2"/>
              </a:rPr>
              <a:t>与位置类元字符联用</a:t>
            </a:r>
            <a:endParaRPr lang="en-US" altLang="zh-CN" sz="1400" b="1" dirty="0">
              <a:sym typeface="Wingdings" panose="05000000000000000000" pitchFamily="2" charset="2"/>
            </a:endParaRPr>
          </a:p>
          <a:p>
            <a:r>
              <a:rPr lang="zh-CN" altLang="en-US" sz="1400" dirty="0" smtClean="0"/>
              <a:t>抓取结果符合需求。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b="1" dirty="0" smtClean="0"/>
              <a:t>③ 小结</a:t>
            </a:r>
            <a:endParaRPr lang="en-US" altLang="zh-CN" sz="1400" b="1" dirty="0" smtClean="0"/>
          </a:p>
          <a:p>
            <a:r>
              <a:rPr lang="zh-CN" altLang="en-US" sz="1400" dirty="0"/>
              <a:t>我证明</a:t>
            </a:r>
            <a:r>
              <a:rPr lang="zh-CN" altLang="en-US" sz="1400" dirty="0" smtClean="0"/>
              <a:t>了</a:t>
            </a:r>
            <a:r>
              <a:rPr lang="en-US" altLang="zh-CN" sz="1400" dirty="0" smtClean="0"/>
              <a:t>* </a:t>
            </a:r>
            <a:r>
              <a:rPr lang="en-US" altLang="zh-CN" sz="1400" dirty="0" smtClean="0">
                <a:sym typeface="Wingdings" panose="05000000000000000000" pitchFamily="2" charset="2"/>
              </a:rPr>
              <a:t> {0,}</a:t>
            </a:r>
            <a:r>
              <a:rPr lang="zh-CN" altLang="en-US" sz="1400" dirty="0" smtClean="0">
                <a:sym typeface="Wingdings" panose="05000000000000000000" pitchFamily="2" charset="2"/>
              </a:rPr>
              <a:t>。且证明了</a:t>
            </a:r>
            <a:r>
              <a:rPr lang="en-US" altLang="zh-CN" sz="1400" dirty="0" smtClean="0">
                <a:sym typeface="Wingdings" panose="05000000000000000000" pitchFamily="2" charset="2"/>
              </a:rPr>
              <a:t>*</a:t>
            </a:r>
            <a:r>
              <a:rPr lang="zh-CN" altLang="en-US" sz="1400" dirty="0" smtClean="0">
                <a:sym typeface="Wingdings" panose="05000000000000000000" pitchFamily="2" charset="2"/>
              </a:rPr>
              <a:t>和</a:t>
            </a:r>
            <a:r>
              <a:rPr lang="en-US" altLang="zh-CN" sz="1400" dirty="0" smtClean="0">
                <a:sym typeface="Wingdings" panose="05000000000000000000" pitchFamily="2" charset="2"/>
              </a:rPr>
              <a:t>+</a:t>
            </a:r>
            <a:r>
              <a:rPr lang="zh-CN" altLang="en-US" sz="1400" dirty="0" smtClean="0">
                <a:sym typeface="Wingdings" panose="05000000000000000000" pitchFamily="2" charset="2"/>
              </a:rPr>
              <a:t>一样，属于</a:t>
            </a:r>
            <a:r>
              <a:rPr lang="en-US" altLang="zh-CN" sz="1400" dirty="0" smtClean="0">
                <a:sym typeface="Wingdings" panose="05000000000000000000" pitchFamily="2" charset="2"/>
              </a:rPr>
              <a:t>”</a:t>
            </a:r>
            <a:r>
              <a:rPr lang="zh-CN" altLang="en-US" sz="1400" dirty="0" smtClean="0">
                <a:sym typeface="Wingdings" panose="05000000000000000000" pitchFamily="2" charset="2"/>
              </a:rPr>
              <a:t>只要符合模式就尽可能多的匹配</a:t>
            </a:r>
            <a:r>
              <a:rPr lang="en-US" altLang="zh-CN" sz="1400" dirty="0" smtClean="0">
                <a:sym typeface="Wingdings" panose="05000000000000000000" pitchFamily="2" charset="2"/>
              </a:rPr>
              <a:t>”</a:t>
            </a:r>
            <a:r>
              <a:rPr lang="zh-CN" altLang="en-US" sz="1400" dirty="0" smtClean="0">
                <a:sym typeface="Wingdings" panose="05000000000000000000" pitchFamily="2" charset="2"/>
              </a:rPr>
              <a:t>。且</a:t>
            </a:r>
            <a:r>
              <a:rPr lang="en-US" altLang="zh-CN" sz="1400" dirty="0" smtClean="0">
                <a:sym typeface="Wingdings" panose="05000000000000000000" pitchFamily="2" charset="2"/>
              </a:rPr>
              <a:t>*</a:t>
            </a:r>
            <a:r>
              <a:rPr lang="zh-CN" altLang="en-US" sz="1400" dirty="0" smtClean="0">
                <a:sym typeface="Wingdings" panose="05000000000000000000" pitchFamily="2" charset="2"/>
              </a:rPr>
              <a:t>的表现力也强于</a:t>
            </a:r>
            <a:r>
              <a:rPr lang="en-US" altLang="zh-CN" sz="1400" dirty="0" smtClean="0">
                <a:sym typeface="Wingdings" panose="05000000000000000000" pitchFamily="2" charset="2"/>
              </a:rPr>
              <a:t>{0,}</a:t>
            </a:r>
            <a:r>
              <a:rPr lang="zh-CN" altLang="en-US" sz="1400" dirty="0" smtClean="0">
                <a:sym typeface="Wingdings" panose="05000000000000000000" pitchFamily="2" charset="2"/>
              </a:rPr>
              <a:t>，同时可以使得正则更为简短。因此，能够使用</a:t>
            </a:r>
            <a:r>
              <a:rPr lang="en-US" altLang="zh-CN" sz="1400" dirty="0" smtClean="0">
                <a:sym typeface="Wingdings" panose="05000000000000000000" pitchFamily="2" charset="2"/>
              </a:rPr>
              <a:t>*</a:t>
            </a:r>
            <a:r>
              <a:rPr lang="zh-CN" altLang="en-US" sz="1400" dirty="0" smtClean="0">
                <a:sym typeface="Wingdings" panose="05000000000000000000" pitchFamily="2" charset="2"/>
              </a:rPr>
              <a:t>的场景尽量不要使用</a:t>
            </a:r>
            <a:r>
              <a:rPr lang="en-US" altLang="zh-CN" sz="1400" dirty="0" smtClean="0">
                <a:sym typeface="Wingdings" panose="05000000000000000000" pitchFamily="2" charset="2"/>
              </a:rPr>
              <a:t>{0,}</a:t>
            </a:r>
            <a:r>
              <a:rPr lang="zh-CN" altLang="en-US" sz="1400" dirty="0" smtClean="0">
                <a:sym typeface="Wingdings" panose="05000000000000000000" pitchFamily="2" charset="2"/>
              </a:rPr>
              <a:t>。</a:t>
            </a:r>
            <a:endParaRPr lang="en-US" altLang="zh-CN" sz="1400" dirty="0" smtClean="0">
              <a:sym typeface="Wingdings" panose="05000000000000000000" pitchFamily="2" charset="2"/>
            </a:endParaRPr>
          </a:p>
          <a:p>
            <a:endParaRPr lang="en-US" altLang="zh-CN" sz="1400" dirty="0">
              <a:sym typeface="Wingdings" panose="05000000000000000000" pitchFamily="2" charset="2"/>
            </a:endParaRPr>
          </a:p>
          <a:p>
            <a:r>
              <a:rPr lang="en-US" altLang="zh-CN" sz="1400" b="1" dirty="0" smtClean="0">
                <a:sym typeface="Wingdings" panose="05000000000000000000" pitchFamily="2" charset="2"/>
              </a:rPr>
              <a:t>2.2.2.5 </a:t>
            </a:r>
            <a:r>
              <a:rPr lang="zh-CN" altLang="en-US" sz="1400" b="1" dirty="0">
                <a:sym typeface="Wingdings" panose="05000000000000000000" pitchFamily="2" charset="2"/>
              </a:rPr>
              <a:t>本</a:t>
            </a:r>
            <a:r>
              <a:rPr lang="zh-CN" altLang="en-US" sz="1400" b="1" dirty="0" smtClean="0">
                <a:sym typeface="Wingdings" panose="05000000000000000000" pitchFamily="2" charset="2"/>
              </a:rPr>
              <a:t>节小结</a:t>
            </a:r>
            <a:endParaRPr lang="en-US" altLang="zh-CN" sz="1400" b="1" dirty="0" smtClean="0">
              <a:sym typeface="Wingdings" panose="05000000000000000000" pitchFamily="2" charset="2"/>
            </a:endParaRPr>
          </a:p>
          <a:p>
            <a:r>
              <a:rPr lang="zh-CN" altLang="en-US" sz="1400" dirty="0" smtClean="0">
                <a:sym typeface="Wingdings" panose="05000000000000000000" pitchFamily="2" charset="2"/>
              </a:rPr>
              <a:t>本节主要介绍了表示匹配次数的元字符</a:t>
            </a:r>
            <a:r>
              <a:rPr lang="en-US" altLang="zh-CN" sz="1400" dirty="0" smtClean="0">
                <a:sym typeface="Wingdings" panose="05000000000000000000" pitchFamily="2" charset="2"/>
              </a:rPr>
              <a:t>{N}/{N,}/{N,M}</a:t>
            </a:r>
            <a:r>
              <a:rPr lang="zh-CN" altLang="en-US" sz="1400" dirty="0" smtClean="0">
                <a:sym typeface="Wingdings" panose="05000000000000000000" pitchFamily="2" charset="2"/>
              </a:rPr>
              <a:t>、</a:t>
            </a:r>
            <a:r>
              <a:rPr lang="en-US" altLang="zh-CN" sz="1400" dirty="0" smtClean="0">
                <a:sym typeface="Wingdings" panose="05000000000000000000" pitchFamily="2" charset="2"/>
              </a:rPr>
              <a:t>?</a:t>
            </a:r>
            <a:r>
              <a:rPr lang="zh-CN" altLang="en-US" sz="1400" dirty="0" smtClean="0">
                <a:sym typeface="Wingdings" panose="05000000000000000000" pitchFamily="2" charset="2"/>
              </a:rPr>
              <a:t>、</a:t>
            </a:r>
            <a:r>
              <a:rPr lang="en-US" altLang="zh-CN" sz="1400" dirty="0" smtClean="0">
                <a:sym typeface="Wingdings" panose="05000000000000000000" pitchFamily="2" charset="2"/>
              </a:rPr>
              <a:t>+</a:t>
            </a:r>
            <a:r>
              <a:rPr lang="zh-CN" altLang="en-US" sz="1400" dirty="0" smtClean="0">
                <a:sym typeface="Wingdings" panose="05000000000000000000" pitchFamily="2" charset="2"/>
              </a:rPr>
              <a:t>、</a:t>
            </a:r>
            <a:r>
              <a:rPr lang="en-US" altLang="zh-CN" sz="1400" dirty="0" smtClean="0">
                <a:sym typeface="Wingdings" panose="05000000000000000000" pitchFamily="2" charset="2"/>
              </a:rPr>
              <a:t>*</a:t>
            </a:r>
            <a:r>
              <a:rPr lang="zh-CN" altLang="en-US" sz="1400" dirty="0" smtClean="0">
                <a:sym typeface="Wingdings" panose="05000000000000000000" pitchFamily="2" charset="2"/>
              </a:rPr>
              <a:t>。其中我们证明了</a:t>
            </a:r>
            <a:endParaRPr lang="en-US" altLang="zh-CN" sz="1400" dirty="0" smtClean="0">
              <a:sym typeface="Wingdings" panose="05000000000000000000" pitchFamily="2" charset="2"/>
            </a:endParaRPr>
          </a:p>
          <a:p>
            <a:r>
              <a:rPr lang="en-US" altLang="zh-CN" sz="1400" dirty="0" smtClean="0">
                <a:sym typeface="Wingdings" panose="05000000000000000000" pitchFamily="2" charset="2"/>
              </a:rPr>
              <a:t>?  {0,1}</a:t>
            </a:r>
          </a:p>
          <a:p>
            <a:r>
              <a:rPr lang="en-US" altLang="zh-CN" sz="1400" dirty="0" smtClean="0">
                <a:sym typeface="Wingdings" panose="05000000000000000000" pitchFamily="2" charset="2"/>
              </a:rPr>
              <a:t>+  {1,}</a:t>
            </a:r>
          </a:p>
          <a:p>
            <a:r>
              <a:rPr lang="en-US" altLang="zh-CN" sz="1400" dirty="0" smtClean="0">
                <a:sym typeface="Wingdings" panose="05000000000000000000" pitchFamily="2" charset="2"/>
              </a:rPr>
              <a:t>*  {0,}</a:t>
            </a:r>
          </a:p>
          <a:p>
            <a:r>
              <a:rPr lang="zh-CN" altLang="en-US" sz="1400" dirty="0" smtClean="0">
                <a:sym typeface="Wingdings" panose="05000000000000000000" pitchFamily="2" charset="2"/>
              </a:rPr>
              <a:t>且注意</a:t>
            </a:r>
            <a:r>
              <a:rPr lang="en-US" altLang="zh-CN" sz="1400" dirty="0" smtClean="0">
                <a:sym typeface="Wingdings" panose="05000000000000000000" pitchFamily="2" charset="2"/>
              </a:rPr>
              <a:t>?</a:t>
            </a:r>
            <a:r>
              <a:rPr lang="zh-CN" altLang="en-US" sz="1400" dirty="0" smtClean="0">
                <a:sym typeface="Wingdings" panose="05000000000000000000" pitchFamily="2" charset="2"/>
              </a:rPr>
              <a:t>和</a:t>
            </a:r>
            <a:r>
              <a:rPr lang="en-US" altLang="zh-CN" sz="1400" dirty="0" smtClean="0">
                <a:sym typeface="Wingdings" panose="05000000000000000000" pitchFamily="2" charset="2"/>
              </a:rPr>
              <a:t>+/*</a:t>
            </a:r>
            <a:r>
              <a:rPr lang="zh-CN" altLang="en-US" sz="1400" dirty="0" smtClean="0">
                <a:sym typeface="Wingdings" panose="05000000000000000000" pitchFamily="2" charset="2"/>
              </a:rPr>
              <a:t>在匹配时的长度问题。</a:t>
            </a:r>
            <a:r>
              <a:rPr lang="en-US" altLang="zh-CN" sz="1400" dirty="0" smtClean="0">
                <a:sym typeface="Wingdings" panose="05000000000000000000" pitchFamily="2" charset="2"/>
              </a:rPr>
              <a:t>?</a:t>
            </a:r>
            <a:r>
              <a:rPr lang="zh-CN" altLang="en-US" sz="1400" dirty="0" smtClean="0">
                <a:sym typeface="Wingdings" panose="05000000000000000000" pitchFamily="2" charset="2"/>
              </a:rPr>
              <a:t>仅匹配</a:t>
            </a:r>
            <a:r>
              <a:rPr lang="en-US" altLang="zh-CN" sz="1400" dirty="0" smtClean="0">
                <a:sym typeface="Wingdings" panose="05000000000000000000" pitchFamily="2" charset="2"/>
              </a:rPr>
              <a:t>0</a:t>
            </a:r>
            <a:r>
              <a:rPr lang="zh-CN" altLang="en-US" sz="1400" dirty="0" smtClean="0">
                <a:sym typeface="Wingdings" panose="05000000000000000000" pitchFamily="2" charset="2"/>
              </a:rPr>
              <a:t>至</a:t>
            </a:r>
            <a:r>
              <a:rPr lang="en-US" altLang="zh-CN" sz="1400" dirty="0" smtClean="0">
                <a:sym typeface="Wingdings" panose="05000000000000000000" pitchFamily="2" charset="2"/>
              </a:rPr>
              <a:t>1</a:t>
            </a:r>
            <a:r>
              <a:rPr lang="zh-CN" altLang="en-US" sz="1400" dirty="0" smtClean="0">
                <a:sym typeface="Wingdings" panose="05000000000000000000" pitchFamily="2" charset="2"/>
              </a:rPr>
              <a:t>位字符，</a:t>
            </a:r>
            <a:r>
              <a:rPr lang="en-US" altLang="zh-CN" sz="1400" dirty="0" smtClean="0">
                <a:sym typeface="Wingdings" panose="05000000000000000000" pitchFamily="2" charset="2"/>
              </a:rPr>
              <a:t>+/*</a:t>
            </a:r>
            <a:r>
              <a:rPr lang="zh-CN" altLang="en-US" sz="1400" dirty="0" smtClean="0">
                <a:sym typeface="Wingdings" panose="05000000000000000000" pitchFamily="2" charset="2"/>
              </a:rPr>
              <a:t>为只要符合模式就尽可能多的匹配，在后续的学习中，这个点很重要。</a:t>
            </a:r>
            <a:endParaRPr lang="en-US" altLang="zh-CN" sz="1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9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</a:t>
            </a:r>
            <a:r>
              <a:rPr lang="zh-CN" altLang="en-US" sz="1400" b="1" dirty="0" smtClean="0"/>
              <a:t>内容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2.1.2.1 </a:t>
            </a:r>
            <a:r>
              <a:rPr lang="en-US" altLang="zh-CN" sz="1400" b="1" dirty="0"/>
              <a:t>\b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\</a:t>
            </a:r>
            <a:r>
              <a:rPr lang="en-US" altLang="zh-CN" sz="1400" b="1" dirty="0" err="1"/>
              <a:t>bexp</a:t>
            </a:r>
            <a:r>
              <a:rPr lang="en-US" altLang="zh-CN" sz="1400" b="1" dirty="0"/>
              <a:t>\b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中使用此正则</a:t>
            </a:r>
            <a:r>
              <a:rPr lang="en-US" altLang="zh-CN" sz="1400" dirty="0" smtClean="0"/>
              <a:t>:</a:t>
            </a:r>
            <a:endParaRPr lang="en-US" altLang="zh-CN" sz="1400" dirty="0"/>
          </a:p>
          <a:p>
            <a:endParaRPr lang="en-US" altLang="zh-CN" sz="1400" b="1" dirty="0"/>
          </a:p>
          <a:p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" y="3212976"/>
            <a:ext cx="6942137" cy="799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" y="11212389"/>
            <a:ext cx="69802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477" y="3212976"/>
            <a:ext cx="9151938" cy="888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23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2.1.2.1 </a:t>
            </a:r>
            <a:r>
              <a:rPr lang="en-US" altLang="zh-CN" sz="1400" b="1" dirty="0"/>
              <a:t>\b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\</a:t>
            </a:r>
            <a:r>
              <a:rPr lang="en-US" altLang="zh-CN" sz="1400" b="1" dirty="0" err="1"/>
              <a:t>bexp</a:t>
            </a:r>
            <a:r>
              <a:rPr lang="en-US" altLang="zh-CN" sz="1400" b="1" dirty="0"/>
              <a:t>\b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无论使用正则测试工具，还是在程序中使用正则，其结果一致：</a:t>
            </a:r>
            <a:endParaRPr lang="en-US" altLang="zh-CN" sz="1400" dirty="0" smtClean="0"/>
          </a:p>
          <a:p>
            <a:r>
              <a:rPr lang="zh-CN" altLang="en-US" sz="1400" dirty="0" smtClean="0"/>
              <a:t>只有字符串 </a:t>
            </a:r>
            <a:r>
              <a:rPr lang="en-US" altLang="zh-CN" sz="1400" dirty="0" smtClean="0"/>
              <a:t>‘he’ ‘ he’ ‘he ’ </a:t>
            </a:r>
            <a:r>
              <a:rPr lang="zh-CN" altLang="en-US" sz="1400" dirty="0" smtClean="0"/>
              <a:t>能够通过匹配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2 \</a:t>
            </a:r>
            <a:r>
              <a:rPr lang="en-US" altLang="zh-CN" sz="1400" b="1" dirty="0" err="1" smtClean="0"/>
              <a:t>bexp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从下面几个单词中，匹配出以</a:t>
            </a:r>
            <a:r>
              <a:rPr lang="en-US" altLang="zh-CN" sz="1400" dirty="0" smtClean="0"/>
              <a:t>’he’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’  he’(</a:t>
            </a:r>
            <a:r>
              <a:rPr lang="zh-CN" altLang="en-US" sz="1400" dirty="0" smtClean="0"/>
              <a:t>即字符</a:t>
            </a:r>
            <a:r>
              <a:rPr lang="en-US" altLang="zh-CN" sz="1400" dirty="0" smtClean="0"/>
              <a:t>h</a:t>
            </a:r>
            <a:r>
              <a:rPr lang="zh-CN" altLang="en-US" sz="1400" dirty="0" smtClean="0"/>
              <a:t>前有</a:t>
            </a:r>
            <a:r>
              <a:rPr lang="en-US" altLang="zh-CN" sz="1400" dirty="0" smtClean="0"/>
              <a:t>1-N</a:t>
            </a:r>
            <a:r>
              <a:rPr lang="zh-CN" altLang="en-US" sz="1400" dirty="0" smtClean="0"/>
              <a:t>个空白符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开头的单词</a:t>
            </a:r>
            <a:endParaRPr lang="en-US" altLang="zh-CN" sz="1400" dirty="0"/>
          </a:p>
          <a:p>
            <a:r>
              <a:rPr lang="en-US" altLang="zh-CN" sz="1400" dirty="0" err="1"/>
              <a:t>hehe</a:t>
            </a:r>
            <a:endParaRPr lang="en-US" altLang="zh-CN" sz="1400" dirty="0"/>
          </a:p>
          <a:p>
            <a:r>
              <a:rPr lang="en-US" altLang="zh-CN" sz="1400" dirty="0"/>
              <a:t>her</a:t>
            </a:r>
          </a:p>
          <a:p>
            <a:r>
              <a:rPr lang="en-US" altLang="zh-CN" sz="1400" dirty="0" err="1"/>
              <a:t>heet</a:t>
            </a:r>
            <a:endParaRPr lang="en-US" altLang="zh-CN" sz="1400" dirty="0"/>
          </a:p>
          <a:p>
            <a:r>
              <a:rPr lang="en-US" altLang="zh-CN" sz="1400" dirty="0"/>
              <a:t> he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ahea</a:t>
            </a:r>
            <a:endParaRPr lang="en-US" altLang="zh-CN" sz="1400" dirty="0"/>
          </a:p>
          <a:p>
            <a:r>
              <a:rPr lang="en-US" altLang="zh-CN" sz="1400" dirty="0" err="1"/>
              <a:t>ahe</a:t>
            </a:r>
            <a:endParaRPr lang="en-US" altLang="zh-CN" sz="1400" dirty="0"/>
          </a:p>
          <a:p>
            <a:r>
              <a:rPr lang="en-US" altLang="zh-CN" sz="1400" dirty="0"/>
              <a:t>he  </a:t>
            </a:r>
          </a:p>
          <a:p>
            <a:r>
              <a:rPr lang="en-US" altLang="zh-CN" sz="1400" dirty="0" smtClean="0"/>
              <a:t>2he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2352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2.1.2.1 </a:t>
            </a:r>
            <a:r>
              <a:rPr lang="en-US" altLang="zh-CN" sz="1400" b="1" dirty="0"/>
              <a:t>\</a:t>
            </a:r>
            <a:r>
              <a:rPr lang="en-US" altLang="zh-CN" sz="1400" b="1" dirty="0" smtClean="0"/>
              <a:t>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2 \</a:t>
            </a:r>
            <a:r>
              <a:rPr lang="en-US" altLang="zh-CN" sz="1400" b="1" dirty="0" err="1"/>
              <a:t>bexp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:\</a:t>
            </a:r>
            <a:r>
              <a:rPr lang="en-US" altLang="zh-CN" sz="1400" dirty="0" err="1" smtClean="0"/>
              <a:t>bhe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" y="3212976"/>
            <a:ext cx="46196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51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2.1.2.1 </a:t>
            </a:r>
            <a:r>
              <a:rPr lang="en-US" altLang="zh-CN" sz="1400" b="1" dirty="0"/>
              <a:t>\b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2 \</a:t>
            </a:r>
            <a:r>
              <a:rPr lang="en-US" altLang="zh-CN" sz="1400" b="1" dirty="0" err="1"/>
              <a:t>bexp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中使用此正则</a:t>
            </a:r>
            <a:endParaRPr lang="en-US" altLang="zh-CN" sz="1400" dirty="0" smtClean="0"/>
          </a:p>
          <a:p>
            <a:r>
              <a:rPr lang="zh-CN" altLang="en-US" sz="1400" dirty="0" smtClean="0"/>
              <a:t>可以看到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字符串</a:t>
            </a:r>
            <a:r>
              <a:rPr lang="en-US" altLang="zh-CN" sz="1400" dirty="0" smtClean="0"/>
              <a:t>’he’ ‘</a:t>
            </a:r>
            <a:r>
              <a:rPr lang="en-US" altLang="zh-CN" sz="1400" dirty="0" err="1" smtClean="0"/>
              <a:t>hehe</a:t>
            </a:r>
            <a:r>
              <a:rPr lang="en-US" altLang="zh-CN" sz="1400" dirty="0" smtClean="0"/>
              <a:t>’ ‘her’ ‘</a:t>
            </a:r>
            <a:r>
              <a:rPr lang="en-US" altLang="zh-CN" sz="1400" dirty="0" err="1" smtClean="0"/>
              <a:t>heet</a:t>
            </a:r>
            <a:r>
              <a:rPr lang="en-US" altLang="zh-CN" sz="1400" dirty="0" smtClean="0"/>
              <a:t>’ ‘ he’  ‘he ’</a:t>
            </a:r>
            <a:r>
              <a:rPr lang="zh-CN" altLang="en-US" sz="1400" dirty="0" smtClean="0"/>
              <a:t>可以通过匹配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和题目要求相符</a:t>
            </a:r>
            <a:r>
              <a:rPr lang="en-US" altLang="zh-CN" sz="1400" dirty="0" smtClean="0"/>
              <a:t>.</a:t>
            </a:r>
            <a:endParaRPr lang="zh-CN" altLang="en-US" sz="14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6"/>
            <a:ext cx="6970713" cy="803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" y="11637912"/>
            <a:ext cx="698023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573016"/>
            <a:ext cx="8942387" cy="869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04" y="12291744"/>
            <a:ext cx="897096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85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 smtClean="0"/>
              <a:t>2.1.2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2.1.2.1 </a:t>
            </a:r>
            <a:r>
              <a:rPr lang="en-US" altLang="zh-CN" sz="1400" b="1" dirty="0"/>
              <a:t>\</a:t>
            </a:r>
            <a:r>
              <a:rPr lang="en-US" altLang="zh-CN" sz="1400" b="1" dirty="0" smtClean="0"/>
              <a:t>b</a:t>
            </a:r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3 </a:t>
            </a:r>
            <a:r>
              <a:rPr lang="en-US" altLang="zh-CN" sz="1400" b="1" dirty="0" err="1" smtClean="0"/>
              <a:t>exp</a:t>
            </a:r>
            <a:r>
              <a:rPr lang="en-US" altLang="zh-CN" sz="1400" b="1" dirty="0" smtClean="0"/>
              <a:t>\b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从下面几个单词中，匹配出以</a:t>
            </a:r>
            <a:r>
              <a:rPr lang="en-US" altLang="zh-CN" sz="1400" dirty="0" smtClean="0"/>
              <a:t>’he’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’he  (</a:t>
            </a:r>
            <a:r>
              <a:rPr lang="zh-CN" altLang="en-US" sz="1400" dirty="0" smtClean="0"/>
              <a:t>字符</a:t>
            </a:r>
            <a:r>
              <a:rPr lang="en-US" altLang="zh-CN" sz="1400" dirty="0" smtClean="0"/>
              <a:t>e</a:t>
            </a:r>
            <a:r>
              <a:rPr lang="zh-CN" altLang="en-US" sz="1400" dirty="0" smtClean="0"/>
              <a:t>后面有</a:t>
            </a:r>
            <a:r>
              <a:rPr lang="en-US" altLang="zh-CN" sz="1400" dirty="0" smtClean="0"/>
              <a:t>1-N</a:t>
            </a:r>
            <a:r>
              <a:rPr lang="zh-CN" altLang="en-US" sz="1400" dirty="0" smtClean="0"/>
              <a:t>个空白符</a:t>
            </a:r>
            <a:r>
              <a:rPr lang="en-US" altLang="zh-CN" sz="1400" dirty="0" smtClean="0"/>
              <a:t>)’</a:t>
            </a:r>
            <a:r>
              <a:rPr lang="zh-CN" altLang="en-US" sz="1400" dirty="0" smtClean="0"/>
              <a:t>结尾的单词</a:t>
            </a:r>
            <a:endParaRPr lang="en-US" altLang="zh-CN" sz="1400" dirty="0" smtClean="0"/>
          </a:p>
          <a:p>
            <a:r>
              <a:rPr lang="en-US" altLang="zh-CN" sz="1400" dirty="0"/>
              <a:t>he</a:t>
            </a:r>
            <a:endParaRPr lang="zh-CN" altLang="en-US" sz="1400" dirty="0"/>
          </a:p>
          <a:p>
            <a:r>
              <a:rPr lang="en-US" altLang="zh-CN" sz="1400" dirty="0" err="1"/>
              <a:t>hehe</a:t>
            </a:r>
            <a:endParaRPr lang="zh-CN" altLang="en-US" sz="1400" dirty="0"/>
          </a:p>
          <a:p>
            <a:r>
              <a:rPr lang="en-US" altLang="zh-CN" sz="1400" dirty="0"/>
              <a:t>her</a:t>
            </a:r>
            <a:endParaRPr lang="zh-CN" altLang="en-US" sz="1400" dirty="0"/>
          </a:p>
          <a:p>
            <a:r>
              <a:rPr lang="en-US" altLang="zh-CN" sz="1400" dirty="0" err="1"/>
              <a:t>heet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he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 err="1"/>
              <a:t>ahea</a:t>
            </a:r>
            <a:endParaRPr lang="zh-CN" altLang="en-US" sz="1400" dirty="0"/>
          </a:p>
          <a:p>
            <a:r>
              <a:rPr lang="en-US" altLang="zh-CN" sz="1400" dirty="0" err="1"/>
              <a:t>ahe</a:t>
            </a:r>
            <a:endParaRPr lang="zh-CN" altLang="en-US" sz="1400" dirty="0"/>
          </a:p>
          <a:p>
            <a:r>
              <a:rPr lang="en-US" altLang="zh-CN" sz="1400" dirty="0"/>
              <a:t>he</a:t>
            </a:r>
            <a:r>
              <a:rPr lang="zh-CN" altLang="en-US" sz="1400" dirty="0"/>
              <a:t> </a:t>
            </a:r>
          </a:p>
          <a:p>
            <a:r>
              <a:rPr lang="en-US" altLang="zh-CN" sz="1400" dirty="0"/>
              <a:t>2he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433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4913</Words>
  <Application>Microsoft Office PowerPoint</Application>
  <PresentationFormat>全屏显示(4:3)</PresentationFormat>
  <Paragraphs>548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正则表达式的概念和组成</vt:lpstr>
      <vt:lpstr>元字符</vt:lpstr>
      <vt:lpstr>元字符的种类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  <vt:lpstr>数量类元字符的内容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正则表达式的概念和组成</dc:title>
  <dc:creator>杨磊</dc:creator>
  <cp:lastModifiedBy>allen1</cp:lastModifiedBy>
  <cp:revision>109</cp:revision>
  <dcterms:created xsi:type="dcterms:W3CDTF">2018-04-02T08:21:41Z</dcterms:created>
  <dcterms:modified xsi:type="dcterms:W3CDTF">2018-04-04T07:59:51Z</dcterms:modified>
</cp:coreProperties>
</file>