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modernComment_13E_E2938DB8.xml" ContentType="application/vnd.ms-powerpoint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272" r:id="rId4"/>
    <p:sldId id="296" r:id="rId5"/>
    <p:sldId id="287" r:id="rId6"/>
    <p:sldId id="297" r:id="rId7"/>
    <p:sldId id="289" r:id="rId8"/>
    <p:sldId id="283" r:id="rId9"/>
    <p:sldId id="300" r:id="rId10"/>
    <p:sldId id="302" r:id="rId11"/>
    <p:sldId id="268" r:id="rId12"/>
    <p:sldId id="303" r:id="rId13"/>
    <p:sldId id="298" r:id="rId14"/>
    <p:sldId id="285" r:id="rId15"/>
    <p:sldId id="308" r:id="rId16"/>
    <p:sldId id="295" r:id="rId17"/>
    <p:sldId id="284" r:id="rId18"/>
    <p:sldId id="278" r:id="rId19"/>
    <p:sldId id="279" r:id="rId20"/>
    <p:sldId id="310" r:id="rId21"/>
    <p:sldId id="286" r:id="rId22"/>
    <p:sldId id="314" r:id="rId23"/>
    <p:sldId id="317" r:id="rId24"/>
    <p:sldId id="315" r:id="rId25"/>
    <p:sldId id="318" r:id="rId26"/>
    <p:sldId id="316" r:id="rId27"/>
    <p:sldId id="309" r:id="rId28"/>
    <p:sldId id="312" r:id="rId29"/>
    <p:sldId id="313" r:id="rId30"/>
    <p:sldId id="264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DD1646-2728-3A7E-B50B-9FB1F0ED8143}" name="Rayan Benhamana" initials="RB" userId="1de2499cb621e3d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B8C"/>
    <a:srgbClr val="F6F7F9"/>
    <a:srgbClr val="F7F5FF"/>
    <a:srgbClr val="772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3E_E2938DB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51F0DC-B45B-46D1-916F-135DEB2146CE}" authorId="{75DD1646-2728-3A7E-B50B-9FB1F0ED8143}" created="2023-10-03T23:39:03.83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01320888" sldId="318"/>
      <ac:spMk id="3" creationId="{AE8E9FAE-52FD-F67B-79DB-DAA4323C6598}"/>
    </ac:deMkLst>
    <p188:txBody>
      <a:bodyPr/>
      <a:lstStyle/>
      <a:p>
        <a:r>
          <a:rPr lang="fr-FR"/>
          <a:t>Attention, il est important de télécharger les versions de Java compatible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83C52-DC6A-46EA-9B43-F75343374F06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F0652-A0C7-49F5-B143-EB05F138C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6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c33fcc5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c33fcc5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6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821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57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75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4c33fcc5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4c33fcc5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294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32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433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4c33fcc5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4c33fcc5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66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920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16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2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604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4c33fcc5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4c33fcc5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33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60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764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7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731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446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4c33fcc5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4c33fcc5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892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399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85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4c33fcc5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4c33fcc5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7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4c33fcc5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4c33fcc5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1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60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667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48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4c33fcc5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4c33fcc5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986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c33fcc5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c33fcc5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75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853444-3133-8EBE-CA14-AE41D2F08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66F2DF-811F-4CCF-17A2-A7C2BE342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9BC71-0FF1-835C-670C-0A33AA2E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721-DE8F-4C16-A7BE-44488B9AB5F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3C03F-C0AB-C24A-92D0-1F9087AD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AFD3A-5B61-846C-6F10-A79A807C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15-833E-4B32-9736-C86E9F970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53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C42ED-7388-7D0A-2D6E-862E8C23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BB3AF1-7A2B-8D36-7347-0281CB7F2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15298-DECC-6A7A-8C02-10298A54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721-DE8F-4C16-A7BE-44488B9AB5F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615D9A-EBDE-947B-4E8A-A37F79CC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A36CCC-BB3B-AF40-A5B7-C8C8C2C7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15-833E-4B32-9736-C86E9F970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14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626007-1AEB-8548-241B-80472E30D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FE35E9-795A-401F-FF6C-B1EC84DB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77C93-3531-E3D7-3C5A-B03E60A3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721-DE8F-4C16-A7BE-44488B9AB5F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7AA742-AD6C-85DD-ECB7-50D73D61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A84B8-178E-3D7B-069E-7F92AB7E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15-833E-4B32-9736-C86E9F970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81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3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6F474-9843-16FC-86CD-7FA4804A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3BB473-E6BF-E6D2-B0EF-CE9A4F90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07203E-4503-DF5C-7D14-7E445611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721-DE8F-4C16-A7BE-44488B9AB5F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942CA-F1F9-3B89-0211-97D5016B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D7CD0-1BEC-D79A-DD1A-CB2160A1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15-833E-4B32-9736-C86E9F970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5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59E5D-3001-4560-A05B-F03F41F9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8BA07-23D1-6FEB-73F4-F8D17C8EB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2A6DD5-99C6-389A-C741-75D3655C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721-DE8F-4C16-A7BE-44488B9AB5F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F2D564-FB40-3EB8-3AE7-D9E711A5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4BEE8-E638-0F67-E974-D5407240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15-833E-4B32-9736-C86E9F970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8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5FE80-05BA-2CB8-6C93-7E0F6153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C6F31-D219-7C48-7DD5-426FD5E9C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86B55F-5850-2A29-86B9-A29BD075A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9BB52-850C-BAB2-9273-40C37C88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721-DE8F-4C16-A7BE-44488B9AB5F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CDFB1-0173-A93C-CC05-317CC599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650D46-7E97-5A0B-CAC0-DFA6308B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15-833E-4B32-9736-C86E9F970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7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0FDFD-38D2-2E7B-B631-02CEB653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B6125-726E-1F41-260E-5A1AD58EA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CD4B26-9738-7228-74D7-3ECF7DBB0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CFCBBF-D79B-02A3-A562-9D5DC1D4E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E0E949-FB11-F42A-37A6-0CE5CC588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37E6BC-40AE-ECCF-3B67-4E482447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721-DE8F-4C16-A7BE-44488B9AB5F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75A94C-4016-64F8-6B2E-22B1E179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E92977-CA70-6F02-08E5-B728E9B5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15-833E-4B32-9736-C86E9F970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61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30DFC-DC58-22B6-E134-D7AE0C5B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BA82B7-6CE4-312A-6D17-E1689795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721-DE8F-4C16-A7BE-44488B9AB5F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73E24F-0A73-2871-2E01-32BAAA74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DA7C84-323E-DBDA-D603-C7C0CEE9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15-833E-4B32-9736-C86E9F970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6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253007-9521-B219-8E08-FF52A2E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721-DE8F-4C16-A7BE-44488B9AB5F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9757BE-4509-DAC4-D6C8-7978B198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73A438-710F-D9A4-EB03-C33B7FA4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15-833E-4B32-9736-C86E9F970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09F08-0671-12A4-8932-9C9F98ED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AB94B-4A31-6AAF-68B1-DBDFFFCD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CC6112-2140-0521-BB12-1F809906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84ED19-7E24-F81B-F072-B6421CC6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721-DE8F-4C16-A7BE-44488B9AB5F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D74897-50CF-0241-0E41-359D86F9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53D216-62E2-80A3-406B-91B3B188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15-833E-4B32-9736-C86E9F970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3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17B9D-3613-7B74-4D78-96176A3F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083B25-E3B5-CEF1-9F63-7F98115AA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810815-B6D3-8C0D-67F6-78A5D78DC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42CFAD-8049-B5E6-451F-5555E914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721-DE8F-4C16-A7BE-44488B9AB5F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06ABCD-D8DA-CEF9-66E9-D25E2AEB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AECF37-99F3-8B31-FCA5-89E7D61D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0115-833E-4B32-9736-C86E9F970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22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8F8CA2-45C7-25F2-D10A-A6846B47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AFCF1D-922A-0C51-5A56-4A4ADE2B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65AF44-2B49-D243-4353-08D592941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C721-DE8F-4C16-A7BE-44488B9AB5FF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99F8C7-A77D-9788-EFB3-E6C2EC654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F584FD-2F4F-CEE4-EB20-CD960E5A3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0115-833E-4B32-9736-C86E9F9700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61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E_E2938DB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urlz.fr/dqu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1319" y="4326892"/>
            <a:ext cx="7086800" cy="7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333" dirty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Rayan Benhamana</a:t>
            </a:r>
            <a:endParaRPr sz="3333" dirty="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140" y="0"/>
            <a:ext cx="546985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633" y="1007136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231333" y="2637971"/>
            <a:ext cx="8637600" cy="17276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5333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Etude de la </a:t>
            </a:r>
            <a:br>
              <a:rPr lang="en" sz="5333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" sz="5333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CVE-2021-44228</a:t>
            </a:r>
            <a:br>
              <a:rPr lang="en" sz="5333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" sz="5333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chez Dump&amp;Damper</a:t>
            </a:r>
            <a:endParaRPr sz="5333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744800" y="-236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8021067" y="1371567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Log4j</a:t>
            </a: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4833" y="273689"/>
            <a:ext cx="769200" cy="51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44C3D89A-D257-011D-5A18-A43D194E8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6" y="2616372"/>
            <a:ext cx="4447200" cy="3156099"/>
          </a:xfrm>
          <a:prstGeom prst="rect">
            <a:avLst/>
          </a:prstGeom>
        </p:spPr>
      </p:pic>
      <p:pic>
        <p:nvPicPr>
          <p:cNvPr id="4" name="Image 3" descr="Une image contenant texte, croquis, diagramme, dessin&#10;&#10;Description générée automatiquement">
            <a:extLst>
              <a:ext uri="{FF2B5EF4-FFF2-40B4-BE49-F238E27FC236}">
                <a16:creationId xmlns:a16="http://schemas.microsoft.com/office/drawing/2014/main" id="{A0055736-3F88-33D7-7953-69630810D6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30" y="3631805"/>
            <a:ext cx="2096303" cy="2704207"/>
          </a:xfrm>
          <a:prstGeom prst="round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051D270-FF81-E0C1-97DA-C4651C2E2173}"/>
              </a:ext>
            </a:extLst>
          </p:cNvPr>
          <p:cNvSpPr txBox="1"/>
          <p:nvPr/>
        </p:nvSpPr>
        <p:spPr>
          <a:xfrm>
            <a:off x="373277" y="677421"/>
            <a:ext cx="7233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L’organisation à but non-lucratif Apache Software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 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projet Apache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 contenant la librairie étudiée lors de cet audit : log4j. </a:t>
            </a:r>
          </a:p>
          <a:p>
            <a:pPr algn="just"/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/>
              <a:t>Log4j est un service de journalisation open-source très populaire. Le mécanisme de journalisation est simple et puissant. Néanmoins la librairie est affecté par la CVE-2021-44228, autrement nommée log4shell.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DC3514-6878-8462-FD5A-C4EE181F848F}"/>
              </a:ext>
            </a:extLst>
          </p:cNvPr>
          <p:cNvSpPr txBox="1"/>
          <p:nvPr/>
        </p:nvSpPr>
        <p:spPr>
          <a:xfrm>
            <a:off x="7882933" y="2408094"/>
            <a:ext cx="417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Cette bibliothèque est omniprésente et un grand nombre de développeurs ne sont même pas conscient d’utiliser log4j.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AC337A-6941-A657-CFA2-E7D28B905D33}"/>
              </a:ext>
            </a:extLst>
          </p:cNvPr>
          <p:cNvSpPr txBox="1"/>
          <p:nvPr/>
        </p:nvSpPr>
        <p:spPr>
          <a:xfrm>
            <a:off x="4839492" y="3745392"/>
            <a:ext cx="3181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CVE-2021-44228 est présente sur les versions</a:t>
            </a:r>
            <a:br>
              <a:rPr lang="fr-FR" dirty="0"/>
            </a:br>
            <a:r>
              <a:rPr lang="fr-FR" dirty="0"/>
              <a:t>2.0-beta9 à 2.15.0.  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32B511-34AF-7337-261B-EAE993F57E25}"/>
              </a:ext>
            </a:extLst>
          </p:cNvPr>
          <p:cNvSpPr txBox="1"/>
          <p:nvPr/>
        </p:nvSpPr>
        <p:spPr>
          <a:xfrm>
            <a:off x="492093" y="5558798"/>
            <a:ext cx="7114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D’autres vulnérabilités se sont ensuite inspirées de log4shell et affectent les versions 2.0-alpha1 à 2.17.0</a:t>
            </a:r>
          </a:p>
        </p:txBody>
      </p:sp>
    </p:spTree>
    <p:extLst>
      <p:ext uri="{BB962C8B-B14F-4D97-AF65-F5344CB8AC3E}">
        <p14:creationId xmlns:p14="http://schemas.microsoft.com/office/powerpoint/2010/main" val="77914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744800" y="-236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8021067" y="1371567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L’élément vulnérable</a:t>
            </a:r>
            <a:b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b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4833" y="273689"/>
            <a:ext cx="769200" cy="5145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BEA6F65F-786B-0F36-F0CE-C6347B43F417}"/>
              </a:ext>
            </a:extLst>
          </p:cNvPr>
          <p:cNvGrpSpPr/>
          <p:nvPr/>
        </p:nvGrpSpPr>
        <p:grpSpPr>
          <a:xfrm>
            <a:off x="671577" y="690748"/>
            <a:ext cx="6529357" cy="5476504"/>
            <a:chOff x="555793" y="656458"/>
            <a:chExt cx="6529357" cy="5476504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EEFE73F4-91FA-EA9C-101F-7B236F57A33A}"/>
                </a:ext>
              </a:extLst>
            </p:cNvPr>
            <p:cNvGrpSpPr/>
            <p:nvPr/>
          </p:nvGrpSpPr>
          <p:grpSpPr>
            <a:xfrm>
              <a:off x="820133" y="3195877"/>
              <a:ext cx="6054998" cy="2937085"/>
              <a:chOff x="820132" y="3463290"/>
              <a:chExt cx="6529358" cy="2937085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581E704D-F394-5A81-2A1F-0CA555E87E4E}"/>
                  </a:ext>
                </a:extLst>
              </p:cNvPr>
              <p:cNvGrpSpPr/>
              <p:nvPr/>
            </p:nvGrpSpPr>
            <p:grpSpPr>
              <a:xfrm>
                <a:off x="820132" y="3463290"/>
                <a:ext cx="6529358" cy="1840230"/>
                <a:chOff x="820132" y="3429000"/>
                <a:chExt cx="6529358" cy="1840230"/>
              </a:xfrm>
            </p:grpSpPr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4532169A-58FC-41F2-1843-A6AC858F4FB1}"/>
                    </a:ext>
                  </a:extLst>
                </p:cNvPr>
                <p:cNvGrpSpPr/>
                <p:nvPr/>
              </p:nvGrpSpPr>
              <p:grpSpPr>
                <a:xfrm>
                  <a:off x="820132" y="3429000"/>
                  <a:ext cx="6529358" cy="1840230"/>
                  <a:chOff x="820132" y="3429000"/>
                  <a:chExt cx="6529358" cy="1168999"/>
                </a:xfrm>
              </p:grpSpPr>
              <p:sp>
                <p:nvSpPr>
                  <p:cNvPr id="6" name="Rectangle : avec coins arrondis en haut 5">
                    <a:extLst>
                      <a:ext uri="{FF2B5EF4-FFF2-40B4-BE49-F238E27FC236}">
                        <a16:creationId xmlns:a16="http://schemas.microsoft.com/office/drawing/2014/main" id="{CF1964AE-01F3-2FE9-E2D7-DCB0C1D51CB3}"/>
                      </a:ext>
                    </a:extLst>
                  </p:cNvPr>
                  <p:cNvSpPr/>
                  <p:nvPr/>
                </p:nvSpPr>
                <p:spPr>
                  <a:xfrm>
                    <a:off x="820133" y="3429000"/>
                    <a:ext cx="6529357" cy="594360"/>
                  </a:xfrm>
                  <a:prstGeom prst="round2Same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/>
                      <a:t>JNDI API</a:t>
                    </a:r>
                  </a:p>
                </p:txBody>
              </p:sp>
              <p:sp>
                <p:nvSpPr>
                  <p:cNvPr id="7" name="Rectangle : avec coins arrondis en haut 6">
                    <a:extLst>
                      <a:ext uri="{FF2B5EF4-FFF2-40B4-BE49-F238E27FC236}">
                        <a16:creationId xmlns:a16="http://schemas.microsoft.com/office/drawing/2014/main" id="{DCF5950F-2751-1483-8EB2-08D52E673A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20132" y="4003639"/>
                    <a:ext cx="6529357" cy="594360"/>
                  </a:xfrm>
                  <a:prstGeom prst="round2Same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/>
                      <a:t> </a:t>
                    </a:r>
                  </a:p>
                </p:txBody>
              </p:sp>
            </p:grpSp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8412196-AF83-9BBE-3B4D-A7427456DC53}"/>
                    </a:ext>
                  </a:extLst>
                </p:cNvPr>
                <p:cNvSpPr txBox="1"/>
                <p:nvPr/>
              </p:nvSpPr>
              <p:spPr>
                <a:xfrm>
                  <a:off x="3652860" y="4632268"/>
                  <a:ext cx="1657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>
                      <a:solidFill>
                        <a:schemeClr val="bg1"/>
                      </a:solidFill>
                    </a:rPr>
                    <a:t>JNDI SPI</a:t>
                  </a:r>
                </a:p>
              </p:txBody>
            </p:sp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05E5C1F7-C78E-F22B-D1A5-1A58E23AB446}"/>
                  </a:ext>
                </a:extLst>
              </p:cNvPr>
              <p:cNvGrpSpPr/>
              <p:nvPr/>
            </p:nvGrpSpPr>
            <p:grpSpPr>
              <a:xfrm>
                <a:off x="998224" y="4806883"/>
                <a:ext cx="784856" cy="1583441"/>
                <a:chOff x="998224" y="4806883"/>
                <a:chExt cx="784856" cy="1583441"/>
              </a:xfrm>
            </p:grpSpPr>
            <p:sp>
              <p:nvSpPr>
                <p:cNvPr id="10" name="Flèche : double flèche verticale 9">
                  <a:extLst>
                    <a:ext uri="{FF2B5EF4-FFF2-40B4-BE49-F238E27FC236}">
                      <a16:creationId xmlns:a16="http://schemas.microsoft.com/office/drawing/2014/main" id="{6BD45FB0-EFDB-E6C9-AF7B-7793BA7F1867}"/>
                    </a:ext>
                  </a:extLst>
                </p:cNvPr>
                <p:cNvSpPr/>
                <p:nvPr/>
              </p:nvSpPr>
              <p:spPr>
                <a:xfrm>
                  <a:off x="1173482" y="5711477"/>
                  <a:ext cx="434340" cy="678847"/>
                </a:xfrm>
                <a:prstGeom prst="upDownArrow">
                  <a:avLst/>
                </a:prstGeom>
                <a:solidFill>
                  <a:srgbClr val="1F0B8C"/>
                </a:solidFill>
                <a:ln>
                  <a:solidFill>
                    <a:srgbClr val="1F0B8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DAF19B2-80DD-A612-699C-3549678FB462}"/>
                    </a:ext>
                  </a:extLst>
                </p:cNvPr>
                <p:cNvSpPr/>
                <p:nvPr/>
              </p:nvSpPr>
              <p:spPr>
                <a:xfrm>
                  <a:off x="998224" y="4806883"/>
                  <a:ext cx="784856" cy="784856"/>
                </a:xfrm>
                <a:prstGeom prst="rect">
                  <a:avLst/>
                </a:prstGeom>
                <a:solidFill>
                  <a:srgbClr val="1F0B8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LDAP</a:t>
                  </a:r>
                </a:p>
              </p:txBody>
            </p:sp>
          </p:grp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9C2E6DEA-F0F7-0247-7761-28BDFD499AC3}"/>
                  </a:ext>
                </a:extLst>
              </p:cNvPr>
              <p:cNvGrpSpPr/>
              <p:nvPr/>
            </p:nvGrpSpPr>
            <p:grpSpPr>
              <a:xfrm>
                <a:off x="2059347" y="4800018"/>
                <a:ext cx="784856" cy="1583441"/>
                <a:chOff x="998224" y="4806883"/>
                <a:chExt cx="784856" cy="1583441"/>
              </a:xfrm>
            </p:grpSpPr>
            <p:sp>
              <p:nvSpPr>
                <p:cNvPr id="15" name="Flèche : double flèche verticale 14">
                  <a:extLst>
                    <a:ext uri="{FF2B5EF4-FFF2-40B4-BE49-F238E27FC236}">
                      <a16:creationId xmlns:a16="http://schemas.microsoft.com/office/drawing/2014/main" id="{9D46FA80-4771-C887-D62A-03191E4D4CE3}"/>
                    </a:ext>
                  </a:extLst>
                </p:cNvPr>
                <p:cNvSpPr/>
                <p:nvPr/>
              </p:nvSpPr>
              <p:spPr>
                <a:xfrm>
                  <a:off x="1173482" y="5711477"/>
                  <a:ext cx="434340" cy="678847"/>
                </a:xfrm>
                <a:prstGeom prst="upDownArrow">
                  <a:avLst/>
                </a:prstGeom>
                <a:solidFill>
                  <a:srgbClr val="1F0B8C"/>
                </a:solidFill>
                <a:ln>
                  <a:solidFill>
                    <a:srgbClr val="1F0B8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095F80B-6A42-735E-1A32-E39C277FFCCF}"/>
                    </a:ext>
                  </a:extLst>
                </p:cNvPr>
                <p:cNvSpPr/>
                <p:nvPr/>
              </p:nvSpPr>
              <p:spPr>
                <a:xfrm>
                  <a:off x="998224" y="4806883"/>
                  <a:ext cx="784856" cy="784856"/>
                </a:xfrm>
                <a:prstGeom prst="rect">
                  <a:avLst/>
                </a:prstGeom>
                <a:solidFill>
                  <a:srgbClr val="1F0B8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DNS</a:t>
                  </a:r>
                </a:p>
              </p:txBody>
            </p:sp>
          </p:grp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862108A8-6F1B-CA8E-255B-CAA296A7A31E}"/>
                  </a:ext>
                </a:extLst>
              </p:cNvPr>
              <p:cNvGrpSpPr/>
              <p:nvPr/>
            </p:nvGrpSpPr>
            <p:grpSpPr>
              <a:xfrm>
                <a:off x="5534564" y="4816934"/>
                <a:ext cx="784856" cy="1583441"/>
                <a:chOff x="998224" y="4806883"/>
                <a:chExt cx="784856" cy="1583441"/>
              </a:xfrm>
            </p:grpSpPr>
            <p:sp>
              <p:nvSpPr>
                <p:cNvPr id="18" name="Flèche : double flèche verticale 17">
                  <a:extLst>
                    <a:ext uri="{FF2B5EF4-FFF2-40B4-BE49-F238E27FC236}">
                      <a16:creationId xmlns:a16="http://schemas.microsoft.com/office/drawing/2014/main" id="{ED9E650A-ED24-6B2F-68AC-6084B0E07DBA}"/>
                    </a:ext>
                  </a:extLst>
                </p:cNvPr>
                <p:cNvSpPr/>
                <p:nvPr/>
              </p:nvSpPr>
              <p:spPr>
                <a:xfrm>
                  <a:off x="1173482" y="5711477"/>
                  <a:ext cx="434340" cy="678847"/>
                </a:xfrm>
                <a:prstGeom prst="upDownArrow">
                  <a:avLst/>
                </a:prstGeom>
                <a:solidFill>
                  <a:srgbClr val="1F0B8C"/>
                </a:solidFill>
                <a:ln>
                  <a:solidFill>
                    <a:srgbClr val="1F0B8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B818C2F-A313-F1E6-7D9F-357D412FC396}"/>
                    </a:ext>
                  </a:extLst>
                </p:cNvPr>
                <p:cNvSpPr/>
                <p:nvPr/>
              </p:nvSpPr>
              <p:spPr>
                <a:xfrm>
                  <a:off x="998224" y="4806883"/>
                  <a:ext cx="784856" cy="784856"/>
                </a:xfrm>
                <a:prstGeom prst="rect">
                  <a:avLst/>
                </a:prstGeom>
                <a:solidFill>
                  <a:srgbClr val="1F0B8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/>
                    <a:t>. . .</a:t>
                  </a:r>
                </a:p>
              </p:txBody>
            </p:sp>
          </p:grp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873CBAC1-7A2A-A4D3-3BAB-F9BC86980297}"/>
                </a:ext>
              </a:extLst>
            </p:cNvPr>
            <p:cNvGrpSpPr/>
            <p:nvPr/>
          </p:nvGrpSpPr>
          <p:grpSpPr>
            <a:xfrm>
              <a:off x="555793" y="656458"/>
              <a:ext cx="6529357" cy="5145459"/>
              <a:chOff x="555793" y="656458"/>
              <a:chExt cx="6529357" cy="5145459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09348433-4648-3C2B-2A6D-229E404A38F5}"/>
                  </a:ext>
                </a:extLst>
              </p:cNvPr>
              <p:cNvGrpSpPr/>
              <p:nvPr/>
            </p:nvGrpSpPr>
            <p:grpSpPr>
              <a:xfrm>
                <a:off x="555793" y="656458"/>
                <a:ext cx="6529357" cy="5145459"/>
                <a:chOff x="792971" y="923871"/>
                <a:chExt cx="6529357" cy="5145459"/>
              </a:xfrm>
            </p:grpSpPr>
            <p:sp>
              <p:nvSpPr>
                <p:cNvPr id="3" name="Rectangle : coins arrondis 2">
                  <a:extLst>
                    <a:ext uri="{FF2B5EF4-FFF2-40B4-BE49-F238E27FC236}">
                      <a16:creationId xmlns:a16="http://schemas.microsoft.com/office/drawing/2014/main" id="{A2BD573D-6C77-4A27-BED8-15064C7A967A}"/>
                    </a:ext>
                  </a:extLst>
                </p:cNvPr>
                <p:cNvSpPr/>
                <p:nvPr/>
              </p:nvSpPr>
              <p:spPr>
                <a:xfrm>
                  <a:off x="792971" y="923871"/>
                  <a:ext cx="6529357" cy="1257931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/>
                    <a:t>Application Java</a:t>
                  </a:r>
                </a:p>
              </p:txBody>
            </p:sp>
            <p:sp>
              <p:nvSpPr>
                <p:cNvPr id="22" name="Rectangle : coins arrondis 21">
                  <a:extLst>
                    <a:ext uri="{FF2B5EF4-FFF2-40B4-BE49-F238E27FC236}">
                      <a16:creationId xmlns:a16="http://schemas.microsoft.com/office/drawing/2014/main" id="{25B428FF-51AC-0FE1-1B55-C2FE11DF2D18}"/>
                    </a:ext>
                  </a:extLst>
                </p:cNvPr>
                <p:cNvSpPr/>
                <p:nvPr/>
              </p:nvSpPr>
              <p:spPr>
                <a:xfrm>
                  <a:off x="792971" y="3006090"/>
                  <a:ext cx="6529357" cy="3063240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4700C9C1-BE5A-9E90-BED7-3E986E0DFA3A}"/>
                    </a:ext>
                  </a:extLst>
                </p:cNvPr>
                <p:cNvSpPr txBox="1"/>
                <p:nvPr/>
              </p:nvSpPr>
              <p:spPr>
                <a:xfrm>
                  <a:off x="1112564" y="2692867"/>
                  <a:ext cx="2419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/>
                    <a:t>log4j-core</a:t>
                  </a:r>
                </a:p>
              </p:txBody>
            </p:sp>
          </p:grpSp>
          <p:sp>
            <p:nvSpPr>
              <p:cNvPr id="26" name="Flèche : double flèche verticale 25">
                <a:extLst>
                  <a:ext uri="{FF2B5EF4-FFF2-40B4-BE49-F238E27FC236}">
                    <a16:creationId xmlns:a16="http://schemas.microsoft.com/office/drawing/2014/main" id="{E3ACDB70-EAE7-FB27-BFAC-9509B1EA96FD}"/>
                  </a:ext>
                </a:extLst>
              </p:cNvPr>
              <p:cNvSpPr/>
              <p:nvPr/>
            </p:nvSpPr>
            <p:spPr>
              <a:xfrm>
                <a:off x="3619078" y="1991297"/>
                <a:ext cx="402785" cy="678847"/>
              </a:xfrm>
              <a:prstGeom prst="upDownArrow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91582E7-81AF-F350-6222-EC44DA66029E}"/>
              </a:ext>
            </a:extLst>
          </p:cNvPr>
          <p:cNvSpPr txBox="1"/>
          <p:nvPr/>
        </p:nvSpPr>
        <p:spPr>
          <a:xfrm>
            <a:off x="7919745" y="2848385"/>
            <a:ext cx="3961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nter Medium"/>
                <a:ea typeface="Inter Medium"/>
                <a:cs typeface="Inter Medium"/>
                <a:sym typeface="Inter Medium"/>
              </a:rPr>
              <a:t>La librairie log4j-core comprend un module JNDI.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nter Medium"/>
                <a:ea typeface="Inter Medium"/>
                <a:cs typeface="Inter Medium"/>
                <a:sym typeface="Inter Medium"/>
              </a:rPr>
              <a:t>Ce module permet de chercher et d’accéder à des ressources externes.</a:t>
            </a:r>
          </a:p>
          <a:p>
            <a:pPr algn="just"/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Inter Medium"/>
                <a:ea typeface="Inter Medium"/>
                <a:cs typeface="Inter Medium"/>
                <a:sym typeface="Inter Medium"/>
              </a:rPr>
              <a:t>Cette fonctionnalité est supportée par la classe JndiLookup.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2747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3" y="-237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20800" y="1518233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Lightweight Directory Access Protocol : LDAP</a:t>
            </a:r>
            <a:b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endParaRPr sz="3200" dirty="0">
              <a:solidFill>
                <a:schemeClr val="tx1">
                  <a:lumMod val="65000"/>
                  <a:lumOff val="35000"/>
                </a:schemeClr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F63E20-74C5-06FE-A62C-E5B1C3C5C44F}"/>
              </a:ext>
            </a:extLst>
          </p:cNvPr>
          <p:cNvSpPr txBox="1"/>
          <p:nvPr/>
        </p:nvSpPr>
        <p:spPr>
          <a:xfrm>
            <a:off x="4773265" y="559717"/>
            <a:ext cx="6897935" cy="492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Lightweight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Directory Access Protocol, autrement nommé LDAP, est un protocole permettant d’interagir avec des annuaires. </a:t>
            </a: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l’aide de ce protocole, les applications sont capables d’accéder à des ressources distribuées sans connaitre leur adresse. </a:t>
            </a: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 annuaire LDAP est défini par un arbre d’entrées. Chaque entrée est représentée par une feuille de cet arbre et possède un identifiant unique «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Distinguished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Name » (DN). </a:t>
            </a: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09B824CE-8C53-6E01-410D-D581FD03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58864"/>
            <a:ext cx="4113529" cy="246811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48E572-0A70-0798-072A-F5A67354D4A6}"/>
              </a:ext>
            </a:extLst>
          </p:cNvPr>
          <p:cNvSpPr txBox="1"/>
          <p:nvPr/>
        </p:nvSpPr>
        <p:spPr>
          <a:xfrm>
            <a:off x="520800" y="3386512"/>
            <a:ext cx="3753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" sz="2000" dirty="0">
                <a:solidFill>
                  <a:srgbClr val="1F0B8C"/>
                </a:solidFill>
                <a:ea typeface="Inter Medium"/>
                <a:cs typeface="Inter Medium"/>
                <a:sym typeface="Inter Medium"/>
              </a:rPr>
            </a:b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Un annuaire LDAP reflète le modèle organisationnel, politique et géographique d’une entreprise.</a:t>
            </a:r>
            <a:endParaRPr lang="fr-FR" sz="2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82B5D0-A786-7658-96E2-78FFFEABD74D}"/>
              </a:ext>
            </a:extLst>
          </p:cNvPr>
          <p:cNvSpPr txBox="1"/>
          <p:nvPr/>
        </p:nvSpPr>
        <p:spPr>
          <a:xfrm>
            <a:off x="4982176" y="3525181"/>
            <a:ext cx="7007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Exemple :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Le DN de Jean est :	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cn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Jean,ou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personnes,dc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EXEMPLE,dc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=FR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30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2" y="-57990"/>
            <a:ext cx="12184667" cy="1732757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827085" y="566174"/>
            <a:ext cx="8967915" cy="6697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L’attaque log4shell</a:t>
            </a: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5D18AC8-2B87-5BA5-8B85-797EE5B397D8}"/>
              </a:ext>
            </a:extLst>
          </p:cNvPr>
          <p:cNvSpPr txBox="1"/>
          <p:nvPr/>
        </p:nvSpPr>
        <p:spPr>
          <a:xfrm>
            <a:off x="617832" y="1039515"/>
            <a:ext cx="1800990" cy="33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/>
                </a:solidFill>
              </a:rPr>
              <a:t>Gouvernement suisse</a:t>
            </a: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DA4B4767-49E8-9192-8286-C1800F4051BC}"/>
              </a:ext>
            </a:extLst>
          </p:cNvPr>
          <p:cNvGrpSpPr/>
          <p:nvPr/>
        </p:nvGrpSpPr>
        <p:grpSpPr>
          <a:xfrm>
            <a:off x="270886" y="3267696"/>
            <a:ext cx="1789486" cy="1328837"/>
            <a:chOff x="4383553" y="2781984"/>
            <a:chExt cx="1789486" cy="1328837"/>
          </a:xfrm>
        </p:grpSpPr>
        <p:pic>
          <p:nvPicPr>
            <p:cNvPr id="61" name="Image 6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577813A7-28F0-41C6-22CE-5DAD469B6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7206" y="2781984"/>
              <a:ext cx="928727" cy="928727"/>
            </a:xfrm>
            <a:prstGeom prst="rect">
              <a:avLst/>
            </a:prstGeom>
          </p:spPr>
        </p:pic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77C11925-FD62-7A47-6A8A-CFFA18CFA673}"/>
                </a:ext>
              </a:extLst>
            </p:cNvPr>
            <p:cNvSpPr txBox="1"/>
            <p:nvPr/>
          </p:nvSpPr>
          <p:spPr>
            <a:xfrm>
              <a:off x="4383553" y="3710711"/>
              <a:ext cx="1789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Attaquant</a:t>
              </a:r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75F874B9-C0B2-0D54-3FCF-DE3113F4C872}"/>
              </a:ext>
            </a:extLst>
          </p:cNvPr>
          <p:cNvGrpSpPr/>
          <p:nvPr/>
        </p:nvGrpSpPr>
        <p:grpSpPr>
          <a:xfrm>
            <a:off x="5305653" y="3495825"/>
            <a:ext cx="1934273" cy="1104854"/>
            <a:chOff x="8046720" y="3036745"/>
            <a:chExt cx="1934273" cy="1104854"/>
          </a:xfrm>
        </p:grpSpPr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7398C0B6-62B2-D39F-22C6-4A38898DC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07" y="3036745"/>
              <a:ext cx="824532" cy="824532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6020F889-99E6-B917-FFAD-5A83013A8480}"/>
                </a:ext>
              </a:extLst>
            </p:cNvPr>
            <p:cNvSpPr txBox="1"/>
            <p:nvPr/>
          </p:nvSpPr>
          <p:spPr>
            <a:xfrm>
              <a:off x="8046720" y="3741489"/>
              <a:ext cx="19342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Serveur Victime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3C0FFFFB-3C86-9F73-8A37-8526193CCEF5}"/>
              </a:ext>
            </a:extLst>
          </p:cNvPr>
          <p:cNvGrpSpPr/>
          <p:nvPr/>
        </p:nvGrpSpPr>
        <p:grpSpPr>
          <a:xfrm>
            <a:off x="3192406" y="5485948"/>
            <a:ext cx="1928541" cy="1132181"/>
            <a:chOff x="6467460" y="5476250"/>
            <a:chExt cx="1928541" cy="1132181"/>
          </a:xfrm>
        </p:grpSpPr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2148BE40-A102-36FC-9979-6CC0A473D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317" y="5476250"/>
              <a:ext cx="824532" cy="824532"/>
            </a:xfrm>
            <a:prstGeom prst="rect">
              <a:avLst/>
            </a:prstGeom>
          </p:spPr>
        </p:pic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1EEBDAA0-604E-645F-7C79-E568EADA9242}"/>
                </a:ext>
              </a:extLst>
            </p:cNvPr>
            <p:cNvSpPr txBox="1"/>
            <p:nvPr/>
          </p:nvSpPr>
          <p:spPr>
            <a:xfrm>
              <a:off x="6467460" y="6208321"/>
              <a:ext cx="1928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Serveur Web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1FDB2CEE-8779-7E5E-5082-54979FB79548}"/>
              </a:ext>
            </a:extLst>
          </p:cNvPr>
          <p:cNvGrpSpPr/>
          <p:nvPr/>
        </p:nvGrpSpPr>
        <p:grpSpPr>
          <a:xfrm>
            <a:off x="8459430" y="5400443"/>
            <a:ext cx="1928541" cy="1132181"/>
            <a:chOff x="9830729" y="5476250"/>
            <a:chExt cx="1928541" cy="1132181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00C5392A-74DD-6D49-1E19-EC9DFBEB1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2298" y="5476250"/>
              <a:ext cx="824532" cy="824532"/>
            </a:xfrm>
            <a:prstGeom prst="rect">
              <a:avLst/>
            </a:prstGeom>
          </p:spPr>
        </p:pic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0EA2C083-91E3-58FC-ACE3-F64E868D1A5F}"/>
                </a:ext>
              </a:extLst>
            </p:cNvPr>
            <p:cNvSpPr txBox="1"/>
            <p:nvPr/>
          </p:nvSpPr>
          <p:spPr>
            <a:xfrm>
              <a:off x="9830729" y="6208321"/>
              <a:ext cx="1928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Serveur LDAP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16EFF265-9FD7-4B78-99A2-7B05C14516B3}"/>
              </a:ext>
            </a:extLst>
          </p:cNvPr>
          <p:cNvGrpSpPr/>
          <p:nvPr/>
        </p:nvGrpSpPr>
        <p:grpSpPr>
          <a:xfrm>
            <a:off x="5618244" y="1756641"/>
            <a:ext cx="2551470" cy="668274"/>
            <a:chOff x="4608959" y="1816771"/>
            <a:chExt cx="2551470" cy="668274"/>
          </a:xfrm>
        </p:grpSpPr>
        <p:pic>
          <p:nvPicPr>
            <p:cNvPr id="55" name="Graphique 54">
              <a:extLst>
                <a:ext uri="{FF2B5EF4-FFF2-40B4-BE49-F238E27FC236}">
                  <a16:creationId xmlns:a16="http://schemas.microsoft.com/office/drawing/2014/main" id="{7333511F-0934-D3BA-515A-F6E71F610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8959" y="1816771"/>
              <a:ext cx="668274" cy="668274"/>
            </a:xfrm>
            <a:prstGeom prst="rect">
              <a:avLst/>
            </a:prstGeom>
          </p:spPr>
        </p:pic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E7C8BC61-E8B5-5AEA-0E6E-87ABB1B6D2F2}"/>
                </a:ext>
              </a:extLst>
            </p:cNvPr>
            <p:cNvSpPr txBox="1"/>
            <p:nvPr/>
          </p:nvSpPr>
          <p:spPr>
            <a:xfrm>
              <a:off x="5226156" y="1883234"/>
              <a:ext cx="19342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Librairie log4j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EF8836E-A4DE-48A1-F2CD-9F0CDA2AE2DB}"/>
              </a:ext>
            </a:extLst>
          </p:cNvPr>
          <p:cNvGrpSpPr/>
          <p:nvPr/>
        </p:nvGrpSpPr>
        <p:grpSpPr>
          <a:xfrm>
            <a:off x="1726987" y="3720840"/>
            <a:ext cx="3325347" cy="646808"/>
            <a:chOff x="5165060" y="3601574"/>
            <a:chExt cx="3325347" cy="646808"/>
          </a:xfrm>
        </p:grpSpPr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56A26A5F-0DDD-A97A-A389-41EFDED5EB48}"/>
                </a:ext>
              </a:extLst>
            </p:cNvPr>
            <p:cNvCxnSpPr>
              <a:cxnSpLocks/>
            </p:cNvCxnSpPr>
            <p:nvPr/>
          </p:nvCxnSpPr>
          <p:spPr>
            <a:xfrm>
              <a:off x="5165060" y="3906998"/>
              <a:ext cx="33253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FBE8889A-B722-F734-D5FB-ED5C2831671A}"/>
                </a:ext>
              </a:extLst>
            </p:cNvPr>
            <p:cNvSpPr/>
            <p:nvPr/>
          </p:nvSpPr>
          <p:spPr>
            <a:xfrm>
              <a:off x="6430936" y="3601574"/>
              <a:ext cx="646808" cy="646808"/>
            </a:xfrm>
            <a:prstGeom prst="ellipse">
              <a:avLst/>
            </a:prstGeom>
            <a:solidFill>
              <a:srgbClr val="1F0B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1</a:t>
              </a:r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8F22BA13-6D81-2B34-7A6A-AD9FD00A2A57}"/>
              </a:ext>
            </a:extLst>
          </p:cNvPr>
          <p:cNvGrpSpPr/>
          <p:nvPr/>
        </p:nvGrpSpPr>
        <p:grpSpPr>
          <a:xfrm>
            <a:off x="6045659" y="2512876"/>
            <a:ext cx="929868" cy="711654"/>
            <a:chOff x="7401682" y="2791983"/>
            <a:chExt cx="929868" cy="711654"/>
          </a:xfrm>
        </p:grpSpPr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3D7E76D5-1612-5B63-5D34-72D7D145C6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1682" y="2791983"/>
              <a:ext cx="0" cy="64680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2D69D870-BAE1-E170-36E2-5007EE4D05BD}"/>
                </a:ext>
              </a:extLst>
            </p:cNvPr>
            <p:cNvSpPr/>
            <p:nvPr/>
          </p:nvSpPr>
          <p:spPr>
            <a:xfrm>
              <a:off x="7684742" y="2856829"/>
              <a:ext cx="646808" cy="646808"/>
            </a:xfrm>
            <a:prstGeom prst="ellipse">
              <a:avLst/>
            </a:prstGeom>
            <a:solidFill>
              <a:srgbClr val="1F0B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2</a:t>
              </a:r>
            </a:p>
          </p:txBody>
        </p: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6E483484-3367-D8C5-6D83-9E39C1E8E534}"/>
              </a:ext>
            </a:extLst>
          </p:cNvPr>
          <p:cNvGrpSpPr/>
          <p:nvPr/>
        </p:nvGrpSpPr>
        <p:grpSpPr>
          <a:xfrm>
            <a:off x="7191562" y="4649502"/>
            <a:ext cx="866838" cy="938540"/>
            <a:chOff x="7716203" y="4725608"/>
            <a:chExt cx="866838" cy="938540"/>
          </a:xfrm>
        </p:grpSpPr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B4615A6-57FC-6306-BBF5-20F8F1123814}"/>
                </a:ext>
              </a:extLst>
            </p:cNvPr>
            <p:cNvCxnSpPr/>
            <p:nvPr/>
          </p:nvCxnSpPr>
          <p:spPr>
            <a:xfrm flipH="1" flipV="1">
              <a:off x="7716203" y="4725608"/>
              <a:ext cx="866838" cy="9385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70C213B7-503C-FB50-A341-62CBFA9AA388}"/>
                </a:ext>
              </a:extLst>
            </p:cNvPr>
            <p:cNvSpPr/>
            <p:nvPr/>
          </p:nvSpPr>
          <p:spPr>
            <a:xfrm>
              <a:off x="7888531" y="4943450"/>
              <a:ext cx="646808" cy="646808"/>
            </a:xfrm>
            <a:prstGeom prst="ellipse">
              <a:avLst/>
            </a:prstGeom>
            <a:solidFill>
              <a:srgbClr val="1F0B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4</a:t>
              </a:r>
            </a:p>
          </p:txBody>
        </p: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4BCA2924-9151-F930-A089-16BC78D03356}"/>
              </a:ext>
            </a:extLst>
          </p:cNvPr>
          <p:cNvGrpSpPr/>
          <p:nvPr/>
        </p:nvGrpSpPr>
        <p:grpSpPr>
          <a:xfrm>
            <a:off x="4539923" y="4858965"/>
            <a:ext cx="967713" cy="1006836"/>
            <a:chOff x="5749031" y="4659985"/>
            <a:chExt cx="967713" cy="1006836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A6568A39-BD16-27CB-41F3-70ADD49C6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9031" y="4659985"/>
              <a:ext cx="967713" cy="100683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E620E44-B0AA-9942-19AC-137F9A9FF658}"/>
                </a:ext>
              </a:extLst>
            </p:cNvPr>
            <p:cNvSpPr/>
            <p:nvPr/>
          </p:nvSpPr>
          <p:spPr>
            <a:xfrm>
              <a:off x="5943729" y="4833478"/>
              <a:ext cx="646808" cy="646808"/>
            </a:xfrm>
            <a:prstGeom prst="ellipse">
              <a:avLst/>
            </a:prstGeom>
            <a:solidFill>
              <a:srgbClr val="1F0B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5</a:t>
              </a:r>
            </a:p>
          </p:txBody>
        </p:sp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D4308E5A-894F-51A6-61AA-EF163D1BE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8508" y="2637280"/>
            <a:ext cx="3002500" cy="658856"/>
          </a:xfrm>
          <a:prstGeom prst="rect">
            <a:avLst/>
          </a:prstGeom>
        </p:spPr>
      </p:pic>
      <p:pic>
        <p:nvPicPr>
          <p:cNvPr id="126" name="Image 125">
            <a:extLst>
              <a:ext uri="{FF2B5EF4-FFF2-40B4-BE49-F238E27FC236}">
                <a16:creationId xmlns:a16="http://schemas.microsoft.com/office/drawing/2014/main" id="{FD253EFA-B484-23DE-8E82-87E0306F77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7922" y="2640314"/>
            <a:ext cx="2630466" cy="438411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:a16="http://schemas.microsoft.com/office/drawing/2014/main" id="{EBD7795F-9AC0-50D9-3878-0287CC778B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9714" y="4423843"/>
            <a:ext cx="2732197" cy="938540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3154A030-F7CF-0CB4-2D37-0544BEE09AEA}"/>
              </a:ext>
            </a:extLst>
          </p:cNvPr>
          <p:cNvGrpSpPr/>
          <p:nvPr/>
        </p:nvGrpSpPr>
        <p:grpSpPr>
          <a:xfrm>
            <a:off x="8551223" y="1991181"/>
            <a:ext cx="3163260" cy="4010373"/>
            <a:chOff x="7497275" y="1991181"/>
            <a:chExt cx="3163260" cy="4010373"/>
          </a:xfrm>
        </p:grpSpPr>
        <p:grpSp>
          <p:nvGrpSpPr>
            <p:cNvPr id="118" name="Groupe 117">
              <a:extLst>
                <a:ext uri="{FF2B5EF4-FFF2-40B4-BE49-F238E27FC236}">
                  <a16:creationId xmlns:a16="http://schemas.microsoft.com/office/drawing/2014/main" id="{8E8E160E-43D7-C42E-85CC-D09A3FCFA20D}"/>
                </a:ext>
              </a:extLst>
            </p:cNvPr>
            <p:cNvGrpSpPr/>
            <p:nvPr/>
          </p:nvGrpSpPr>
          <p:grpSpPr>
            <a:xfrm>
              <a:off x="9931236" y="1991182"/>
              <a:ext cx="729299" cy="4010372"/>
              <a:chOff x="9698398" y="2323273"/>
              <a:chExt cx="729299" cy="4010372"/>
            </a:xfrm>
          </p:grpSpPr>
          <p:sp>
            <p:nvSpPr>
              <p:cNvPr id="101" name="Flèche : demi-tour 100">
                <a:extLst>
                  <a:ext uri="{FF2B5EF4-FFF2-40B4-BE49-F238E27FC236}">
                    <a16:creationId xmlns:a16="http://schemas.microsoft.com/office/drawing/2014/main" id="{3AAB98E5-67F7-0CB1-D996-6DA18BC3F98D}"/>
                  </a:ext>
                </a:extLst>
              </p:cNvPr>
              <p:cNvSpPr/>
              <p:nvPr/>
            </p:nvSpPr>
            <p:spPr>
              <a:xfrm rot="5400000">
                <a:off x="7904834" y="4116837"/>
                <a:ext cx="4010372" cy="423243"/>
              </a:xfrm>
              <a:prstGeom prst="utur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77BADA2A-83FC-C817-67E8-81FBCAF434A4}"/>
                  </a:ext>
                </a:extLst>
              </p:cNvPr>
              <p:cNvSpPr/>
              <p:nvPr/>
            </p:nvSpPr>
            <p:spPr>
              <a:xfrm>
                <a:off x="9780889" y="3812964"/>
                <a:ext cx="646808" cy="646808"/>
              </a:xfrm>
              <a:prstGeom prst="ellipse">
                <a:avLst/>
              </a:prstGeom>
              <a:solidFill>
                <a:srgbClr val="1F0B8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b="1" dirty="0"/>
                  <a:t>3</a:t>
                </a:r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D1CBAFF-EB72-7E58-0F4A-9A5ABA5DA813}"/>
                </a:ext>
              </a:extLst>
            </p:cNvPr>
            <p:cNvSpPr/>
            <p:nvPr/>
          </p:nvSpPr>
          <p:spPr>
            <a:xfrm>
              <a:off x="7497275" y="1991181"/>
              <a:ext cx="2433962" cy="1072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5AFD1C9-A858-3EBF-467F-0C8194617DDC}"/>
              </a:ext>
            </a:extLst>
          </p:cNvPr>
          <p:cNvGrpSpPr/>
          <p:nvPr/>
        </p:nvGrpSpPr>
        <p:grpSpPr>
          <a:xfrm>
            <a:off x="435043" y="5556916"/>
            <a:ext cx="1928541" cy="1081620"/>
            <a:chOff x="623525" y="5571151"/>
            <a:chExt cx="1928541" cy="1081620"/>
          </a:xfrm>
        </p:grpSpPr>
        <p:pic>
          <p:nvPicPr>
            <p:cNvPr id="136" name="Graphique 135">
              <a:extLst>
                <a:ext uri="{FF2B5EF4-FFF2-40B4-BE49-F238E27FC236}">
                  <a16:creationId xmlns:a16="http://schemas.microsoft.com/office/drawing/2014/main" id="{06FE380B-78C5-77E6-7002-023874DFF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21113" y="5571151"/>
              <a:ext cx="654126" cy="654126"/>
            </a:xfrm>
            <a:prstGeom prst="rect">
              <a:avLst/>
            </a:prstGeom>
          </p:spPr>
        </p:pic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8EBE24DE-0A7E-B878-69A9-A8D0BD499B83}"/>
                </a:ext>
              </a:extLst>
            </p:cNvPr>
            <p:cNvSpPr txBox="1"/>
            <p:nvPr/>
          </p:nvSpPr>
          <p:spPr>
            <a:xfrm>
              <a:off x="623525" y="6252661"/>
              <a:ext cx="1928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Reverse Shell</a:t>
              </a:r>
            </a:p>
          </p:txBody>
        </p:sp>
      </p:grp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75322757-499B-0E3B-A787-4FF3FC9BC80A}"/>
              </a:ext>
            </a:extLst>
          </p:cNvPr>
          <p:cNvCxnSpPr/>
          <p:nvPr/>
        </p:nvCxnSpPr>
        <p:spPr>
          <a:xfrm>
            <a:off x="1914986" y="5898214"/>
            <a:ext cx="13482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 de texte 7">
            <a:extLst>
              <a:ext uri="{FF2B5EF4-FFF2-40B4-BE49-F238E27FC236}">
                <a16:creationId xmlns:a16="http://schemas.microsoft.com/office/drawing/2014/main" id="{FC24CF44-E699-47E1-25BA-2B15F0CD63E0}"/>
              </a:ext>
            </a:extLst>
          </p:cNvPr>
          <p:cNvSpPr txBox="1"/>
          <p:nvPr/>
        </p:nvSpPr>
        <p:spPr>
          <a:xfrm>
            <a:off x="4897572" y="5569561"/>
            <a:ext cx="967713" cy="149434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44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🏆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1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A12BA0B7-BEBA-AEDB-1127-94C3C95B429A}"/>
              </a:ext>
            </a:extLst>
          </p:cNvPr>
          <p:cNvSpPr/>
          <p:nvPr/>
        </p:nvSpPr>
        <p:spPr>
          <a:xfrm>
            <a:off x="7332" y="-23700"/>
            <a:ext cx="12184667" cy="68817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A8C21E-FFD3-0755-2EBB-ABB0EC9413BB}"/>
              </a:ext>
            </a:extLst>
          </p:cNvPr>
          <p:cNvGrpSpPr/>
          <p:nvPr/>
        </p:nvGrpSpPr>
        <p:grpSpPr>
          <a:xfrm>
            <a:off x="700312" y="1696081"/>
            <a:ext cx="4317541" cy="2941939"/>
            <a:chOff x="3570512" y="172081"/>
            <a:chExt cx="4317541" cy="294193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13954C47-07F6-CD48-6CB7-4D92E40BCDE9}"/>
                </a:ext>
              </a:extLst>
            </p:cNvPr>
            <p:cNvGrpSpPr/>
            <p:nvPr/>
          </p:nvGrpSpPr>
          <p:grpSpPr>
            <a:xfrm>
              <a:off x="3570512" y="172081"/>
              <a:ext cx="4317541" cy="2941939"/>
              <a:chOff x="3570512" y="172081"/>
              <a:chExt cx="4317541" cy="2941939"/>
            </a:xfrm>
          </p:grpSpPr>
          <p:pic>
            <p:nvPicPr>
              <p:cNvPr id="120" name="Google Shape;120;p21"/>
              <p:cNvPicPr preferRelativeResize="0"/>
              <p:nvPr/>
            </p:nvPicPr>
            <p:blipFill rotWithShape="1">
              <a:blip r:embed="rId4">
                <a:alphaModFix/>
              </a:blip>
              <a:srcRect l="23048" t="19812" r="18348" b="14297"/>
              <a:stretch/>
            </p:blipFill>
            <p:spPr>
              <a:xfrm rot="282237">
                <a:off x="3570512" y="172081"/>
                <a:ext cx="4317541" cy="29419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01D6D71-F86D-6267-2814-31D420E3A7FF}"/>
                  </a:ext>
                </a:extLst>
              </p:cNvPr>
              <p:cNvSpPr/>
              <p:nvPr/>
            </p:nvSpPr>
            <p:spPr>
              <a:xfrm>
                <a:off x="3743960" y="1569720"/>
                <a:ext cx="965318" cy="772160"/>
              </a:xfrm>
              <a:custGeom>
                <a:avLst/>
                <a:gdLst>
                  <a:gd name="connsiteX0" fmla="*/ 538480 w 965318"/>
                  <a:gd name="connsiteY0" fmla="*/ 0 h 772160"/>
                  <a:gd name="connsiteX1" fmla="*/ 538480 w 965318"/>
                  <a:gd name="connsiteY1" fmla="*/ 0 h 772160"/>
                  <a:gd name="connsiteX2" fmla="*/ 543560 w 965318"/>
                  <a:gd name="connsiteY2" fmla="*/ 50800 h 772160"/>
                  <a:gd name="connsiteX3" fmla="*/ 548640 w 965318"/>
                  <a:gd name="connsiteY3" fmla="*/ 86360 h 772160"/>
                  <a:gd name="connsiteX4" fmla="*/ 563880 w 965318"/>
                  <a:gd name="connsiteY4" fmla="*/ 91440 h 772160"/>
                  <a:gd name="connsiteX5" fmla="*/ 589280 w 965318"/>
                  <a:gd name="connsiteY5" fmla="*/ 121920 h 772160"/>
                  <a:gd name="connsiteX6" fmla="*/ 604520 w 965318"/>
                  <a:gd name="connsiteY6" fmla="*/ 152400 h 772160"/>
                  <a:gd name="connsiteX7" fmla="*/ 619760 w 965318"/>
                  <a:gd name="connsiteY7" fmla="*/ 162560 h 772160"/>
                  <a:gd name="connsiteX8" fmla="*/ 624840 w 965318"/>
                  <a:gd name="connsiteY8" fmla="*/ 182880 h 772160"/>
                  <a:gd name="connsiteX9" fmla="*/ 675640 w 965318"/>
                  <a:gd name="connsiteY9" fmla="*/ 228600 h 772160"/>
                  <a:gd name="connsiteX10" fmla="*/ 685800 w 965318"/>
                  <a:gd name="connsiteY10" fmla="*/ 243840 h 772160"/>
                  <a:gd name="connsiteX11" fmla="*/ 736600 w 965318"/>
                  <a:gd name="connsiteY11" fmla="*/ 248920 h 772160"/>
                  <a:gd name="connsiteX12" fmla="*/ 756920 w 965318"/>
                  <a:gd name="connsiteY12" fmla="*/ 259080 h 772160"/>
                  <a:gd name="connsiteX13" fmla="*/ 787400 w 965318"/>
                  <a:gd name="connsiteY13" fmla="*/ 279400 h 772160"/>
                  <a:gd name="connsiteX14" fmla="*/ 817880 w 965318"/>
                  <a:gd name="connsiteY14" fmla="*/ 294640 h 772160"/>
                  <a:gd name="connsiteX15" fmla="*/ 833120 w 965318"/>
                  <a:gd name="connsiteY15" fmla="*/ 314960 h 772160"/>
                  <a:gd name="connsiteX16" fmla="*/ 878840 w 965318"/>
                  <a:gd name="connsiteY16" fmla="*/ 320040 h 772160"/>
                  <a:gd name="connsiteX17" fmla="*/ 894080 w 965318"/>
                  <a:gd name="connsiteY17" fmla="*/ 330200 h 772160"/>
                  <a:gd name="connsiteX18" fmla="*/ 924560 w 965318"/>
                  <a:gd name="connsiteY18" fmla="*/ 340360 h 772160"/>
                  <a:gd name="connsiteX19" fmla="*/ 939800 w 965318"/>
                  <a:gd name="connsiteY19" fmla="*/ 345440 h 772160"/>
                  <a:gd name="connsiteX20" fmla="*/ 960120 w 965318"/>
                  <a:gd name="connsiteY20" fmla="*/ 355600 h 772160"/>
                  <a:gd name="connsiteX21" fmla="*/ 965200 w 965318"/>
                  <a:gd name="connsiteY21" fmla="*/ 370840 h 772160"/>
                  <a:gd name="connsiteX22" fmla="*/ 939800 w 965318"/>
                  <a:gd name="connsiteY22" fmla="*/ 391160 h 772160"/>
                  <a:gd name="connsiteX23" fmla="*/ 863600 w 965318"/>
                  <a:gd name="connsiteY23" fmla="*/ 406400 h 772160"/>
                  <a:gd name="connsiteX24" fmla="*/ 843280 w 965318"/>
                  <a:gd name="connsiteY24" fmla="*/ 421640 h 772160"/>
                  <a:gd name="connsiteX25" fmla="*/ 817880 w 965318"/>
                  <a:gd name="connsiteY25" fmla="*/ 452120 h 772160"/>
                  <a:gd name="connsiteX26" fmla="*/ 792480 w 965318"/>
                  <a:gd name="connsiteY26" fmla="*/ 467360 h 772160"/>
                  <a:gd name="connsiteX27" fmla="*/ 777240 w 965318"/>
                  <a:gd name="connsiteY27" fmla="*/ 477520 h 772160"/>
                  <a:gd name="connsiteX28" fmla="*/ 736600 w 965318"/>
                  <a:gd name="connsiteY28" fmla="*/ 492760 h 772160"/>
                  <a:gd name="connsiteX29" fmla="*/ 716280 w 965318"/>
                  <a:gd name="connsiteY29" fmla="*/ 502920 h 772160"/>
                  <a:gd name="connsiteX30" fmla="*/ 690880 w 965318"/>
                  <a:gd name="connsiteY30" fmla="*/ 513080 h 772160"/>
                  <a:gd name="connsiteX31" fmla="*/ 670560 w 965318"/>
                  <a:gd name="connsiteY31" fmla="*/ 523240 h 772160"/>
                  <a:gd name="connsiteX32" fmla="*/ 629920 w 965318"/>
                  <a:gd name="connsiteY32" fmla="*/ 553720 h 772160"/>
                  <a:gd name="connsiteX33" fmla="*/ 589280 w 965318"/>
                  <a:gd name="connsiteY33" fmla="*/ 568960 h 772160"/>
                  <a:gd name="connsiteX34" fmla="*/ 568960 w 965318"/>
                  <a:gd name="connsiteY34" fmla="*/ 579120 h 772160"/>
                  <a:gd name="connsiteX35" fmla="*/ 558800 w 965318"/>
                  <a:gd name="connsiteY35" fmla="*/ 594360 h 772160"/>
                  <a:gd name="connsiteX36" fmla="*/ 533400 w 965318"/>
                  <a:gd name="connsiteY36" fmla="*/ 599440 h 772160"/>
                  <a:gd name="connsiteX37" fmla="*/ 513080 w 965318"/>
                  <a:gd name="connsiteY37" fmla="*/ 604520 h 772160"/>
                  <a:gd name="connsiteX38" fmla="*/ 441960 w 965318"/>
                  <a:gd name="connsiteY38" fmla="*/ 640080 h 772160"/>
                  <a:gd name="connsiteX39" fmla="*/ 386080 w 965318"/>
                  <a:gd name="connsiteY39" fmla="*/ 665480 h 772160"/>
                  <a:gd name="connsiteX40" fmla="*/ 370840 w 965318"/>
                  <a:gd name="connsiteY40" fmla="*/ 680720 h 772160"/>
                  <a:gd name="connsiteX41" fmla="*/ 350520 w 965318"/>
                  <a:gd name="connsiteY41" fmla="*/ 685800 h 772160"/>
                  <a:gd name="connsiteX42" fmla="*/ 335280 w 965318"/>
                  <a:gd name="connsiteY42" fmla="*/ 690880 h 772160"/>
                  <a:gd name="connsiteX43" fmla="*/ 289560 w 965318"/>
                  <a:gd name="connsiteY43" fmla="*/ 701040 h 772160"/>
                  <a:gd name="connsiteX44" fmla="*/ 248920 w 965318"/>
                  <a:gd name="connsiteY44" fmla="*/ 726440 h 772160"/>
                  <a:gd name="connsiteX45" fmla="*/ 233680 w 965318"/>
                  <a:gd name="connsiteY45" fmla="*/ 736600 h 772160"/>
                  <a:gd name="connsiteX46" fmla="*/ 198120 w 965318"/>
                  <a:gd name="connsiteY46" fmla="*/ 741680 h 772160"/>
                  <a:gd name="connsiteX47" fmla="*/ 182880 w 965318"/>
                  <a:gd name="connsiteY47" fmla="*/ 756920 h 772160"/>
                  <a:gd name="connsiteX48" fmla="*/ 167640 w 965318"/>
                  <a:gd name="connsiteY48" fmla="*/ 762000 h 772160"/>
                  <a:gd name="connsiteX49" fmla="*/ 142240 w 965318"/>
                  <a:gd name="connsiteY49" fmla="*/ 772160 h 772160"/>
                  <a:gd name="connsiteX50" fmla="*/ 20320 w 965318"/>
                  <a:gd name="connsiteY50" fmla="*/ 756920 h 772160"/>
                  <a:gd name="connsiteX51" fmla="*/ 5080 w 965318"/>
                  <a:gd name="connsiteY51" fmla="*/ 751840 h 772160"/>
                  <a:gd name="connsiteX52" fmla="*/ 0 w 965318"/>
                  <a:gd name="connsiteY52" fmla="*/ 731520 h 772160"/>
                  <a:gd name="connsiteX53" fmla="*/ 5080 w 965318"/>
                  <a:gd name="connsiteY53" fmla="*/ 670560 h 772160"/>
                  <a:gd name="connsiteX54" fmla="*/ 10160 w 965318"/>
                  <a:gd name="connsiteY54" fmla="*/ 640080 h 772160"/>
                  <a:gd name="connsiteX55" fmla="*/ 45720 w 965318"/>
                  <a:gd name="connsiteY55" fmla="*/ 609600 h 772160"/>
                  <a:gd name="connsiteX56" fmla="*/ 55880 w 965318"/>
                  <a:gd name="connsiteY56" fmla="*/ 594360 h 772160"/>
                  <a:gd name="connsiteX57" fmla="*/ 60960 w 965318"/>
                  <a:gd name="connsiteY57" fmla="*/ 574040 h 772160"/>
                  <a:gd name="connsiteX58" fmla="*/ 71120 w 965318"/>
                  <a:gd name="connsiteY58" fmla="*/ 538480 h 772160"/>
                  <a:gd name="connsiteX59" fmla="*/ 91440 w 965318"/>
                  <a:gd name="connsiteY59" fmla="*/ 462280 h 772160"/>
                  <a:gd name="connsiteX60" fmla="*/ 96520 w 965318"/>
                  <a:gd name="connsiteY60" fmla="*/ 431800 h 772160"/>
                  <a:gd name="connsiteX61" fmla="*/ 106680 w 965318"/>
                  <a:gd name="connsiteY61" fmla="*/ 391160 h 772160"/>
                  <a:gd name="connsiteX62" fmla="*/ 111760 w 965318"/>
                  <a:gd name="connsiteY62" fmla="*/ 370840 h 772160"/>
                  <a:gd name="connsiteX63" fmla="*/ 137160 w 965318"/>
                  <a:gd name="connsiteY63" fmla="*/ 340360 h 772160"/>
                  <a:gd name="connsiteX64" fmla="*/ 167640 w 965318"/>
                  <a:gd name="connsiteY64" fmla="*/ 289560 h 772160"/>
                  <a:gd name="connsiteX65" fmla="*/ 187960 w 965318"/>
                  <a:gd name="connsiteY65" fmla="*/ 259080 h 772160"/>
                  <a:gd name="connsiteX66" fmla="*/ 208280 w 965318"/>
                  <a:gd name="connsiteY66" fmla="*/ 233680 h 772160"/>
                  <a:gd name="connsiteX67" fmla="*/ 228600 w 965318"/>
                  <a:gd name="connsiteY67" fmla="*/ 198120 h 772160"/>
                  <a:gd name="connsiteX68" fmla="*/ 264160 w 965318"/>
                  <a:gd name="connsiteY68" fmla="*/ 162560 h 772160"/>
                  <a:gd name="connsiteX69" fmla="*/ 294640 w 965318"/>
                  <a:gd name="connsiteY69" fmla="*/ 157480 h 772160"/>
                  <a:gd name="connsiteX70" fmla="*/ 309880 w 965318"/>
                  <a:gd name="connsiteY70" fmla="*/ 142240 h 772160"/>
                  <a:gd name="connsiteX71" fmla="*/ 330200 w 965318"/>
                  <a:gd name="connsiteY71" fmla="*/ 137160 h 772160"/>
                  <a:gd name="connsiteX72" fmla="*/ 365760 w 965318"/>
                  <a:gd name="connsiteY72" fmla="*/ 91440 h 772160"/>
                  <a:gd name="connsiteX73" fmla="*/ 381000 w 965318"/>
                  <a:gd name="connsiteY73" fmla="*/ 76200 h 772160"/>
                  <a:gd name="connsiteX74" fmla="*/ 391160 w 965318"/>
                  <a:gd name="connsiteY74" fmla="*/ 60960 h 772160"/>
                  <a:gd name="connsiteX75" fmla="*/ 411480 w 965318"/>
                  <a:gd name="connsiteY75" fmla="*/ 55880 h 772160"/>
                  <a:gd name="connsiteX76" fmla="*/ 426720 w 965318"/>
                  <a:gd name="connsiteY76" fmla="*/ 45720 h 772160"/>
                  <a:gd name="connsiteX77" fmla="*/ 441960 w 965318"/>
                  <a:gd name="connsiteY77" fmla="*/ 30480 h 772160"/>
                  <a:gd name="connsiteX78" fmla="*/ 502920 w 965318"/>
                  <a:gd name="connsiteY78" fmla="*/ 20320 h 772160"/>
                  <a:gd name="connsiteX79" fmla="*/ 513080 w 965318"/>
                  <a:gd name="connsiteY79" fmla="*/ 5080 h 772160"/>
                  <a:gd name="connsiteX80" fmla="*/ 538480 w 965318"/>
                  <a:gd name="connsiteY80" fmla="*/ 0 h 7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965318" h="772160">
                    <a:moveTo>
                      <a:pt x="538480" y="0"/>
                    </a:moveTo>
                    <a:lnTo>
                      <a:pt x="538480" y="0"/>
                    </a:lnTo>
                    <a:cubicBezTo>
                      <a:pt x="540173" y="16933"/>
                      <a:pt x="541572" y="33899"/>
                      <a:pt x="543560" y="50800"/>
                    </a:cubicBezTo>
                    <a:cubicBezTo>
                      <a:pt x="544959" y="62692"/>
                      <a:pt x="543285" y="75650"/>
                      <a:pt x="548640" y="86360"/>
                    </a:cubicBezTo>
                    <a:cubicBezTo>
                      <a:pt x="551035" y="91149"/>
                      <a:pt x="558800" y="89747"/>
                      <a:pt x="563880" y="91440"/>
                    </a:cubicBezTo>
                    <a:cubicBezTo>
                      <a:pt x="575115" y="102675"/>
                      <a:pt x="582207" y="107775"/>
                      <a:pt x="589280" y="121920"/>
                    </a:cubicBezTo>
                    <a:cubicBezTo>
                      <a:pt x="597543" y="138447"/>
                      <a:pt x="589961" y="137841"/>
                      <a:pt x="604520" y="152400"/>
                    </a:cubicBezTo>
                    <a:cubicBezTo>
                      <a:pt x="608837" y="156717"/>
                      <a:pt x="614680" y="159173"/>
                      <a:pt x="619760" y="162560"/>
                    </a:cubicBezTo>
                    <a:cubicBezTo>
                      <a:pt x="621453" y="169333"/>
                      <a:pt x="620836" y="177160"/>
                      <a:pt x="624840" y="182880"/>
                    </a:cubicBezTo>
                    <a:cubicBezTo>
                      <a:pt x="656335" y="227873"/>
                      <a:pt x="646755" y="199715"/>
                      <a:pt x="675640" y="228600"/>
                    </a:cubicBezTo>
                    <a:cubicBezTo>
                      <a:pt x="679957" y="232917"/>
                      <a:pt x="680008" y="241909"/>
                      <a:pt x="685800" y="243840"/>
                    </a:cubicBezTo>
                    <a:cubicBezTo>
                      <a:pt x="701944" y="249221"/>
                      <a:pt x="719667" y="247227"/>
                      <a:pt x="736600" y="248920"/>
                    </a:cubicBezTo>
                    <a:cubicBezTo>
                      <a:pt x="743373" y="252307"/>
                      <a:pt x="750426" y="255184"/>
                      <a:pt x="756920" y="259080"/>
                    </a:cubicBezTo>
                    <a:cubicBezTo>
                      <a:pt x="767391" y="265362"/>
                      <a:pt x="775816" y="275539"/>
                      <a:pt x="787400" y="279400"/>
                    </a:cubicBezTo>
                    <a:cubicBezTo>
                      <a:pt x="799795" y="283532"/>
                      <a:pt x="808032" y="284792"/>
                      <a:pt x="817880" y="294640"/>
                    </a:cubicBezTo>
                    <a:cubicBezTo>
                      <a:pt x="823867" y="300627"/>
                      <a:pt x="825305" y="311704"/>
                      <a:pt x="833120" y="314960"/>
                    </a:cubicBezTo>
                    <a:cubicBezTo>
                      <a:pt x="847274" y="320858"/>
                      <a:pt x="863600" y="318347"/>
                      <a:pt x="878840" y="320040"/>
                    </a:cubicBezTo>
                    <a:cubicBezTo>
                      <a:pt x="883920" y="323427"/>
                      <a:pt x="888501" y="327720"/>
                      <a:pt x="894080" y="330200"/>
                    </a:cubicBezTo>
                    <a:cubicBezTo>
                      <a:pt x="903867" y="334550"/>
                      <a:pt x="914400" y="336973"/>
                      <a:pt x="924560" y="340360"/>
                    </a:cubicBezTo>
                    <a:cubicBezTo>
                      <a:pt x="929640" y="342053"/>
                      <a:pt x="935011" y="343045"/>
                      <a:pt x="939800" y="345440"/>
                    </a:cubicBezTo>
                    <a:lnTo>
                      <a:pt x="960120" y="355600"/>
                    </a:lnTo>
                    <a:cubicBezTo>
                      <a:pt x="961813" y="360680"/>
                      <a:pt x="966080" y="365558"/>
                      <a:pt x="965200" y="370840"/>
                    </a:cubicBezTo>
                    <a:cubicBezTo>
                      <a:pt x="962757" y="385496"/>
                      <a:pt x="951458" y="388569"/>
                      <a:pt x="939800" y="391160"/>
                    </a:cubicBezTo>
                    <a:cubicBezTo>
                      <a:pt x="914514" y="396779"/>
                      <a:pt x="889000" y="401320"/>
                      <a:pt x="863600" y="406400"/>
                    </a:cubicBezTo>
                    <a:cubicBezTo>
                      <a:pt x="856827" y="411480"/>
                      <a:pt x="848700" y="415136"/>
                      <a:pt x="843280" y="421640"/>
                    </a:cubicBezTo>
                    <a:cubicBezTo>
                      <a:pt x="811773" y="459449"/>
                      <a:pt x="880036" y="410683"/>
                      <a:pt x="817880" y="452120"/>
                    </a:cubicBezTo>
                    <a:cubicBezTo>
                      <a:pt x="809665" y="457597"/>
                      <a:pt x="800853" y="462127"/>
                      <a:pt x="792480" y="467360"/>
                    </a:cubicBezTo>
                    <a:cubicBezTo>
                      <a:pt x="787303" y="470596"/>
                      <a:pt x="782798" y="474994"/>
                      <a:pt x="777240" y="477520"/>
                    </a:cubicBezTo>
                    <a:cubicBezTo>
                      <a:pt x="764069" y="483507"/>
                      <a:pt x="749955" y="487195"/>
                      <a:pt x="736600" y="492760"/>
                    </a:cubicBezTo>
                    <a:cubicBezTo>
                      <a:pt x="729610" y="495673"/>
                      <a:pt x="723200" y="499844"/>
                      <a:pt x="716280" y="502920"/>
                    </a:cubicBezTo>
                    <a:cubicBezTo>
                      <a:pt x="707947" y="506624"/>
                      <a:pt x="699213" y="509376"/>
                      <a:pt x="690880" y="513080"/>
                    </a:cubicBezTo>
                    <a:cubicBezTo>
                      <a:pt x="683960" y="516156"/>
                      <a:pt x="676861" y="519039"/>
                      <a:pt x="670560" y="523240"/>
                    </a:cubicBezTo>
                    <a:cubicBezTo>
                      <a:pt x="659345" y="530717"/>
                      <a:pt x="643510" y="546925"/>
                      <a:pt x="629920" y="553720"/>
                    </a:cubicBezTo>
                    <a:cubicBezTo>
                      <a:pt x="587822" y="574769"/>
                      <a:pt x="620057" y="555770"/>
                      <a:pt x="589280" y="568960"/>
                    </a:cubicBezTo>
                    <a:cubicBezTo>
                      <a:pt x="582319" y="571943"/>
                      <a:pt x="575733" y="575733"/>
                      <a:pt x="568960" y="579120"/>
                    </a:cubicBezTo>
                    <a:cubicBezTo>
                      <a:pt x="565573" y="584200"/>
                      <a:pt x="564101" y="591331"/>
                      <a:pt x="558800" y="594360"/>
                    </a:cubicBezTo>
                    <a:cubicBezTo>
                      <a:pt x="551303" y="598644"/>
                      <a:pt x="541829" y="597567"/>
                      <a:pt x="533400" y="599440"/>
                    </a:cubicBezTo>
                    <a:cubicBezTo>
                      <a:pt x="526584" y="600955"/>
                      <a:pt x="519853" y="602827"/>
                      <a:pt x="513080" y="604520"/>
                    </a:cubicBezTo>
                    <a:cubicBezTo>
                      <a:pt x="474209" y="633673"/>
                      <a:pt x="509154" y="610216"/>
                      <a:pt x="441960" y="640080"/>
                    </a:cubicBezTo>
                    <a:cubicBezTo>
                      <a:pt x="373816" y="670366"/>
                      <a:pt x="423719" y="652934"/>
                      <a:pt x="386080" y="665480"/>
                    </a:cubicBezTo>
                    <a:cubicBezTo>
                      <a:pt x="381000" y="670560"/>
                      <a:pt x="377078" y="677156"/>
                      <a:pt x="370840" y="680720"/>
                    </a:cubicBezTo>
                    <a:cubicBezTo>
                      <a:pt x="364778" y="684184"/>
                      <a:pt x="357233" y="683882"/>
                      <a:pt x="350520" y="685800"/>
                    </a:cubicBezTo>
                    <a:cubicBezTo>
                      <a:pt x="345371" y="687271"/>
                      <a:pt x="340507" y="689718"/>
                      <a:pt x="335280" y="690880"/>
                    </a:cubicBezTo>
                    <a:cubicBezTo>
                      <a:pt x="312095" y="696032"/>
                      <a:pt x="308033" y="693123"/>
                      <a:pt x="289560" y="701040"/>
                    </a:cubicBezTo>
                    <a:cubicBezTo>
                      <a:pt x="265691" y="711269"/>
                      <a:pt x="270799" y="710812"/>
                      <a:pt x="248920" y="726440"/>
                    </a:cubicBezTo>
                    <a:cubicBezTo>
                      <a:pt x="243952" y="729989"/>
                      <a:pt x="239528" y="734846"/>
                      <a:pt x="233680" y="736600"/>
                    </a:cubicBezTo>
                    <a:cubicBezTo>
                      <a:pt x="222211" y="740041"/>
                      <a:pt x="209973" y="739987"/>
                      <a:pt x="198120" y="741680"/>
                    </a:cubicBezTo>
                    <a:cubicBezTo>
                      <a:pt x="193040" y="746760"/>
                      <a:pt x="188858" y="752935"/>
                      <a:pt x="182880" y="756920"/>
                    </a:cubicBezTo>
                    <a:cubicBezTo>
                      <a:pt x="178425" y="759890"/>
                      <a:pt x="172654" y="760120"/>
                      <a:pt x="167640" y="762000"/>
                    </a:cubicBezTo>
                    <a:cubicBezTo>
                      <a:pt x="159102" y="765202"/>
                      <a:pt x="150707" y="768773"/>
                      <a:pt x="142240" y="772160"/>
                    </a:cubicBezTo>
                    <a:cubicBezTo>
                      <a:pt x="101600" y="767080"/>
                      <a:pt x="60834" y="762922"/>
                      <a:pt x="20320" y="756920"/>
                    </a:cubicBezTo>
                    <a:cubicBezTo>
                      <a:pt x="15023" y="756135"/>
                      <a:pt x="8425" y="756021"/>
                      <a:pt x="5080" y="751840"/>
                    </a:cubicBezTo>
                    <a:cubicBezTo>
                      <a:pt x="719" y="746388"/>
                      <a:pt x="1693" y="738293"/>
                      <a:pt x="0" y="731520"/>
                    </a:cubicBezTo>
                    <a:cubicBezTo>
                      <a:pt x="1693" y="711200"/>
                      <a:pt x="2828" y="690826"/>
                      <a:pt x="5080" y="670560"/>
                    </a:cubicBezTo>
                    <a:cubicBezTo>
                      <a:pt x="6217" y="660323"/>
                      <a:pt x="5554" y="649293"/>
                      <a:pt x="10160" y="640080"/>
                    </a:cubicBezTo>
                    <a:cubicBezTo>
                      <a:pt x="16319" y="627761"/>
                      <a:pt x="34287" y="617222"/>
                      <a:pt x="45720" y="609600"/>
                    </a:cubicBezTo>
                    <a:cubicBezTo>
                      <a:pt x="49107" y="604520"/>
                      <a:pt x="53475" y="599972"/>
                      <a:pt x="55880" y="594360"/>
                    </a:cubicBezTo>
                    <a:cubicBezTo>
                      <a:pt x="58630" y="587943"/>
                      <a:pt x="59042" y="580753"/>
                      <a:pt x="60960" y="574040"/>
                    </a:cubicBezTo>
                    <a:cubicBezTo>
                      <a:pt x="75536" y="523025"/>
                      <a:pt x="55239" y="602004"/>
                      <a:pt x="71120" y="538480"/>
                    </a:cubicBezTo>
                    <a:cubicBezTo>
                      <a:pt x="83362" y="416057"/>
                      <a:pt x="63859" y="538128"/>
                      <a:pt x="91440" y="462280"/>
                    </a:cubicBezTo>
                    <a:cubicBezTo>
                      <a:pt x="94960" y="452600"/>
                      <a:pt x="94362" y="441872"/>
                      <a:pt x="96520" y="431800"/>
                    </a:cubicBezTo>
                    <a:cubicBezTo>
                      <a:pt x="99446" y="418146"/>
                      <a:pt x="103293" y="404707"/>
                      <a:pt x="106680" y="391160"/>
                    </a:cubicBezTo>
                    <a:cubicBezTo>
                      <a:pt x="108373" y="384387"/>
                      <a:pt x="107290" y="376204"/>
                      <a:pt x="111760" y="370840"/>
                    </a:cubicBezTo>
                    <a:lnTo>
                      <a:pt x="137160" y="340360"/>
                    </a:lnTo>
                    <a:cubicBezTo>
                      <a:pt x="146236" y="304056"/>
                      <a:pt x="136277" y="331377"/>
                      <a:pt x="167640" y="289560"/>
                    </a:cubicBezTo>
                    <a:cubicBezTo>
                      <a:pt x="174966" y="279791"/>
                      <a:pt x="180778" y="268955"/>
                      <a:pt x="187960" y="259080"/>
                    </a:cubicBezTo>
                    <a:cubicBezTo>
                      <a:pt x="194337" y="250311"/>
                      <a:pt x="202266" y="242702"/>
                      <a:pt x="208280" y="233680"/>
                    </a:cubicBezTo>
                    <a:cubicBezTo>
                      <a:pt x="215853" y="222321"/>
                      <a:pt x="220165" y="208855"/>
                      <a:pt x="228600" y="198120"/>
                    </a:cubicBezTo>
                    <a:cubicBezTo>
                      <a:pt x="238957" y="184939"/>
                      <a:pt x="247625" y="165316"/>
                      <a:pt x="264160" y="162560"/>
                    </a:cubicBezTo>
                    <a:lnTo>
                      <a:pt x="294640" y="157480"/>
                    </a:lnTo>
                    <a:cubicBezTo>
                      <a:pt x="299720" y="152400"/>
                      <a:pt x="303642" y="145804"/>
                      <a:pt x="309880" y="142240"/>
                    </a:cubicBezTo>
                    <a:cubicBezTo>
                      <a:pt x="315942" y="138776"/>
                      <a:pt x="325562" y="142378"/>
                      <a:pt x="330200" y="137160"/>
                    </a:cubicBezTo>
                    <a:cubicBezTo>
                      <a:pt x="378020" y="83362"/>
                      <a:pt x="327275" y="104268"/>
                      <a:pt x="365760" y="91440"/>
                    </a:cubicBezTo>
                    <a:cubicBezTo>
                      <a:pt x="370840" y="86360"/>
                      <a:pt x="376401" y="81719"/>
                      <a:pt x="381000" y="76200"/>
                    </a:cubicBezTo>
                    <a:cubicBezTo>
                      <a:pt x="384909" y="71510"/>
                      <a:pt x="386080" y="64347"/>
                      <a:pt x="391160" y="60960"/>
                    </a:cubicBezTo>
                    <a:cubicBezTo>
                      <a:pt x="396969" y="57087"/>
                      <a:pt x="404707" y="57573"/>
                      <a:pt x="411480" y="55880"/>
                    </a:cubicBezTo>
                    <a:cubicBezTo>
                      <a:pt x="416560" y="52493"/>
                      <a:pt x="422030" y="49629"/>
                      <a:pt x="426720" y="45720"/>
                    </a:cubicBezTo>
                    <a:cubicBezTo>
                      <a:pt x="432239" y="41121"/>
                      <a:pt x="435144" y="32752"/>
                      <a:pt x="441960" y="30480"/>
                    </a:cubicBezTo>
                    <a:cubicBezTo>
                      <a:pt x="461503" y="23966"/>
                      <a:pt x="502920" y="20320"/>
                      <a:pt x="502920" y="20320"/>
                    </a:cubicBezTo>
                    <a:cubicBezTo>
                      <a:pt x="506307" y="15240"/>
                      <a:pt x="508312" y="8894"/>
                      <a:pt x="513080" y="5080"/>
                    </a:cubicBezTo>
                    <a:cubicBezTo>
                      <a:pt x="517261" y="1735"/>
                      <a:pt x="534247" y="847"/>
                      <a:pt x="538480" y="0"/>
                    </a:cubicBezTo>
                    <a:close/>
                  </a:path>
                </a:pathLst>
              </a:custGeom>
              <a:solidFill>
                <a:srgbClr val="F7F5FF"/>
              </a:solidFill>
              <a:ln>
                <a:solidFill>
                  <a:srgbClr val="F7F5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DA35A71-05E4-83B2-DF5F-7942A12CCA29}"/>
                </a:ext>
              </a:extLst>
            </p:cNvPr>
            <p:cNvSpPr/>
            <p:nvPr/>
          </p:nvSpPr>
          <p:spPr>
            <a:xfrm>
              <a:off x="5334000" y="1041400"/>
              <a:ext cx="965318" cy="990600"/>
            </a:xfrm>
            <a:prstGeom prst="ellipse">
              <a:avLst/>
            </a:prstGeom>
            <a:solidFill>
              <a:srgbClr val="F7F5FF"/>
            </a:solidFill>
            <a:ln>
              <a:solidFill>
                <a:srgbClr val="F7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rgbClr val="772F0B"/>
                  </a:solidFill>
                </a:rPr>
                <a:t>3</a:t>
              </a:r>
            </a:p>
          </p:txBody>
        </p:sp>
      </p:grpSp>
      <p:pic>
        <p:nvPicPr>
          <p:cNvPr id="14" name="Google Shape;55;p13">
            <a:extLst>
              <a:ext uri="{FF2B5EF4-FFF2-40B4-BE49-F238E27FC236}">
                <a16:creationId xmlns:a16="http://schemas.microsoft.com/office/drawing/2014/main" id="{4CC7C09F-433C-01C0-AF73-577586173D45}"/>
              </a:ext>
            </a:extLst>
          </p:cNvPr>
          <p:cNvPicPr preferRelativeResize="0"/>
          <p:nvPr/>
        </p:nvPicPr>
        <p:blipFill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722140" y="0"/>
            <a:ext cx="546985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11692" y="4953000"/>
            <a:ext cx="8710800" cy="186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000" b="1" dirty="0">
                <a:solidFill>
                  <a:srgbClr val="772F0B"/>
                </a:solidFill>
                <a:latin typeface="Inter"/>
                <a:ea typeface="Inter"/>
                <a:cs typeface="Inter"/>
                <a:sym typeface="Inter"/>
              </a:rPr>
              <a:t>Impacts</a:t>
            </a:r>
            <a:endParaRPr sz="6000" b="1" dirty="0">
              <a:solidFill>
                <a:srgbClr val="772F0B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5245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3" y="-237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20800" y="1518233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Impacts sur le marché</a:t>
            </a:r>
            <a:b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endParaRPr sz="3200" dirty="0">
              <a:solidFill>
                <a:schemeClr val="tx1">
                  <a:lumMod val="65000"/>
                  <a:lumOff val="35000"/>
                </a:schemeClr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F63E20-74C5-06FE-A62C-E5B1C3C5C44F}"/>
              </a:ext>
            </a:extLst>
          </p:cNvPr>
          <p:cNvSpPr txBox="1"/>
          <p:nvPr/>
        </p:nvSpPr>
        <p:spPr>
          <a:xfrm>
            <a:off x="4494800" y="496217"/>
            <a:ext cx="7709900" cy="643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L’une des CVE les plus populaires et les plus critiques de l’histoire</a:t>
            </a:r>
          </a:p>
          <a:p>
            <a:pPr marL="742950" lvl="1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Cette vulnérabilité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 été </a:t>
            </a:r>
            <a:r>
              <a:rPr lang="fr-F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découverte par le groupe </a:t>
            </a:r>
            <a:r>
              <a:rPr lang="fr-FR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AliBaba</a:t>
            </a:r>
            <a:endParaRPr lang="fr-FR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La bibliothèque log4j est omniprésente dans les systèmes informatiques </a:t>
            </a:r>
            <a:endParaRPr lang="fr-FR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Une vraie course contre la montre pour les entreprises et les attaquants</a:t>
            </a:r>
          </a:p>
          <a:p>
            <a:pPr marL="742950" lvl="1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Près de 2 millions d’attaques en quelques semaines</a:t>
            </a:r>
          </a:p>
          <a:p>
            <a:pPr marL="742950" lvl="1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Plus de 40% des entreprises ont observé des tentatives d’attaque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Un sujet dont s’est emparé les états et les entreprises</a:t>
            </a:r>
          </a:p>
          <a:p>
            <a:pPr marL="742950" lvl="1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La France, le Canada, les USA et l’Allemagne ont pris positions</a:t>
            </a:r>
          </a:p>
          <a:p>
            <a:pPr marL="742950" lvl="1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Une tentative de déstabilisation de l’Ukraine le 14 Janvier 2022</a:t>
            </a:r>
          </a:p>
          <a:p>
            <a:pPr marL="742950" lvl="1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Les GAFAM n’ont pas été épargnés</a:t>
            </a:r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8E572-0A70-0798-072A-F5A67354D4A6}"/>
              </a:ext>
            </a:extLst>
          </p:cNvPr>
          <p:cNvSpPr txBox="1"/>
          <p:nvPr/>
        </p:nvSpPr>
        <p:spPr>
          <a:xfrm>
            <a:off x="341489" y="2882758"/>
            <a:ext cx="3530111" cy="3410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Quelques chiffres clés : </a:t>
            </a:r>
          </a:p>
          <a:p>
            <a:pPr marL="342900" lvl="0" indent="-34290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29 % d’applications sont multi-vulnérables </a:t>
            </a:r>
          </a:p>
          <a:p>
            <a:pPr marL="342900" lvl="0" indent="-34290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72% d’entreprises encore vulnérables en début 2023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Plusieurs milliards$ pour remédier à la situation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5850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2" y="-23700"/>
            <a:ext cx="12184667" cy="1732757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827085" y="566174"/>
            <a:ext cx="7730571" cy="6697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Risques pour Dump&amp;Damper</a:t>
            </a: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00B76E41-1F93-605D-589A-213262496785}"/>
              </a:ext>
            </a:extLst>
          </p:cNvPr>
          <p:cNvSpPr/>
          <p:nvPr/>
        </p:nvSpPr>
        <p:spPr>
          <a:xfrm>
            <a:off x="1321718" y="2656114"/>
            <a:ext cx="2057400" cy="2057400"/>
          </a:xfrm>
          <a:prstGeom prst="ellipse">
            <a:avLst/>
          </a:prstGeom>
          <a:solidFill>
            <a:srgbClr val="F7F5FF"/>
          </a:solidFill>
          <a:ln>
            <a:solidFill>
              <a:srgbClr val="F7F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54A7F67-D018-177D-7CD9-52CD55BB1082}"/>
              </a:ext>
            </a:extLst>
          </p:cNvPr>
          <p:cNvSpPr/>
          <p:nvPr/>
        </p:nvSpPr>
        <p:spPr>
          <a:xfrm>
            <a:off x="5001985" y="2656114"/>
            <a:ext cx="2057400" cy="2057400"/>
          </a:xfrm>
          <a:prstGeom prst="ellipse">
            <a:avLst/>
          </a:prstGeom>
          <a:solidFill>
            <a:srgbClr val="F7F5FF"/>
          </a:solidFill>
          <a:ln>
            <a:solidFill>
              <a:srgbClr val="F7F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420C9A-86A6-A78E-9D39-9B1DD881348F}"/>
              </a:ext>
            </a:extLst>
          </p:cNvPr>
          <p:cNvSpPr/>
          <p:nvPr/>
        </p:nvSpPr>
        <p:spPr>
          <a:xfrm>
            <a:off x="8682252" y="2656114"/>
            <a:ext cx="2057400" cy="2057400"/>
          </a:xfrm>
          <a:prstGeom prst="ellipse">
            <a:avLst/>
          </a:prstGeom>
          <a:solidFill>
            <a:srgbClr val="F7F5FF"/>
          </a:solidFill>
          <a:ln>
            <a:solidFill>
              <a:srgbClr val="F7F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26555E-604D-7DA0-C91F-E77F40A3D8CA}"/>
              </a:ext>
            </a:extLst>
          </p:cNvPr>
          <p:cNvSpPr txBox="1"/>
          <p:nvPr/>
        </p:nvSpPr>
        <p:spPr>
          <a:xfrm>
            <a:off x="1050034" y="4854637"/>
            <a:ext cx="26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Fuites de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122CDF-68D7-5A72-30B0-F521600080CC}"/>
              </a:ext>
            </a:extLst>
          </p:cNvPr>
          <p:cNvSpPr txBox="1"/>
          <p:nvPr/>
        </p:nvSpPr>
        <p:spPr>
          <a:xfrm>
            <a:off x="4590153" y="4870574"/>
            <a:ext cx="288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Poursuites judiciaires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FD91A8-8F11-A27F-B8F7-2EF7D16191CA}"/>
              </a:ext>
            </a:extLst>
          </p:cNvPr>
          <p:cNvSpPr txBox="1"/>
          <p:nvPr/>
        </p:nvSpPr>
        <p:spPr>
          <a:xfrm>
            <a:off x="8567951" y="4854637"/>
            <a:ext cx="26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Diminution du CA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750B55-8320-F5A4-5FD9-52C754AA408A}"/>
              </a:ext>
            </a:extLst>
          </p:cNvPr>
          <p:cNvSpPr txBox="1"/>
          <p:nvPr/>
        </p:nvSpPr>
        <p:spPr>
          <a:xfrm>
            <a:off x="8682252" y="5457425"/>
            <a:ext cx="26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Perte de confiance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Manque à gagner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23CC28-8EB3-E782-78A2-F2405C262BCC}"/>
              </a:ext>
            </a:extLst>
          </p:cNvPr>
          <p:cNvSpPr txBox="1"/>
          <p:nvPr/>
        </p:nvSpPr>
        <p:spPr>
          <a:xfrm>
            <a:off x="4590153" y="5450329"/>
            <a:ext cx="374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Rupture de partenariats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Responsabilité des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33452A-C0BF-E7C9-9E49-539117FC5500}"/>
              </a:ext>
            </a:extLst>
          </p:cNvPr>
          <p:cNvSpPr txBox="1"/>
          <p:nvPr/>
        </p:nvSpPr>
        <p:spPr>
          <a:xfrm>
            <a:off x="747506" y="5450328"/>
            <a:ext cx="374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Données systèmes et utilisateurs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données bancaires des clients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FB191CD-803C-7AC3-6711-E4535BABB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98" y="3167882"/>
            <a:ext cx="1293172" cy="1033864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F7F51FC7-4378-1A14-09F0-6B0F0C6CA33D}"/>
              </a:ext>
            </a:extLst>
          </p:cNvPr>
          <p:cNvGrpSpPr/>
          <p:nvPr/>
        </p:nvGrpSpPr>
        <p:grpSpPr>
          <a:xfrm>
            <a:off x="9129474" y="3260272"/>
            <a:ext cx="1225166" cy="930728"/>
            <a:chOff x="9129474" y="3260272"/>
            <a:chExt cx="1225166" cy="930728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F1254CB-AA56-4E0E-52F6-B3523F9C5ECE}"/>
                </a:ext>
              </a:extLst>
            </p:cNvPr>
            <p:cNvGrpSpPr/>
            <p:nvPr/>
          </p:nvGrpSpPr>
          <p:grpSpPr>
            <a:xfrm>
              <a:off x="9129474" y="3429000"/>
              <a:ext cx="1162956" cy="762000"/>
              <a:chOff x="8966200" y="3175000"/>
              <a:chExt cx="1162956" cy="762000"/>
            </a:xfrm>
          </p:grpSpPr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E29E6527-5068-BBCD-D6BB-2606493EAA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69816" y="3898900"/>
                <a:ext cx="115934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1D0A745A-B029-3DE0-7570-DEFD59BFAB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6200" y="3175000"/>
                <a:ext cx="0" cy="7620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6034AA83-1D3A-7CD4-BE97-3B0278488E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34500" y="3314700"/>
                <a:ext cx="0" cy="6223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A74F02E1-E9FF-1D8A-59DF-598DA2FACC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60856" y="3517900"/>
                <a:ext cx="0" cy="4191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9CB3ABAC-73DF-8032-2D2C-8A78D9DE31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9156" y="3695700"/>
                <a:ext cx="0" cy="2413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0C3B2474-D172-5CBC-5568-A1298EC66A07}"/>
                </a:ext>
              </a:extLst>
            </p:cNvPr>
            <p:cNvCxnSpPr>
              <a:cxnSpLocks/>
            </p:cNvCxnSpPr>
            <p:nvPr/>
          </p:nvCxnSpPr>
          <p:spPr>
            <a:xfrm>
              <a:off x="9216317" y="3260272"/>
              <a:ext cx="1138323" cy="45227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Graphique 38">
            <a:extLst>
              <a:ext uri="{FF2B5EF4-FFF2-40B4-BE49-F238E27FC236}">
                <a16:creationId xmlns:a16="http://schemas.microsoft.com/office/drawing/2014/main" id="{573EE5AE-95EF-67A0-D2BB-65E111755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5928" y="3124537"/>
            <a:ext cx="1588977" cy="15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3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A12BA0B7-BEBA-AEDB-1127-94C3C95B429A}"/>
              </a:ext>
            </a:extLst>
          </p:cNvPr>
          <p:cNvSpPr/>
          <p:nvPr/>
        </p:nvSpPr>
        <p:spPr>
          <a:xfrm>
            <a:off x="7332" y="-23700"/>
            <a:ext cx="12184667" cy="68817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A8C21E-FFD3-0755-2EBB-ABB0EC9413BB}"/>
              </a:ext>
            </a:extLst>
          </p:cNvPr>
          <p:cNvGrpSpPr/>
          <p:nvPr/>
        </p:nvGrpSpPr>
        <p:grpSpPr>
          <a:xfrm>
            <a:off x="700312" y="1696081"/>
            <a:ext cx="4317541" cy="2941939"/>
            <a:chOff x="3570512" y="172081"/>
            <a:chExt cx="4317541" cy="294193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13954C47-07F6-CD48-6CB7-4D92E40BCDE9}"/>
                </a:ext>
              </a:extLst>
            </p:cNvPr>
            <p:cNvGrpSpPr/>
            <p:nvPr/>
          </p:nvGrpSpPr>
          <p:grpSpPr>
            <a:xfrm>
              <a:off x="3570512" y="172081"/>
              <a:ext cx="4317541" cy="2941939"/>
              <a:chOff x="3570512" y="172081"/>
              <a:chExt cx="4317541" cy="2941939"/>
            </a:xfrm>
          </p:grpSpPr>
          <p:pic>
            <p:nvPicPr>
              <p:cNvPr id="120" name="Google Shape;120;p21"/>
              <p:cNvPicPr preferRelativeResize="0"/>
              <p:nvPr/>
            </p:nvPicPr>
            <p:blipFill rotWithShape="1">
              <a:blip r:embed="rId4">
                <a:alphaModFix/>
              </a:blip>
              <a:srcRect l="23048" t="19812" r="18348" b="14297"/>
              <a:stretch/>
            </p:blipFill>
            <p:spPr>
              <a:xfrm rot="282237">
                <a:off x="3570512" y="172081"/>
                <a:ext cx="4317541" cy="29419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01D6D71-F86D-6267-2814-31D420E3A7FF}"/>
                  </a:ext>
                </a:extLst>
              </p:cNvPr>
              <p:cNvSpPr/>
              <p:nvPr/>
            </p:nvSpPr>
            <p:spPr>
              <a:xfrm>
                <a:off x="3743960" y="1569720"/>
                <a:ext cx="965318" cy="772160"/>
              </a:xfrm>
              <a:custGeom>
                <a:avLst/>
                <a:gdLst>
                  <a:gd name="connsiteX0" fmla="*/ 538480 w 965318"/>
                  <a:gd name="connsiteY0" fmla="*/ 0 h 772160"/>
                  <a:gd name="connsiteX1" fmla="*/ 538480 w 965318"/>
                  <a:gd name="connsiteY1" fmla="*/ 0 h 772160"/>
                  <a:gd name="connsiteX2" fmla="*/ 543560 w 965318"/>
                  <a:gd name="connsiteY2" fmla="*/ 50800 h 772160"/>
                  <a:gd name="connsiteX3" fmla="*/ 548640 w 965318"/>
                  <a:gd name="connsiteY3" fmla="*/ 86360 h 772160"/>
                  <a:gd name="connsiteX4" fmla="*/ 563880 w 965318"/>
                  <a:gd name="connsiteY4" fmla="*/ 91440 h 772160"/>
                  <a:gd name="connsiteX5" fmla="*/ 589280 w 965318"/>
                  <a:gd name="connsiteY5" fmla="*/ 121920 h 772160"/>
                  <a:gd name="connsiteX6" fmla="*/ 604520 w 965318"/>
                  <a:gd name="connsiteY6" fmla="*/ 152400 h 772160"/>
                  <a:gd name="connsiteX7" fmla="*/ 619760 w 965318"/>
                  <a:gd name="connsiteY7" fmla="*/ 162560 h 772160"/>
                  <a:gd name="connsiteX8" fmla="*/ 624840 w 965318"/>
                  <a:gd name="connsiteY8" fmla="*/ 182880 h 772160"/>
                  <a:gd name="connsiteX9" fmla="*/ 675640 w 965318"/>
                  <a:gd name="connsiteY9" fmla="*/ 228600 h 772160"/>
                  <a:gd name="connsiteX10" fmla="*/ 685800 w 965318"/>
                  <a:gd name="connsiteY10" fmla="*/ 243840 h 772160"/>
                  <a:gd name="connsiteX11" fmla="*/ 736600 w 965318"/>
                  <a:gd name="connsiteY11" fmla="*/ 248920 h 772160"/>
                  <a:gd name="connsiteX12" fmla="*/ 756920 w 965318"/>
                  <a:gd name="connsiteY12" fmla="*/ 259080 h 772160"/>
                  <a:gd name="connsiteX13" fmla="*/ 787400 w 965318"/>
                  <a:gd name="connsiteY13" fmla="*/ 279400 h 772160"/>
                  <a:gd name="connsiteX14" fmla="*/ 817880 w 965318"/>
                  <a:gd name="connsiteY14" fmla="*/ 294640 h 772160"/>
                  <a:gd name="connsiteX15" fmla="*/ 833120 w 965318"/>
                  <a:gd name="connsiteY15" fmla="*/ 314960 h 772160"/>
                  <a:gd name="connsiteX16" fmla="*/ 878840 w 965318"/>
                  <a:gd name="connsiteY16" fmla="*/ 320040 h 772160"/>
                  <a:gd name="connsiteX17" fmla="*/ 894080 w 965318"/>
                  <a:gd name="connsiteY17" fmla="*/ 330200 h 772160"/>
                  <a:gd name="connsiteX18" fmla="*/ 924560 w 965318"/>
                  <a:gd name="connsiteY18" fmla="*/ 340360 h 772160"/>
                  <a:gd name="connsiteX19" fmla="*/ 939800 w 965318"/>
                  <a:gd name="connsiteY19" fmla="*/ 345440 h 772160"/>
                  <a:gd name="connsiteX20" fmla="*/ 960120 w 965318"/>
                  <a:gd name="connsiteY20" fmla="*/ 355600 h 772160"/>
                  <a:gd name="connsiteX21" fmla="*/ 965200 w 965318"/>
                  <a:gd name="connsiteY21" fmla="*/ 370840 h 772160"/>
                  <a:gd name="connsiteX22" fmla="*/ 939800 w 965318"/>
                  <a:gd name="connsiteY22" fmla="*/ 391160 h 772160"/>
                  <a:gd name="connsiteX23" fmla="*/ 863600 w 965318"/>
                  <a:gd name="connsiteY23" fmla="*/ 406400 h 772160"/>
                  <a:gd name="connsiteX24" fmla="*/ 843280 w 965318"/>
                  <a:gd name="connsiteY24" fmla="*/ 421640 h 772160"/>
                  <a:gd name="connsiteX25" fmla="*/ 817880 w 965318"/>
                  <a:gd name="connsiteY25" fmla="*/ 452120 h 772160"/>
                  <a:gd name="connsiteX26" fmla="*/ 792480 w 965318"/>
                  <a:gd name="connsiteY26" fmla="*/ 467360 h 772160"/>
                  <a:gd name="connsiteX27" fmla="*/ 777240 w 965318"/>
                  <a:gd name="connsiteY27" fmla="*/ 477520 h 772160"/>
                  <a:gd name="connsiteX28" fmla="*/ 736600 w 965318"/>
                  <a:gd name="connsiteY28" fmla="*/ 492760 h 772160"/>
                  <a:gd name="connsiteX29" fmla="*/ 716280 w 965318"/>
                  <a:gd name="connsiteY29" fmla="*/ 502920 h 772160"/>
                  <a:gd name="connsiteX30" fmla="*/ 690880 w 965318"/>
                  <a:gd name="connsiteY30" fmla="*/ 513080 h 772160"/>
                  <a:gd name="connsiteX31" fmla="*/ 670560 w 965318"/>
                  <a:gd name="connsiteY31" fmla="*/ 523240 h 772160"/>
                  <a:gd name="connsiteX32" fmla="*/ 629920 w 965318"/>
                  <a:gd name="connsiteY32" fmla="*/ 553720 h 772160"/>
                  <a:gd name="connsiteX33" fmla="*/ 589280 w 965318"/>
                  <a:gd name="connsiteY33" fmla="*/ 568960 h 772160"/>
                  <a:gd name="connsiteX34" fmla="*/ 568960 w 965318"/>
                  <a:gd name="connsiteY34" fmla="*/ 579120 h 772160"/>
                  <a:gd name="connsiteX35" fmla="*/ 558800 w 965318"/>
                  <a:gd name="connsiteY35" fmla="*/ 594360 h 772160"/>
                  <a:gd name="connsiteX36" fmla="*/ 533400 w 965318"/>
                  <a:gd name="connsiteY36" fmla="*/ 599440 h 772160"/>
                  <a:gd name="connsiteX37" fmla="*/ 513080 w 965318"/>
                  <a:gd name="connsiteY37" fmla="*/ 604520 h 772160"/>
                  <a:gd name="connsiteX38" fmla="*/ 441960 w 965318"/>
                  <a:gd name="connsiteY38" fmla="*/ 640080 h 772160"/>
                  <a:gd name="connsiteX39" fmla="*/ 386080 w 965318"/>
                  <a:gd name="connsiteY39" fmla="*/ 665480 h 772160"/>
                  <a:gd name="connsiteX40" fmla="*/ 370840 w 965318"/>
                  <a:gd name="connsiteY40" fmla="*/ 680720 h 772160"/>
                  <a:gd name="connsiteX41" fmla="*/ 350520 w 965318"/>
                  <a:gd name="connsiteY41" fmla="*/ 685800 h 772160"/>
                  <a:gd name="connsiteX42" fmla="*/ 335280 w 965318"/>
                  <a:gd name="connsiteY42" fmla="*/ 690880 h 772160"/>
                  <a:gd name="connsiteX43" fmla="*/ 289560 w 965318"/>
                  <a:gd name="connsiteY43" fmla="*/ 701040 h 772160"/>
                  <a:gd name="connsiteX44" fmla="*/ 248920 w 965318"/>
                  <a:gd name="connsiteY44" fmla="*/ 726440 h 772160"/>
                  <a:gd name="connsiteX45" fmla="*/ 233680 w 965318"/>
                  <a:gd name="connsiteY45" fmla="*/ 736600 h 772160"/>
                  <a:gd name="connsiteX46" fmla="*/ 198120 w 965318"/>
                  <a:gd name="connsiteY46" fmla="*/ 741680 h 772160"/>
                  <a:gd name="connsiteX47" fmla="*/ 182880 w 965318"/>
                  <a:gd name="connsiteY47" fmla="*/ 756920 h 772160"/>
                  <a:gd name="connsiteX48" fmla="*/ 167640 w 965318"/>
                  <a:gd name="connsiteY48" fmla="*/ 762000 h 772160"/>
                  <a:gd name="connsiteX49" fmla="*/ 142240 w 965318"/>
                  <a:gd name="connsiteY49" fmla="*/ 772160 h 772160"/>
                  <a:gd name="connsiteX50" fmla="*/ 20320 w 965318"/>
                  <a:gd name="connsiteY50" fmla="*/ 756920 h 772160"/>
                  <a:gd name="connsiteX51" fmla="*/ 5080 w 965318"/>
                  <a:gd name="connsiteY51" fmla="*/ 751840 h 772160"/>
                  <a:gd name="connsiteX52" fmla="*/ 0 w 965318"/>
                  <a:gd name="connsiteY52" fmla="*/ 731520 h 772160"/>
                  <a:gd name="connsiteX53" fmla="*/ 5080 w 965318"/>
                  <a:gd name="connsiteY53" fmla="*/ 670560 h 772160"/>
                  <a:gd name="connsiteX54" fmla="*/ 10160 w 965318"/>
                  <a:gd name="connsiteY54" fmla="*/ 640080 h 772160"/>
                  <a:gd name="connsiteX55" fmla="*/ 45720 w 965318"/>
                  <a:gd name="connsiteY55" fmla="*/ 609600 h 772160"/>
                  <a:gd name="connsiteX56" fmla="*/ 55880 w 965318"/>
                  <a:gd name="connsiteY56" fmla="*/ 594360 h 772160"/>
                  <a:gd name="connsiteX57" fmla="*/ 60960 w 965318"/>
                  <a:gd name="connsiteY57" fmla="*/ 574040 h 772160"/>
                  <a:gd name="connsiteX58" fmla="*/ 71120 w 965318"/>
                  <a:gd name="connsiteY58" fmla="*/ 538480 h 772160"/>
                  <a:gd name="connsiteX59" fmla="*/ 91440 w 965318"/>
                  <a:gd name="connsiteY59" fmla="*/ 462280 h 772160"/>
                  <a:gd name="connsiteX60" fmla="*/ 96520 w 965318"/>
                  <a:gd name="connsiteY60" fmla="*/ 431800 h 772160"/>
                  <a:gd name="connsiteX61" fmla="*/ 106680 w 965318"/>
                  <a:gd name="connsiteY61" fmla="*/ 391160 h 772160"/>
                  <a:gd name="connsiteX62" fmla="*/ 111760 w 965318"/>
                  <a:gd name="connsiteY62" fmla="*/ 370840 h 772160"/>
                  <a:gd name="connsiteX63" fmla="*/ 137160 w 965318"/>
                  <a:gd name="connsiteY63" fmla="*/ 340360 h 772160"/>
                  <a:gd name="connsiteX64" fmla="*/ 167640 w 965318"/>
                  <a:gd name="connsiteY64" fmla="*/ 289560 h 772160"/>
                  <a:gd name="connsiteX65" fmla="*/ 187960 w 965318"/>
                  <a:gd name="connsiteY65" fmla="*/ 259080 h 772160"/>
                  <a:gd name="connsiteX66" fmla="*/ 208280 w 965318"/>
                  <a:gd name="connsiteY66" fmla="*/ 233680 h 772160"/>
                  <a:gd name="connsiteX67" fmla="*/ 228600 w 965318"/>
                  <a:gd name="connsiteY67" fmla="*/ 198120 h 772160"/>
                  <a:gd name="connsiteX68" fmla="*/ 264160 w 965318"/>
                  <a:gd name="connsiteY68" fmla="*/ 162560 h 772160"/>
                  <a:gd name="connsiteX69" fmla="*/ 294640 w 965318"/>
                  <a:gd name="connsiteY69" fmla="*/ 157480 h 772160"/>
                  <a:gd name="connsiteX70" fmla="*/ 309880 w 965318"/>
                  <a:gd name="connsiteY70" fmla="*/ 142240 h 772160"/>
                  <a:gd name="connsiteX71" fmla="*/ 330200 w 965318"/>
                  <a:gd name="connsiteY71" fmla="*/ 137160 h 772160"/>
                  <a:gd name="connsiteX72" fmla="*/ 365760 w 965318"/>
                  <a:gd name="connsiteY72" fmla="*/ 91440 h 772160"/>
                  <a:gd name="connsiteX73" fmla="*/ 381000 w 965318"/>
                  <a:gd name="connsiteY73" fmla="*/ 76200 h 772160"/>
                  <a:gd name="connsiteX74" fmla="*/ 391160 w 965318"/>
                  <a:gd name="connsiteY74" fmla="*/ 60960 h 772160"/>
                  <a:gd name="connsiteX75" fmla="*/ 411480 w 965318"/>
                  <a:gd name="connsiteY75" fmla="*/ 55880 h 772160"/>
                  <a:gd name="connsiteX76" fmla="*/ 426720 w 965318"/>
                  <a:gd name="connsiteY76" fmla="*/ 45720 h 772160"/>
                  <a:gd name="connsiteX77" fmla="*/ 441960 w 965318"/>
                  <a:gd name="connsiteY77" fmla="*/ 30480 h 772160"/>
                  <a:gd name="connsiteX78" fmla="*/ 502920 w 965318"/>
                  <a:gd name="connsiteY78" fmla="*/ 20320 h 772160"/>
                  <a:gd name="connsiteX79" fmla="*/ 513080 w 965318"/>
                  <a:gd name="connsiteY79" fmla="*/ 5080 h 772160"/>
                  <a:gd name="connsiteX80" fmla="*/ 538480 w 965318"/>
                  <a:gd name="connsiteY80" fmla="*/ 0 h 7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965318" h="772160">
                    <a:moveTo>
                      <a:pt x="538480" y="0"/>
                    </a:moveTo>
                    <a:lnTo>
                      <a:pt x="538480" y="0"/>
                    </a:lnTo>
                    <a:cubicBezTo>
                      <a:pt x="540173" y="16933"/>
                      <a:pt x="541572" y="33899"/>
                      <a:pt x="543560" y="50800"/>
                    </a:cubicBezTo>
                    <a:cubicBezTo>
                      <a:pt x="544959" y="62692"/>
                      <a:pt x="543285" y="75650"/>
                      <a:pt x="548640" y="86360"/>
                    </a:cubicBezTo>
                    <a:cubicBezTo>
                      <a:pt x="551035" y="91149"/>
                      <a:pt x="558800" y="89747"/>
                      <a:pt x="563880" y="91440"/>
                    </a:cubicBezTo>
                    <a:cubicBezTo>
                      <a:pt x="575115" y="102675"/>
                      <a:pt x="582207" y="107775"/>
                      <a:pt x="589280" y="121920"/>
                    </a:cubicBezTo>
                    <a:cubicBezTo>
                      <a:pt x="597543" y="138447"/>
                      <a:pt x="589961" y="137841"/>
                      <a:pt x="604520" y="152400"/>
                    </a:cubicBezTo>
                    <a:cubicBezTo>
                      <a:pt x="608837" y="156717"/>
                      <a:pt x="614680" y="159173"/>
                      <a:pt x="619760" y="162560"/>
                    </a:cubicBezTo>
                    <a:cubicBezTo>
                      <a:pt x="621453" y="169333"/>
                      <a:pt x="620836" y="177160"/>
                      <a:pt x="624840" y="182880"/>
                    </a:cubicBezTo>
                    <a:cubicBezTo>
                      <a:pt x="656335" y="227873"/>
                      <a:pt x="646755" y="199715"/>
                      <a:pt x="675640" y="228600"/>
                    </a:cubicBezTo>
                    <a:cubicBezTo>
                      <a:pt x="679957" y="232917"/>
                      <a:pt x="680008" y="241909"/>
                      <a:pt x="685800" y="243840"/>
                    </a:cubicBezTo>
                    <a:cubicBezTo>
                      <a:pt x="701944" y="249221"/>
                      <a:pt x="719667" y="247227"/>
                      <a:pt x="736600" y="248920"/>
                    </a:cubicBezTo>
                    <a:cubicBezTo>
                      <a:pt x="743373" y="252307"/>
                      <a:pt x="750426" y="255184"/>
                      <a:pt x="756920" y="259080"/>
                    </a:cubicBezTo>
                    <a:cubicBezTo>
                      <a:pt x="767391" y="265362"/>
                      <a:pt x="775816" y="275539"/>
                      <a:pt x="787400" y="279400"/>
                    </a:cubicBezTo>
                    <a:cubicBezTo>
                      <a:pt x="799795" y="283532"/>
                      <a:pt x="808032" y="284792"/>
                      <a:pt x="817880" y="294640"/>
                    </a:cubicBezTo>
                    <a:cubicBezTo>
                      <a:pt x="823867" y="300627"/>
                      <a:pt x="825305" y="311704"/>
                      <a:pt x="833120" y="314960"/>
                    </a:cubicBezTo>
                    <a:cubicBezTo>
                      <a:pt x="847274" y="320858"/>
                      <a:pt x="863600" y="318347"/>
                      <a:pt x="878840" y="320040"/>
                    </a:cubicBezTo>
                    <a:cubicBezTo>
                      <a:pt x="883920" y="323427"/>
                      <a:pt x="888501" y="327720"/>
                      <a:pt x="894080" y="330200"/>
                    </a:cubicBezTo>
                    <a:cubicBezTo>
                      <a:pt x="903867" y="334550"/>
                      <a:pt x="914400" y="336973"/>
                      <a:pt x="924560" y="340360"/>
                    </a:cubicBezTo>
                    <a:cubicBezTo>
                      <a:pt x="929640" y="342053"/>
                      <a:pt x="935011" y="343045"/>
                      <a:pt x="939800" y="345440"/>
                    </a:cubicBezTo>
                    <a:lnTo>
                      <a:pt x="960120" y="355600"/>
                    </a:lnTo>
                    <a:cubicBezTo>
                      <a:pt x="961813" y="360680"/>
                      <a:pt x="966080" y="365558"/>
                      <a:pt x="965200" y="370840"/>
                    </a:cubicBezTo>
                    <a:cubicBezTo>
                      <a:pt x="962757" y="385496"/>
                      <a:pt x="951458" y="388569"/>
                      <a:pt x="939800" y="391160"/>
                    </a:cubicBezTo>
                    <a:cubicBezTo>
                      <a:pt x="914514" y="396779"/>
                      <a:pt x="889000" y="401320"/>
                      <a:pt x="863600" y="406400"/>
                    </a:cubicBezTo>
                    <a:cubicBezTo>
                      <a:pt x="856827" y="411480"/>
                      <a:pt x="848700" y="415136"/>
                      <a:pt x="843280" y="421640"/>
                    </a:cubicBezTo>
                    <a:cubicBezTo>
                      <a:pt x="811773" y="459449"/>
                      <a:pt x="880036" y="410683"/>
                      <a:pt x="817880" y="452120"/>
                    </a:cubicBezTo>
                    <a:cubicBezTo>
                      <a:pt x="809665" y="457597"/>
                      <a:pt x="800853" y="462127"/>
                      <a:pt x="792480" y="467360"/>
                    </a:cubicBezTo>
                    <a:cubicBezTo>
                      <a:pt x="787303" y="470596"/>
                      <a:pt x="782798" y="474994"/>
                      <a:pt x="777240" y="477520"/>
                    </a:cubicBezTo>
                    <a:cubicBezTo>
                      <a:pt x="764069" y="483507"/>
                      <a:pt x="749955" y="487195"/>
                      <a:pt x="736600" y="492760"/>
                    </a:cubicBezTo>
                    <a:cubicBezTo>
                      <a:pt x="729610" y="495673"/>
                      <a:pt x="723200" y="499844"/>
                      <a:pt x="716280" y="502920"/>
                    </a:cubicBezTo>
                    <a:cubicBezTo>
                      <a:pt x="707947" y="506624"/>
                      <a:pt x="699213" y="509376"/>
                      <a:pt x="690880" y="513080"/>
                    </a:cubicBezTo>
                    <a:cubicBezTo>
                      <a:pt x="683960" y="516156"/>
                      <a:pt x="676861" y="519039"/>
                      <a:pt x="670560" y="523240"/>
                    </a:cubicBezTo>
                    <a:cubicBezTo>
                      <a:pt x="659345" y="530717"/>
                      <a:pt x="643510" y="546925"/>
                      <a:pt x="629920" y="553720"/>
                    </a:cubicBezTo>
                    <a:cubicBezTo>
                      <a:pt x="587822" y="574769"/>
                      <a:pt x="620057" y="555770"/>
                      <a:pt x="589280" y="568960"/>
                    </a:cubicBezTo>
                    <a:cubicBezTo>
                      <a:pt x="582319" y="571943"/>
                      <a:pt x="575733" y="575733"/>
                      <a:pt x="568960" y="579120"/>
                    </a:cubicBezTo>
                    <a:cubicBezTo>
                      <a:pt x="565573" y="584200"/>
                      <a:pt x="564101" y="591331"/>
                      <a:pt x="558800" y="594360"/>
                    </a:cubicBezTo>
                    <a:cubicBezTo>
                      <a:pt x="551303" y="598644"/>
                      <a:pt x="541829" y="597567"/>
                      <a:pt x="533400" y="599440"/>
                    </a:cubicBezTo>
                    <a:cubicBezTo>
                      <a:pt x="526584" y="600955"/>
                      <a:pt x="519853" y="602827"/>
                      <a:pt x="513080" y="604520"/>
                    </a:cubicBezTo>
                    <a:cubicBezTo>
                      <a:pt x="474209" y="633673"/>
                      <a:pt x="509154" y="610216"/>
                      <a:pt x="441960" y="640080"/>
                    </a:cubicBezTo>
                    <a:cubicBezTo>
                      <a:pt x="373816" y="670366"/>
                      <a:pt x="423719" y="652934"/>
                      <a:pt x="386080" y="665480"/>
                    </a:cubicBezTo>
                    <a:cubicBezTo>
                      <a:pt x="381000" y="670560"/>
                      <a:pt x="377078" y="677156"/>
                      <a:pt x="370840" y="680720"/>
                    </a:cubicBezTo>
                    <a:cubicBezTo>
                      <a:pt x="364778" y="684184"/>
                      <a:pt x="357233" y="683882"/>
                      <a:pt x="350520" y="685800"/>
                    </a:cubicBezTo>
                    <a:cubicBezTo>
                      <a:pt x="345371" y="687271"/>
                      <a:pt x="340507" y="689718"/>
                      <a:pt x="335280" y="690880"/>
                    </a:cubicBezTo>
                    <a:cubicBezTo>
                      <a:pt x="312095" y="696032"/>
                      <a:pt x="308033" y="693123"/>
                      <a:pt x="289560" y="701040"/>
                    </a:cubicBezTo>
                    <a:cubicBezTo>
                      <a:pt x="265691" y="711269"/>
                      <a:pt x="270799" y="710812"/>
                      <a:pt x="248920" y="726440"/>
                    </a:cubicBezTo>
                    <a:cubicBezTo>
                      <a:pt x="243952" y="729989"/>
                      <a:pt x="239528" y="734846"/>
                      <a:pt x="233680" y="736600"/>
                    </a:cubicBezTo>
                    <a:cubicBezTo>
                      <a:pt x="222211" y="740041"/>
                      <a:pt x="209973" y="739987"/>
                      <a:pt x="198120" y="741680"/>
                    </a:cubicBezTo>
                    <a:cubicBezTo>
                      <a:pt x="193040" y="746760"/>
                      <a:pt x="188858" y="752935"/>
                      <a:pt x="182880" y="756920"/>
                    </a:cubicBezTo>
                    <a:cubicBezTo>
                      <a:pt x="178425" y="759890"/>
                      <a:pt x="172654" y="760120"/>
                      <a:pt x="167640" y="762000"/>
                    </a:cubicBezTo>
                    <a:cubicBezTo>
                      <a:pt x="159102" y="765202"/>
                      <a:pt x="150707" y="768773"/>
                      <a:pt x="142240" y="772160"/>
                    </a:cubicBezTo>
                    <a:cubicBezTo>
                      <a:pt x="101600" y="767080"/>
                      <a:pt x="60834" y="762922"/>
                      <a:pt x="20320" y="756920"/>
                    </a:cubicBezTo>
                    <a:cubicBezTo>
                      <a:pt x="15023" y="756135"/>
                      <a:pt x="8425" y="756021"/>
                      <a:pt x="5080" y="751840"/>
                    </a:cubicBezTo>
                    <a:cubicBezTo>
                      <a:pt x="719" y="746388"/>
                      <a:pt x="1693" y="738293"/>
                      <a:pt x="0" y="731520"/>
                    </a:cubicBezTo>
                    <a:cubicBezTo>
                      <a:pt x="1693" y="711200"/>
                      <a:pt x="2828" y="690826"/>
                      <a:pt x="5080" y="670560"/>
                    </a:cubicBezTo>
                    <a:cubicBezTo>
                      <a:pt x="6217" y="660323"/>
                      <a:pt x="5554" y="649293"/>
                      <a:pt x="10160" y="640080"/>
                    </a:cubicBezTo>
                    <a:cubicBezTo>
                      <a:pt x="16319" y="627761"/>
                      <a:pt x="34287" y="617222"/>
                      <a:pt x="45720" y="609600"/>
                    </a:cubicBezTo>
                    <a:cubicBezTo>
                      <a:pt x="49107" y="604520"/>
                      <a:pt x="53475" y="599972"/>
                      <a:pt x="55880" y="594360"/>
                    </a:cubicBezTo>
                    <a:cubicBezTo>
                      <a:pt x="58630" y="587943"/>
                      <a:pt x="59042" y="580753"/>
                      <a:pt x="60960" y="574040"/>
                    </a:cubicBezTo>
                    <a:cubicBezTo>
                      <a:pt x="75536" y="523025"/>
                      <a:pt x="55239" y="602004"/>
                      <a:pt x="71120" y="538480"/>
                    </a:cubicBezTo>
                    <a:cubicBezTo>
                      <a:pt x="83362" y="416057"/>
                      <a:pt x="63859" y="538128"/>
                      <a:pt x="91440" y="462280"/>
                    </a:cubicBezTo>
                    <a:cubicBezTo>
                      <a:pt x="94960" y="452600"/>
                      <a:pt x="94362" y="441872"/>
                      <a:pt x="96520" y="431800"/>
                    </a:cubicBezTo>
                    <a:cubicBezTo>
                      <a:pt x="99446" y="418146"/>
                      <a:pt x="103293" y="404707"/>
                      <a:pt x="106680" y="391160"/>
                    </a:cubicBezTo>
                    <a:cubicBezTo>
                      <a:pt x="108373" y="384387"/>
                      <a:pt x="107290" y="376204"/>
                      <a:pt x="111760" y="370840"/>
                    </a:cubicBezTo>
                    <a:lnTo>
                      <a:pt x="137160" y="340360"/>
                    </a:lnTo>
                    <a:cubicBezTo>
                      <a:pt x="146236" y="304056"/>
                      <a:pt x="136277" y="331377"/>
                      <a:pt x="167640" y="289560"/>
                    </a:cubicBezTo>
                    <a:cubicBezTo>
                      <a:pt x="174966" y="279791"/>
                      <a:pt x="180778" y="268955"/>
                      <a:pt x="187960" y="259080"/>
                    </a:cubicBezTo>
                    <a:cubicBezTo>
                      <a:pt x="194337" y="250311"/>
                      <a:pt x="202266" y="242702"/>
                      <a:pt x="208280" y="233680"/>
                    </a:cubicBezTo>
                    <a:cubicBezTo>
                      <a:pt x="215853" y="222321"/>
                      <a:pt x="220165" y="208855"/>
                      <a:pt x="228600" y="198120"/>
                    </a:cubicBezTo>
                    <a:cubicBezTo>
                      <a:pt x="238957" y="184939"/>
                      <a:pt x="247625" y="165316"/>
                      <a:pt x="264160" y="162560"/>
                    </a:cubicBezTo>
                    <a:lnTo>
                      <a:pt x="294640" y="157480"/>
                    </a:lnTo>
                    <a:cubicBezTo>
                      <a:pt x="299720" y="152400"/>
                      <a:pt x="303642" y="145804"/>
                      <a:pt x="309880" y="142240"/>
                    </a:cubicBezTo>
                    <a:cubicBezTo>
                      <a:pt x="315942" y="138776"/>
                      <a:pt x="325562" y="142378"/>
                      <a:pt x="330200" y="137160"/>
                    </a:cubicBezTo>
                    <a:cubicBezTo>
                      <a:pt x="378020" y="83362"/>
                      <a:pt x="327275" y="104268"/>
                      <a:pt x="365760" y="91440"/>
                    </a:cubicBezTo>
                    <a:cubicBezTo>
                      <a:pt x="370840" y="86360"/>
                      <a:pt x="376401" y="81719"/>
                      <a:pt x="381000" y="76200"/>
                    </a:cubicBezTo>
                    <a:cubicBezTo>
                      <a:pt x="384909" y="71510"/>
                      <a:pt x="386080" y="64347"/>
                      <a:pt x="391160" y="60960"/>
                    </a:cubicBezTo>
                    <a:cubicBezTo>
                      <a:pt x="396969" y="57087"/>
                      <a:pt x="404707" y="57573"/>
                      <a:pt x="411480" y="55880"/>
                    </a:cubicBezTo>
                    <a:cubicBezTo>
                      <a:pt x="416560" y="52493"/>
                      <a:pt x="422030" y="49629"/>
                      <a:pt x="426720" y="45720"/>
                    </a:cubicBezTo>
                    <a:cubicBezTo>
                      <a:pt x="432239" y="41121"/>
                      <a:pt x="435144" y="32752"/>
                      <a:pt x="441960" y="30480"/>
                    </a:cubicBezTo>
                    <a:cubicBezTo>
                      <a:pt x="461503" y="23966"/>
                      <a:pt x="502920" y="20320"/>
                      <a:pt x="502920" y="20320"/>
                    </a:cubicBezTo>
                    <a:cubicBezTo>
                      <a:pt x="506307" y="15240"/>
                      <a:pt x="508312" y="8894"/>
                      <a:pt x="513080" y="5080"/>
                    </a:cubicBezTo>
                    <a:cubicBezTo>
                      <a:pt x="517261" y="1735"/>
                      <a:pt x="534247" y="847"/>
                      <a:pt x="538480" y="0"/>
                    </a:cubicBezTo>
                    <a:close/>
                  </a:path>
                </a:pathLst>
              </a:custGeom>
              <a:solidFill>
                <a:srgbClr val="F7F5FF"/>
              </a:solidFill>
              <a:ln>
                <a:solidFill>
                  <a:srgbClr val="F7F5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DA35A71-05E4-83B2-DF5F-7942A12CCA29}"/>
                </a:ext>
              </a:extLst>
            </p:cNvPr>
            <p:cNvSpPr/>
            <p:nvPr/>
          </p:nvSpPr>
          <p:spPr>
            <a:xfrm>
              <a:off x="5334000" y="1041400"/>
              <a:ext cx="965318" cy="990600"/>
            </a:xfrm>
            <a:prstGeom prst="ellipse">
              <a:avLst/>
            </a:prstGeom>
            <a:solidFill>
              <a:srgbClr val="F7F5FF"/>
            </a:solidFill>
            <a:ln>
              <a:solidFill>
                <a:srgbClr val="F7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rgbClr val="772F0B"/>
                  </a:solidFill>
                </a:rPr>
                <a:t>4</a:t>
              </a:r>
            </a:p>
          </p:txBody>
        </p:sp>
      </p:grpSp>
      <p:pic>
        <p:nvPicPr>
          <p:cNvPr id="14" name="Google Shape;55;p13">
            <a:extLst>
              <a:ext uri="{FF2B5EF4-FFF2-40B4-BE49-F238E27FC236}">
                <a16:creationId xmlns:a16="http://schemas.microsoft.com/office/drawing/2014/main" id="{4CC7C09F-433C-01C0-AF73-577586173D45}"/>
              </a:ext>
            </a:extLst>
          </p:cNvPr>
          <p:cNvPicPr preferRelativeResize="0"/>
          <p:nvPr/>
        </p:nvPicPr>
        <p:blipFill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722140" y="0"/>
            <a:ext cx="546985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11692" y="4953000"/>
            <a:ext cx="8710800" cy="186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000" b="1" dirty="0">
                <a:solidFill>
                  <a:srgbClr val="772F0B"/>
                </a:solidFill>
                <a:latin typeface="Inter"/>
                <a:ea typeface="Inter"/>
                <a:cs typeface="Inter"/>
                <a:sym typeface="Inter"/>
              </a:rPr>
              <a:t>L’environnement de Dump&amp;Damper</a:t>
            </a:r>
            <a:endParaRPr sz="6000" b="1" dirty="0">
              <a:solidFill>
                <a:srgbClr val="772F0B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7207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744800" y="-236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8021067" y="1371567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Infrastructure réseau</a:t>
            </a: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4833" y="273689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8CAD588-01A7-343A-D769-B1D4843555CC}"/>
              </a:ext>
            </a:extLst>
          </p:cNvPr>
          <p:cNvSpPr txBox="1"/>
          <p:nvPr/>
        </p:nvSpPr>
        <p:spPr>
          <a:xfrm>
            <a:off x="8103059" y="2566047"/>
            <a:ext cx="3911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L’infrastructure et la politique en informatique de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Dump&amp;Damper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ont été étudiées au côté de la DSI à travers : </a:t>
            </a:r>
          </a:p>
          <a:p>
            <a:pPr algn="just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entretien stratégique pour comprendre les enjeux de l’audit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Une présentation du réseau et du matériel au côté de l’administrateur réseau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EF46EE-13EF-A321-1CA8-3319DEE1A3DC}"/>
              </a:ext>
            </a:extLst>
          </p:cNvPr>
          <p:cNvSpPr txBox="1"/>
          <p:nvPr/>
        </p:nvSpPr>
        <p:spPr>
          <a:xfrm>
            <a:off x="577112" y="975389"/>
            <a:ext cx="6793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L’infrastructure de </a:t>
            </a:r>
            <a:r>
              <a:rPr lang="fr-FR" dirty="0" err="1"/>
              <a:t>Dump&amp;Damper</a:t>
            </a:r>
            <a:r>
              <a:rPr lang="fr-FR" dirty="0"/>
              <a:t> est typique d’une entreprise de services informatiques. Un réseau interne permet aux employés de collaborer et d’accéder aux ressources de travail.</a:t>
            </a:r>
          </a:p>
          <a:p>
            <a:endParaRPr lang="fr-FR" dirty="0"/>
          </a:p>
          <a:p>
            <a:pPr algn="just"/>
            <a:r>
              <a:rPr lang="fr-FR" dirty="0"/>
              <a:t>De plus, la plateforme marchande de </a:t>
            </a:r>
            <a:r>
              <a:rPr lang="fr-FR" dirty="0" err="1"/>
              <a:t>Dump&amp;Damper</a:t>
            </a:r>
            <a:r>
              <a:rPr lang="fr-FR" dirty="0"/>
              <a:t> comprend un environnement de production et de développement qui sont protégés par un pare-feu. 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BB7EBD7-3922-FB24-BABB-25757F9C8B6E}"/>
              </a:ext>
            </a:extLst>
          </p:cNvPr>
          <p:cNvGrpSpPr/>
          <p:nvPr/>
        </p:nvGrpSpPr>
        <p:grpSpPr>
          <a:xfrm>
            <a:off x="407826" y="3248015"/>
            <a:ext cx="6516841" cy="2975652"/>
            <a:chOff x="407826" y="3265660"/>
            <a:chExt cx="6516841" cy="2975652"/>
          </a:xfrm>
        </p:grpSpPr>
        <p:pic>
          <p:nvPicPr>
            <p:cNvPr id="2" name="Image 1" descr="Une image contenant texte, diagramme, dessin humoristique, croquis&#10;&#10;Description générée automatiquement">
              <a:extLst>
                <a:ext uri="{FF2B5EF4-FFF2-40B4-BE49-F238E27FC236}">
                  <a16:creationId xmlns:a16="http://schemas.microsoft.com/office/drawing/2014/main" id="{E9ACC210-E0A7-96C7-CA46-CFD837ED3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35"/>
            <a:stretch/>
          </p:blipFill>
          <p:spPr>
            <a:xfrm>
              <a:off x="407826" y="3265661"/>
              <a:ext cx="6516841" cy="2975651"/>
            </a:xfrm>
            <a:prstGeom prst="rect">
              <a:avLst/>
            </a:prstGeom>
          </p:spPr>
        </p:pic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3669B41F-A32A-BFB3-8BCF-EC4C4932401A}"/>
                </a:ext>
              </a:extLst>
            </p:cNvPr>
            <p:cNvSpPr/>
            <p:nvPr/>
          </p:nvSpPr>
          <p:spPr>
            <a:xfrm>
              <a:off x="2456121" y="3265660"/>
              <a:ext cx="414670" cy="190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5993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744800" y="-236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8021067" y="1371567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Catalogue applicatif</a:t>
            </a: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4833" y="273689"/>
            <a:ext cx="769200" cy="51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927C017D-95A5-6525-B211-166BEE2BC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4" y="1513289"/>
            <a:ext cx="7020088" cy="380782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695FAA-F30C-91AB-DBF1-AB8A10E79531}"/>
              </a:ext>
            </a:extLst>
          </p:cNvPr>
          <p:cNvSpPr txBox="1"/>
          <p:nvPr/>
        </p:nvSpPr>
        <p:spPr>
          <a:xfrm>
            <a:off x="8103059" y="2566047"/>
            <a:ext cx="39117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catalogue applicatif et les habitudes de travail des employés ont été étudiés à travers : </a:t>
            </a:r>
          </a:p>
          <a:p>
            <a:pPr algn="just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Une présentation de la Digital Workplace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Une présentation du parc applicatif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 entretiens utilisateurs pour déterminer les applications métiers et le Shadow IT</a:t>
            </a:r>
          </a:p>
          <a:p>
            <a:pPr algn="just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EFF6D8-C9F7-DAE7-D5BC-36DA7423F20E}"/>
              </a:ext>
            </a:extLst>
          </p:cNvPr>
          <p:cNvSpPr txBox="1"/>
          <p:nvPr/>
        </p:nvSpPr>
        <p:spPr>
          <a:xfrm>
            <a:off x="584791" y="616688"/>
            <a:ext cx="6793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L’étude du parc applicatif de </a:t>
            </a:r>
            <a:r>
              <a:rPr lang="fr-FR" dirty="0" err="1"/>
              <a:t>Dump&amp;Damper</a:t>
            </a:r>
            <a:r>
              <a:rPr lang="fr-FR" dirty="0"/>
              <a:t> est une étape importante lors de la recherche de vulnérabilités log4shell. Des listes d’applications vulnérables sont disponibles en libre accès.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69E731-67D5-E326-15F2-88F993BA29AB}"/>
              </a:ext>
            </a:extLst>
          </p:cNvPr>
          <p:cNvSpPr txBox="1"/>
          <p:nvPr/>
        </p:nvSpPr>
        <p:spPr>
          <a:xfrm>
            <a:off x="584791" y="5548161"/>
            <a:ext cx="6793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Plusieurs applications vulnérables ont été détectées, dont l’application de financement « </a:t>
            </a:r>
            <a:r>
              <a:rPr lang="fr-FR" dirty="0" err="1"/>
              <a:t>GoFinance</a:t>
            </a:r>
            <a:r>
              <a:rPr lang="fr-FR" dirty="0"/>
              <a:t> » qui servira d’exemple lors de la démonstration.</a:t>
            </a:r>
          </a:p>
        </p:txBody>
      </p:sp>
    </p:spTree>
    <p:extLst>
      <p:ext uri="{BB962C8B-B14F-4D97-AF65-F5344CB8AC3E}">
        <p14:creationId xmlns:p14="http://schemas.microsoft.com/office/powerpoint/2010/main" val="246371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2" y="-23700"/>
            <a:ext cx="12184667" cy="68817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827085" y="566174"/>
            <a:ext cx="7730571" cy="6697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Sommaire</a:t>
            </a: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64078B27-113D-1550-F14A-540BCFC22B51}"/>
              </a:ext>
            </a:extLst>
          </p:cNvPr>
          <p:cNvGrpSpPr/>
          <p:nvPr/>
        </p:nvGrpSpPr>
        <p:grpSpPr>
          <a:xfrm>
            <a:off x="3976619" y="1235970"/>
            <a:ext cx="7400790" cy="5509551"/>
            <a:chOff x="4605402" y="1292209"/>
            <a:chExt cx="7400790" cy="5509551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4966548" y="2278384"/>
              <a:ext cx="7039644" cy="41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vl="1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fr-FR" sz="2800" b="1" dirty="0">
                  <a:solidFill>
                    <a:srgbClr val="0E3449"/>
                  </a:solidFill>
                  <a:latin typeface="Inter Light"/>
                  <a:ea typeface="Inter Light"/>
                  <a:cs typeface="Inter"/>
                  <a:sym typeface="Inter Light"/>
                </a:rPr>
                <a:t>Contexte</a:t>
              </a:r>
              <a:br>
                <a:rPr lang="fr-FR" sz="2800" b="1" dirty="0">
                  <a:solidFill>
                    <a:srgbClr val="0E3449"/>
                  </a:solidFill>
                  <a:latin typeface="Inter Light"/>
                  <a:ea typeface="Inter Light"/>
                  <a:cs typeface="Inter"/>
                  <a:sym typeface="Inter Light"/>
                </a:rPr>
              </a:br>
              <a:endParaRPr lang="fr-FR" sz="2800" b="1" dirty="0">
                <a:solidFill>
                  <a:srgbClr val="0E3449"/>
                </a:solidFill>
                <a:latin typeface="Inter Light"/>
                <a:ea typeface="Inter Light"/>
                <a:cs typeface="Inter"/>
                <a:sym typeface="Inter Light"/>
              </a:endParaRPr>
            </a:p>
            <a:p>
              <a:pPr lvl="1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fr-FR" sz="2800" b="1" dirty="0">
                  <a:solidFill>
                    <a:srgbClr val="0E3449"/>
                  </a:solidFill>
                  <a:latin typeface="Inter Light"/>
                  <a:ea typeface="Inter Light"/>
                  <a:cs typeface="Inter"/>
                  <a:sym typeface="Inter Light"/>
                </a:rPr>
                <a:t>Etude de la vulnérabilité</a:t>
              </a:r>
              <a:br>
                <a:rPr lang="fr-FR" sz="2800" b="1" dirty="0">
                  <a:solidFill>
                    <a:srgbClr val="0E3449"/>
                  </a:solidFill>
                  <a:latin typeface="Inter Light"/>
                  <a:ea typeface="Inter Light"/>
                  <a:cs typeface="Inter"/>
                  <a:sym typeface="Inter Light"/>
                </a:rPr>
              </a:br>
              <a:endParaRPr lang="fr-FR" sz="2800" b="1" dirty="0">
                <a:solidFill>
                  <a:srgbClr val="0E3449"/>
                </a:solidFill>
                <a:latin typeface="Inter Light"/>
                <a:ea typeface="Inter Light"/>
                <a:cs typeface="Inter"/>
                <a:sym typeface="Inter Light"/>
              </a:endParaRPr>
            </a:p>
            <a:p>
              <a:pPr lvl="1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fr-FR" sz="2800" b="1" dirty="0">
                  <a:solidFill>
                    <a:srgbClr val="0E3449"/>
                  </a:solidFill>
                  <a:latin typeface="Inter Light"/>
                  <a:ea typeface="Inter Light"/>
                  <a:cs typeface="Inter"/>
                  <a:sym typeface="Inter Light"/>
                </a:rPr>
                <a:t>L’environnement </a:t>
              </a:r>
              <a:r>
                <a:rPr lang="fr-FR" sz="2800" b="1" dirty="0" err="1">
                  <a:solidFill>
                    <a:srgbClr val="0E3449"/>
                  </a:solidFill>
                  <a:latin typeface="Inter Light"/>
                  <a:ea typeface="Inter Light"/>
                  <a:cs typeface="Inter"/>
                  <a:sym typeface="Inter Light"/>
                </a:rPr>
                <a:t>Dump&amp;Damper</a:t>
              </a:r>
              <a:br>
                <a:rPr lang="fr-FR" sz="2800" b="1" dirty="0">
                  <a:solidFill>
                    <a:srgbClr val="0E3449"/>
                  </a:solidFill>
                  <a:latin typeface="Inter Light"/>
                  <a:ea typeface="Inter Light"/>
                  <a:cs typeface="Inter"/>
                  <a:sym typeface="Inter Light"/>
                </a:rPr>
              </a:br>
              <a:endParaRPr lang="fr-FR" sz="2800" b="1" dirty="0">
                <a:solidFill>
                  <a:srgbClr val="0E3449"/>
                </a:solidFill>
                <a:latin typeface="Inter Light"/>
                <a:ea typeface="Inter Light"/>
                <a:cs typeface="Inter"/>
                <a:sym typeface="Inter Light"/>
              </a:endParaRPr>
            </a:p>
            <a:p>
              <a:pPr lvl="1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fr-FR" sz="2800" b="1" dirty="0">
                  <a:solidFill>
                    <a:srgbClr val="0E3449"/>
                  </a:solidFill>
                  <a:latin typeface="Inter Light"/>
                  <a:ea typeface="Inter Light"/>
                  <a:cs typeface="Inter"/>
                  <a:sym typeface="Inter Light"/>
                </a:rPr>
                <a:t>Les impacts</a:t>
              </a:r>
              <a:br>
                <a:rPr lang="fr-FR" sz="2800" b="1" dirty="0">
                  <a:solidFill>
                    <a:srgbClr val="0E3449"/>
                  </a:solidFill>
                  <a:latin typeface="Inter Light"/>
                  <a:ea typeface="Inter Light"/>
                  <a:cs typeface="Inter"/>
                  <a:sym typeface="Inter Light"/>
                </a:rPr>
              </a:br>
              <a:endParaRPr lang="fr-FR" sz="2800" b="1" dirty="0">
                <a:solidFill>
                  <a:srgbClr val="0E3449"/>
                </a:solidFill>
                <a:latin typeface="Inter Light"/>
                <a:ea typeface="Inter Light"/>
                <a:cs typeface="Inter"/>
                <a:sym typeface="Inter Light"/>
              </a:endParaRPr>
            </a:p>
            <a:p>
              <a:pPr lvl="1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fr-FR" sz="2800" b="1" dirty="0">
                  <a:solidFill>
                    <a:srgbClr val="0E3449"/>
                  </a:solidFill>
                  <a:latin typeface="Inter Light"/>
                  <a:ea typeface="Inter Light"/>
                  <a:cs typeface="Inter"/>
                  <a:sym typeface="Inter Light"/>
                </a:rPr>
                <a:t>Démonstration de log4shell</a:t>
              </a:r>
              <a:br>
                <a:rPr lang="fr-FR" sz="2800" b="1" dirty="0">
                  <a:solidFill>
                    <a:srgbClr val="0E3449"/>
                  </a:solidFill>
                  <a:latin typeface="Inter Light"/>
                  <a:ea typeface="Inter Light"/>
                  <a:cs typeface="Inter"/>
                  <a:sym typeface="Inter Light"/>
                </a:rPr>
              </a:br>
              <a:endParaRPr lang="fr-FR" sz="2800" b="1" dirty="0">
                <a:solidFill>
                  <a:srgbClr val="0E3449"/>
                </a:solidFill>
                <a:latin typeface="Inter Light"/>
                <a:ea typeface="Inter Light"/>
                <a:cs typeface="Inter"/>
                <a:sym typeface="Inter Light"/>
              </a:endParaRPr>
            </a:p>
            <a:p>
              <a:pPr lvl="1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fr-FR" sz="2800" b="1" dirty="0">
                  <a:solidFill>
                    <a:srgbClr val="0E3449"/>
                  </a:solidFill>
                  <a:latin typeface="Inter Light"/>
                  <a:ea typeface="Inter Light"/>
                  <a:cs typeface="Inter"/>
                  <a:sym typeface="Inter Light"/>
                </a:rPr>
                <a:t>Remédiations</a:t>
              </a:r>
            </a:p>
            <a:p>
              <a:pPr marL="971550" lvl="1" indent="-514350">
                <a:lnSpc>
                  <a:spcPct val="115000"/>
                </a:lnSpc>
                <a:buClr>
                  <a:schemeClr val="dk1"/>
                </a:buClr>
                <a:buSzPts val="1100"/>
                <a:buFont typeface="+mj-lt"/>
                <a:buAutoNum type="romanUcPeriod"/>
              </a:pPr>
              <a:endParaRPr lang="fr-FR" sz="2000" dirty="0">
                <a:solidFill>
                  <a:srgbClr val="0E3449"/>
                </a:solidFill>
                <a:latin typeface="Inter Light"/>
                <a:ea typeface="Inter Light"/>
                <a:cs typeface="Inter"/>
                <a:sym typeface="Inter Light"/>
              </a:endParaRPr>
            </a:p>
            <a:p>
              <a:pPr marL="971550" lvl="1" indent="-514350">
                <a:lnSpc>
                  <a:spcPct val="115000"/>
                </a:lnSpc>
                <a:buClr>
                  <a:schemeClr val="dk1"/>
                </a:buClr>
                <a:buSzPts val="1100"/>
                <a:buFont typeface="+mj-lt"/>
                <a:buAutoNum type="romanUcPeriod"/>
              </a:pPr>
              <a:endParaRPr sz="14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98256A37-C675-7A1B-616B-0B74C6D366DA}"/>
                </a:ext>
              </a:extLst>
            </p:cNvPr>
            <p:cNvGrpSpPr/>
            <p:nvPr/>
          </p:nvGrpSpPr>
          <p:grpSpPr>
            <a:xfrm>
              <a:off x="4605402" y="1292209"/>
              <a:ext cx="722292" cy="5509551"/>
              <a:chOff x="5798354" y="983318"/>
              <a:chExt cx="722292" cy="5509551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4F98F579-8681-8060-2322-302D24153013}"/>
                  </a:ext>
                </a:extLst>
              </p:cNvPr>
              <p:cNvSpPr/>
              <p:nvPr/>
            </p:nvSpPr>
            <p:spPr>
              <a:xfrm>
                <a:off x="5850850" y="5823073"/>
                <a:ext cx="669796" cy="66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F0B8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>
                    <a:solidFill>
                      <a:srgbClr val="1F0B8C"/>
                    </a:solidFill>
                  </a:rPr>
                  <a:t>6</a:t>
                </a:r>
              </a:p>
            </p:txBody>
          </p: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F2849F09-516A-C850-BCBE-E77A1732C085}"/>
                  </a:ext>
                </a:extLst>
              </p:cNvPr>
              <p:cNvSpPr/>
              <p:nvPr/>
            </p:nvSpPr>
            <p:spPr>
              <a:xfrm>
                <a:off x="5798354" y="2855544"/>
                <a:ext cx="669796" cy="66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F0B8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>
                    <a:solidFill>
                      <a:srgbClr val="1F0B8C"/>
                    </a:solidFill>
                  </a:rPr>
                  <a:t>3</a:t>
                </a:r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F3BC263A-0A96-C957-86E2-D3766A41D4E7}"/>
                  </a:ext>
                </a:extLst>
              </p:cNvPr>
              <p:cNvSpPr/>
              <p:nvPr/>
            </p:nvSpPr>
            <p:spPr>
              <a:xfrm>
                <a:off x="5824602" y="3780316"/>
                <a:ext cx="669796" cy="66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F0B8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>
                    <a:solidFill>
                      <a:srgbClr val="1F0B8C"/>
                    </a:solidFill>
                  </a:rPr>
                  <a:t>4</a:t>
                </a:r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F49A803-0D17-0FF5-9DB7-9F78D15D219C}"/>
                  </a:ext>
                </a:extLst>
              </p:cNvPr>
              <p:cNvSpPr/>
              <p:nvPr/>
            </p:nvSpPr>
            <p:spPr>
              <a:xfrm>
                <a:off x="5824602" y="4831796"/>
                <a:ext cx="669796" cy="66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F0B8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>
                    <a:solidFill>
                      <a:srgbClr val="1F0B8C"/>
                    </a:solidFill>
                  </a:rPr>
                  <a:t>5</a:t>
                </a:r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CCBFE26D-0BA7-5818-32AA-33810FE8BB1B}"/>
                  </a:ext>
                </a:extLst>
              </p:cNvPr>
              <p:cNvSpPr/>
              <p:nvPr/>
            </p:nvSpPr>
            <p:spPr>
              <a:xfrm>
                <a:off x="5824602" y="983318"/>
                <a:ext cx="669796" cy="66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F0B8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>
                    <a:solidFill>
                      <a:srgbClr val="1F0B8C"/>
                    </a:solidFill>
                  </a:rPr>
                  <a:t>1</a:t>
                </a:r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2EF89A39-44FF-2EE7-00D7-41C0A88C6022}"/>
                  </a:ext>
                </a:extLst>
              </p:cNvPr>
              <p:cNvSpPr/>
              <p:nvPr/>
            </p:nvSpPr>
            <p:spPr>
              <a:xfrm>
                <a:off x="5850850" y="1908090"/>
                <a:ext cx="669796" cy="6697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F0B8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>
                    <a:solidFill>
                      <a:srgbClr val="1F0B8C"/>
                    </a:solidFill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55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3" y="-237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20800" y="1518233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Log4shell chez Dump&amp;Damper</a:t>
            </a:r>
            <a:b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b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b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endParaRPr sz="3200" dirty="0">
              <a:solidFill>
                <a:schemeClr val="tx1">
                  <a:lumMod val="65000"/>
                  <a:lumOff val="35000"/>
                </a:schemeClr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F63E20-74C5-06FE-A62C-E5B1C3C5C44F}"/>
              </a:ext>
            </a:extLst>
          </p:cNvPr>
          <p:cNvSpPr txBox="1"/>
          <p:nvPr/>
        </p:nvSpPr>
        <p:spPr>
          <a:xfrm>
            <a:off x="4494800" y="496217"/>
            <a:ext cx="7709900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Plusieurs vulnérabilités log4shell ont été détectées sur le réseau de D&amp;D.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Le COVID a provoqué un développement non contrôlé des DWP</a:t>
            </a:r>
          </a:p>
          <a:p>
            <a:pPr marL="742950" lvl="1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La journalisation système utilise une version de log4j vulnérable.</a:t>
            </a:r>
          </a:p>
          <a:p>
            <a:pPr marL="742950" lvl="1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L’environnement de production est vulnérable</a:t>
            </a:r>
          </a:p>
          <a:p>
            <a:pPr marL="742950" lvl="1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L’antivirus </a:t>
            </a: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MacAfee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est lui-même vulnérable</a:t>
            </a: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8E572-0A70-0798-072A-F5A67354D4A6}"/>
              </a:ext>
            </a:extLst>
          </p:cNvPr>
          <p:cNvSpPr txBox="1"/>
          <p:nvPr/>
        </p:nvSpPr>
        <p:spPr>
          <a:xfrm>
            <a:off x="341489" y="2882758"/>
            <a:ext cx="35301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fr-FR" sz="2000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961A46F-AE86-448B-ED38-9B547745E46B}"/>
              </a:ext>
            </a:extLst>
          </p:cNvPr>
          <p:cNvGrpSpPr/>
          <p:nvPr/>
        </p:nvGrpSpPr>
        <p:grpSpPr>
          <a:xfrm>
            <a:off x="4788689" y="3606033"/>
            <a:ext cx="6263178" cy="2895742"/>
            <a:chOff x="4788689" y="2882758"/>
            <a:chExt cx="6263178" cy="2895742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89D0138B-ADE0-E041-8372-F029E57197B7}"/>
                </a:ext>
              </a:extLst>
            </p:cNvPr>
            <p:cNvGrpSpPr/>
            <p:nvPr/>
          </p:nvGrpSpPr>
          <p:grpSpPr>
            <a:xfrm>
              <a:off x="4788689" y="2882758"/>
              <a:ext cx="6263178" cy="2859827"/>
              <a:chOff x="407826" y="3265660"/>
              <a:chExt cx="6516841" cy="2975652"/>
            </a:xfrm>
          </p:grpSpPr>
          <p:pic>
            <p:nvPicPr>
              <p:cNvPr id="10" name="Image 9" descr="Une image contenant texte, diagramme, dessin humoristique, croquis&#10;&#10;Description générée automatiquement">
                <a:extLst>
                  <a:ext uri="{FF2B5EF4-FFF2-40B4-BE49-F238E27FC236}">
                    <a16:creationId xmlns:a16="http://schemas.microsoft.com/office/drawing/2014/main" id="{BBE69C0F-58B5-EF9D-FB38-DCB8AD3EC5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835"/>
              <a:stretch/>
            </p:blipFill>
            <p:spPr>
              <a:xfrm>
                <a:off x="407826" y="3265661"/>
                <a:ext cx="6516841" cy="2975651"/>
              </a:xfrm>
              <a:prstGeom prst="rect">
                <a:avLst/>
              </a:prstGeom>
            </p:spPr>
          </p:pic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73818334-1B7D-1ED0-C9BB-B27EED5F9E39}"/>
                  </a:ext>
                </a:extLst>
              </p:cNvPr>
              <p:cNvSpPr/>
              <p:nvPr/>
            </p:nvSpPr>
            <p:spPr>
              <a:xfrm>
                <a:off x="2456121" y="3265660"/>
                <a:ext cx="414670" cy="190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85463F-DF7B-F4A8-D160-FDFB6345D156}"/>
                </a:ext>
              </a:extLst>
            </p:cNvPr>
            <p:cNvSpPr/>
            <p:nvPr/>
          </p:nvSpPr>
          <p:spPr>
            <a:xfrm>
              <a:off x="4968000" y="5511800"/>
              <a:ext cx="4163300" cy="26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1A34C753-9EB6-F4F9-A5A8-DBA77EB81FD0}"/>
              </a:ext>
            </a:extLst>
          </p:cNvPr>
          <p:cNvSpPr txBox="1"/>
          <p:nvPr/>
        </p:nvSpPr>
        <p:spPr>
          <a:xfrm>
            <a:off x="5771962" y="4274223"/>
            <a:ext cx="90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🔥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29BE7AA-4668-07BB-26AC-0A8526A39D96}"/>
              </a:ext>
            </a:extLst>
          </p:cNvPr>
          <p:cNvSpPr txBox="1"/>
          <p:nvPr/>
        </p:nvSpPr>
        <p:spPr>
          <a:xfrm>
            <a:off x="7897016" y="4042518"/>
            <a:ext cx="90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🔥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C055E58-5C4E-67EC-3E26-35E7949A87F6}"/>
              </a:ext>
            </a:extLst>
          </p:cNvPr>
          <p:cNvSpPr txBox="1"/>
          <p:nvPr/>
        </p:nvSpPr>
        <p:spPr>
          <a:xfrm>
            <a:off x="8646557" y="4441896"/>
            <a:ext cx="90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🔥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8E0BB81-E2CB-1D6A-A572-0C95AAD475A1}"/>
              </a:ext>
            </a:extLst>
          </p:cNvPr>
          <p:cNvSpPr txBox="1"/>
          <p:nvPr/>
        </p:nvSpPr>
        <p:spPr>
          <a:xfrm>
            <a:off x="486495" y="2818682"/>
            <a:ext cx="33970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applications vulnérables détectées  sont : </a:t>
            </a:r>
          </a:p>
          <a:p>
            <a:pPr algn="just"/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Log4j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Cisco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MacAfee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GoFinance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Atlassian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11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A12BA0B7-BEBA-AEDB-1127-94C3C95B429A}"/>
              </a:ext>
            </a:extLst>
          </p:cNvPr>
          <p:cNvSpPr/>
          <p:nvPr/>
        </p:nvSpPr>
        <p:spPr>
          <a:xfrm>
            <a:off x="7332" y="-23700"/>
            <a:ext cx="12184667" cy="68817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A8C21E-FFD3-0755-2EBB-ABB0EC9413BB}"/>
              </a:ext>
            </a:extLst>
          </p:cNvPr>
          <p:cNvGrpSpPr/>
          <p:nvPr/>
        </p:nvGrpSpPr>
        <p:grpSpPr>
          <a:xfrm>
            <a:off x="700312" y="1696081"/>
            <a:ext cx="4317541" cy="2941939"/>
            <a:chOff x="3570512" y="172081"/>
            <a:chExt cx="4317541" cy="294193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13954C47-07F6-CD48-6CB7-4D92E40BCDE9}"/>
                </a:ext>
              </a:extLst>
            </p:cNvPr>
            <p:cNvGrpSpPr/>
            <p:nvPr/>
          </p:nvGrpSpPr>
          <p:grpSpPr>
            <a:xfrm>
              <a:off x="3570512" y="172081"/>
              <a:ext cx="4317541" cy="2941939"/>
              <a:chOff x="3570512" y="172081"/>
              <a:chExt cx="4317541" cy="2941939"/>
            </a:xfrm>
          </p:grpSpPr>
          <p:pic>
            <p:nvPicPr>
              <p:cNvPr id="120" name="Google Shape;120;p21"/>
              <p:cNvPicPr preferRelativeResize="0"/>
              <p:nvPr/>
            </p:nvPicPr>
            <p:blipFill rotWithShape="1">
              <a:blip r:embed="rId4">
                <a:alphaModFix/>
              </a:blip>
              <a:srcRect l="23048" t="19812" r="18348" b="14297"/>
              <a:stretch/>
            </p:blipFill>
            <p:spPr>
              <a:xfrm rot="282237">
                <a:off x="3570512" y="172081"/>
                <a:ext cx="4317541" cy="29419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01D6D71-F86D-6267-2814-31D420E3A7FF}"/>
                  </a:ext>
                </a:extLst>
              </p:cNvPr>
              <p:cNvSpPr/>
              <p:nvPr/>
            </p:nvSpPr>
            <p:spPr>
              <a:xfrm>
                <a:off x="3743960" y="1569720"/>
                <a:ext cx="965318" cy="772160"/>
              </a:xfrm>
              <a:custGeom>
                <a:avLst/>
                <a:gdLst>
                  <a:gd name="connsiteX0" fmla="*/ 538480 w 965318"/>
                  <a:gd name="connsiteY0" fmla="*/ 0 h 772160"/>
                  <a:gd name="connsiteX1" fmla="*/ 538480 w 965318"/>
                  <a:gd name="connsiteY1" fmla="*/ 0 h 772160"/>
                  <a:gd name="connsiteX2" fmla="*/ 543560 w 965318"/>
                  <a:gd name="connsiteY2" fmla="*/ 50800 h 772160"/>
                  <a:gd name="connsiteX3" fmla="*/ 548640 w 965318"/>
                  <a:gd name="connsiteY3" fmla="*/ 86360 h 772160"/>
                  <a:gd name="connsiteX4" fmla="*/ 563880 w 965318"/>
                  <a:gd name="connsiteY4" fmla="*/ 91440 h 772160"/>
                  <a:gd name="connsiteX5" fmla="*/ 589280 w 965318"/>
                  <a:gd name="connsiteY5" fmla="*/ 121920 h 772160"/>
                  <a:gd name="connsiteX6" fmla="*/ 604520 w 965318"/>
                  <a:gd name="connsiteY6" fmla="*/ 152400 h 772160"/>
                  <a:gd name="connsiteX7" fmla="*/ 619760 w 965318"/>
                  <a:gd name="connsiteY7" fmla="*/ 162560 h 772160"/>
                  <a:gd name="connsiteX8" fmla="*/ 624840 w 965318"/>
                  <a:gd name="connsiteY8" fmla="*/ 182880 h 772160"/>
                  <a:gd name="connsiteX9" fmla="*/ 675640 w 965318"/>
                  <a:gd name="connsiteY9" fmla="*/ 228600 h 772160"/>
                  <a:gd name="connsiteX10" fmla="*/ 685800 w 965318"/>
                  <a:gd name="connsiteY10" fmla="*/ 243840 h 772160"/>
                  <a:gd name="connsiteX11" fmla="*/ 736600 w 965318"/>
                  <a:gd name="connsiteY11" fmla="*/ 248920 h 772160"/>
                  <a:gd name="connsiteX12" fmla="*/ 756920 w 965318"/>
                  <a:gd name="connsiteY12" fmla="*/ 259080 h 772160"/>
                  <a:gd name="connsiteX13" fmla="*/ 787400 w 965318"/>
                  <a:gd name="connsiteY13" fmla="*/ 279400 h 772160"/>
                  <a:gd name="connsiteX14" fmla="*/ 817880 w 965318"/>
                  <a:gd name="connsiteY14" fmla="*/ 294640 h 772160"/>
                  <a:gd name="connsiteX15" fmla="*/ 833120 w 965318"/>
                  <a:gd name="connsiteY15" fmla="*/ 314960 h 772160"/>
                  <a:gd name="connsiteX16" fmla="*/ 878840 w 965318"/>
                  <a:gd name="connsiteY16" fmla="*/ 320040 h 772160"/>
                  <a:gd name="connsiteX17" fmla="*/ 894080 w 965318"/>
                  <a:gd name="connsiteY17" fmla="*/ 330200 h 772160"/>
                  <a:gd name="connsiteX18" fmla="*/ 924560 w 965318"/>
                  <a:gd name="connsiteY18" fmla="*/ 340360 h 772160"/>
                  <a:gd name="connsiteX19" fmla="*/ 939800 w 965318"/>
                  <a:gd name="connsiteY19" fmla="*/ 345440 h 772160"/>
                  <a:gd name="connsiteX20" fmla="*/ 960120 w 965318"/>
                  <a:gd name="connsiteY20" fmla="*/ 355600 h 772160"/>
                  <a:gd name="connsiteX21" fmla="*/ 965200 w 965318"/>
                  <a:gd name="connsiteY21" fmla="*/ 370840 h 772160"/>
                  <a:gd name="connsiteX22" fmla="*/ 939800 w 965318"/>
                  <a:gd name="connsiteY22" fmla="*/ 391160 h 772160"/>
                  <a:gd name="connsiteX23" fmla="*/ 863600 w 965318"/>
                  <a:gd name="connsiteY23" fmla="*/ 406400 h 772160"/>
                  <a:gd name="connsiteX24" fmla="*/ 843280 w 965318"/>
                  <a:gd name="connsiteY24" fmla="*/ 421640 h 772160"/>
                  <a:gd name="connsiteX25" fmla="*/ 817880 w 965318"/>
                  <a:gd name="connsiteY25" fmla="*/ 452120 h 772160"/>
                  <a:gd name="connsiteX26" fmla="*/ 792480 w 965318"/>
                  <a:gd name="connsiteY26" fmla="*/ 467360 h 772160"/>
                  <a:gd name="connsiteX27" fmla="*/ 777240 w 965318"/>
                  <a:gd name="connsiteY27" fmla="*/ 477520 h 772160"/>
                  <a:gd name="connsiteX28" fmla="*/ 736600 w 965318"/>
                  <a:gd name="connsiteY28" fmla="*/ 492760 h 772160"/>
                  <a:gd name="connsiteX29" fmla="*/ 716280 w 965318"/>
                  <a:gd name="connsiteY29" fmla="*/ 502920 h 772160"/>
                  <a:gd name="connsiteX30" fmla="*/ 690880 w 965318"/>
                  <a:gd name="connsiteY30" fmla="*/ 513080 h 772160"/>
                  <a:gd name="connsiteX31" fmla="*/ 670560 w 965318"/>
                  <a:gd name="connsiteY31" fmla="*/ 523240 h 772160"/>
                  <a:gd name="connsiteX32" fmla="*/ 629920 w 965318"/>
                  <a:gd name="connsiteY32" fmla="*/ 553720 h 772160"/>
                  <a:gd name="connsiteX33" fmla="*/ 589280 w 965318"/>
                  <a:gd name="connsiteY33" fmla="*/ 568960 h 772160"/>
                  <a:gd name="connsiteX34" fmla="*/ 568960 w 965318"/>
                  <a:gd name="connsiteY34" fmla="*/ 579120 h 772160"/>
                  <a:gd name="connsiteX35" fmla="*/ 558800 w 965318"/>
                  <a:gd name="connsiteY35" fmla="*/ 594360 h 772160"/>
                  <a:gd name="connsiteX36" fmla="*/ 533400 w 965318"/>
                  <a:gd name="connsiteY36" fmla="*/ 599440 h 772160"/>
                  <a:gd name="connsiteX37" fmla="*/ 513080 w 965318"/>
                  <a:gd name="connsiteY37" fmla="*/ 604520 h 772160"/>
                  <a:gd name="connsiteX38" fmla="*/ 441960 w 965318"/>
                  <a:gd name="connsiteY38" fmla="*/ 640080 h 772160"/>
                  <a:gd name="connsiteX39" fmla="*/ 386080 w 965318"/>
                  <a:gd name="connsiteY39" fmla="*/ 665480 h 772160"/>
                  <a:gd name="connsiteX40" fmla="*/ 370840 w 965318"/>
                  <a:gd name="connsiteY40" fmla="*/ 680720 h 772160"/>
                  <a:gd name="connsiteX41" fmla="*/ 350520 w 965318"/>
                  <a:gd name="connsiteY41" fmla="*/ 685800 h 772160"/>
                  <a:gd name="connsiteX42" fmla="*/ 335280 w 965318"/>
                  <a:gd name="connsiteY42" fmla="*/ 690880 h 772160"/>
                  <a:gd name="connsiteX43" fmla="*/ 289560 w 965318"/>
                  <a:gd name="connsiteY43" fmla="*/ 701040 h 772160"/>
                  <a:gd name="connsiteX44" fmla="*/ 248920 w 965318"/>
                  <a:gd name="connsiteY44" fmla="*/ 726440 h 772160"/>
                  <a:gd name="connsiteX45" fmla="*/ 233680 w 965318"/>
                  <a:gd name="connsiteY45" fmla="*/ 736600 h 772160"/>
                  <a:gd name="connsiteX46" fmla="*/ 198120 w 965318"/>
                  <a:gd name="connsiteY46" fmla="*/ 741680 h 772160"/>
                  <a:gd name="connsiteX47" fmla="*/ 182880 w 965318"/>
                  <a:gd name="connsiteY47" fmla="*/ 756920 h 772160"/>
                  <a:gd name="connsiteX48" fmla="*/ 167640 w 965318"/>
                  <a:gd name="connsiteY48" fmla="*/ 762000 h 772160"/>
                  <a:gd name="connsiteX49" fmla="*/ 142240 w 965318"/>
                  <a:gd name="connsiteY49" fmla="*/ 772160 h 772160"/>
                  <a:gd name="connsiteX50" fmla="*/ 20320 w 965318"/>
                  <a:gd name="connsiteY50" fmla="*/ 756920 h 772160"/>
                  <a:gd name="connsiteX51" fmla="*/ 5080 w 965318"/>
                  <a:gd name="connsiteY51" fmla="*/ 751840 h 772160"/>
                  <a:gd name="connsiteX52" fmla="*/ 0 w 965318"/>
                  <a:gd name="connsiteY52" fmla="*/ 731520 h 772160"/>
                  <a:gd name="connsiteX53" fmla="*/ 5080 w 965318"/>
                  <a:gd name="connsiteY53" fmla="*/ 670560 h 772160"/>
                  <a:gd name="connsiteX54" fmla="*/ 10160 w 965318"/>
                  <a:gd name="connsiteY54" fmla="*/ 640080 h 772160"/>
                  <a:gd name="connsiteX55" fmla="*/ 45720 w 965318"/>
                  <a:gd name="connsiteY55" fmla="*/ 609600 h 772160"/>
                  <a:gd name="connsiteX56" fmla="*/ 55880 w 965318"/>
                  <a:gd name="connsiteY56" fmla="*/ 594360 h 772160"/>
                  <a:gd name="connsiteX57" fmla="*/ 60960 w 965318"/>
                  <a:gd name="connsiteY57" fmla="*/ 574040 h 772160"/>
                  <a:gd name="connsiteX58" fmla="*/ 71120 w 965318"/>
                  <a:gd name="connsiteY58" fmla="*/ 538480 h 772160"/>
                  <a:gd name="connsiteX59" fmla="*/ 91440 w 965318"/>
                  <a:gd name="connsiteY59" fmla="*/ 462280 h 772160"/>
                  <a:gd name="connsiteX60" fmla="*/ 96520 w 965318"/>
                  <a:gd name="connsiteY60" fmla="*/ 431800 h 772160"/>
                  <a:gd name="connsiteX61" fmla="*/ 106680 w 965318"/>
                  <a:gd name="connsiteY61" fmla="*/ 391160 h 772160"/>
                  <a:gd name="connsiteX62" fmla="*/ 111760 w 965318"/>
                  <a:gd name="connsiteY62" fmla="*/ 370840 h 772160"/>
                  <a:gd name="connsiteX63" fmla="*/ 137160 w 965318"/>
                  <a:gd name="connsiteY63" fmla="*/ 340360 h 772160"/>
                  <a:gd name="connsiteX64" fmla="*/ 167640 w 965318"/>
                  <a:gd name="connsiteY64" fmla="*/ 289560 h 772160"/>
                  <a:gd name="connsiteX65" fmla="*/ 187960 w 965318"/>
                  <a:gd name="connsiteY65" fmla="*/ 259080 h 772160"/>
                  <a:gd name="connsiteX66" fmla="*/ 208280 w 965318"/>
                  <a:gd name="connsiteY66" fmla="*/ 233680 h 772160"/>
                  <a:gd name="connsiteX67" fmla="*/ 228600 w 965318"/>
                  <a:gd name="connsiteY67" fmla="*/ 198120 h 772160"/>
                  <a:gd name="connsiteX68" fmla="*/ 264160 w 965318"/>
                  <a:gd name="connsiteY68" fmla="*/ 162560 h 772160"/>
                  <a:gd name="connsiteX69" fmla="*/ 294640 w 965318"/>
                  <a:gd name="connsiteY69" fmla="*/ 157480 h 772160"/>
                  <a:gd name="connsiteX70" fmla="*/ 309880 w 965318"/>
                  <a:gd name="connsiteY70" fmla="*/ 142240 h 772160"/>
                  <a:gd name="connsiteX71" fmla="*/ 330200 w 965318"/>
                  <a:gd name="connsiteY71" fmla="*/ 137160 h 772160"/>
                  <a:gd name="connsiteX72" fmla="*/ 365760 w 965318"/>
                  <a:gd name="connsiteY72" fmla="*/ 91440 h 772160"/>
                  <a:gd name="connsiteX73" fmla="*/ 381000 w 965318"/>
                  <a:gd name="connsiteY73" fmla="*/ 76200 h 772160"/>
                  <a:gd name="connsiteX74" fmla="*/ 391160 w 965318"/>
                  <a:gd name="connsiteY74" fmla="*/ 60960 h 772160"/>
                  <a:gd name="connsiteX75" fmla="*/ 411480 w 965318"/>
                  <a:gd name="connsiteY75" fmla="*/ 55880 h 772160"/>
                  <a:gd name="connsiteX76" fmla="*/ 426720 w 965318"/>
                  <a:gd name="connsiteY76" fmla="*/ 45720 h 772160"/>
                  <a:gd name="connsiteX77" fmla="*/ 441960 w 965318"/>
                  <a:gd name="connsiteY77" fmla="*/ 30480 h 772160"/>
                  <a:gd name="connsiteX78" fmla="*/ 502920 w 965318"/>
                  <a:gd name="connsiteY78" fmla="*/ 20320 h 772160"/>
                  <a:gd name="connsiteX79" fmla="*/ 513080 w 965318"/>
                  <a:gd name="connsiteY79" fmla="*/ 5080 h 772160"/>
                  <a:gd name="connsiteX80" fmla="*/ 538480 w 965318"/>
                  <a:gd name="connsiteY80" fmla="*/ 0 h 7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965318" h="772160">
                    <a:moveTo>
                      <a:pt x="538480" y="0"/>
                    </a:moveTo>
                    <a:lnTo>
                      <a:pt x="538480" y="0"/>
                    </a:lnTo>
                    <a:cubicBezTo>
                      <a:pt x="540173" y="16933"/>
                      <a:pt x="541572" y="33899"/>
                      <a:pt x="543560" y="50800"/>
                    </a:cubicBezTo>
                    <a:cubicBezTo>
                      <a:pt x="544959" y="62692"/>
                      <a:pt x="543285" y="75650"/>
                      <a:pt x="548640" y="86360"/>
                    </a:cubicBezTo>
                    <a:cubicBezTo>
                      <a:pt x="551035" y="91149"/>
                      <a:pt x="558800" y="89747"/>
                      <a:pt x="563880" y="91440"/>
                    </a:cubicBezTo>
                    <a:cubicBezTo>
                      <a:pt x="575115" y="102675"/>
                      <a:pt x="582207" y="107775"/>
                      <a:pt x="589280" y="121920"/>
                    </a:cubicBezTo>
                    <a:cubicBezTo>
                      <a:pt x="597543" y="138447"/>
                      <a:pt x="589961" y="137841"/>
                      <a:pt x="604520" y="152400"/>
                    </a:cubicBezTo>
                    <a:cubicBezTo>
                      <a:pt x="608837" y="156717"/>
                      <a:pt x="614680" y="159173"/>
                      <a:pt x="619760" y="162560"/>
                    </a:cubicBezTo>
                    <a:cubicBezTo>
                      <a:pt x="621453" y="169333"/>
                      <a:pt x="620836" y="177160"/>
                      <a:pt x="624840" y="182880"/>
                    </a:cubicBezTo>
                    <a:cubicBezTo>
                      <a:pt x="656335" y="227873"/>
                      <a:pt x="646755" y="199715"/>
                      <a:pt x="675640" y="228600"/>
                    </a:cubicBezTo>
                    <a:cubicBezTo>
                      <a:pt x="679957" y="232917"/>
                      <a:pt x="680008" y="241909"/>
                      <a:pt x="685800" y="243840"/>
                    </a:cubicBezTo>
                    <a:cubicBezTo>
                      <a:pt x="701944" y="249221"/>
                      <a:pt x="719667" y="247227"/>
                      <a:pt x="736600" y="248920"/>
                    </a:cubicBezTo>
                    <a:cubicBezTo>
                      <a:pt x="743373" y="252307"/>
                      <a:pt x="750426" y="255184"/>
                      <a:pt x="756920" y="259080"/>
                    </a:cubicBezTo>
                    <a:cubicBezTo>
                      <a:pt x="767391" y="265362"/>
                      <a:pt x="775816" y="275539"/>
                      <a:pt x="787400" y="279400"/>
                    </a:cubicBezTo>
                    <a:cubicBezTo>
                      <a:pt x="799795" y="283532"/>
                      <a:pt x="808032" y="284792"/>
                      <a:pt x="817880" y="294640"/>
                    </a:cubicBezTo>
                    <a:cubicBezTo>
                      <a:pt x="823867" y="300627"/>
                      <a:pt x="825305" y="311704"/>
                      <a:pt x="833120" y="314960"/>
                    </a:cubicBezTo>
                    <a:cubicBezTo>
                      <a:pt x="847274" y="320858"/>
                      <a:pt x="863600" y="318347"/>
                      <a:pt x="878840" y="320040"/>
                    </a:cubicBezTo>
                    <a:cubicBezTo>
                      <a:pt x="883920" y="323427"/>
                      <a:pt x="888501" y="327720"/>
                      <a:pt x="894080" y="330200"/>
                    </a:cubicBezTo>
                    <a:cubicBezTo>
                      <a:pt x="903867" y="334550"/>
                      <a:pt x="914400" y="336973"/>
                      <a:pt x="924560" y="340360"/>
                    </a:cubicBezTo>
                    <a:cubicBezTo>
                      <a:pt x="929640" y="342053"/>
                      <a:pt x="935011" y="343045"/>
                      <a:pt x="939800" y="345440"/>
                    </a:cubicBezTo>
                    <a:lnTo>
                      <a:pt x="960120" y="355600"/>
                    </a:lnTo>
                    <a:cubicBezTo>
                      <a:pt x="961813" y="360680"/>
                      <a:pt x="966080" y="365558"/>
                      <a:pt x="965200" y="370840"/>
                    </a:cubicBezTo>
                    <a:cubicBezTo>
                      <a:pt x="962757" y="385496"/>
                      <a:pt x="951458" y="388569"/>
                      <a:pt x="939800" y="391160"/>
                    </a:cubicBezTo>
                    <a:cubicBezTo>
                      <a:pt x="914514" y="396779"/>
                      <a:pt x="889000" y="401320"/>
                      <a:pt x="863600" y="406400"/>
                    </a:cubicBezTo>
                    <a:cubicBezTo>
                      <a:pt x="856827" y="411480"/>
                      <a:pt x="848700" y="415136"/>
                      <a:pt x="843280" y="421640"/>
                    </a:cubicBezTo>
                    <a:cubicBezTo>
                      <a:pt x="811773" y="459449"/>
                      <a:pt x="880036" y="410683"/>
                      <a:pt x="817880" y="452120"/>
                    </a:cubicBezTo>
                    <a:cubicBezTo>
                      <a:pt x="809665" y="457597"/>
                      <a:pt x="800853" y="462127"/>
                      <a:pt x="792480" y="467360"/>
                    </a:cubicBezTo>
                    <a:cubicBezTo>
                      <a:pt x="787303" y="470596"/>
                      <a:pt x="782798" y="474994"/>
                      <a:pt x="777240" y="477520"/>
                    </a:cubicBezTo>
                    <a:cubicBezTo>
                      <a:pt x="764069" y="483507"/>
                      <a:pt x="749955" y="487195"/>
                      <a:pt x="736600" y="492760"/>
                    </a:cubicBezTo>
                    <a:cubicBezTo>
                      <a:pt x="729610" y="495673"/>
                      <a:pt x="723200" y="499844"/>
                      <a:pt x="716280" y="502920"/>
                    </a:cubicBezTo>
                    <a:cubicBezTo>
                      <a:pt x="707947" y="506624"/>
                      <a:pt x="699213" y="509376"/>
                      <a:pt x="690880" y="513080"/>
                    </a:cubicBezTo>
                    <a:cubicBezTo>
                      <a:pt x="683960" y="516156"/>
                      <a:pt x="676861" y="519039"/>
                      <a:pt x="670560" y="523240"/>
                    </a:cubicBezTo>
                    <a:cubicBezTo>
                      <a:pt x="659345" y="530717"/>
                      <a:pt x="643510" y="546925"/>
                      <a:pt x="629920" y="553720"/>
                    </a:cubicBezTo>
                    <a:cubicBezTo>
                      <a:pt x="587822" y="574769"/>
                      <a:pt x="620057" y="555770"/>
                      <a:pt x="589280" y="568960"/>
                    </a:cubicBezTo>
                    <a:cubicBezTo>
                      <a:pt x="582319" y="571943"/>
                      <a:pt x="575733" y="575733"/>
                      <a:pt x="568960" y="579120"/>
                    </a:cubicBezTo>
                    <a:cubicBezTo>
                      <a:pt x="565573" y="584200"/>
                      <a:pt x="564101" y="591331"/>
                      <a:pt x="558800" y="594360"/>
                    </a:cubicBezTo>
                    <a:cubicBezTo>
                      <a:pt x="551303" y="598644"/>
                      <a:pt x="541829" y="597567"/>
                      <a:pt x="533400" y="599440"/>
                    </a:cubicBezTo>
                    <a:cubicBezTo>
                      <a:pt x="526584" y="600955"/>
                      <a:pt x="519853" y="602827"/>
                      <a:pt x="513080" y="604520"/>
                    </a:cubicBezTo>
                    <a:cubicBezTo>
                      <a:pt x="474209" y="633673"/>
                      <a:pt x="509154" y="610216"/>
                      <a:pt x="441960" y="640080"/>
                    </a:cubicBezTo>
                    <a:cubicBezTo>
                      <a:pt x="373816" y="670366"/>
                      <a:pt x="423719" y="652934"/>
                      <a:pt x="386080" y="665480"/>
                    </a:cubicBezTo>
                    <a:cubicBezTo>
                      <a:pt x="381000" y="670560"/>
                      <a:pt x="377078" y="677156"/>
                      <a:pt x="370840" y="680720"/>
                    </a:cubicBezTo>
                    <a:cubicBezTo>
                      <a:pt x="364778" y="684184"/>
                      <a:pt x="357233" y="683882"/>
                      <a:pt x="350520" y="685800"/>
                    </a:cubicBezTo>
                    <a:cubicBezTo>
                      <a:pt x="345371" y="687271"/>
                      <a:pt x="340507" y="689718"/>
                      <a:pt x="335280" y="690880"/>
                    </a:cubicBezTo>
                    <a:cubicBezTo>
                      <a:pt x="312095" y="696032"/>
                      <a:pt x="308033" y="693123"/>
                      <a:pt x="289560" y="701040"/>
                    </a:cubicBezTo>
                    <a:cubicBezTo>
                      <a:pt x="265691" y="711269"/>
                      <a:pt x="270799" y="710812"/>
                      <a:pt x="248920" y="726440"/>
                    </a:cubicBezTo>
                    <a:cubicBezTo>
                      <a:pt x="243952" y="729989"/>
                      <a:pt x="239528" y="734846"/>
                      <a:pt x="233680" y="736600"/>
                    </a:cubicBezTo>
                    <a:cubicBezTo>
                      <a:pt x="222211" y="740041"/>
                      <a:pt x="209973" y="739987"/>
                      <a:pt x="198120" y="741680"/>
                    </a:cubicBezTo>
                    <a:cubicBezTo>
                      <a:pt x="193040" y="746760"/>
                      <a:pt x="188858" y="752935"/>
                      <a:pt x="182880" y="756920"/>
                    </a:cubicBezTo>
                    <a:cubicBezTo>
                      <a:pt x="178425" y="759890"/>
                      <a:pt x="172654" y="760120"/>
                      <a:pt x="167640" y="762000"/>
                    </a:cubicBezTo>
                    <a:cubicBezTo>
                      <a:pt x="159102" y="765202"/>
                      <a:pt x="150707" y="768773"/>
                      <a:pt x="142240" y="772160"/>
                    </a:cubicBezTo>
                    <a:cubicBezTo>
                      <a:pt x="101600" y="767080"/>
                      <a:pt x="60834" y="762922"/>
                      <a:pt x="20320" y="756920"/>
                    </a:cubicBezTo>
                    <a:cubicBezTo>
                      <a:pt x="15023" y="756135"/>
                      <a:pt x="8425" y="756021"/>
                      <a:pt x="5080" y="751840"/>
                    </a:cubicBezTo>
                    <a:cubicBezTo>
                      <a:pt x="719" y="746388"/>
                      <a:pt x="1693" y="738293"/>
                      <a:pt x="0" y="731520"/>
                    </a:cubicBezTo>
                    <a:cubicBezTo>
                      <a:pt x="1693" y="711200"/>
                      <a:pt x="2828" y="690826"/>
                      <a:pt x="5080" y="670560"/>
                    </a:cubicBezTo>
                    <a:cubicBezTo>
                      <a:pt x="6217" y="660323"/>
                      <a:pt x="5554" y="649293"/>
                      <a:pt x="10160" y="640080"/>
                    </a:cubicBezTo>
                    <a:cubicBezTo>
                      <a:pt x="16319" y="627761"/>
                      <a:pt x="34287" y="617222"/>
                      <a:pt x="45720" y="609600"/>
                    </a:cubicBezTo>
                    <a:cubicBezTo>
                      <a:pt x="49107" y="604520"/>
                      <a:pt x="53475" y="599972"/>
                      <a:pt x="55880" y="594360"/>
                    </a:cubicBezTo>
                    <a:cubicBezTo>
                      <a:pt x="58630" y="587943"/>
                      <a:pt x="59042" y="580753"/>
                      <a:pt x="60960" y="574040"/>
                    </a:cubicBezTo>
                    <a:cubicBezTo>
                      <a:pt x="75536" y="523025"/>
                      <a:pt x="55239" y="602004"/>
                      <a:pt x="71120" y="538480"/>
                    </a:cubicBezTo>
                    <a:cubicBezTo>
                      <a:pt x="83362" y="416057"/>
                      <a:pt x="63859" y="538128"/>
                      <a:pt x="91440" y="462280"/>
                    </a:cubicBezTo>
                    <a:cubicBezTo>
                      <a:pt x="94960" y="452600"/>
                      <a:pt x="94362" y="441872"/>
                      <a:pt x="96520" y="431800"/>
                    </a:cubicBezTo>
                    <a:cubicBezTo>
                      <a:pt x="99446" y="418146"/>
                      <a:pt x="103293" y="404707"/>
                      <a:pt x="106680" y="391160"/>
                    </a:cubicBezTo>
                    <a:cubicBezTo>
                      <a:pt x="108373" y="384387"/>
                      <a:pt x="107290" y="376204"/>
                      <a:pt x="111760" y="370840"/>
                    </a:cubicBezTo>
                    <a:lnTo>
                      <a:pt x="137160" y="340360"/>
                    </a:lnTo>
                    <a:cubicBezTo>
                      <a:pt x="146236" y="304056"/>
                      <a:pt x="136277" y="331377"/>
                      <a:pt x="167640" y="289560"/>
                    </a:cubicBezTo>
                    <a:cubicBezTo>
                      <a:pt x="174966" y="279791"/>
                      <a:pt x="180778" y="268955"/>
                      <a:pt x="187960" y="259080"/>
                    </a:cubicBezTo>
                    <a:cubicBezTo>
                      <a:pt x="194337" y="250311"/>
                      <a:pt x="202266" y="242702"/>
                      <a:pt x="208280" y="233680"/>
                    </a:cubicBezTo>
                    <a:cubicBezTo>
                      <a:pt x="215853" y="222321"/>
                      <a:pt x="220165" y="208855"/>
                      <a:pt x="228600" y="198120"/>
                    </a:cubicBezTo>
                    <a:cubicBezTo>
                      <a:pt x="238957" y="184939"/>
                      <a:pt x="247625" y="165316"/>
                      <a:pt x="264160" y="162560"/>
                    </a:cubicBezTo>
                    <a:lnTo>
                      <a:pt x="294640" y="157480"/>
                    </a:lnTo>
                    <a:cubicBezTo>
                      <a:pt x="299720" y="152400"/>
                      <a:pt x="303642" y="145804"/>
                      <a:pt x="309880" y="142240"/>
                    </a:cubicBezTo>
                    <a:cubicBezTo>
                      <a:pt x="315942" y="138776"/>
                      <a:pt x="325562" y="142378"/>
                      <a:pt x="330200" y="137160"/>
                    </a:cubicBezTo>
                    <a:cubicBezTo>
                      <a:pt x="378020" y="83362"/>
                      <a:pt x="327275" y="104268"/>
                      <a:pt x="365760" y="91440"/>
                    </a:cubicBezTo>
                    <a:cubicBezTo>
                      <a:pt x="370840" y="86360"/>
                      <a:pt x="376401" y="81719"/>
                      <a:pt x="381000" y="76200"/>
                    </a:cubicBezTo>
                    <a:cubicBezTo>
                      <a:pt x="384909" y="71510"/>
                      <a:pt x="386080" y="64347"/>
                      <a:pt x="391160" y="60960"/>
                    </a:cubicBezTo>
                    <a:cubicBezTo>
                      <a:pt x="396969" y="57087"/>
                      <a:pt x="404707" y="57573"/>
                      <a:pt x="411480" y="55880"/>
                    </a:cubicBezTo>
                    <a:cubicBezTo>
                      <a:pt x="416560" y="52493"/>
                      <a:pt x="422030" y="49629"/>
                      <a:pt x="426720" y="45720"/>
                    </a:cubicBezTo>
                    <a:cubicBezTo>
                      <a:pt x="432239" y="41121"/>
                      <a:pt x="435144" y="32752"/>
                      <a:pt x="441960" y="30480"/>
                    </a:cubicBezTo>
                    <a:cubicBezTo>
                      <a:pt x="461503" y="23966"/>
                      <a:pt x="502920" y="20320"/>
                      <a:pt x="502920" y="20320"/>
                    </a:cubicBezTo>
                    <a:cubicBezTo>
                      <a:pt x="506307" y="15240"/>
                      <a:pt x="508312" y="8894"/>
                      <a:pt x="513080" y="5080"/>
                    </a:cubicBezTo>
                    <a:cubicBezTo>
                      <a:pt x="517261" y="1735"/>
                      <a:pt x="534247" y="847"/>
                      <a:pt x="538480" y="0"/>
                    </a:cubicBezTo>
                    <a:close/>
                  </a:path>
                </a:pathLst>
              </a:custGeom>
              <a:solidFill>
                <a:srgbClr val="F7F5FF"/>
              </a:solidFill>
              <a:ln>
                <a:solidFill>
                  <a:srgbClr val="F7F5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DA35A71-05E4-83B2-DF5F-7942A12CCA29}"/>
                </a:ext>
              </a:extLst>
            </p:cNvPr>
            <p:cNvSpPr/>
            <p:nvPr/>
          </p:nvSpPr>
          <p:spPr>
            <a:xfrm>
              <a:off x="5334000" y="1041400"/>
              <a:ext cx="965318" cy="990600"/>
            </a:xfrm>
            <a:prstGeom prst="ellipse">
              <a:avLst/>
            </a:prstGeom>
            <a:solidFill>
              <a:srgbClr val="F7F5FF"/>
            </a:solidFill>
            <a:ln>
              <a:solidFill>
                <a:srgbClr val="F7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rgbClr val="772F0B"/>
                  </a:solidFill>
                </a:rPr>
                <a:t>5</a:t>
              </a:r>
            </a:p>
          </p:txBody>
        </p:sp>
      </p:grpSp>
      <p:pic>
        <p:nvPicPr>
          <p:cNvPr id="14" name="Google Shape;55;p13">
            <a:extLst>
              <a:ext uri="{FF2B5EF4-FFF2-40B4-BE49-F238E27FC236}">
                <a16:creationId xmlns:a16="http://schemas.microsoft.com/office/drawing/2014/main" id="{4CC7C09F-433C-01C0-AF73-577586173D45}"/>
              </a:ext>
            </a:extLst>
          </p:cNvPr>
          <p:cNvPicPr preferRelativeResize="0"/>
          <p:nvPr/>
        </p:nvPicPr>
        <p:blipFill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722140" y="0"/>
            <a:ext cx="546985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11692" y="4953000"/>
            <a:ext cx="8710800" cy="186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000" b="1" dirty="0">
                <a:solidFill>
                  <a:srgbClr val="772F0B"/>
                </a:solidFill>
                <a:latin typeface="Inter"/>
                <a:ea typeface="Inter"/>
                <a:cs typeface="Inter"/>
                <a:sym typeface="Inter"/>
              </a:rPr>
              <a:t>Log4shell : POC</a:t>
            </a:r>
            <a:endParaRPr sz="6000" b="1" dirty="0">
              <a:solidFill>
                <a:srgbClr val="772F0B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8282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3" y="-237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20800" y="1518233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L’environnement vulnérable</a:t>
            </a:r>
            <a:b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b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b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endParaRPr sz="3200" dirty="0">
              <a:solidFill>
                <a:schemeClr val="tx1">
                  <a:lumMod val="65000"/>
                  <a:lumOff val="35000"/>
                </a:schemeClr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48E572-0A70-0798-072A-F5A67354D4A6}"/>
              </a:ext>
            </a:extLst>
          </p:cNvPr>
          <p:cNvSpPr txBox="1"/>
          <p:nvPr/>
        </p:nvSpPr>
        <p:spPr>
          <a:xfrm>
            <a:off x="341489" y="2882758"/>
            <a:ext cx="35301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fr-FR" sz="2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8E0BB81-E2CB-1D6A-A572-0C95AAD475A1}"/>
              </a:ext>
            </a:extLst>
          </p:cNvPr>
          <p:cNvSpPr txBox="1"/>
          <p:nvPr/>
        </p:nvSpPr>
        <p:spPr>
          <a:xfrm>
            <a:off x="532405" y="3191881"/>
            <a:ext cx="33970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L’application « 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GoFinance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» détectée sur le réseau de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Dump&amp;Damper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sera pris en exemple.</a:t>
            </a:r>
          </a:p>
          <a:p>
            <a:pPr algn="just"/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L’application web est disponible sur le port 8080 du serveur.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Image 1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285EC597-AB38-BC20-648F-872BC80B4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006" y="3694312"/>
            <a:ext cx="7717395" cy="3163687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F2109265-0290-B623-CAAC-80014F5E09B4}"/>
              </a:ext>
            </a:extLst>
          </p:cNvPr>
          <p:cNvGrpSpPr/>
          <p:nvPr/>
        </p:nvGrpSpPr>
        <p:grpSpPr>
          <a:xfrm>
            <a:off x="4968000" y="652359"/>
            <a:ext cx="7022100" cy="1021767"/>
            <a:chOff x="4968000" y="1955801"/>
            <a:chExt cx="7709900" cy="1103826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817EE51-FAAC-9300-E78D-6533CD89CEDE}"/>
                </a:ext>
              </a:extLst>
            </p:cNvPr>
            <p:cNvSpPr/>
            <p:nvPr/>
          </p:nvSpPr>
          <p:spPr>
            <a:xfrm>
              <a:off x="6096000" y="1955801"/>
              <a:ext cx="5130800" cy="11038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BC7D49C-1FF1-38C3-D66A-1A684F5231A8}"/>
                </a:ext>
              </a:extLst>
            </p:cNvPr>
            <p:cNvSpPr txBox="1"/>
            <p:nvPr/>
          </p:nvSpPr>
          <p:spPr>
            <a:xfrm>
              <a:off x="4968000" y="2065868"/>
              <a:ext cx="7709900" cy="903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0475" marR="1529715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fr-FR" sz="1800" i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$ </a:t>
              </a:r>
              <a:r>
                <a:rPr lang="fr-FR" sz="1800" i="1" dirty="0" err="1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sudo</a:t>
              </a:r>
              <a:r>
                <a:rPr lang="fr-FR" sz="1800" i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docker </a:t>
              </a:r>
              <a:r>
                <a:rPr lang="fr-FR" sz="1800" i="1" dirty="0" err="1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build</a:t>
              </a:r>
              <a:r>
                <a:rPr lang="fr-FR" sz="1800" i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-t log4j-shell-poc .</a:t>
              </a:r>
              <a:endPara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260475" marR="1529715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fr-FR" sz="1800" i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$ </a:t>
              </a:r>
              <a:r>
                <a:rPr lang="fr-FR" sz="1800" i="1" dirty="0" err="1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sudo</a:t>
              </a:r>
              <a:r>
                <a:rPr lang="fr-FR" sz="1800" i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docker run --network host log4j-shell-poc</a:t>
              </a:r>
              <a:endPara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081F0CF8-BF8C-43C3-5FBC-8CB13A9BF97B}"/>
              </a:ext>
            </a:extLst>
          </p:cNvPr>
          <p:cNvSpPr/>
          <p:nvPr/>
        </p:nvSpPr>
        <p:spPr>
          <a:xfrm>
            <a:off x="7826630" y="2227341"/>
            <a:ext cx="1038146" cy="1021766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1D13A9-9455-2DC6-5E83-76ECFF063587}"/>
              </a:ext>
            </a:extLst>
          </p:cNvPr>
          <p:cNvSpPr txBox="1"/>
          <p:nvPr/>
        </p:nvSpPr>
        <p:spPr>
          <a:xfrm>
            <a:off x="4968000" y="5974520"/>
            <a:ext cx="6573760" cy="8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272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3" y="-237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20800" y="1518233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Détection de la vulnérabilité</a:t>
            </a:r>
            <a:b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b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b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endParaRPr sz="3200" dirty="0">
              <a:solidFill>
                <a:schemeClr val="tx1">
                  <a:lumMod val="65000"/>
                  <a:lumOff val="35000"/>
                </a:schemeClr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F63E20-74C5-06FE-A62C-E5B1C3C5C44F}"/>
              </a:ext>
            </a:extLst>
          </p:cNvPr>
          <p:cNvSpPr txBox="1"/>
          <p:nvPr/>
        </p:nvSpPr>
        <p:spPr>
          <a:xfrm>
            <a:off x="4482100" y="468501"/>
            <a:ext cx="7709900" cy="1433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Détection à froid</a:t>
            </a: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8E572-0A70-0798-072A-F5A67354D4A6}"/>
              </a:ext>
            </a:extLst>
          </p:cNvPr>
          <p:cNvSpPr txBox="1"/>
          <p:nvPr/>
        </p:nvSpPr>
        <p:spPr>
          <a:xfrm>
            <a:off x="341489" y="2882758"/>
            <a:ext cx="35301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fr-FR" sz="2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8E0BB81-E2CB-1D6A-A572-0C95AAD475A1}"/>
              </a:ext>
            </a:extLst>
          </p:cNvPr>
          <p:cNvSpPr txBox="1"/>
          <p:nvPr/>
        </p:nvSpPr>
        <p:spPr>
          <a:xfrm>
            <a:off x="532405" y="2882758"/>
            <a:ext cx="33970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L’application utilise la version 2.14.1 de log4j, elle est donc vulnérable à log4shell.</a:t>
            </a:r>
          </a:p>
          <a:p>
            <a:pPr algn="just"/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Après vérification, il est possible de communiquer avec le serveur LDAP malveillant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C86872F-5763-E13F-DC57-F0682385DD91}"/>
              </a:ext>
            </a:extLst>
          </p:cNvPr>
          <p:cNvGrpSpPr/>
          <p:nvPr/>
        </p:nvGrpSpPr>
        <p:grpSpPr>
          <a:xfrm>
            <a:off x="5173391" y="2608758"/>
            <a:ext cx="5760720" cy="471170"/>
            <a:chOff x="0" y="0"/>
            <a:chExt cx="5760720" cy="471268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8A97C842-88A7-CF26-4D37-A111DD9A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6458"/>
              <a:ext cx="5760720" cy="32702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84007C-4A13-72D8-87A4-AA9F7E8DE75A}"/>
                </a:ext>
              </a:extLst>
            </p:cNvPr>
            <p:cNvSpPr/>
            <p:nvPr/>
          </p:nvSpPr>
          <p:spPr>
            <a:xfrm>
              <a:off x="3641481" y="0"/>
              <a:ext cx="1033976" cy="471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3E7E00D-2A00-5B50-AC83-0873932FC9EB}"/>
              </a:ext>
            </a:extLst>
          </p:cNvPr>
          <p:cNvGrpSpPr/>
          <p:nvPr/>
        </p:nvGrpSpPr>
        <p:grpSpPr>
          <a:xfrm>
            <a:off x="4598913" y="4409367"/>
            <a:ext cx="7370599" cy="1877774"/>
            <a:chOff x="3793354" y="3221083"/>
            <a:chExt cx="5563235" cy="1417320"/>
          </a:xfrm>
        </p:grpSpPr>
        <p:pic>
          <p:nvPicPr>
            <p:cNvPr id="8" name="Image 7" descr="Une image contenant texte, capture d’écran, Police, nombre&#10;&#10;Description générée automatiquement">
              <a:extLst>
                <a:ext uri="{FF2B5EF4-FFF2-40B4-BE49-F238E27FC236}">
                  <a16:creationId xmlns:a16="http://schemas.microsoft.com/office/drawing/2014/main" id="{31D1B7D3-05D3-90F8-5551-ED9F19F3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354" y="3221083"/>
              <a:ext cx="1472565" cy="141732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A27C316-A8AE-7101-35D8-5C4CC8CEA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801"/>
            <a:stretch/>
          </p:blipFill>
          <p:spPr bwMode="auto">
            <a:xfrm>
              <a:off x="6374629" y="3699238"/>
              <a:ext cx="2981960" cy="4445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2F2B53EA-DBA0-C1C9-ED17-A4D835B40974}"/>
                </a:ext>
              </a:extLst>
            </p:cNvPr>
            <p:cNvSpPr/>
            <p:nvPr/>
          </p:nvSpPr>
          <p:spPr>
            <a:xfrm>
              <a:off x="5518014" y="3649073"/>
              <a:ext cx="536575" cy="561975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656906E-7081-C1DB-D8DE-D6EC12AF3903}"/>
              </a:ext>
            </a:extLst>
          </p:cNvPr>
          <p:cNvGrpSpPr/>
          <p:nvPr/>
        </p:nvGrpSpPr>
        <p:grpSpPr>
          <a:xfrm>
            <a:off x="5408611" y="1102040"/>
            <a:ext cx="5525500" cy="561975"/>
            <a:chOff x="4968000" y="1955801"/>
            <a:chExt cx="7709900" cy="561975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6F9D035-BDFC-FDC4-4D65-C5764C971376}"/>
                </a:ext>
              </a:extLst>
            </p:cNvPr>
            <p:cNvSpPr/>
            <p:nvPr/>
          </p:nvSpPr>
          <p:spPr>
            <a:xfrm>
              <a:off x="6096000" y="1955801"/>
              <a:ext cx="5130800" cy="56197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740067C-36BB-EA05-A6A0-A4174AAA8454}"/>
                </a:ext>
              </a:extLst>
            </p:cNvPr>
            <p:cNvSpPr txBox="1"/>
            <p:nvPr/>
          </p:nvSpPr>
          <p:spPr>
            <a:xfrm>
              <a:off x="4968000" y="2065868"/>
              <a:ext cx="7709900" cy="3921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60475" marR="1529715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fr-FR" sz="1800" i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$  ./log4j2-scan </a:t>
              </a:r>
              <a:r>
                <a:rPr lang="fr-FR" sz="1800" i="1" dirty="0" err="1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GoFinance</a:t>
              </a:r>
              <a:endPara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56368F8E-1B33-4872-9588-9A5C81866C0A}"/>
              </a:ext>
            </a:extLst>
          </p:cNvPr>
          <p:cNvSpPr txBox="1"/>
          <p:nvPr/>
        </p:nvSpPr>
        <p:spPr>
          <a:xfrm>
            <a:off x="4522247" y="3523074"/>
            <a:ext cx="7709900" cy="1433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Détection en conditions réelles</a:t>
            </a: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E0F4C143-CA69-ED0E-6B13-0920CBED5753}"/>
              </a:ext>
            </a:extLst>
          </p:cNvPr>
          <p:cNvSpPr/>
          <p:nvPr/>
        </p:nvSpPr>
        <p:spPr>
          <a:xfrm>
            <a:off x="7708900" y="1842300"/>
            <a:ext cx="787400" cy="766322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300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3" y="-237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20800" y="1518233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Mise en place du serveur Web</a:t>
            </a:r>
            <a:endParaRPr sz="3200" dirty="0">
              <a:solidFill>
                <a:schemeClr val="tx1">
                  <a:lumMod val="65000"/>
                  <a:lumOff val="35000"/>
                </a:schemeClr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F63E20-74C5-06FE-A62C-E5B1C3C5C44F}"/>
              </a:ext>
            </a:extLst>
          </p:cNvPr>
          <p:cNvSpPr txBox="1"/>
          <p:nvPr/>
        </p:nvSpPr>
        <p:spPr>
          <a:xfrm>
            <a:off x="4933694" y="592647"/>
            <a:ext cx="6109700" cy="132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Un reverse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shell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Java est exécuté sur le serveur web 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8E572-0A70-0798-072A-F5A67354D4A6}"/>
              </a:ext>
            </a:extLst>
          </p:cNvPr>
          <p:cNvSpPr txBox="1"/>
          <p:nvPr/>
        </p:nvSpPr>
        <p:spPr>
          <a:xfrm>
            <a:off x="341489" y="2882758"/>
            <a:ext cx="35301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fr-FR" sz="2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8E0BB81-E2CB-1D6A-A572-0C95AAD475A1}"/>
              </a:ext>
            </a:extLst>
          </p:cNvPr>
          <p:cNvSpPr txBox="1"/>
          <p:nvPr/>
        </p:nvSpPr>
        <p:spPr>
          <a:xfrm>
            <a:off x="486494" y="2818682"/>
            <a:ext cx="34435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serveur web malveillant est accessible sur le port 8000.</a:t>
            </a:r>
          </a:p>
          <a:p>
            <a:pPr algn="just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serveur web héberge une classe la classe Java Exploit. Elle permet de connecter un reverse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shell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entre la victime et l’attaquant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FE3396E-D0A8-D730-19AD-45F125704B96}"/>
              </a:ext>
            </a:extLst>
          </p:cNvPr>
          <p:cNvGrpSpPr/>
          <p:nvPr/>
        </p:nvGrpSpPr>
        <p:grpSpPr>
          <a:xfrm>
            <a:off x="4599538" y="4917154"/>
            <a:ext cx="7236700" cy="1372283"/>
            <a:chOff x="3242945" y="2887980"/>
            <a:chExt cx="5706110" cy="1082040"/>
          </a:xfrm>
        </p:grpSpPr>
        <p:pic>
          <p:nvPicPr>
            <p:cNvPr id="14" name="Image 13" descr="Une image contenant texte, capture d’écran, Police&#10;&#10;Description générée automatiquement">
              <a:extLst>
                <a:ext uri="{FF2B5EF4-FFF2-40B4-BE49-F238E27FC236}">
                  <a16:creationId xmlns:a16="http://schemas.microsoft.com/office/drawing/2014/main" id="{A8F7DAD8-D777-4EE0-B379-9D97E000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945" y="3227070"/>
              <a:ext cx="3223895" cy="513715"/>
            </a:xfrm>
            <a:prstGeom prst="rect">
              <a:avLst/>
            </a:prstGeom>
          </p:spPr>
        </p:pic>
        <p:pic>
          <p:nvPicPr>
            <p:cNvPr id="15" name="Image 14" descr="Une image contenant texte, capture d’écran, logiciel, Logiciel multimédia&#10;&#10;Description générée automatiquement">
              <a:extLst>
                <a:ext uri="{FF2B5EF4-FFF2-40B4-BE49-F238E27FC236}">
                  <a16:creationId xmlns:a16="http://schemas.microsoft.com/office/drawing/2014/main" id="{8AF08279-B04E-34D5-96C1-2CA5FDF1A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38" r="13784"/>
            <a:stretch/>
          </p:blipFill>
          <p:spPr bwMode="auto">
            <a:xfrm>
              <a:off x="6907530" y="2887980"/>
              <a:ext cx="2041525" cy="108204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77A36233-FFFA-0E8F-D29C-A826408D42F5}"/>
                </a:ext>
              </a:extLst>
            </p:cNvPr>
            <p:cNvSpPr/>
            <p:nvPr/>
          </p:nvSpPr>
          <p:spPr>
            <a:xfrm>
              <a:off x="6563995" y="3286125"/>
              <a:ext cx="285115" cy="486410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20" name="Image 19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2F9A6D60-1C99-5746-B618-31BE1C10FB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r="22995" b="54185"/>
          <a:stretch/>
        </p:blipFill>
        <p:spPr bwMode="auto">
          <a:xfrm>
            <a:off x="5254619" y="1157714"/>
            <a:ext cx="4965700" cy="29917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1D763BF-CC06-9B65-D403-7AB98432E320}"/>
              </a:ext>
            </a:extLst>
          </p:cNvPr>
          <p:cNvSpPr txBox="1"/>
          <p:nvPr/>
        </p:nvSpPr>
        <p:spPr>
          <a:xfrm>
            <a:off x="4933694" y="4398681"/>
            <a:ext cx="6109700" cy="132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Le serveur web est démarré et propose le fichier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Exploit.class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244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3" y="-237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20800" y="1518233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Mise en place du serveur LDAP</a:t>
            </a:r>
            <a:endParaRPr sz="3200" dirty="0">
              <a:solidFill>
                <a:schemeClr val="tx1">
                  <a:lumMod val="65000"/>
                  <a:lumOff val="35000"/>
                </a:schemeClr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F63E20-74C5-06FE-A62C-E5B1C3C5C44F}"/>
              </a:ext>
            </a:extLst>
          </p:cNvPr>
          <p:cNvSpPr txBox="1"/>
          <p:nvPr/>
        </p:nvSpPr>
        <p:spPr>
          <a:xfrm>
            <a:off x="4787900" y="514734"/>
            <a:ext cx="7709900" cy="132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Toutes les demandes d’adresses renvoient vers le serveur web malveillant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8E572-0A70-0798-072A-F5A67354D4A6}"/>
              </a:ext>
            </a:extLst>
          </p:cNvPr>
          <p:cNvSpPr txBox="1"/>
          <p:nvPr/>
        </p:nvSpPr>
        <p:spPr>
          <a:xfrm>
            <a:off x="520800" y="2892609"/>
            <a:ext cx="31129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Toute requête effectuée vers le serveur LDAP malveillant retournera l’adresse du reverse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shell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</a:rPr>
              <a:t> présent sur le serveur web malveillant</a:t>
            </a:r>
            <a:r>
              <a:rPr lang="fr-F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endParaRPr lang="fr-FR" sz="2000" dirty="0"/>
          </a:p>
        </p:txBody>
      </p:sp>
      <p:pic>
        <p:nvPicPr>
          <p:cNvPr id="2" name="Image 1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1EC023F-8698-DDA4-BAD2-BE1138D5C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000" y="4378147"/>
            <a:ext cx="6518796" cy="1232594"/>
          </a:xfrm>
          <a:prstGeom prst="rect">
            <a:avLst/>
          </a:prstGeom>
        </p:spPr>
      </p:pic>
      <p:pic>
        <p:nvPicPr>
          <p:cNvPr id="4" name="Image 3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A64CDCEB-EBE1-58A3-CF83-29C18A5B6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247259"/>
            <a:ext cx="5749819" cy="194075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B539B18-1FCF-F2BE-B04E-088F191C0FDF}"/>
              </a:ext>
            </a:extLst>
          </p:cNvPr>
          <p:cNvSpPr txBox="1"/>
          <p:nvPr/>
        </p:nvSpPr>
        <p:spPr>
          <a:xfrm>
            <a:off x="4787900" y="3547819"/>
            <a:ext cx="7709900" cy="132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Le serveur LDAP malveillant est démarré sur le port 1389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13208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3" y="-237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20800" y="1518233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Compromission de l’application</a:t>
            </a:r>
            <a:endParaRPr sz="3200" dirty="0">
              <a:solidFill>
                <a:schemeClr val="tx1">
                  <a:lumMod val="65000"/>
                  <a:lumOff val="35000"/>
                </a:schemeClr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9F63E20-74C5-06FE-A62C-E5B1C3C5C44F}"/>
              </a:ext>
            </a:extLst>
          </p:cNvPr>
          <p:cNvSpPr txBox="1"/>
          <p:nvPr/>
        </p:nvSpPr>
        <p:spPr>
          <a:xfrm>
            <a:off x="4841000" y="598255"/>
            <a:ext cx="6525500" cy="132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Le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payload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malveillant est injecté dans les logs du serveur victime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8E572-0A70-0798-072A-F5A67354D4A6}"/>
              </a:ext>
            </a:extLst>
          </p:cNvPr>
          <p:cNvSpPr txBox="1"/>
          <p:nvPr/>
        </p:nvSpPr>
        <p:spPr>
          <a:xfrm>
            <a:off x="341489" y="2882758"/>
            <a:ext cx="35301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fr-FR" sz="2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8E0BB81-E2CB-1D6A-A572-0C95AAD475A1}"/>
              </a:ext>
            </a:extLst>
          </p:cNvPr>
          <p:cNvSpPr txBox="1"/>
          <p:nvPr/>
        </p:nvSpPr>
        <p:spPr>
          <a:xfrm>
            <a:off x="639030" y="2811103"/>
            <a:ext cx="34118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démonstration a finalement permis de mettre en évidence l’exploitation de log4shell à travers l’application « 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GoFinance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».</a:t>
            </a:r>
          </a:p>
          <a:p>
            <a:pPr algn="just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Différentes manières d’exploiter cette vulnérabilité existent, mais le mécanisme reste le même.</a:t>
            </a:r>
          </a:p>
          <a:p>
            <a:pPr algn="just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7E0BBA-11E4-7493-BC9A-EBD8D26AA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15" y="5636642"/>
            <a:ext cx="6741029" cy="660733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DA27D4-517A-D6E8-A86E-CAC6E5E73CA6}"/>
              </a:ext>
            </a:extLst>
          </p:cNvPr>
          <p:cNvGrpSpPr/>
          <p:nvPr/>
        </p:nvGrpSpPr>
        <p:grpSpPr>
          <a:xfrm>
            <a:off x="5416915" y="1179467"/>
            <a:ext cx="5792200" cy="2374470"/>
            <a:chOff x="4633845" y="1274360"/>
            <a:chExt cx="7216666" cy="2958420"/>
          </a:xfrm>
        </p:grpSpPr>
        <p:pic>
          <p:nvPicPr>
            <p:cNvPr id="10" name="Image 9" descr="Une image contenant texte, capture d’écran, logiciel, Système d’exploitation&#10;&#10;Description générée automatiquement">
              <a:extLst>
                <a:ext uri="{FF2B5EF4-FFF2-40B4-BE49-F238E27FC236}">
                  <a16:creationId xmlns:a16="http://schemas.microsoft.com/office/drawing/2014/main" id="{EF657097-BCA5-D519-F64C-9037BFB09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3845" y="1274360"/>
              <a:ext cx="7216666" cy="2958420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ACE7C5D-2D34-2196-0B19-F9D5ED7C9C2B}"/>
                </a:ext>
              </a:extLst>
            </p:cNvPr>
            <p:cNvSpPr txBox="1"/>
            <p:nvPr/>
          </p:nvSpPr>
          <p:spPr>
            <a:xfrm>
              <a:off x="4900556" y="1661110"/>
              <a:ext cx="4126259" cy="46016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Times New Roman" panose="02020603050405020304" pitchFamily="18" charset="0"/>
                  <a:cs typeface="Courier New" panose="02070309020205020404" pitchFamily="49" charset="0"/>
                </a:rPr>
                <a:t>${</a:t>
              </a:r>
              <a:r>
                <a:rPr kumimoji="0" lang="fr-FR" altLang="fr-FR" sz="1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Times New Roman" panose="02020603050405020304" pitchFamily="18" charset="0"/>
                  <a:cs typeface="Courier New" panose="02070309020205020404" pitchFamily="49" charset="0"/>
                </a:rPr>
                <a:t>jndi:ldap</a:t>
              </a:r>
              <a:r>
                <a:rPr kumimoji="0" lang="fr-FR" altLang="fr-FR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Times New Roman" panose="02020603050405020304" pitchFamily="18" charset="0"/>
                  <a:cs typeface="Courier New" panose="02070309020205020404" pitchFamily="49" charset="0"/>
                </a:rPr>
                <a:t>://127.0.0.1 :1389/a}</a:t>
              </a:r>
              <a:endParaRPr kumimoji="0" lang="fr-FR" altLang="fr-F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470AA53A-1F96-5080-E4FB-11275F6B6947}"/>
                </a:ext>
              </a:extLst>
            </p:cNvPr>
            <p:cNvSpPr/>
            <p:nvPr/>
          </p:nvSpPr>
          <p:spPr>
            <a:xfrm rot="3028234">
              <a:off x="8658144" y="2212136"/>
              <a:ext cx="965200" cy="36933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6307A0D-E7D2-5212-D167-C5A89E5B0D5C}"/>
              </a:ext>
            </a:extLst>
          </p:cNvPr>
          <p:cNvGrpSpPr/>
          <p:nvPr/>
        </p:nvGrpSpPr>
        <p:grpSpPr>
          <a:xfrm>
            <a:off x="4958436" y="3767241"/>
            <a:ext cx="6408064" cy="1363388"/>
            <a:chOff x="4858115" y="4060223"/>
            <a:chExt cx="6408064" cy="1363388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ACB14CB-19BF-80DA-9317-BC0B78DC0689}"/>
                </a:ext>
              </a:extLst>
            </p:cNvPr>
            <p:cNvGrpSpPr/>
            <p:nvPr/>
          </p:nvGrpSpPr>
          <p:grpSpPr>
            <a:xfrm>
              <a:off x="5500272" y="4535246"/>
              <a:ext cx="5159607" cy="888365"/>
              <a:chOff x="5525672" y="3901257"/>
              <a:chExt cx="5159607" cy="888365"/>
            </a:xfrm>
          </p:grpSpPr>
          <p:pic>
            <p:nvPicPr>
              <p:cNvPr id="2" name="Image 1" descr="Une image contenant texte, capture d’écran, Police&#10;&#10;Description générée automatiquement">
                <a:extLst>
                  <a:ext uri="{FF2B5EF4-FFF2-40B4-BE49-F238E27FC236}">
                    <a16:creationId xmlns:a16="http://schemas.microsoft.com/office/drawing/2014/main" id="{0B6CB562-072D-3FFE-F1A0-3E7DD6F158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3482" r="38771"/>
              <a:stretch/>
            </p:blipFill>
            <p:spPr>
              <a:xfrm>
                <a:off x="6503949" y="4025630"/>
                <a:ext cx="4181330" cy="509616"/>
              </a:xfrm>
              <a:prstGeom prst="rect">
                <a:avLst/>
              </a:prstGeom>
            </p:spPr>
          </p:pic>
          <p:sp>
            <p:nvSpPr>
              <p:cNvPr id="3" name="Zone de texte 7">
                <a:extLst>
                  <a:ext uri="{FF2B5EF4-FFF2-40B4-BE49-F238E27FC236}">
                    <a16:creationId xmlns:a16="http://schemas.microsoft.com/office/drawing/2014/main" id="{F04D83BF-0EAD-15FE-EA5B-D662B426303A}"/>
                  </a:ext>
                </a:extLst>
              </p:cNvPr>
              <p:cNvSpPr txBox="1"/>
              <p:nvPr/>
            </p:nvSpPr>
            <p:spPr>
              <a:xfrm>
                <a:off x="5525672" y="3901257"/>
                <a:ext cx="578485" cy="88836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Bef>
                    <a:spcPts val="500"/>
                  </a:spcBef>
                  <a:spcAft>
                    <a:spcPts val="1000"/>
                  </a:spcAft>
                </a:pPr>
                <a:r>
                  <a:rPr lang="fr-FR" sz="4000" dirty="0">
                    <a:effectLst/>
                    <a:latin typeface="Segoe UI Emoji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🏆</a:t>
                </a:r>
                <a:endParaRPr lang="fr-FR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B3EF9BD-40B8-59D0-6345-B53BD57A6099}"/>
                </a:ext>
              </a:extLst>
            </p:cNvPr>
            <p:cNvSpPr txBox="1"/>
            <p:nvPr/>
          </p:nvSpPr>
          <p:spPr>
            <a:xfrm>
              <a:off x="4858115" y="4060223"/>
              <a:ext cx="6408064" cy="392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5000"/>
                </a:lnSpc>
                <a:spcBef>
                  <a:spcPts val="500"/>
                </a:spcBef>
                <a:spcAft>
                  <a:spcPts val="1000"/>
                </a:spcAft>
              </a:pPr>
              <a:r>
                <a:rPr lang="fr-FR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Le serveur victime est compromis ! Un accès root est obtenu !</a:t>
              </a:r>
              <a:endParaRPr lang="fr-FR" dirty="0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BA9705A9-00D5-F885-054B-EF4F1120410A}"/>
              </a:ext>
            </a:extLst>
          </p:cNvPr>
          <p:cNvSpPr txBox="1"/>
          <p:nvPr/>
        </p:nvSpPr>
        <p:spPr>
          <a:xfrm>
            <a:off x="4997815" y="5054964"/>
            <a:ext cx="57922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Des indices de compromissions sont visibles</a:t>
            </a:r>
            <a:endParaRPr lang="fr-FR" dirty="0"/>
          </a:p>
        </p:txBody>
      </p:sp>
      <p:sp>
        <p:nvSpPr>
          <p:cNvPr id="17" name="Zone de texte 7">
            <a:extLst>
              <a:ext uri="{FF2B5EF4-FFF2-40B4-BE49-F238E27FC236}">
                <a16:creationId xmlns:a16="http://schemas.microsoft.com/office/drawing/2014/main" id="{A48A9664-3EEC-3D7E-82C0-66B460AE26A1}"/>
              </a:ext>
            </a:extLst>
          </p:cNvPr>
          <p:cNvSpPr txBox="1"/>
          <p:nvPr/>
        </p:nvSpPr>
        <p:spPr>
          <a:xfrm>
            <a:off x="10919872" y="4242263"/>
            <a:ext cx="578485" cy="88836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40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🏆</a:t>
            </a:r>
            <a:endParaRPr lang="fr-FR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51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A12BA0B7-BEBA-AEDB-1127-94C3C95B429A}"/>
              </a:ext>
            </a:extLst>
          </p:cNvPr>
          <p:cNvSpPr/>
          <p:nvPr/>
        </p:nvSpPr>
        <p:spPr>
          <a:xfrm>
            <a:off x="7332" y="-23700"/>
            <a:ext cx="12184667" cy="68817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A8C21E-FFD3-0755-2EBB-ABB0EC9413BB}"/>
              </a:ext>
            </a:extLst>
          </p:cNvPr>
          <p:cNvGrpSpPr/>
          <p:nvPr/>
        </p:nvGrpSpPr>
        <p:grpSpPr>
          <a:xfrm>
            <a:off x="700312" y="1696081"/>
            <a:ext cx="4317541" cy="2941939"/>
            <a:chOff x="3570512" y="172081"/>
            <a:chExt cx="4317541" cy="294193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13954C47-07F6-CD48-6CB7-4D92E40BCDE9}"/>
                </a:ext>
              </a:extLst>
            </p:cNvPr>
            <p:cNvGrpSpPr/>
            <p:nvPr/>
          </p:nvGrpSpPr>
          <p:grpSpPr>
            <a:xfrm>
              <a:off x="3570512" y="172081"/>
              <a:ext cx="4317541" cy="2941939"/>
              <a:chOff x="3570512" y="172081"/>
              <a:chExt cx="4317541" cy="2941939"/>
            </a:xfrm>
          </p:grpSpPr>
          <p:pic>
            <p:nvPicPr>
              <p:cNvPr id="120" name="Google Shape;120;p21"/>
              <p:cNvPicPr preferRelativeResize="0"/>
              <p:nvPr/>
            </p:nvPicPr>
            <p:blipFill rotWithShape="1">
              <a:blip r:embed="rId4">
                <a:alphaModFix/>
              </a:blip>
              <a:srcRect l="23048" t="19812" r="18348" b="14297"/>
              <a:stretch/>
            </p:blipFill>
            <p:spPr>
              <a:xfrm rot="282237">
                <a:off x="3570512" y="172081"/>
                <a:ext cx="4317541" cy="29419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01D6D71-F86D-6267-2814-31D420E3A7FF}"/>
                  </a:ext>
                </a:extLst>
              </p:cNvPr>
              <p:cNvSpPr/>
              <p:nvPr/>
            </p:nvSpPr>
            <p:spPr>
              <a:xfrm>
                <a:off x="3743960" y="1569720"/>
                <a:ext cx="965318" cy="772160"/>
              </a:xfrm>
              <a:custGeom>
                <a:avLst/>
                <a:gdLst>
                  <a:gd name="connsiteX0" fmla="*/ 538480 w 965318"/>
                  <a:gd name="connsiteY0" fmla="*/ 0 h 772160"/>
                  <a:gd name="connsiteX1" fmla="*/ 538480 w 965318"/>
                  <a:gd name="connsiteY1" fmla="*/ 0 h 772160"/>
                  <a:gd name="connsiteX2" fmla="*/ 543560 w 965318"/>
                  <a:gd name="connsiteY2" fmla="*/ 50800 h 772160"/>
                  <a:gd name="connsiteX3" fmla="*/ 548640 w 965318"/>
                  <a:gd name="connsiteY3" fmla="*/ 86360 h 772160"/>
                  <a:gd name="connsiteX4" fmla="*/ 563880 w 965318"/>
                  <a:gd name="connsiteY4" fmla="*/ 91440 h 772160"/>
                  <a:gd name="connsiteX5" fmla="*/ 589280 w 965318"/>
                  <a:gd name="connsiteY5" fmla="*/ 121920 h 772160"/>
                  <a:gd name="connsiteX6" fmla="*/ 604520 w 965318"/>
                  <a:gd name="connsiteY6" fmla="*/ 152400 h 772160"/>
                  <a:gd name="connsiteX7" fmla="*/ 619760 w 965318"/>
                  <a:gd name="connsiteY7" fmla="*/ 162560 h 772160"/>
                  <a:gd name="connsiteX8" fmla="*/ 624840 w 965318"/>
                  <a:gd name="connsiteY8" fmla="*/ 182880 h 772160"/>
                  <a:gd name="connsiteX9" fmla="*/ 675640 w 965318"/>
                  <a:gd name="connsiteY9" fmla="*/ 228600 h 772160"/>
                  <a:gd name="connsiteX10" fmla="*/ 685800 w 965318"/>
                  <a:gd name="connsiteY10" fmla="*/ 243840 h 772160"/>
                  <a:gd name="connsiteX11" fmla="*/ 736600 w 965318"/>
                  <a:gd name="connsiteY11" fmla="*/ 248920 h 772160"/>
                  <a:gd name="connsiteX12" fmla="*/ 756920 w 965318"/>
                  <a:gd name="connsiteY12" fmla="*/ 259080 h 772160"/>
                  <a:gd name="connsiteX13" fmla="*/ 787400 w 965318"/>
                  <a:gd name="connsiteY13" fmla="*/ 279400 h 772160"/>
                  <a:gd name="connsiteX14" fmla="*/ 817880 w 965318"/>
                  <a:gd name="connsiteY14" fmla="*/ 294640 h 772160"/>
                  <a:gd name="connsiteX15" fmla="*/ 833120 w 965318"/>
                  <a:gd name="connsiteY15" fmla="*/ 314960 h 772160"/>
                  <a:gd name="connsiteX16" fmla="*/ 878840 w 965318"/>
                  <a:gd name="connsiteY16" fmla="*/ 320040 h 772160"/>
                  <a:gd name="connsiteX17" fmla="*/ 894080 w 965318"/>
                  <a:gd name="connsiteY17" fmla="*/ 330200 h 772160"/>
                  <a:gd name="connsiteX18" fmla="*/ 924560 w 965318"/>
                  <a:gd name="connsiteY18" fmla="*/ 340360 h 772160"/>
                  <a:gd name="connsiteX19" fmla="*/ 939800 w 965318"/>
                  <a:gd name="connsiteY19" fmla="*/ 345440 h 772160"/>
                  <a:gd name="connsiteX20" fmla="*/ 960120 w 965318"/>
                  <a:gd name="connsiteY20" fmla="*/ 355600 h 772160"/>
                  <a:gd name="connsiteX21" fmla="*/ 965200 w 965318"/>
                  <a:gd name="connsiteY21" fmla="*/ 370840 h 772160"/>
                  <a:gd name="connsiteX22" fmla="*/ 939800 w 965318"/>
                  <a:gd name="connsiteY22" fmla="*/ 391160 h 772160"/>
                  <a:gd name="connsiteX23" fmla="*/ 863600 w 965318"/>
                  <a:gd name="connsiteY23" fmla="*/ 406400 h 772160"/>
                  <a:gd name="connsiteX24" fmla="*/ 843280 w 965318"/>
                  <a:gd name="connsiteY24" fmla="*/ 421640 h 772160"/>
                  <a:gd name="connsiteX25" fmla="*/ 817880 w 965318"/>
                  <a:gd name="connsiteY25" fmla="*/ 452120 h 772160"/>
                  <a:gd name="connsiteX26" fmla="*/ 792480 w 965318"/>
                  <a:gd name="connsiteY26" fmla="*/ 467360 h 772160"/>
                  <a:gd name="connsiteX27" fmla="*/ 777240 w 965318"/>
                  <a:gd name="connsiteY27" fmla="*/ 477520 h 772160"/>
                  <a:gd name="connsiteX28" fmla="*/ 736600 w 965318"/>
                  <a:gd name="connsiteY28" fmla="*/ 492760 h 772160"/>
                  <a:gd name="connsiteX29" fmla="*/ 716280 w 965318"/>
                  <a:gd name="connsiteY29" fmla="*/ 502920 h 772160"/>
                  <a:gd name="connsiteX30" fmla="*/ 690880 w 965318"/>
                  <a:gd name="connsiteY30" fmla="*/ 513080 h 772160"/>
                  <a:gd name="connsiteX31" fmla="*/ 670560 w 965318"/>
                  <a:gd name="connsiteY31" fmla="*/ 523240 h 772160"/>
                  <a:gd name="connsiteX32" fmla="*/ 629920 w 965318"/>
                  <a:gd name="connsiteY32" fmla="*/ 553720 h 772160"/>
                  <a:gd name="connsiteX33" fmla="*/ 589280 w 965318"/>
                  <a:gd name="connsiteY33" fmla="*/ 568960 h 772160"/>
                  <a:gd name="connsiteX34" fmla="*/ 568960 w 965318"/>
                  <a:gd name="connsiteY34" fmla="*/ 579120 h 772160"/>
                  <a:gd name="connsiteX35" fmla="*/ 558800 w 965318"/>
                  <a:gd name="connsiteY35" fmla="*/ 594360 h 772160"/>
                  <a:gd name="connsiteX36" fmla="*/ 533400 w 965318"/>
                  <a:gd name="connsiteY36" fmla="*/ 599440 h 772160"/>
                  <a:gd name="connsiteX37" fmla="*/ 513080 w 965318"/>
                  <a:gd name="connsiteY37" fmla="*/ 604520 h 772160"/>
                  <a:gd name="connsiteX38" fmla="*/ 441960 w 965318"/>
                  <a:gd name="connsiteY38" fmla="*/ 640080 h 772160"/>
                  <a:gd name="connsiteX39" fmla="*/ 386080 w 965318"/>
                  <a:gd name="connsiteY39" fmla="*/ 665480 h 772160"/>
                  <a:gd name="connsiteX40" fmla="*/ 370840 w 965318"/>
                  <a:gd name="connsiteY40" fmla="*/ 680720 h 772160"/>
                  <a:gd name="connsiteX41" fmla="*/ 350520 w 965318"/>
                  <a:gd name="connsiteY41" fmla="*/ 685800 h 772160"/>
                  <a:gd name="connsiteX42" fmla="*/ 335280 w 965318"/>
                  <a:gd name="connsiteY42" fmla="*/ 690880 h 772160"/>
                  <a:gd name="connsiteX43" fmla="*/ 289560 w 965318"/>
                  <a:gd name="connsiteY43" fmla="*/ 701040 h 772160"/>
                  <a:gd name="connsiteX44" fmla="*/ 248920 w 965318"/>
                  <a:gd name="connsiteY44" fmla="*/ 726440 h 772160"/>
                  <a:gd name="connsiteX45" fmla="*/ 233680 w 965318"/>
                  <a:gd name="connsiteY45" fmla="*/ 736600 h 772160"/>
                  <a:gd name="connsiteX46" fmla="*/ 198120 w 965318"/>
                  <a:gd name="connsiteY46" fmla="*/ 741680 h 772160"/>
                  <a:gd name="connsiteX47" fmla="*/ 182880 w 965318"/>
                  <a:gd name="connsiteY47" fmla="*/ 756920 h 772160"/>
                  <a:gd name="connsiteX48" fmla="*/ 167640 w 965318"/>
                  <a:gd name="connsiteY48" fmla="*/ 762000 h 772160"/>
                  <a:gd name="connsiteX49" fmla="*/ 142240 w 965318"/>
                  <a:gd name="connsiteY49" fmla="*/ 772160 h 772160"/>
                  <a:gd name="connsiteX50" fmla="*/ 20320 w 965318"/>
                  <a:gd name="connsiteY50" fmla="*/ 756920 h 772160"/>
                  <a:gd name="connsiteX51" fmla="*/ 5080 w 965318"/>
                  <a:gd name="connsiteY51" fmla="*/ 751840 h 772160"/>
                  <a:gd name="connsiteX52" fmla="*/ 0 w 965318"/>
                  <a:gd name="connsiteY52" fmla="*/ 731520 h 772160"/>
                  <a:gd name="connsiteX53" fmla="*/ 5080 w 965318"/>
                  <a:gd name="connsiteY53" fmla="*/ 670560 h 772160"/>
                  <a:gd name="connsiteX54" fmla="*/ 10160 w 965318"/>
                  <a:gd name="connsiteY54" fmla="*/ 640080 h 772160"/>
                  <a:gd name="connsiteX55" fmla="*/ 45720 w 965318"/>
                  <a:gd name="connsiteY55" fmla="*/ 609600 h 772160"/>
                  <a:gd name="connsiteX56" fmla="*/ 55880 w 965318"/>
                  <a:gd name="connsiteY56" fmla="*/ 594360 h 772160"/>
                  <a:gd name="connsiteX57" fmla="*/ 60960 w 965318"/>
                  <a:gd name="connsiteY57" fmla="*/ 574040 h 772160"/>
                  <a:gd name="connsiteX58" fmla="*/ 71120 w 965318"/>
                  <a:gd name="connsiteY58" fmla="*/ 538480 h 772160"/>
                  <a:gd name="connsiteX59" fmla="*/ 91440 w 965318"/>
                  <a:gd name="connsiteY59" fmla="*/ 462280 h 772160"/>
                  <a:gd name="connsiteX60" fmla="*/ 96520 w 965318"/>
                  <a:gd name="connsiteY60" fmla="*/ 431800 h 772160"/>
                  <a:gd name="connsiteX61" fmla="*/ 106680 w 965318"/>
                  <a:gd name="connsiteY61" fmla="*/ 391160 h 772160"/>
                  <a:gd name="connsiteX62" fmla="*/ 111760 w 965318"/>
                  <a:gd name="connsiteY62" fmla="*/ 370840 h 772160"/>
                  <a:gd name="connsiteX63" fmla="*/ 137160 w 965318"/>
                  <a:gd name="connsiteY63" fmla="*/ 340360 h 772160"/>
                  <a:gd name="connsiteX64" fmla="*/ 167640 w 965318"/>
                  <a:gd name="connsiteY64" fmla="*/ 289560 h 772160"/>
                  <a:gd name="connsiteX65" fmla="*/ 187960 w 965318"/>
                  <a:gd name="connsiteY65" fmla="*/ 259080 h 772160"/>
                  <a:gd name="connsiteX66" fmla="*/ 208280 w 965318"/>
                  <a:gd name="connsiteY66" fmla="*/ 233680 h 772160"/>
                  <a:gd name="connsiteX67" fmla="*/ 228600 w 965318"/>
                  <a:gd name="connsiteY67" fmla="*/ 198120 h 772160"/>
                  <a:gd name="connsiteX68" fmla="*/ 264160 w 965318"/>
                  <a:gd name="connsiteY68" fmla="*/ 162560 h 772160"/>
                  <a:gd name="connsiteX69" fmla="*/ 294640 w 965318"/>
                  <a:gd name="connsiteY69" fmla="*/ 157480 h 772160"/>
                  <a:gd name="connsiteX70" fmla="*/ 309880 w 965318"/>
                  <a:gd name="connsiteY70" fmla="*/ 142240 h 772160"/>
                  <a:gd name="connsiteX71" fmla="*/ 330200 w 965318"/>
                  <a:gd name="connsiteY71" fmla="*/ 137160 h 772160"/>
                  <a:gd name="connsiteX72" fmla="*/ 365760 w 965318"/>
                  <a:gd name="connsiteY72" fmla="*/ 91440 h 772160"/>
                  <a:gd name="connsiteX73" fmla="*/ 381000 w 965318"/>
                  <a:gd name="connsiteY73" fmla="*/ 76200 h 772160"/>
                  <a:gd name="connsiteX74" fmla="*/ 391160 w 965318"/>
                  <a:gd name="connsiteY74" fmla="*/ 60960 h 772160"/>
                  <a:gd name="connsiteX75" fmla="*/ 411480 w 965318"/>
                  <a:gd name="connsiteY75" fmla="*/ 55880 h 772160"/>
                  <a:gd name="connsiteX76" fmla="*/ 426720 w 965318"/>
                  <a:gd name="connsiteY76" fmla="*/ 45720 h 772160"/>
                  <a:gd name="connsiteX77" fmla="*/ 441960 w 965318"/>
                  <a:gd name="connsiteY77" fmla="*/ 30480 h 772160"/>
                  <a:gd name="connsiteX78" fmla="*/ 502920 w 965318"/>
                  <a:gd name="connsiteY78" fmla="*/ 20320 h 772160"/>
                  <a:gd name="connsiteX79" fmla="*/ 513080 w 965318"/>
                  <a:gd name="connsiteY79" fmla="*/ 5080 h 772160"/>
                  <a:gd name="connsiteX80" fmla="*/ 538480 w 965318"/>
                  <a:gd name="connsiteY80" fmla="*/ 0 h 7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965318" h="772160">
                    <a:moveTo>
                      <a:pt x="538480" y="0"/>
                    </a:moveTo>
                    <a:lnTo>
                      <a:pt x="538480" y="0"/>
                    </a:lnTo>
                    <a:cubicBezTo>
                      <a:pt x="540173" y="16933"/>
                      <a:pt x="541572" y="33899"/>
                      <a:pt x="543560" y="50800"/>
                    </a:cubicBezTo>
                    <a:cubicBezTo>
                      <a:pt x="544959" y="62692"/>
                      <a:pt x="543285" y="75650"/>
                      <a:pt x="548640" y="86360"/>
                    </a:cubicBezTo>
                    <a:cubicBezTo>
                      <a:pt x="551035" y="91149"/>
                      <a:pt x="558800" y="89747"/>
                      <a:pt x="563880" y="91440"/>
                    </a:cubicBezTo>
                    <a:cubicBezTo>
                      <a:pt x="575115" y="102675"/>
                      <a:pt x="582207" y="107775"/>
                      <a:pt x="589280" y="121920"/>
                    </a:cubicBezTo>
                    <a:cubicBezTo>
                      <a:pt x="597543" y="138447"/>
                      <a:pt x="589961" y="137841"/>
                      <a:pt x="604520" y="152400"/>
                    </a:cubicBezTo>
                    <a:cubicBezTo>
                      <a:pt x="608837" y="156717"/>
                      <a:pt x="614680" y="159173"/>
                      <a:pt x="619760" y="162560"/>
                    </a:cubicBezTo>
                    <a:cubicBezTo>
                      <a:pt x="621453" y="169333"/>
                      <a:pt x="620836" y="177160"/>
                      <a:pt x="624840" y="182880"/>
                    </a:cubicBezTo>
                    <a:cubicBezTo>
                      <a:pt x="656335" y="227873"/>
                      <a:pt x="646755" y="199715"/>
                      <a:pt x="675640" y="228600"/>
                    </a:cubicBezTo>
                    <a:cubicBezTo>
                      <a:pt x="679957" y="232917"/>
                      <a:pt x="680008" y="241909"/>
                      <a:pt x="685800" y="243840"/>
                    </a:cubicBezTo>
                    <a:cubicBezTo>
                      <a:pt x="701944" y="249221"/>
                      <a:pt x="719667" y="247227"/>
                      <a:pt x="736600" y="248920"/>
                    </a:cubicBezTo>
                    <a:cubicBezTo>
                      <a:pt x="743373" y="252307"/>
                      <a:pt x="750426" y="255184"/>
                      <a:pt x="756920" y="259080"/>
                    </a:cubicBezTo>
                    <a:cubicBezTo>
                      <a:pt x="767391" y="265362"/>
                      <a:pt x="775816" y="275539"/>
                      <a:pt x="787400" y="279400"/>
                    </a:cubicBezTo>
                    <a:cubicBezTo>
                      <a:pt x="799795" y="283532"/>
                      <a:pt x="808032" y="284792"/>
                      <a:pt x="817880" y="294640"/>
                    </a:cubicBezTo>
                    <a:cubicBezTo>
                      <a:pt x="823867" y="300627"/>
                      <a:pt x="825305" y="311704"/>
                      <a:pt x="833120" y="314960"/>
                    </a:cubicBezTo>
                    <a:cubicBezTo>
                      <a:pt x="847274" y="320858"/>
                      <a:pt x="863600" y="318347"/>
                      <a:pt x="878840" y="320040"/>
                    </a:cubicBezTo>
                    <a:cubicBezTo>
                      <a:pt x="883920" y="323427"/>
                      <a:pt x="888501" y="327720"/>
                      <a:pt x="894080" y="330200"/>
                    </a:cubicBezTo>
                    <a:cubicBezTo>
                      <a:pt x="903867" y="334550"/>
                      <a:pt x="914400" y="336973"/>
                      <a:pt x="924560" y="340360"/>
                    </a:cubicBezTo>
                    <a:cubicBezTo>
                      <a:pt x="929640" y="342053"/>
                      <a:pt x="935011" y="343045"/>
                      <a:pt x="939800" y="345440"/>
                    </a:cubicBezTo>
                    <a:lnTo>
                      <a:pt x="960120" y="355600"/>
                    </a:lnTo>
                    <a:cubicBezTo>
                      <a:pt x="961813" y="360680"/>
                      <a:pt x="966080" y="365558"/>
                      <a:pt x="965200" y="370840"/>
                    </a:cubicBezTo>
                    <a:cubicBezTo>
                      <a:pt x="962757" y="385496"/>
                      <a:pt x="951458" y="388569"/>
                      <a:pt x="939800" y="391160"/>
                    </a:cubicBezTo>
                    <a:cubicBezTo>
                      <a:pt x="914514" y="396779"/>
                      <a:pt x="889000" y="401320"/>
                      <a:pt x="863600" y="406400"/>
                    </a:cubicBezTo>
                    <a:cubicBezTo>
                      <a:pt x="856827" y="411480"/>
                      <a:pt x="848700" y="415136"/>
                      <a:pt x="843280" y="421640"/>
                    </a:cubicBezTo>
                    <a:cubicBezTo>
                      <a:pt x="811773" y="459449"/>
                      <a:pt x="880036" y="410683"/>
                      <a:pt x="817880" y="452120"/>
                    </a:cubicBezTo>
                    <a:cubicBezTo>
                      <a:pt x="809665" y="457597"/>
                      <a:pt x="800853" y="462127"/>
                      <a:pt x="792480" y="467360"/>
                    </a:cubicBezTo>
                    <a:cubicBezTo>
                      <a:pt x="787303" y="470596"/>
                      <a:pt x="782798" y="474994"/>
                      <a:pt x="777240" y="477520"/>
                    </a:cubicBezTo>
                    <a:cubicBezTo>
                      <a:pt x="764069" y="483507"/>
                      <a:pt x="749955" y="487195"/>
                      <a:pt x="736600" y="492760"/>
                    </a:cubicBezTo>
                    <a:cubicBezTo>
                      <a:pt x="729610" y="495673"/>
                      <a:pt x="723200" y="499844"/>
                      <a:pt x="716280" y="502920"/>
                    </a:cubicBezTo>
                    <a:cubicBezTo>
                      <a:pt x="707947" y="506624"/>
                      <a:pt x="699213" y="509376"/>
                      <a:pt x="690880" y="513080"/>
                    </a:cubicBezTo>
                    <a:cubicBezTo>
                      <a:pt x="683960" y="516156"/>
                      <a:pt x="676861" y="519039"/>
                      <a:pt x="670560" y="523240"/>
                    </a:cubicBezTo>
                    <a:cubicBezTo>
                      <a:pt x="659345" y="530717"/>
                      <a:pt x="643510" y="546925"/>
                      <a:pt x="629920" y="553720"/>
                    </a:cubicBezTo>
                    <a:cubicBezTo>
                      <a:pt x="587822" y="574769"/>
                      <a:pt x="620057" y="555770"/>
                      <a:pt x="589280" y="568960"/>
                    </a:cubicBezTo>
                    <a:cubicBezTo>
                      <a:pt x="582319" y="571943"/>
                      <a:pt x="575733" y="575733"/>
                      <a:pt x="568960" y="579120"/>
                    </a:cubicBezTo>
                    <a:cubicBezTo>
                      <a:pt x="565573" y="584200"/>
                      <a:pt x="564101" y="591331"/>
                      <a:pt x="558800" y="594360"/>
                    </a:cubicBezTo>
                    <a:cubicBezTo>
                      <a:pt x="551303" y="598644"/>
                      <a:pt x="541829" y="597567"/>
                      <a:pt x="533400" y="599440"/>
                    </a:cubicBezTo>
                    <a:cubicBezTo>
                      <a:pt x="526584" y="600955"/>
                      <a:pt x="519853" y="602827"/>
                      <a:pt x="513080" y="604520"/>
                    </a:cubicBezTo>
                    <a:cubicBezTo>
                      <a:pt x="474209" y="633673"/>
                      <a:pt x="509154" y="610216"/>
                      <a:pt x="441960" y="640080"/>
                    </a:cubicBezTo>
                    <a:cubicBezTo>
                      <a:pt x="373816" y="670366"/>
                      <a:pt x="423719" y="652934"/>
                      <a:pt x="386080" y="665480"/>
                    </a:cubicBezTo>
                    <a:cubicBezTo>
                      <a:pt x="381000" y="670560"/>
                      <a:pt x="377078" y="677156"/>
                      <a:pt x="370840" y="680720"/>
                    </a:cubicBezTo>
                    <a:cubicBezTo>
                      <a:pt x="364778" y="684184"/>
                      <a:pt x="357233" y="683882"/>
                      <a:pt x="350520" y="685800"/>
                    </a:cubicBezTo>
                    <a:cubicBezTo>
                      <a:pt x="345371" y="687271"/>
                      <a:pt x="340507" y="689718"/>
                      <a:pt x="335280" y="690880"/>
                    </a:cubicBezTo>
                    <a:cubicBezTo>
                      <a:pt x="312095" y="696032"/>
                      <a:pt x="308033" y="693123"/>
                      <a:pt x="289560" y="701040"/>
                    </a:cubicBezTo>
                    <a:cubicBezTo>
                      <a:pt x="265691" y="711269"/>
                      <a:pt x="270799" y="710812"/>
                      <a:pt x="248920" y="726440"/>
                    </a:cubicBezTo>
                    <a:cubicBezTo>
                      <a:pt x="243952" y="729989"/>
                      <a:pt x="239528" y="734846"/>
                      <a:pt x="233680" y="736600"/>
                    </a:cubicBezTo>
                    <a:cubicBezTo>
                      <a:pt x="222211" y="740041"/>
                      <a:pt x="209973" y="739987"/>
                      <a:pt x="198120" y="741680"/>
                    </a:cubicBezTo>
                    <a:cubicBezTo>
                      <a:pt x="193040" y="746760"/>
                      <a:pt x="188858" y="752935"/>
                      <a:pt x="182880" y="756920"/>
                    </a:cubicBezTo>
                    <a:cubicBezTo>
                      <a:pt x="178425" y="759890"/>
                      <a:pt x="172654" y="760120"/>
                      <a:pt x="167640" y="762000"/>
                    </a:cubicBezTo>
                    <a:cubicBezTo>
                      <a:pt x="159102" y="765202"/>
                      <a:pt x="150707" y="768773"/>
                      <a:pt x="142240" y="772160"/>
                    </a:cubicBezTo>
                    <a:cubicBezTo>
                      <a:pt x="101600" y="767080"/>
                      <a:pt x="60834" y="762922"/>
                      <a:pt x="20320" y="756920"/>
                    </a:cubicBezTo>
                    <a:cubicBezTo>
                      <a:pt x="15023" y="756135"/>
                      <a:pt x="8425" y="756021"/>
                      <a:pt x="5080" y="751840"/>
                    </a:cubicBezTo>
                    <a:cubicBezTo>
                      <a:pt x="719" y="746388"/>
                      <a:pt x="1693" y="738293"/>
                      <a:pt x="0" y="731520"/>
                    </a:cubicBezTo>
                    <a:cubicBezTo>
                      <a:pt x="1693" y="711200"/>
                      <a:pt x="2828" y="690826"/>
                      <a:pt x="5080" y="670560"/>
                    </a:cubicBezTo>
                    <a:cubicBezTo>
                      <a:pt x="6217" y="660323"/>
                      <a:pt x="5554" y="649293"/>
                      <a:pt x="10160" y="640080"/>
                    </a:cubicBezTo>
                    <a:cubicBezTo>
                      <a:pt x="16319" y="627761"/>
                      <a:pt x="34287" y="617222"/>
                      <a:pt x="45720" y="609600"/>
                    </a:cubicBezTo>
                    <a:cubicBezTo>
                      <a:pt x="49107" y="604520"/>
                      <a:pt x="53475" y="599972"/>
                      <a:pt x="55880" y="594360"/>
                    </a:cubicBezTo>
                    <a:cubicBezTo>
                      <a:pt x="58630" y="587943"/>
                      <a:pt x="59042" y="580753"/>
                      <a:pt x="60960" y="574040"/>
                    </a:cubicBezTo>
                    <a:cubicBezTo>
                      <a:pt x="75536" y="523025"/>
                      <a:pt x="55239" y="602004"/>
                      <a:pt x="71120" y="538480"/>
                    </a:cubicBezTo>
                    <a:cubicBezTo>
                      <a:pt x="83362" y="416057"/>
                      <a:pt x="63859" y="538128"/>
                      <a:pt x="91440" y="462280"/>
                    </a:cubicBezTo>
                    <a:cubicBezTo>
                      <a:pt x="94960" y="452600"/>
                      <a:pt x="94362" y="441872"/>
                      <a:pt x="96520" y="431800"/>
                    </a:cubicBezTo>
                    <a:cubicBezTo>
                      <a:pt x="99446" y="418146"/>
                      <a:pt x="103293" y="404707"/>
                      <a:pt x="106680" y="391160"/>
                    </a:cubicBezTo>
                    <a:cubicBezTo>
                      <a:pt x="108373" y="384387"/>
                      <a:pt x="107290" y="376204"/>
                      <a:pt x="111760" y="370840"/>
                    </a:cubicBezTo>
                    <a:lnTo>
                      <a:pt x="137160" y="340360"/>
                    </a:lnTo>
                    <a:cubicBezTo>
                      <a:pt x="146236" y="304056"/>
                      <a:pt x="136277" y="331377"/>
                      <a:pt x="167640" y="289560"/>
                    </a:cubicBezTo>
                    <a:cubicBezTo>
                      <a:pt x="174966" y="279791"/>
                      <a:pt x="180778" y="268955"/>
                      <a:pt x="187960" y="259080"/>
                    </a:cubicBezTo>
                    <a:cubicBezTo>
                      <a:pt x="194337" y="250311"/>
                      <a:pt x="202266" y="242702"/>
                      <a:pt x="208280" y="233680"/>
                    </a:cubicBezTo>
                    <a:cubicBezTo>
                      <a:pt x="215853" y="222321"/>
                      <a:pt x="220165" y="208855"/>
                      <a:pt x="228600" y="198120"/>
                    </a:cubicBezTo>
                    <a:cubicBezTo>
                      <a:pt x="238957" y="184939"/>
                      <a:pt x="247625" y="165316"/>
                      <a:pt x="264160" y="162560"/>
                    </a:cubicBezTo>
                    <a:lnTo>
                      <a:pt x="294640" y="157480"/>
                    </a:lnTo>
                    <a:cubicBezTo>
                      <a:pt x="299720" y="152400"/>
                      <a:pt x="303642" y="145804"/>
                      <a:pt x="309880" y="142240"/>
                    </a:cubicBezTo>
                    <a:cubicBezTo>
                      <a:pt x="315942" y="138776"/>
                      <a:pt x="325562" y="142378"/>
                      <a:pt x="330200" y="137160"/>
                    </a:cubicBezTo>
                    <a:cubicBezTo>
                      <a:pt x="378020" y="83362"/>
                      <a:pt x="327275" y="104268"/>
                      <a:pt x="365760" y="91440"/>
                    </a:cubicBezTo>
                    <a:cubicBezTo>
                      <a:pt x="370840" y="86360"/>
                      <a:pt x="376401" y="81719"/>
                      <a:pt x="381000" y="76200"/>
                    </a:cubicBezTo>
                    <a:cubicBezTo>
                      <a:pt x="384909" y="71510"/>
                      <a:pt x="386080" y="64347"/>
                      <a:pt x="391160" y="60960"/>
                    </a:cubicBezTo>
                    <a:cubicBezTo>
                      <a:pt x="396969" y="57087"/>
                      <a:pt x="404707" y="57573"/>
                      <a:pt x="411480" y="55880"/>
                    </a:cubicBezTo>
                    <a:cubicBezTo>
                      <a:pt x="416560" y="52493"/>
                      <a:pt x="422030" y="49629"/>
                      <a:pt x="426720" y="45720"/>
                    </a:cubicBezTo>
                    <a:cubicBezTo>
                      <a:pt x="432239" y="41121"/>
                      <a:pt x="435144" y="32752"/>
                      <a:pt x="441960" y="30480"/>
                    </a:cubicBezTo>
                    <a:cubicBezTo>
                      <a:pt x="461503" y="23966"/>
                      <a:pt x="502920" y="20320"/>
                      <a:pt x="502920" y="20320"/>
                    </a:cubicBezTo>
                    <a:cubicBezTo>
                      <a:pt x="506307" y="15240"/>
                      <a:pt x="508312" y="8894"/>
                      <a:pt x="513080" y="5080"/>
                    </a:cubicBezTo>
                    <a:cubicBezTo>
                      <a:pt x="517261" y="1735"/>
                      <a:pt x="534247" y="847"/>
                      <a:pt x="538480" y="0"/>
                    </a:cubicBezTo>
                    <a:close/>
                  </a:path>
                </a:pathLst>
              </a:custGeom>
              <a:solidFill>
                <a:srgbClr val="F7F5FF"/>
              </a:solidFill>
              <a:ln>
                <a:solidFill>
                  <a:srgbClr val="F7F5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DA35A71-05E4-83B2-DF5F-7942A12CCA29}"/>
                </a:ext>
              </a:extLst>
            </p:cNvPr>
            <p:cNvSpPr/>
            <p:nvPr/>
          </p:nvSpPr>
          <p:spPr>
            <a:xfrm>
              <a:off x="5334000" y="1041400"/>
              <a:ext cx="965318" cy="990600"/>
            </a:xfrm>
            <a:prstGeom prst="ellipse">
              <a:avLst/>
            </a:prstGeom>
            <a:solidFill>
              <a:srgbClr val="F7F5FF"/>
            </a:solidFill>
            <a:ln>
              <a:solidFill>
                <a:srgbClr val="F7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rgbClr val="772F0B"/>
                  </a:solidFill>
                </a:rPr>
                <a:t>6</a:t>
              </a:r>
            </a:p>
          </p:txBody>
        </p:sp>
      </p:grpSp>
      <p:pic>
        <p:nvPicPr>
          <p:cNvPr id="14" name="Google Shape;55;p13">
            <a:extLst>
              <a:ext uri="{FF2B5EF4-FFF2-40B4-BE49-F238E27FC236}">
                <a16:creationId xmlns:a16="http://schemas.microsoft.com/office/drawing/2014/main" id="{4CC7C09F-433C-01C0-AF73-577586173D45}"/>
              </a:ext>
            </a:extLst>
          </p:cNvPr>
          <p:cNvPicPr preferRelativeResize="0"/>
          <p:nvPr/>
        </p:nvPicPr>
        <p:blipFill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722140" y="0"/>
            <a:ext cx="546985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11692" y="4953000"/>
            <a:ext cx="8710800" cy="186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000" b="1" dirty="0">
                <a:solidFill>
                  <a:srgbClr val="772F0B"/>
                </a:solidFill>
                <a:latin typeface="Inter"/>
                <a:ea typeface="Inter"/>
                <a:cs typeface="Inter"/>
                <a:sym typeface="Inter"/>
              </a:rPr>
              <a:t>Remédiations</a:t>
            </a:r>
            <a:endParaRPr sz="6000" b="1" dirty="0">
              <a:solidFill>
                <a:srgbClr val="772F0B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2924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305"/>
            <a:ext cx="12184667" cy="1732757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827085" y="566174"/>
            <a:ext cx="8967915" cy="6697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Remédiations</a:t>
            </a: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5D18AC8-2B87-5BA5-8B85-797EE5B397D8}"/>
              </a:ext>
            </a:extLst>
          </p:cNvPr>
          <p:cNvSpPr txBox="1"/>
          <p:nvPr/>
        </p:nvSpPr>
        <p:spPr>
          <a:xfrm>
            <a:off x="617832" y="1039515"/>
            <a:ext cx="1800990" cy="33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/>
                </a:solidFill>
              </a:rPr>
              <a:t>Gouvernement suisse</a:t>
            </a: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DA4B4767-49E8-9192-8286-C1800F4051BC}"/>
              </a:ext>
            </a:extLst>
          </p:cNvPr>
          <p:cNvGrpSpPr/>
          <p:nvPr/>
        </p:nvGrpSpPr>
        <p:grpSpPr>
          <a:xfrm>
            <a:off x="270886" y="3267696"/>
            <a:ext cx="1789486" cy="1328837"/>
            <a:chOff x="4383553" y="2781984"/>
            <a:chExt cx="1789486" cy="1328837"/>
          </a:xfrm>
        </p:grpSpPr>
        <p:pic>
          <p:nvPicPr>
            <p:cNvPr id="61" name="Image 6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577813A7-28F0-41C6-22CE-5DAD469B6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7206" y="2781984"/>
              <a:ext cx="928727" cy="928727"/>
            </a:xfrm>
            <a:prstGeom prst="rect">
              <a:avLst/>
            </a:prstGeom>
          </p:spPr>
        </p:pic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77C11925-FD62-7A47-6A8A-CFFA18CFA673}"/>
                </a:ext>
              </a:extLst>
            </p:cNvPr>
            <p:cNvSpPr txBox="1"/>
            <p:nvPr/>
          </p:nvSpPr>
          <p:spPr>
            <a:xfrm>
              <a:off x="4383553" y="3710711"/>
              <a:ext cx="1789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Attaquant</a:t>
              </a:r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75F874B9-C0B2-0D54-3FCF-DE3113F4C872}"/>
              </a:ext>
            </a:extLst>
          </p:cNvPr>
          <p:cNvGrpSpPr/>
          <p:nvPr/>
        </p:nvGrpSpPr>
        <p:grpSpPr>
          <a:xfrm>
            <a:off x="5305653" y="3495825"/>
            <a:ext cx="1934273" cy="1104854"/>
            <a:chOff x="8046720" y="3036745"/>
            <a:chExt cx="1934273" cy="1104854"/>
          </a:xfrm>
        </p:grpSpPr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7398C0B6-62B2-D39F-22C6-4A38898DC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07" y="3036745"/>
              <a:ext cx="824532" cy="824532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6020F889-99E6-B917-FFAD-5A83013A8480}"/>
                </a:ext>
              </a:extLst>
            </p:cNvPr>
            <p:cNvSpPr txBox="1"/>
            <p:nvPr/>
          </p:nvSpPr>
          <p:spPr>
            <a:xfrm>
              <a:off x="8046720" y="3741489"/>
              <a:ext cx="19342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Serveur Victime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3C0FFFFB-3C86-9F73-8A37-8526193CCEF5}"/>
              </a:ext>
            </a:extLst>
          </p:cNvPr>
          <p:cNvGrpSpPr/>
          <p:nvPr/>
        </p:nvGrpSpPr>
        <p:grpSpPr>
          <a:xfrm>
            <a:off x="3192406" y="5485948"/>
            <a:ext cx="1928541" cy="1132181"/>
            <a:chOff x="6467460" y="5476250"/>
            <a:chExt cx="1928541" cy="1132181"/>
          </a:xfrm>
        </p:grpSpPr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2148BE40-A102-36FC-9979-6CC0A473D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317" y="5476250"/>
              <a:ext cx="824532" cy="824532"/>
            </a:xfrm>
            <a:prstGeom prst="rect">
              <a:avLst/>
            </a:prstGeom>
          </p:spPr>
        </p:pic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1EEBDAA0-604E-645F-7C79-E568EADA9242}"/>
                </a:ext>
              </a:extLst>
            </p:cNvPr>
            <p:cNvSpPr txBox="1"/>
            <p:nvPr/>
          </p:nvSpPr>
          <p:spPr>
            <a:xfrm>
              <a:off x="6467460" y="6208321"/>
              <a:ext cx="1928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Serveur Web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1FDB2CEE-8779-7E5E-5082-54979FB79548}"/>
              </a:ext>
            </a:extLst>
          </p:cNvPr>
          <p:cNvGrpSpPr/>
          <p:nvPr/>
        </p:nvGrpSpPr>
        <p:grpSpPr>
          <a:xfrm>
            <a:off x="8572787" y="5044570"/>
            <a:ext cx="1928541" cy="1132181"/>
            <a:chOff x="9830729" y="5476250"/>
            <a:chExt cx="1928541" cy="1132181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00C5392A-74DD-6D49-1E19-EC9DFBEB1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2298" y="5476250"/>
              <a:ext cx="824532" cy="824532"/>
            </a:xfrm>
            <a:prstGeom prst="rect">
              <a:avLst/>
            </a:prstGeom>
          </p:spPr>
        </p:pic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0EA2C083-91E3-58FC-ACE3-F64E868D1A5F}"/>
                </a:ext>
              </a:extLst>
            </p:cNvPr>
            <p:cNvSpPr txBox="1"/>
            <p:nvPr/>
          </p:nvSpPr>
          <p:spPr>
            <a:xfrm>
              <a:off x="9830729" y="6208321"/>
              <a:ext cx="1928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Serveur LDAP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16EFF265-9FD7-4B78-99A2-7B05C14516B3}"/>
              </a:ext>
            </a:extLst>
          </p:cNvPr>
          <p:cNvGrpSpPr/>
          <p:nvPr/>
        </p:nvGrpSpPr>
        <p:grpSpPr>
          <a:xfrm>
            <a:off x="5618244" y="1756641"/>
            <a:ext cx="2551470" cy="668274"/>
            <a:chOff x="4608959" y="1816771"/>
            <a:chExt cx="2551470" cy="668274"/>
          </a:xfrm>
        </p:grpSpPr>
        <p:pic>
          <p:nvPicPr>
            <p:cNvPr id="55" name="Graphique 54">
              <a:extLst>
                <a:ext uri="{FF2B5EF4-FFF2-40B4-BE49-F238E27FC236}">
                  <a16:creationId xmlns:a16="http://schemas.microsoft.com/office/drawing/2014/main" id="{7333511F-0934-D3BA-515A-F6E71F610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8959" y="1816771"/>
              <a:ext cx="668274" cy="668274"/>
            </a:xfrm>
            <a:prstGeom prst="rect">
              <a:avLst/>
            </a:prstGeom>
          </p:spPr>
        </p:pic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E7C8BC61-E8B5-5AEA-0E6E-87ABB1B6D2F2}"/>
                </a:ext>
              </a:extLst>
            </p:cNvPr>
            <p:cNvSpPr txBox="1"/>
            <p:nvPr/>
          </p:nvSpPr>
          <p:spPr>
            <a:xfrm>
              <a:off x="5226156" y="1883234"/>
              <a:ext cx="19342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Librairie log4j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EF8836E-A4DE-48A1-F2CD-9F0CDA2AE2DB}"/>
              </a:ext>
            </a:extLst>
          </p:cNvPr>
          <p:cNvGrpSpPr/>
          <p:nvPr/>
        </p:nvGrpSpPr>
        <p:grpSpPr>
          <a:xfrm>
            <a:off x="1726987" y="3720840"/>
            <a:ext cx="3325347" cy="646808"/>
            <a:chOff x="5165060" y="3601574"/>
            <a:chExt cx="3325347" cy="646808"/>
          </a:xfrm>
        </p:grpSpPr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56A26A5F-0DDD-A97A-A389-41EFDED5EB48}"/>
                </a:ext>
              </a:extLst>
            </p:cNvPr>
            <p:cNvCxnSpPr>
              <a:cxnSpLocks/>
            </p:cNvCxnSpPr>
            <p:nvPr/>
          </p:nvCxnSpPr>
          <p:spPr>
            <a:xfrm>
              <a:off x="5165060" y="3906998"/>
              <a:ext cx="33253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FBE8889A-B722-F734-D5FB-ED5C2831671A}"/>
                </a:ext>
              </a:extLst>
            </p:cNvPr>
            <p:cNvSpPr/>
            <p:nvPr/>
          </p:nvSpPr>
          <p:spPr>
            <a:xfrm>
              <a:off x="6430936" y="3601574"/>
              <a:ext cx="646808" cy="646808"/>
            </a:xfrm>
            <a:prstGeom prst="ellipse">
              <a:avLst/>
            </a:prstGeom>
            <a:solidFill>
              <a:srgbClr val="1F0B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1</a:t>
              </a:r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8F22BA13-6D81-2B34-7A6A-AD9FD00A2A57}"/>
              </a:ext>
            </a:extLst>
          </p:cNvPr>
          <p:cNvGrpSpPr/>
          <p:nvPr/>
        </p:nvGrpSpPr>
        <p:grpSpPr>
          <a:xfrm>
            <a:off x="6045659" y="2512876"/>
            <a:ext cx="929868" cy="711654"/>
            <a:chOff x="7401682" y="2791983"/>
            <a:chExt cx="929868" cy="711654"/>
          </a:xfrm>
        </p:grpSpPr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3D7E76D5-1612-5B63-5D34-72D7D145C6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1682" y="2791983"/>
              <a:ext cx="0" cy="64680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2D69D870-BAE1-E170-36E2-5007EE4D05BD}"/>
                </a:ext>
              </a:extLst>
            </p:cNvPr>
            <p:cNvSpPr/>
            <p:nvPr/>
          </p:nvSpPr>
          <p:spPr>
            <a:xfrm>
              <a:off x="7684742" y="2856829"/>
              <a:ext cx="646808" cy="646808"/>
            </a:xfrm>
            <a:prstGeom prst="ellipse">
              <a:avLst/>
            </a:prstGeom>
            <a:solidFill>
              <a:srgbClr val="1F0B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2</a:t>
              </a:r>
            </a:p>
          </p:txBody>
        </p: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6E483484-3367-D8C5-6D83-9E39C1E8E534}"/>
              </a:ext>
            </a:extLst>
          </p:cNvPr>
          <p:cNvGrpSpPr/>
          <p:nvPr/>
        </p:nvGrpSpPr>
        <p:grpSpPr>
          <a:xfrm>
            <a:off x="7191562" y="4649502"/>
            <a:ext cx="866838" cy="938540"/>
            <a:chOff x="7716203" y="4725608"/>
            <a:chExt cx="866838" cy="938540"/>
          </a:xfrm>
        </p:grpSpPr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B4615A6-57FC-6306-BBF5-20F8F1123814}"/>
                </a:ext>
              </a:extLst>
            </p:cNvPr>
            <p:cNvCxnSpPr/>
            <p:nvPr/>
          </p:nvCxnSpPr>
          <p:spPr>
            <a:xfrm flipH="1" flipV="1">
              <a:off x="7716203" y="4725608"/>
              <a:ext cx="866838" cy="9385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70C213B7-503C-FB50-A341-62CBFA9AA388}"/>
                </a:ext>
              </a:extLst>
            </p:cNvPr>
            <p:cNvSpPr/>
            <p:nvPr/>
          </p:nvSpPr>
          <p:spPr>
            <a:xfrm>
              <a:off x="7888531" y="4943450"/>
              <a:ext cx="646808" cy="646808"/>
            </a:xfrm>
            <a:prstGeom prst="ellipse">
              <a:avLst/>
            </a:prstGeom>
            <a:solidFill>
              <a:srgbClr val="1F0B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4</a:t>
              </a:r>
            </a:p>
          </p:txBody>
        </p: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4BCA2924-9151-F930-A089-16BC78D03356}"/>
              </a:ext>
            </a:extLst>
          </p:cNvPr>
          <p:cNvGrpSpPr/>
          <p:nvPr/>
        </p:nvGrpSpPr>
        <p:grpSpPr>
          <a:xfrm>
            <a:off x="4539923" y="4858965"/>
            <a:ext cx="967713" cy="1006836"/>
            <a:chOff x="5749031" y="4659985"/>
            <a:chExt cx="967713" cy="1006836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A6568A39-BD16-27CB-41F3-70ADD49C6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9031" y="4659985"/>
              <a:ext cx="967713" cy="100683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E620E44-B0AA-9942-19AC-137F9A9FF658}"/>
                </a:ext>
              </a:extLst>
            </p:cNvPr>
            <p:cNvSpPr/>
            <p:nvPr/>
          </p:nvSpPr>
          <p:spPr>
            <a:xfrm>
              <a:off x="5943729" y="4833478"/>
              <a:ext cx="646808" cy="646808"/>
            </a:xfrm>
            <a:prstGeom prst="ellipse">
              <a:avLst/>
            </a:prstGeom>
            <a:solidFill>
              <a:srgbClr val="1F0B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5</a:t>
              </a:r>
            </a:p>
          </p:txBody>
        </p:sp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D4308E5A-894F-51A6-61AA-EF163D1BE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8508" y="2637280"/>
            <a:ext cx="3002500" cy="658856"/>
          </a:xfrm>
          <a:prstGeom prst="rect">
            <a:avLst/>
          </a:prstGeom>
        </p:spPr>
      </p:pic>
      <p:pic>
        <p:nvPicPr>
          <p:cNvPr id="126" name="Image 125">
            <a:extLst>
              <a:ext uri="{FF2B5EF4-FFF2-40B4-BE49-F238E27FC236}">
                <a16:creationId xmlns:a16="http://schemas.microsoft.com/office/drawing/2014/main" id="{FD253EFA-B484-23DE-8E82-87E0306F77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122" y="2221214"/>
            <a:ext cx="2630466" cy="438411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:a16="http://schemas.microsoft.com/office/drawing/2014/main" id="{EBD7795F-9AC0-50D9-3878-0287CC778B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7430" y="4266983"/>
            <a:ext cx="2275256" cy="781576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3154A030-F7CF-0CB4-2D37-0544BEE09AEA}"/>
              </a:ext>
            </a:extLst>
          </p:cNvPr>
          <p:cNvGrpSpPr/>
          <p:nvPr/>
        </p:nvGrpSpPr>
        <p:grpSpPr>
          <a:xfrm>
            <a:off x="8551223" y="1991181"/>
            <a:ext cx="3163260" cy="4010373"/>
            <a:chOff x="7497275" y="1991181"/>
            <a:chExt cx="3163260" cy="4010373"/>
          </a:xfrm>
        </p:grpSpPr>
        <p:grpSp>
          <p:nvGrpSpPr>
            <p:cNvPr id="118" name="Groupe 117">
              <a:extLst>
                <a:ext uri="{FF2B5EF4-FFF2-40B4-BE49-F238E27FC236}">
                  <a16:creationId xmlns:a16="http://schemas.microsoft.com/office/drawing/2014/main" id="{8E8E160E-43D7-C42E-85CC-D09A3FCFA20D}"/>
                </a:ext>
              </a:extLst>
            </p:cNvPr>
            <p:cNvGrpSpPr/>
            <p:nvPr/>
          </p:nvGrpSpPr>
          <p:grpSpPr>
            <a:xfrm>
              <a:off x="9931236" y="1991182"/>
              <a:ext cx="729299" cy="4010372"/>
              <a:chOff x="9698398" y="2323273"/>
              <a:chExt cx="729299" cy="4010372"/>
            </a:xfrm>
          </p:grpSpPr>
          <p:sp>
            <p:nvSpPr>
              <p:cNvPr id="101" name="Flèche : demi-tour 100">
                <a:extLst>
                  <a:ext uri="{FF2B5EF4-FFF2-40B4-BE49-F238E27FC236}">
                    <a16:creationId xmlns:a16="http://schemas.microsoft.com/office/drawing/2014/main" id="{3AAB98E5-67F7-0CB1-D996-6DA18BC3F98D}"/>
                  </a:ext>
                </a:extLst>
              </p:cNvPr>
              <p:cNvSpPr/>
              <p:nvPr/>
            </p:nvSpPr>
            <p:spPr>
              <a:xfrm rot="5400000">
                <a:off x="7904834" y="4116837"/>
                <a:ext cx="4010372" cy="423243"/>
              </a:xfrm>
              <a:prstGeom prst="utur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77BADA2A-83FC-C817-67E8-81FBCAF434A4}"/>
                  </a:ext>
                </a:extLst>
              </p:cNvPr>
              <p:cNvSpPr/>
              <p:nvPr/>
            </p:nvSpPr>
            <p:spPr>
              <a:xfrm>
                <a:off x="9780889" y="3812964"/>
                <a:ext cx="646808" cy="646808"/>
              </a:xfrm>
              <a:prstGeom prst="ellipse">
                <a:avLst/>
              </a:prstGeom>
              <a:solidFill>
                <a:srgbClr val="1F0B8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b="1" dirty="0"/>
                  <a:t>3</a:t>
                </a:r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D1CBAFF-EB72-7E58-0F4A-9A5ABA5DA813}"/>
                </a:ext>
              </a:extLst>
            </p:cNvPr>
            <p:cNvSpPr/>
            <p:nvPr/>
          </p:nvSpPr>
          <p:spPr>
            <a:xfrm>
              <a:off x="7497275" y="1991181"/>
              <a:ext cx="2433962" cy="1072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5AFD1C9-A858-3EBF-467F-0C8194617DDC}"/>
              </a:ext>
            </a:extLst>
          </p:cNvPr>
          <p:cNvGrpSpPr/>
          <p:nvPr/>
        </p:nvGrpSpPr>
        <p:grpSpPr>
          <a:xfrm>
            <a:off x="435043" y="5556916"/>
            <a:ext cx="1928541" cy="1081620"/>
            <a:chOff x="623525" y="5571151"/>
            <a:chExt cx="1928541" cy="1081620"/>
          </a:xfrm>
        </p:grpSpPr>
        <p:pic>
          <p:nvPicPr>
            <p:cNvPr id="136" name="Graphique 135">
              <a:extLst>
                <a:ext uri="{FF2B5EF4-FFF2-40B4-BE49-F238E27FC236}">
                  <a16:creationId xmlns:a16="http://schemas.microsoft.com/office/drawing/2014/main" id="{06FE380B-78C5-77E6-7002-023874DFF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21113" y="5571151"/>
              <a:ext cx="654126" cy="654126"/>
            </a:xfrm>
            <a:prstGeom prst="rect">
              <a:avLst/>
            </a:prstGeom>
          </p:spPr>
        </p:pic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8EBE24DE-0A7E-B878-69A9-A8D0BD499B83}"/>
                </a:ext>
              </a:extLst>
            </p:cNvPr>
            <p:cNvSpPr txBox="1"/>
            <p:nvPr/>
          </p:nvSpPr>
          <p:spPr>
            <a:xfrm>
              <a:off x="623525" y="6252661"/>
              <a:ext cx="1928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Reverse Shell</a:t>
              </a:r>
            </a:p>
          </p:txBody>
        </p:sp>
      </p:grp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75322757-499B-0E3B-A787-4FF3FC9BC80A}"/>
              </a:ext>
            </a:extLst>
          </p:cNvPr>
          <p:cNvCxnSpPr/>
          <p:nvPr/>
        </p:nvCxnSpPr>
        <p:spPr>
          <a:xfrm>
            <a:off x="1914986" y="5898214"/>
            <a:ext cx="13482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 de texte 7">
            <a:extLst>
              <a:ext uri="{FF2B5EF4-FFF2-40B4-BE49-F238E27FC236}">
                <a16:creationId xmlns:a16="http://schemas.microsoft.com/office/drawing/2014/main" id="{FC24CF44-E699-47E1-25BA-2B15F0CD63E0}"/>
              </a:ext>
            </a:extLst>
          </p:cNvPr>
          <p:cNvSpPr txBox="1"/>
          <p:nvPr/>
        </p:nvSpPr>
        <p:spPr>
          <a:xfrm>
            <a:off x="4897572" y="5569561"/>
            <a:ext cx="967713" cy="149434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44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🏆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4FEC99A-1D4C-E2E2-CCB6-919785F27EBB}"/>
              </a:ext>
            </a:extLst>
          </p:cNvPr>
          <p:cNvGrpSpPr/>
          <p:nvPr/>
        </p:nvGrpSpPr>
        <p:grpSpPr>
          <a:xfrm>
            <a:off x="7616469" y="2673863"/>
            <a:ext cx="3059527" cy="438412"/>
            <a:chOff x="5381429" y="566175"/>
            <a:chExt cx="3760556" cy="438412"/>
          </a:xfrm>
        </p:grpSpPr>
        <p:sp>
          <p:nvSpPr>
            <p:cNvPr id="6" name="Étiquette 5">
              <a:extLst>
                <a:ext uri="{FF2B5EF4-FFF2-40B4-BE49-F238E27FC236}">
                  <a16:creationId xmlns:a16="http://schemas.microsoft.com/office/drawing/2014/main" id="{24E9D743-6349-0ABE-C968-004A607148D9}"/>
                </a:ext>
              </a:extLst>
            </p:cNvPr>
            <p:cNvSpPr/>
            <p:nvPr/>
          </p:nvSpPr>
          <p:spPr>
            <a:xfrm>
              <a:off x="5381429" y="566175"/>
              <a:ext cx="2796586" cy="438412"/>
            </a:xfrm>
            <a:prstGeom prst="plaqu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7F2D3E91-F88E-6BC5-8187-BAEC0A6119EE}"/>
                </a:ext>
              </a:extLst>
            </p:cNvPr>
            <p:cNvSpPr txBox="1"/>
            <p:nvPr/>
          </p:nvSpPr>
          <p:spPr>
            <a:xfrm>
              <a:off x="5589735" y="594706"/>
              <a:ext cx="3552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Mettre à jour log4j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182F5DE2-345F-1AD9-524C-8145E9654853}"/>
              </a:ext>
            </a:extLst>
          </p:cNvPr>
          <p:cNvGrpSpPr/>
          <p:nvPr/>
        </p:nvGrpSpPr>
        <p:grpSpPr>
          <a:xfrm>
            <a:off x="1913876" y="2052849"/>
            <a:ext cx="2808608" cy="453040"/>
            <a:chOff x="5381428" y="566174"/>
            <a:chExt cx="3419672" cy="838250"/>
          </a:xfrm>
        </p:grpSpPr>
        <p:sp>
          <p:nvSpPr>
            <p:cNvPr id="9" name="Étiquette 8">
              <a:extLst>
                <a:ext uri="{FF2B5EF4-FFF2-40B4-BE49-F238E27FC236}">
                  <a16:creationId xmlns:a16="http://schemas.microsoft.com/office/drawing/2014/main" id="{1E1DEBAC-0EEA-C2F0-D9AC-22E477639B8B}"/>
                </a:ext>
              </a:extLst>
            </p:cNvPr>
            <p:cNvSpPr/>
            <p:nvPr/>
          </p:nvSpPr>
          <p:spPr>
            <a:xfrm>
              <a:off x="5381428" y="566174"/>
              <a:ext cx="3419672" cy="838250"/>
            </a:xfrm>
            <a:prstGeom prst="plaqu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489032A-111C-6598-0D70-509D89AC2D34}"/>
                </a:ext>
              </a:extLst>
            </p:cNvPr>
            <p:cNvSpPr txBox="1"/>
            <p:nvPr/>
          </p:nvSpPr>
          <p:spPr>
            <a:xfrm>
              <a:off x="5472299" y="681483"/>
              <a:ext cx="3307528" cy="683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Mettre en place d’un WAF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3BFD5C7-5541-04C5-CAFF-70EB039CF56C}"/>
              </a:ext>
            </a:extLst>
          </p:cNvPr>
          <p:cNvGrpSpPr/>
          <p:nvPr/>
        </p:nvGrpSpPr>
        <p:grpSpPr>
          <a:xfrm>
            <a:off x="328110" y="5050886"/>
            <a:ext cx="4518192" cy="458284"/>
            <a:chOff x="5102235" y="565697"/>
            <a:chExt cx="5501207" cy="847952"/>
          </a:xfrm>
        </p:grpSpPr>
        <p:sp>
          <p:nvSpPr>
            <p:cNvPr id="13" name="Étiquette 12">
              <a:extLst>
                <a:ext uri="{FF2B5EF4-FFF2-40B4-BE49-F238E27FC236}">
                  <a16:creationId xmlns:a16="http://schemas.microsoft.com/office/drawing/2014/main" id="{A02E1698-153F-3E4E-EB1F-FCC698D0CD84}"/>
                </a:ext>
              </a:extLst>
            </p:cNvPr>
            <p:cNvSpPr/>
            <p:nvPr/>
          </p:nvSpPr>
          <p:spPr>
            <a:xfrm>
              <a:off x="5102235" y="565697"/>
              <a:ext cx="5222014" cy="847952"/>
            </a:xfrm>
            <a:prstGeom prst="plaqu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B0FF056-2A7F-8882-2260-B2B329E8C427}"/>
                </a:ext>
              </a:extLst>
            </p:cNvPr>
            <p:cNvSpPr txBox="1"/>
            <p:nvPr/>
          </p:nvSpPr>
          <p:spPr>
            <a:xfrm>
              <a:off x="5271294" y="664899"/>
              <a:ext cx="5332148" cy="683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Interdire l’exécution de code à distance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F84E564-AEEF-142C-881B-B7683DA42B70}"/>
              </a:ext>
            </a:extLst>
          </p:cNvPr>
          <p:cNvGrpSpPr/>
          <p:nvPr/>
        </p:nvGrpSpPr>
        <p:grpSpPr>
          <a:xfrm>
            <a:off x="8132753" y="6144144"/>
            <a:ext cx="2808608" cy="453040"/>
            <a:chOff x="5381428" y="566174"/>
            <a:chExt cx="3419672" cy="838249"/>
          </a:xfrm>
        </p:grpSpPr>
        <p:sp>
          <p:nvSpPr>
            <p:cNvPr id="16" name="Étiquette 15">
              <a:extLst>
                <a:ext uri="{FF2B5EF4-FFF2-40B4-BE49-F238E27FC236}">
                  <a16:creationId xmlns:a16="http://schemas.microsoft.com/office/drawing/2014/main" id="{DE6E2757-FB37-B93B-5A80-1EBA2E730CCB}"/>
                </a:ext>
              </a:extLst>
            </p:cNvPr>
            <p:cNvSpPr/>
            <p:nvPr/>
          </p:nvSpPr>
          <p:spPr>
            <a:xfrm>
              <a:off x="5381428" y="566174"/>
              <a:ext cx="3419672" cy="838249"/>
            </a:xfrm>
            <a:prstGeom prst="plaqu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0227789-0B75-E44F-3D40-BE8574875948}"/>
                </a:ext>
              </a:extLst>
            </p:cNvPr>
            <p:cNvSpPr txBox="1"/>
            <p:nvPr/>
          </p:nvSpPr>
          <p:spPr>
            <a:xfrm>
              <a:off x="5618244" y="660381"/>
              <a:ext cx="2991521" cy="683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Utiliser une table d’IP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59ED61-59ED-3220-5A30-484E0B5907BE}"/>
              </a:ext>
            </a:extLst>
          </p:cNvPr>
          <p:cNvGrpSpPr/>
          <p:nvPr/>
        </p:nvGrpSpPr>
        <p:grpSpPr>
          <a:xfrm>
            <a:off x="7253064" y="3151402"/>
            <a:ext cx="3577526" cy="453040"/>
            <a:chOff x="5381429" y="566175"/>
            <a:chExt cx="4940765" cy="438412"/>
          </a:xfrm>
        </p:grpSpPr>
        <p:sp>
          <p:nvSpPr>
            <p:cNvPr id="19" name="Étiquette 18">
              <a:extLst>
                <a:ext uri="{FF2B5EF4-FFF2-40B4-BE49-F238E27FC236}">
                  <a16:creationId xmlns:a16="http://schemas.microsoft.com/office/drawing/2014/main" id="{25346A57-7914-555C-EDB6-2745F3BA87B4}"/>
                </a:ext>
              </a:extLst>
            </p:cNvPr>
            <p:cNvSpPr/>
            <p:nvPr/>
          </p:nvSpPr>
          <p:spPr>
            <a:xfrm>
              <a:off x="5381429" y="566175"/>
              <a:ext cx="4346043" cy="438412"/>
            </a:xfrm>
            <a:prstGeom prst="plaqu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AB28A16-DED2-F4AD-766D-B5BA76AF2934}"/>
                </a:ext>
              </a:extLst>
            </p:cNvPr>
            <p:cNvSpPr txBox="1"/>
            <p:nvPr/>
          </p:nvSpPr>
          <p:spPr>
            <a:xfrm>
              <a:off x="5589735" y="594706"/>
              <a:ext cx="4732459" cy="379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Désactiver la fonctionnalité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854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2" y="-23700"/>
            <a:ext cx="12184667" cy="1732757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827085" y="566174"/>
            <a:ext cx="7730571" cy="6697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Les enseignements</a:t>
            </a: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00B76E41-1F93-605D-589A-213262496785}"/>
              </a:ext>
            </a:extLst>
          </p:cNvPr>
          <p:cNvSpPr/>
          <p:nvPr/>
        </p:nvSpPr>
        <p:spPr>
          <a:xfrm>
            <a:off x="1321718" y="2656114"/>
            <a:ext cx="2057400" cy="2057400"/>
          </a:xfrm>
          <a:prstGeom prst="ellipse">
            <a:avLst/>
          </a:prstGeom>
          <a:solidFill>
            <a:srgbClr val="F7F5FF"/>
          </a:solidFill>
          <a:ln>
            <a:solidFill>
              <a:srgbClr val="F7F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54A7F67-D018-177D-7CD9-52CD55BB1082}"/>
              </a:ext>
            </a:extLst>
          </p:cNvPr>
          <p:cNvSpPr/>
          <p:nvPr/>
        </p:nvSpPr>
        <p:spPr>
          <a:xfrm>
            <a:off x="5001985" y="2656114"/>
            <a:ext cx="2057400" cy="2057400"/>
          </a:xfrm>
          <a:prstGeom prst="ellipse">
            <a:avLst/>
          </a:prstGeom>
          <a:solidFill>
            <a:srgbClr val="F7F5FF"/>
          </a:solidFill>
          <a:ln>
            <a:solidFill>
              <a:srgbClr val="F7F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420C9A-86A6-A78E-9D39-9B1DD881348F}"/>
              </a:ext>
            </a:extLst>
          </p:cNvPr>
          <p:cNvSpPr/>
          <p:nvPr/>
        </p:nvSpPr>
        <p:spPr>
          <a:xfrm>
            <a:off x="8682252" y="2656114"/>
            <a:ext cx="2057400" cy="2057400"/>
          </a:xfrm>
          <a:prstGeom prst="ellipse">
            <a:avLst/>
          </a:prstGeom>
          <a:solidFill>
            <a:srgbClr val="F7F5FF"/>
          </a:solidFill>
          <a:ln>
            <a:solidFill>
              <a:srgbClr val="F7F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26555E-604D-7DA0-C91F-E77F40A3D8CA}"/>
              </a:ext>
            </a:extLst>
          </p:cNvPr>
          <p:cNvSpPr txBox="1"/>
          <p:nvPr/>
        </p:nvSpPr>
        <p:spPr>
          <a:xfrm>
            <a:off x="478534" y="4854637"/>
            <a:ext cx="397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Maitrise de l’environnement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122CDF-68D7-5A72-30B0-F521600080CC}"/>
              </a:ext>
            </a:extLst>
          </p:cNvPr>
          <p:cNvSpPr txBox="1"/>
          <p:nvPr/>
        </p:nvSpPr>
        <p:spPr>
          <a:xfrm>
            <a:off x="4590153" y="4854637"/>
            <a:ext cx="387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Maturité informatique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FD91A8-8F11-A27F-B8F7-2EF7D16191CA}"/>
              </a:ext>
            </a:extLst>
          </p:cNvPr>
          <p:cNvSpPr txBox="1"/>
          <p:nvPr/>
        </p:nvSpPr>
        <p:spPr>
          <a:xfrm>
            <a:off x="8174251" y="4854637"/>
            <a:ext cx="329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Investigations du réseau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750B55-8320-F5A4-5FD9-52C754AA408A}"/>
              </a:ext>
            </a:extLst>
          </p:cNvPr>
          <p:cNvSpPr txBox="1"/>
          <p:nvPr/>
        </p:nvSpPr>
        <p:spPr>
          <a:xfrm>
            <a:off x="8415552" y="5457425"/>
            <a:ext cx="305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Recherches </a:t>
            </a:r>
            <a:r>
              <a:rPr lang="fr-FR" dirty="0" err="1"/>
              <a:t>d’IoC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Situation post-accident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23CC28-8EB3-E782-78A2-F2405C262BCC}"/>
              </a:ext>
            </a:extLst>
          </p:cNvPr>
          <p:cNvSpPr txBox="1"/>
          <p:nvPr/>
        </p:nvSpPr>
        <p:spPr>
          <a:xfrm>
            <a:off x="4412353" y="5450329"/>
            <a:ext cx="374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Politiques de sécurité informatique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Sensibilisation sur les risques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624CE5-F437-A9D2-A0B8-D73A4067F1D0}"/>
              </a:ext>
            </a:extLst>
          </p:cNvPr>
          <p:cNvSpPr txBox="1"/>
          <p:nvPr/>
        </p:nvSpPr>
        <p:spPr>
          <a:xfrm>
            <a:off x="479894" y="5450328"/>
            <a:ext cx="3741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Système et process de versionnage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Protection du réseau privé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4E16BB42-270B-4A2D-1B7C-52B795B58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1565" y="2816831"/>
            <a:ext cx="1559219" cy="1564719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48B4C5AA-A742-0CD1-A904-03E57BFC8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6823" y="3088013"/>
            <a:ext cx="1112490" cy="1193602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9778C63A-A266-CED3-7245-848DA4288F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8091" y="3006905"/>
            <a:ext cx="1355817" cy="13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0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A12BA0B7-BEBA-AEDB-1127-94C3C95B429A}"/>
              </a:ext>
            </a:extLst>
          </p:cNvPr>
          <p:cNvSpPr/>
          <p:nvPr/>
        </p:nvSpPr>
        <p:spPr>
          <a:xfrm>
            <a:off x="7332" y="-23700"/>
            <a:ext cx="12184667" cy="68817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A8C21E-FFD3-0755-2EBB-ABB0EC9413BB}"/>
              </a:ext>
            </a:extLst>
          </p:cNvPr>
          <p:cNvGrpSpPr/>
          <p:nvPr/>
        </p:nvGrpSpPr>
        <p:grpSpPr>
          <a:xfrm>
            <a:off x="700312" y="1696081"/>
            <a:ext cx="4317541" cy="2941939"/>
            <a:chOff x="3570512" y="172081"/>
            <a:chExt cx="4317541" cy="294193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13954C47-07F6-CD48-6CB7-4D92E40BCDE9}"/>
                </a:ext>
              </a:extLst>
            </p:cNvPr>
            <p:cNvGrpSpPr/>
            <p:nvPr/>
          </p:nvGrpSpPr>
          <p:grpSpPr>
            <a:xfrm>
              <a:off x="3570512" y="172081"/>
              <a:ext cx="4317541" cy="2941939"/>
              <a:chOff x="3570512" y="172081"/>
              <a:chExt cx="4317541" cy="2941939"/>
            </a:xfrm>
          </p:grpSpPr>
          <p:pic>
            <p:nvPicPr>
              <p:cNvPr id="120" name="Google Shape;120;p21"/>
              <p:cNvPicPr preferRelativeResize="0"/>
              <p:nvPr/>
            </p:nvPicPr>
            <p:blipFill rotWithShape="1">
              <a:blip r:embed="rId4">
                <a:alphaModFix/>
              </a:blip>
              <a:srcRect l="23048" t="19812" r="18348" b="14297"/>
              <a:stretch/>
            </p:blipFill>
            <p:spPr>
              <a:xfrm rot="282237">
                <a:off x="3570512" y="172081"/>
                <a:ext cx="4317541" cy="29419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01D6D71-F86D-6267-2814-31D420E3A7FF}"/>
                  </a:ext>
                </a:extLst>
              </p:cNvPr>
              <p:cNvSpPr/>
              <p:nvPr/>
            </p:nvSpPr>
            <p:spPr>
              <a:xfrm>
                <a:off x="3743960" y="1569720"/>
                <a:ext cx="965318" cy="772160"/>
              </a:xfrm>
              <a:custGeom>
                <a:avLst/>
                <a:gdLst>
                  <a:gd name="connsiteX0" fmla="*/ 538480 w 965318"/>
                  <a:gd name="connsiteY0" fmla="*/ 0 h 772160"/>
                  <a:gd name="connsiteX1" fmla="*/ 538480 w 965318"/>
                  <a:gd name="connsiteY1" fmla="*/ 0 h 772160"/>
                  <a:gd name="connsiteX2" fmla="*/ 543560 w 965318"/>
                  <a:gd name="connsiteY2" fmla="*/ 50800 h 772160"/>
                  <a:gd name="connsiteX3" fmla="*/ 548640 w 965318"/>
                  <a:gd name="connsiteY3" fmla="*/ 86360 h 772160"/>
                  <a:gd name="connsiteX4" fmla="*/ 563880 w 965318"/>
                  <a:gd name="connsiteY4" fmla="*/ 91440 h 772160"/>
                  <a:gd name="connsiteX5" fmla="*/ 589280 w 965318"/>
                  <a:gd name="connsiteY5" fmla="*/ 121920 h 772160"/>
                  <a:gd name="connsiteX6" fmla="*/ 604520 w 965318"/>
                  <a:gd name="connsiteY6" fmla="*/ 152400 h 772160"/>
                  <a:gd name="connsiteX7" fmla="*/ 619760 w 965318"/>
                  <a:gd name="connsiteY7" fmla="*/ 162560 h 772160"/>
                  <a:gd name="connsiteX8" fmla="*/ 624840 w 965318"/>
                  <a:gd name="connsiteY8" fmla="*/ 182880 h 772160"/>
                  <a:gd name="connsiteX9" fmla="*/ 675640 w 965318"/>
                  <a:gd name="connsiteY9" fmla="*/ 228600 h 772160"/>
                  <a:gd name="connsiteX10" fmla="*/ 685800 w 965318"/>
                  <a:gd name="connsiteY10" fmla="*/ 243840 h 772160"/>
                  <a:gd name="connsiteX11" fmla="*/ 736600 w 965318"/>
                  <a:gd name="connsiteY11" fmla="*/ 248920 h 772160"/>
                  <a:gd name="connsiteX12" fmla="*/ 756920 w 965318"/>
                  <a:gd name="connsiteY12" fmla="*/ 259080 h 772160"/>
                  <a:gd name="connsiteX13" fmla="*/ 787400 w 965318"/>
                  <a:gd name="connsiteY13" fmla="*/ 279400 h 772160"/>
                  <a:gd name="connsiteX14" fmla="*/ 817880 w 965318"/>
                  <a:gd name="connsiteY14" fmla="*/ 294640 h 772160"/>
                  <a:gd name="connsiteX15" fmla="*/ 833120 w 965318"/>
                  <a:gd name="connsiteY15" fmla="*/ 314960 h 772160"/>
                  <a:gd name="connsiteX16" fmla="*/ 878840 w 965318"/>
                  <a:gd name="connsiteY16" fmla="*/ 320040 h 772160"/>
                  <a:gd name="connsiteX17" fmla="*/ 894080 w 965318"/>
                  <a:gd name="connsiteY17" fmla="*/ 330200 h 772160"/>
                  <a:gd name="connsiteX18" fmla="*/ 924560 w 965318"/>
                  <a:gd name="connsiteY18" fmla="*/ 340360 h 772160"/>
                  <a:gd name="connsiteX19" fmla="*/ 939800 w 965318"/>
                  <a:gd name="connsiteY19" fmla="*/ 345440 h 772160"/>
                  <a:gd name="connsiteX20" fmla="*/ 960120 w 965318"/>
                  <a:gd name="connsiteY20" fmla="*/ 355600 h 772160"/>
                  <a:gd name="connsiteX21" fmla="*/ 965200 w 965318"/>
                  <a:gd name="connsiteY21" fmla="*/ 370840 h 772160"/>
                  <a:gd name="connsiteX22" fmla="*/ 939800 w 965318"/>
                  <a:gd name="connsiteY22" fmla="*/ 391160 h 772160"/>
                  <a:gd name="connsiteX23" fmla="*/ 863600 w 965318"/>
                  <a:gd name="connsiteY23" fmla="*/ 406400 h 772160"/>
                  <a:gd name="connsiteX24" fmla="*/ 843280 w 965318"/>
                  <a:gd name="connsiteY24" fmla="*/ 421640 h 772160"/>
                  <a:gd name="connsiteX25" fmla="*/ 817880 w 965318"/>
                  <a:gd name="connsiteY25" fmla="*/ 452120 h 772160"/>
                  <a:gd name="connsiteX26" fmla="*/ 792480 w 965318"/>
                  <a:gd name="connsiteY26" fmla="*/ 467360 h 772160"/>
                  <a:gd name="connsiteX27" fmla="*/ 777240 w 965318"/>
                  <a:gd name="connsiteY27" fmla="*/ 477520 h 772160"/>
                  <a:gd name="connsiteX28" fmla="*/ 736600 w 965318"/>
                  <a:gd name="connsiteY28" fmla="*/ 492760 h 772160"/>
                  <a:gd name="connsiteX29" fmla="*/ 716280 w 965318"/>
                  <a:gd name="connsiteY29" fmla="*/ 502920 h 772160"/>
                  <a:gd name="connsiteX30" fmla="*/ 690880 w 965318"/>
                  <a:gd name="connsiteY30" fmla="*/ 513080 h 772160"/>
                  <a:gd name="connsiteX31" fmla="*/ 670560 w 965318"/>
                  <a:gd name="connsiteY31" fmla="*/ 523240 h 772160"/>
                  <a:gd name="connsiteX32" fmla="*/ 629920 w 965318"/>
                  <a:gd name="connsiteY32" fmla="*/ 553720 h 772160"/>
                  <a:gd name="connsiteX33" fmla="*/ 589280 w 965318"/>
                  <a:gd name="connsiteY33" fmla="*/ 568960 h 772160"/>
                  <a:gd name="connsiteX34" fmla="*/ 568960 w 965318"/>
                  <a:gd name="connsiteY34" fmla="*/ 579120 h 772160"/>
                  <a:gd name="connsiteX35" fmla="*/ 558800 w 965318"/>
                  <a:gd name="connsiteY35" fmla="*/ 594360 h 772160"/>
                  <a:gd name="connsiteX36" fmla="*/ 533400 w 965318"/>
                  <a:gd name="connsiteY36" fmla="*/ 599440 h 772160"/>
                  <a:gd name="connsiteX37" fmla="*/ 513080 w 965318"/>
                  <a:gd name="connsiteY37" fmla="*/ 604520 h 772160"/>
                  <a:gd name="connsiteX38" fmla="*/ 441960 w 965318"/>
                  <a:gd name="connsiteY38" fmla="*/ 640080 h 772160"/>
                  <a:gd name="connsiteX39" fmla="*/ 386080 w 965318"/>
                  <a:gd name="connsiteY39" fmla="*/ 665480 h 772160"/>
                  <a:gd name="connsiteX40" fmla="*/ 370840 w 965318"/>
                  <a:gd name="connsiteY40" fmla="*/ 680720 h 772160"/>
                  <a:gd name="connsiteX41" fmla="*/ 350520 w 965318"/>
                  <a:gd name="connsiteY41" fmla="*/ 685800 h 772160"/>
                  <a:gd name="connsiteX42" fmla="*/ 335280 w 965318"/>
                  <a:gd name="connsiteY42" fmla="*/ 690880 h 772160"/>
                  <a:gd name="connsiteX43" fmla="*/ 289560 w 965318"/>
                  <a:gd name="connsiteY43" fmla="*/ 701040 h 772160"/>
                  <a:gd name="connsiteX44" fmla="*/ 248920 w 965318"/>
                  <a:gd name="connsiteY44" fmla="*/ 726440 h 772160"/>
                  <a:gd name="connsiteX45" fmla="*/ 233680 w 965318"/>
                  <a:gd name="connsiteY45" fmla="*/ 736600 h 772160"/>
                  <a:gd name="connsiteX46" fmla="*/ 198120 w 965318"/>
                  <a:gd name="connsiteY46" fmla="*/ 741680 h 772160"/>
                  <a:gd name="connsiteX47" fmla="*/ 182880 w 965318"/>
                  <a:gd name="connsiteY47" fmla="*/ 756920 h 772160"/>
                  <a:gd name="connsiteX48" fmla="*/ 167640 w 965318"/>
                  <a:gd name="connsiteY48" fmla="*/ 762000 h 772160"/>
                  <a:gd name="connsiteX49" fmla="*/ 142240 w 965318"/>
                  <a:gd name="connsiteY49" fmla="*/ 772160 h 772160"/>
                  <a:gd name="connsiteX50" fmla="*/ 20320 w 965318"/>
                  <a:gd name="connsiteY50" fmla="*/ 756920 h 772160"/>
                  <a:gd name="connsiteX51" fmla="*/ 5080 w 965318"/>
                  <a:gd name="connsiteY51" fmla="*/ 751840 h 772160"/>
                  <a:gd name="connsiteX52" fmla="*/ 0 w 965318"/>
                  <a:gd name="connsiteY52" fmla="*/ 731520 h 772160"/>
                  <a:gd name="connsiteX53" fmla="*/ 5080 w 965318"/>
                  <a:gd name="connsiteY53" fmla="*/ 670560 h 772160"/>
                  <a:gd name="connsiteX54" fmla="*/ 10160 w 965318"/>
                  <a:gd name="connsiteY54" fmla="*/ 640080 h 772160"/>
                  <a:gd name="connsiteX55" fmla="*/ 45720 w 965318"/>
                  <a:gd name="connsiteY55" fmla="*/ 609600 h 772160"/>
                  <a:gd name="connsiteX56" fmla="*/ 55880 w 965318"/>
                  <a:gd name="connsiteY56" fmla="*/ 594360 h 772160"/>
                  <a:gd name="connsiteX57" fmla="*/ 60960 w 965318"/>
                  <a:gd name="connsiteY57" fmla="*/ 574040 h 772160"/>
                  <a:gd name="connsiteX58" fmla="*/ 71120 w 965318"/>
                  <a:gd name="connsiteY58" fmla="*/ 538480 h 772160"/>
                  <a:gd name="connsiteX59" fmla="*/ 91440 w 965318"/>
                  <a:gd name="connsiteY59" fmla="*/ 462280 h 772160"/>
                  <a:gd name="connsiteX60" fmla="*/ 96520 w 965318"/>
                  <a:gd name="connsiteY60" fmla="*/ 431800 h 772160"/>
                  <a:gd name="connsiteX61" fmla="*/ 106680 w 965318"/>
                  <a:gd name="connsiteY61" fmla="*/ 391160 h 772160"/>
                  <a:gd name="connsiteX62" fmla="*/ 111760 w 965318"/>
                  <a:gd name="connsiteY62" fmla="*/ 370840 h 772160"/>
                  <a:gd name="connsiteX63" fmla="*/ 137160 w 965318"/>
                  <a:gd name="connsiteY63" fmla="*/ 340360 h 772160"/>
                  <a:gd name="connsiteX64" fmla="*/ 167640 w 965318"/>
                  <a:gd name="connsiteY64" fmla="*/ 289560 h 772160"/>
                  <a:gd name="connsiteX65" fmla="*/ 187960 w 965318"/>
                  <a:gd name="connsiteY65" fmla="*/ 259080 h 772160"/>
                  <a:gd name="connsiteX66" fmla="*/ 208280 w 965318"/>
                  <a:gd name="connsiteY66" fmla="*/ 233680 h 772160"/>
                  <a:gd name="connsiteX67" fmla="*/ 228600 w 965318"/>
                  <a:gd name="connsiteY67" fmla="*/ 198120 h 772160"/>
                  <a:gd name="connsiteX68" fmla="*/ 264160 w 965318"/>
                  <a:gd name="connsiteY68" fmla="*/ 162560 h 772160"/>
                  <a:gd name="connsiteX69" fmla="*/ 294640 w 965318"/>
                  <a:gd name="connsiteY69" fmla="*/ 157480 h 772160"/>
                  <a:gd name="connsiteX70" fmla="*/ 309880 w 965318"/>
                  <a:gd name="connsiteY70" fmla="*/ 142240 h 772160"/>
                  <a:gd name="connsiteX71" fmla="*/ 330200 w 965318"/>
                  <a:gd name="connsiteY71" fmla="*/ 137160 h 772160"/>
                  <a:gd name="connsiteX72" fmla="*/ 365760 w 965318"/>
                  <a:gd name="connsiteY72" fmla="*/ 91440 h 772160"/>
                  <a:gd name="connsiteX73" fmla="*/ 381000 w 965318"/>
                  <a:gd name="connsiteY73" fmla="*/ 76200 h 772160"/>
                  <a:gd name="connsiteX74" fmla="*/ 391160 w 965318"/>
                  <a:gd name="connsiteY74" fmla="*/ 60960 h 772160"/>
                  <a:gd name="connsiteX75" fmla="*/ 411480 w 965318"/>
                  <a:gd name="connsiteY75" fmla="*/ 55880 h 772160"/>
                  <a:gd name="connsiteX76" fmla="*/ 426720 w 965318"/>
                  <a:gd name="connsiteY76" fmla="*/ 45720 h 772160"/>
                  <a:gd name="connsiteX77" fmla="*/ 441960 w 965318"/>
                  <a:gd name="connsiteY77" fmla="*/ 30480 h 772160"/>
                  <a:gd name="connsiteX78" fmla="*/ 502920 w 965318"/>
                  <a:gd name="connsiteY78" fmla="*/ 20320 h 772160"/>
                  <a:gd name="connsiteX79" fmla="*/ 513080 w 965318"/>
                  <a:gd name="connsiteY79" fmla="*/ 5080 h 772160"/>
                  <a:gd name="connsiteX80" fmla="*/ 538480 w 965318"/>
                  <a:gd name="connsiteY80" fmla="*/ 0 h 7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965318" h="772160">
                    <a:moveTo>
                      <a:pt x="538480" y="0"/>
                    </a:moveTo>
                    <a:lnTo>
                      <a:pt x="538480" y="0"/>
                    </a:lnTo>
                    <a:cubicBezTo>
                      <a:pt x="540173" y="16933"/>
                      <a:pt x="541572" y="33899"/>
                      <a:pt x="543560" y="50800"/>
                    </a:cubicBezTo>
                    <a:cubicBezTo>
                      <a:pt x="544959" y="62692"/>
                      <a:pt x="543285" y="75650"/>
                      <a:pt x="548640" y="86360"/>
                    </a:cubicBezTo>
                    <a:cubicBezTo>
                      <a:pt x="551035" y="91149"/>
                      <a:pt x="558800" y="89747"/>
                      <a:pt x="563880" y="91440"/>
                    </a:cubicBezTo>
                    <a:cubicBezTo>
                      <a:pt x="575115" y="102675"/>
                      <a:pt x="582207" y="107775"/>
                      <a:pt x="589280" y="121920"/>
                    </a:cubicBezTo>
                    <a:cubicBezTo>
                      <a:pt x="597543" y="138447"/>
                      <a:pt x="589961" y="137841"/>
                      <a:pt x="604520" y="152400"/>
                    </a:cubicBezTo>
                    <a:cubicBezTo>
                      <a:pt x="608837" y="156717"/>
                      <a:pt x="614680" y="159173"/>
                      <a:pt x="619760" y="162560"/>
                    </a:cubicBezTo>
                    <a:cubicBezTo>
                      <a:pt x="621453" y="169333"/>
                      <a:pt x="620836" y="177160"/>
                      <a:pt x="624840" y="182880"/>
                    </a:cubicBezTo>
                    <a:cubicBezTo>
                      <a:pt x="656335" y="227873"/>
                      <a:pt x="646755" y="199715"/>
                      <a:pt x="675640" y="228600"/>
                    </a:cubicBezTo>
                    <a:cubicBezTo>
                      <a:pt x="679957" y="232917"/>
                      <a:pt x="680008" y="241909"/>
                      <a:pt x="685800" y="243840"/>
                    </a:cubicBezTo>
                    <a:cubicBezTo>
                      <a:pt x="701944" y="249221"/>
                      <a:pt x="719667" y="247227"/>
                      <a:pt x="736600" y="248920"/>
                    </a:cubicBezTo>
                    <a:cubicBezTo>
                      <a:pt x="743373" y="252307"/>
                      <a:pt x="750426" y="255184"/>
                      <a:pt x="756920" y="259080"/>
                    </a:cubicBezTo>
                    <a:cubicBezTo>
                      <a:pt x="767391" y="265362"/>
                      <a:pt x="775816" y="275539"/>
                      <a:pt x="787400" y="279400"/>
                    </a:cubicBezTo>
                    <a:cubicBezTo>
                      <a:pt x="799795" y="283532"/>
                      <a:pt x="808032" y="284792"/>
                      <a:pt x="817880" y="294640"/>
                    </a:cubicBezTo>
                    <a:cubicBezTo>
                      <a:pt x="823867" y="300627"/>
                      <a:pt x="825305" y="311704"/>
                      <a:pt x="833120" y="314960"/>
                    </a:cubicBezTo>
                    <a:cubicBezTo>
                      <a:pt x="847274" y="320858"/>
                      <a:pt x="863600" y="318347"/>
                      <a:pt x="878840" y="320040"/>
                    </a:cubicBezTo>
                    <a:cubicBezTo>
                      <a:pt x="883920" y="323427"/>
                      <a:pt x="888501" y="327720"/>
                      <a:pt x="894080" y="330200"/>
                    </a:cubicBezTo>
                    <a:cubicBezTo>
                      <a:pt x="903867" y="334550"/>
                      <a:pt x="914400" y="336973"/>
                      <a:pt x="924560" y="340360"/>
                    </a:cubicBezTo>
                    <a:cubicBezTo>
                      <a:pt x="929640" y="342053"/>
                      <a:pt x="935011" y="343045"/>
                      <a:pt x="939800" y="345440"/>
                    </a:cubicBezTo>
                    <a:lnTo>
                      <a:pt x="960120" y="355600"/>
                    </a:lnTo>
                    <a:cubicBezTo>
                      <a:pt x="961813" y="360680"/>
                      <a:pt x="966080" y="365558"/>
                      <a:pt x="965200" y="370840"/>
                    </a:cubicBezTo>
                    <a:cubicBezTo>
                      <a:pt x="962757" y="385496"/>
                      <a:pt x="951458" y="388569"/>
                      <a:pt x="939800" y="391160"/>
                    </a:cubicBezTo>
                    <a:cubicBezTo>
                      <a:pt x="914514" y="396779"/>
                      <a:pt x="889000" y="401320"/>
                      <a:pt x="863600" y="406400"/>
                    </a:cubicBezTo>
                    <a:cubicBezTo>
                      <a:pt x="856827" y="411480"/>
                      <a:pt x="848700" y="415136"/>
                      <a:pt x="843280" y="421640"/>
                    </a:cubicBezTo>
                    <a:cubicBezTo>
                      <a:pt x="811773" y="459449"/>
                      <a:pt x="880036" y="410683"/>
                      <a:pt x="817880" y="452120"/>
                    </a:cubicBezTo>
                    <a:cubicBezTo>
                      <a:pt x="809665" y="457597"/>
                      <a:pt x="800853" y="462127"/>
                      <a:pt x="792480" y="467360"/>
                    </a:cubicBezTo>
                    <a:cubicBezTo>
                      <a:pt x="787303" y="470596"/>
                      <a:pt x="782798" y="474994"/>
                      <a:pt x="777240" y="477520"/>
                    </a:cubicBezTo>
                    <a:cubicBezTo>
                      <a:pt x="764069" y="483507"/>
                      <a:pt x="749955" y="487195"/>
                      <a:pt x="736600" y="492760"/>
                    </a:cubicBezTo>
                    <a:cubicBezTo>
                      <a:pt x="729610" y="495673"/>
                      <a:pt x="723200" y="499844"/>
                      <a:pt x="716280" y="502920"/>
                    </a:cubicBezTo>
                    <a:cubicBezTo>
                      <a:pt x="707947" y="506624"/>
                      <a:pt x="699213" y="509376"/>
                      <a:pt x="690880" y="513080"/>
                    </a:cubicBezTo>
                    <a:cubicBezTo>
                      <a:pt x="683960" y="516156"/>
                      <a:pt x="676861" y="519039"/>
                      <a:pt x="670560" y="523240"/>
                    </a:cubicBezTo>
                    <a:cubicBezTo>
                      <a:pt x="659345" y="530717"/>
                      <a:pt x="643510" y="546925"/>
                      <a:pt x="629920" y="553720"/>
                    </a:cubicBezTo>
                    <a:cubicBezTo>
                      <a:pt x="587822" y="574769"/>
                      <a:pt x="620057" y="555770"/>
                      <a:pt x="589280" y="568960"/>
                    </a:cubicBezTo>
                    <a:cubicBezTo>
                      <a:pt x="582319" y="571943"/>
                      <a:pt x="575733" y="575733"/>
                      <a:pt x="568960" y="579120"/>
                    </a:cubicBezTo>
                    <a:cubicBezTo>
                      <a:pt x="565573" y="584200"/>
                      <a:pt x="564101" y="591331"/>
                      <a:pt x="558800" y="594360"/>
                    </a:cubicBezTo>
                    <a:cubicBezTo>
                      <a:pt x="551303" y="598644"/>
                      <a:pt x="541829" y="597567"/>
                      <a:pt x="533400" y="599440"/>
                    </a:cubicBezTo>
                    <a:cubicBezTo>
                      <a:pt x="526584" y="600955"/>
                      <a:pt x="519853" y="602827"/>
                      <a:pt x="513080" y="604520"/>
                    </a:cubicBezTo>
                    <a:cubicBezTo>
                      <a:pt x="474209" y="633673"/>
                      <a:pt x="509154" y="610216"/>
                      <a:pt x="441960" y="640080"/>
                    </a:cubicBezTo>
                    <a:cubicBezTo>
                      <a:pt x="373816" y="670366"/>
                      <a:pt x="423719" y="652934"/>
                      <a:pt x="386080" y="665480"/>
                    </a:cubicBezTo>
                    <a:cubicBezTo>
                      <a:pt x="381000" y="670560"/>
                      <a:pt x="377078" y="677156"/>
                      <a:pt x="370840" y="680720"/>
                    </a:cubicBezTo>
                    <a:cubicBezTo>
                      <a:pt x="364778" y="684184"/>
                      <a:pt x="357233" y="683882"/>
                      <a:pt x="350520" y="685800"/>
                    </a:cubicBezTo>
                    <a:cubicBezTo>
                      <a:pt x="345371" y="687271"/>
                      <a:pt x="340507" y="689718"/>
                      <a:pt x="335280" y="690880"/>
                    </a:cubicBezTo>
                    <a:cubicBezTo>
                      <a:pt x="312095" y="696032"/>
                      <a:pt x="308033" y="693123"/>
                      <a:pt x="289560" y="701040"/>
                    </a:cubicBezTo>
                    <a:cubicBezTo>
                      <a:pt x="265691" y="711269"/>
                      <a:pt x="270799" y="710812"/>
                      <a:pt x="248920" y="726440"/>
                    </a:cubicBezTo>
                    <a:cubicBezTo>
                      <a:pt x="243952" y="729989"/>
                      <a:pt x="239528" y="734846"/>
                      <a:pt x="233680" y="736600"/>
                    </a:cubicBezTo>
                    <a:cubicBezTo>
                      <a:pt x="222211" y="740041"/>
                      <a:pt x="209973" y="739987"/>
                      <a:pt x="198120" y="741680"/>
                    </a:cubicBezTo>
                    <a:cubicBezTo>
                      <a:pt x="193040" y="746760"/>
                      <a:pt x="188858" y="752935"/>
                      <a:pt x="182880" y="756920"/>
                    </a:cubicBezTo>
                    <a:cubicBezTo>
                      <a:pt x="178425" y="759890"/>
                      <a:pt x="172654" y="760120"/>
                      <a:pt x="167640" y="762000"/>
                    </a:cubicBezTo>
                    <a:cubicBezTo>
                      <a:pt x="159102" y="765202"/>
                      <a:pt x="150707" y="768773"/>
                      <a:pt x="142240" y="772160"/>
                    </a:cubicBezTo>
                    <a:cubicBezTo>
                      <a:pt x="101600" y="767080"/>
                      <a:pt x="60834" y="762922"/>
                      <a:pt x="20320" y="756920"/>
                    </a:cubicBezTo>
                    <a:cubicBezTo>
                      <a:pt x="15023" y="756135"/>
                      <a:pt x="8425" y="756021"/>
                      <a:pt x="5080" y="751840"/>
                    </a:cubicBezTo>
                    <a:cubicBezTo>
                      <a:pt x="719" y="746388"/>
                      <a:pt x="1693" y="738293"/>
                      <a:pt x="0" y="731520"/>
                    </a:cubicBezTo>
                    <a:cubicBezTo>
                      <a:pt x="1693" y="711200"/>
                      <a:pt x="2828" y="690826"/>
                      <a:pt x="5080" y="670560"/>
                    </a:cubicBezTo>
                    <a:cubicBezTo>
                      <a:pt x="6217" y="660323"/>
                      <a:pt x="5554" y="649293"/>
                      <a:pt x="10160" y="640080"/>
                    </a:cubicBezTo>
                    <a:cubicBezTo>
                      <a:pt x="16319" y="627761"/>
                      <a:pt x="34287" y="617222"/>
                      <a:pt x="45720" y="609600"/>
                    </a:cubicBezTo>
                    <a:cubicBezTo>
                      <a:pt x="49107" y="604520"/>
                      <a:pt x="53475" y="599972"/>
                      <a:pt x="55880" y="594360"/>
                    </a:cubicBezTo>
                    <a:cubicBezTo>
                      <a:pt x="58630" y="587943"/>
                      <a:pt x="59042" y="580753"/>
                      <a:pt x="60960" y="574040"/>
                    </a:cubicBezTo>
                    <a:cubicBezTo>
                      <a:pt x="75536" y="523025"/>
                      <a:pt x="55239" y="602004"/>
                      <a:pt x="71120" y="538480"/>
                    </a:cubicBezTo>
                    <a:cubicBezTo>
                      <a:pt x="83362" y="416057"/>
                      <a:pt x="63859" y="538128"/>
                      <a:pt x="91440" y="462280"/>
                    </a:cubicBezTo>
                    <a:cubicBezTo>
                      <a:pt x="94960" y="452600"/>
                      <a:pt x="94362" y="441872"/>
                      <a:pt x="96520" y="431800"/>
                    </a:cubicBezTo>
                    <a:cubicBezTo>
                      <a:pt x="99446" y="418146"/>
                      <a:pt x="103293" y="404707"/>
                      <a:pt x="106680" y="391160"/>
                    </a:cubicBezTo>
                    <a:cubicBezTo>
                      <a:pt x="108373" y="384387"/>
                      <a:pt x="107290" y="376204"/>
                      <a:pt x="111760" y="370840"/>
                    </a:cubicBezTo>
                    <a:lnTo>
                      <a:pt x="137160" y="340360"/>
                    </a:lnTo>
                    <a:cubicBezTo>
                      <a:pt x="146236" y="304056"/>
                      <a:pt x="136277" y="331377"/>
                      <a:pt x="167640" y="289560"/>
                    </a:cubicBezTo>
                    <a:cubicBezTo>
                      <a:pt x="174966" y="279791"/>
                      <a:pt x="180778" y="268955"/>
                      <a:pt x="187960" y="259080"/>
                    </a:cubicBezTo>
                    <a:cubicBezTo>
                      <a:pt x="194337" y="250311"/>
                      <a:pt x="202266" y="242702"/>
                      <a:pt x="208280" y="233680"/>
                    </a:cubicBezTo>
                    <a:cubicBezTo>
                      <a:pt x="215853" y="222321"/>
                      <a:pt x="220165" y="208855"/>
                      <a:pt x="228600" y="198120"/>
                    </a:cubicBezTo>
                    <a:cubicBezTo>
                      <a:pt x="238957" y="184939"/>
                      <a:pt x="247625" y="165316"/>
                      <a:pt x="264160" y="162560"/>
                    </a:cubicBezTo>
                    <a:lnTo>
                      <a:pt x="294640" y="157480"/>
                    </a:lnTo>
                    <a:cubicBezTo>
                      <a:pt x="299720" y="152400"/>
                      <a:pt x="303642" y="145804"/>
                      <a:pt x="309880" y="142240"/>
                    </a:cubicBezTo>
                    <a:cubicBezTo>
                      <a:pt x="315942" y="138776"/>
                      <a:pt x="325562" y="142378"/>
                      <a:pt x="330200" y="137160"/>
                    </a:cubicBezTo>
                    <a:cubicBezTo>
                      <a:pt x="378020" y="83362"/>
                      <a:pt x="327275" y="104268"/>
                      <a:pt x="365760" y="91440"/>
                    </a:cubicBezTo>
                    <a:cubicBezTo>
                      <a:pt x="370840" y="86360"/>
                      <a:pt x="376401" y="81719"/>
                      <a:pt x="381000" y="76200"/>
                    </a:cubicBezTo>
                    <a:cubicBezTo>
                      <a:pt x="384909" y="71510"/>
                      <a:pt x="386080" y="64347"/>
                      <a:pt x="391160" y="60960"/>
                    </a:cubicBezTo>
                    <a:cubicBezTo>
                      <a:pt x="396969" y="57087"/>
                      <a:pt x="404707" y="57573"/>
                      <a:pt x="411480" y="55880"/>
                    </a:cubicBezTo>
                    <a:cubicBezTo>
                      <a:pt x="416560" y="52493"/>
                      <a:pt x="422030" y="49629"/>
                      <a:pt x="426720" y="45720"/>
                    </a:cubicBezTo>
                    <a:cubicBezTo>
                      <a:pt x="432239" y="41121"/>
                      <a:pt x="435144" y="32752"/>
                      <a:pt x="441960" y="30480"/>
                    </a:cubicBezTo>
                    <a:cubicBezTo>
                      <a:pt x="461503" y="23966"/>
                      <a:pt x="502920" y="20320"/>
                      <a:pt x="502920" y="20320"/>
                    </a:cubicBezTo>
                    <a:cubicBezTo>
                      <a:pt x="506307" y="15240"/>
                      <a:pt x="508312" y="8894"/>
                      <a:pt x="513080" y="5080"/>
                    </a:cubicBezTo>
                    <a:cubicBezTo>
                      <a:pt x="517261" y="1735"/>
                      <a:pt x="534247" y="847"/>
                      <a:pt x="538480" y="0"/>
                    </a:cubicBezTo>
                    <a:close/>
                  </a:path>
                </a:pathLst>
              </a:custGeom>
              <a:solidFill>
                <a:srgbClr val="F7F5FF"/>
              </a:solidFill>
              <a:ln>
                <a:solidFill>
                  <a:srgbClr val="F7F5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DA35A71-05E4-83B2-DF5F-7942A12CCA29}"/>
                </a:ext>
              </a:extLst>
            </p:cNvPr>
            <p:cNvSpPr/>
            <p:nvPr/>
          </p:nvSpPr>
          <p:spPr>
            <a:xfrm>
              <a:off x="5334000" y="1041400"/>
              <a:ext cx="965318" cy="990600"/>
            </a:xfrm>
            <a:prstGeom prst="ellipse">
              <a:avLst/>
            </a:prstGeom>
            <a:solidFill>
              <a:srgbClr val="F7F5FF"/>
            </a:solidFill>
            <a:ln>
              <a:solidFill>
                <a:srgbClr val="F7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rgbClr val="772F0B"/>
                  </a:solidFill>
                </a:rPr>
                <a:t>1</a:t>
              </a:r>
            </a:p>
          </p:txBody>
        </p:sp>
      </p:grpSp>
      <p:pic>
        <p:nvPicPr>
          <p:cNvPr id="14" name="Google Shape;55;p13">
            <a:extLst>
              <a:ext uri="{FF2B5EF4-FFF2-40B4-BE49-F238E27FC236}">
                <a16:creationId xmlns:a16="http://schemas.microsoft.com/office/drawing/2014/main" id="{4CC7C09F-433C-01C0-AF73-577586173D45}"/>
              </a:ext>
            </a:extLst>
          </p:cNvPr>
          <p:cNvPicPr preferRelativeResize="0"/>
          <p:nvPr/>
        </p:nvPicPr>
        <p:blipFill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722140" y="0"/>
            <a:ext cx="546985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11692" y="4953000"/>
            <a:ext cx="8710800" cy="186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000" b="1" dirty="0">
                <a:solidFill>
                  <a:srgbClr val="772F0B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sz="6000" b="1" dirty="0">
              <a:solidFill>
                <a:srgbClr val="772F0B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60660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387035" y="2219533"/>
            <a:ext cx="8710800" cy="186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000" b="1" dirty="0">
                <a:solidFill>
                  <a:srgbClr val="772F0B"/>
                </a:solidFill>
                <a:latin typeface="Inter"/>
                <a:ea typeface="Inter"/>
                <a:cs typeface="Inter"/>
                <a:sym typeface="Inter"/>
              </a:rPr>
              <a:t>Merci !</a:t>
            </a:r>
            <a:br>
              <a:rPr lang="en" sz="6000" b="1" dirty="0">
                <a:solidFill>
                  <a:srgbClr val="772F0B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6000" b="1" dirty="0">
                <a:solidFill>
                  <a:srgbClr val="772F0B"/>
                </a:solidFill>
                <a:latin typeface="Inter"/>
                <a:ea typeface="Inter"/>
                <a:cs typeface="Inter"/>
                <a:sym typeface="Inter"/>
              </a:rPr>
              <a:t>Des questions?</a:t>
            </a:r>
            <a:endParaRPr sz="6000" b="1" dirty="0">
              <a:solidFill>
                <a:srgbClr val="772F0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l="23048" t="19812" r="18348" b="14297"/>
          <a:stretch/>
        </p:blipFill>
        <p:spPr>
          <a:xfrm rot="282237">
            <a:off x="6934196" y="3553647"/>
            <a:ext cx="4317541" cy="2941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2" y="-23700"/>
            <a:ext cx="12184667" cy="1732757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827085" y="566174"/>
            <a:ext cx="7730571" cy="6697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Dump&amp;Damper et moi</a:t>
            </a: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331" y="2742119"/>
            <a:ext cx="8102521" cy="41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800100" lvl="1" indent="-342900" algn="just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0E3449"/>
                </a:solidFill>
                <a:latin typeface="Inter Light"/>
                <a:ea typeface="Inter Light"/>
                <a:cs typeface="Inter Light"/>
                <a:sym typeface="Inter Light"/>
              </a:rPr>
              <a:t>Dump&amp;Dumper</a:t>
            </a:r>
            <a:r>
              <a:rPr lang="fr-FR" sz="2000" dirty="0">
                <a:solidFill>
                  <a:srgbClr val="0E3449"/>
                </a:solidFill>
                <a:latin typeface="Inter Light"/>
                <a:ea typeface="Inter Light"/>
                <a:cs typeface="Inter Light"/>
                <a:sym typeface="Inter Light"/>
              </a:rPr>
              <a:t> est une célèbre plateforme d’e-commerce depuis 2005</a:t>
            </a:r>
          </a:p>
          <a:p>
            <a:pPr lvl="1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sz="2000" dirty="0">
              <a:solidFill>
                <a:srgbClr val="0E3449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800100" lvl="1" indent="-342900" algn="just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E3449"/>
                </a:solidFill>
                <a:latin typeface="Inter Light"/>
                <a:ea typeface="Inter Light"/>
                <a:cs typeface="Inter Light"/>
                <a:sym typeface="Inter Light"/>
              </a:rPr>
              <a:t>Un service de livraison concurrentiel et un catalogue diversifié</a:t>
            </a:r>
          </a:p>
          <a:p>
            <a:pPr lvl="1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sz="2000" dirty="0">
              <a:solidFill>
                <a:srgbClr val="0E3449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marL="800100" lvl="1" indent="-342900" algn="just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E3449"/>
                </a:solidFill>
                <a:latin typeface="Inter Light"/>
                <a:ea typeface="Inter"/>
                <a:cs typeface="Inter"/>
                <a:sym typeface="Inter Light"/>
              </a:rPr>
              <a:t>Une pionnière de la consommation responsable équitable : Leur objectif est de rendre chaque produit du quotidien plus écologique</a:t>
            </a:r>
          </a:p>
          <a:p>
            <a:pPr lvl="1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sz="2000" dirty="0">
              <a:solidFill>
                <a:srgbClr val="0E3449"/>
              </a:solidFill>
              <a:latin typeface="Inter Light"/>
              <a:ea typeface="Inter"/>
              <a:cs typeface="Inter"/>
              <a:sym typeface="Inter Light"/>
            </a:endParaRPr>
          </a:p>
          <a:p>
            <a:pPr marL="800100" lvl="1" indent="-342900" algn="just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E3449"/>
                </a:solidFill>
                <a:latin typeface="Inter Light"/>
                <a:ea typeface="Inter"/>
                <a:cs typeface="Inter"/>
                <a:sym typeface="Inter Light"/>
              </a:rPr>
              <a:t>Aujourd’hui plus de 2 millions de consommateurs, et plus d’une quinzaine de partenariats avec de grands groupes.</a:t>
            </a: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sz="1400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65;p14">
            <a:extLst>
              <a:ext uri="{FF2B5EF4-FFF2-40B4-BE49-F238E27FC236}">
                <a16:creationId xmlns:a16="http://schemas.microsoft.com/office/drawing/2014/main" id="{F13A2EC1-E856-6A8F-3375-C5BF1B8BCE3D}"/>
              </a:ext>
            </a:extLst>
          </p:cNvPr>
          <p:cNvSpPr txBox="1"/>
          <p:nvPr/>
        </p:nvSpPr>
        <p:spPr>
          <a:xfrm>
            <a:off x="8205177" y="2123129"/>
            <a:ext cx="3986823" cy="41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46088" lvl="1" indent="-354013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E3449"/>
                </a:solidFill>
                <a:latin typeface="Inter Light"/>
                <a:ea typeface="Inter"/>
                <a:cs typeface="Inter"/>
                <a:sym typeface="Inter Light"/>
              </a:rPr>
              <a:t>Auditeur apprenti en cybersécurité depuis Février</a:t>
            </a:r>
          </a:p>
          <a:p>
            <a:pPr marL="446088" lvl="1" indent="-354013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E3449"/>
              </a:solidFill>
              <a:latin typeface="Inter Light"/>
              <a:ea typeface="Inter"/>
              <a:cs typeface="Inter"/>
              <a:sym typeface="Inter Light"/>
            </a:endParaRPr>
          </a:p>
          <a:p>
            <a:pPr marL="446088" lvl="1" indent="-354013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E3449"/>
                </a:solidFill>
                <a:latin typeface="Inter Light"/>
                <a:ea typeface="Inter"/>
                <a:cs typeface="Inter"/>
                <a:sym typeface="Inter Light"/>
              </a:rPr>
              <a:t>Une expérience significative dans l’informatique</a:t>
            </a:r>
          </a:p>
          <a:p>
            <a:pPr marL="446088" lvl="1" indent="-354013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E3449"/>
              </a:solidFill>
              <a:latin typeface="Inter Light"/>
              <a:ea typeface="Inter"/>
              <a:cs typeface="Inter"/>
              <a:sym typeface="Inter Light"/>
            </a:endParaRPr>
          </a:p>
          <a:p>
            <a:pPr marL="446088" lvl="1" indent="-354013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E3449"/>
                </a:solidFill>
                <a:latin typeface="Inter Light"/>
                <a:ea typeface="Inter"/>
                <a:cs typeface="Inter"/>
                <a:sym typeface="Inter Light"/>
              </a:rPr>
              <a:t>Une passion depuis jeune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189EB82-1AD3-7CC0-F883-876946D10D5C}"/>
              </a:ext>
            </a:extLst>
          </p:cNvPr>
          <p:cNvGrpSpPr/>
          <p:nvPr/>
        </p:nvGrpSpPr>
        <p:grpSpPr>
          <a:xfrm>
            <a:off x="2902374" y="1912257"/>
            <a:ext cx="2168899" cy="653143"/>
            <a:chOff x="3102427" y="1894114"/>
            <a:chExt cx="2168899" cy="65314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BFFCE7-160B-FC5D-C101-3B3E29FF34DB}"/>
                </a:ext>
              </a:extLst>
            </p:cNvPr>
            <p:cNvSpPr/>
            <p:nvPr/>
          </p:nvSpPr>
          <p:spPr>
            <a:xfrm>
              <a:off x="3102427" y="1894114"/>
              <a:ext cx="2168899" cy="653143"/>
            </a:xfrm>
            <a:prstGeom prst="rect">
              <a:avLst/>
            </a:prstGeom>
            <a:solidFill>
              <a:srgbClr val="F7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80086637-7090-9531-B959-51B0CAEEF1A0}"/>
                </a:ext>
              </a:extLst>
            </p:cNvPr>
            <p:cNvGrpSpPr/>
            <p:nvPr/>
          </p:nvGrpSpPr>
          <p:grpSpPr>
            <a:xfrm>
              <a:off x="3295719" y="2023822"/>
              <a:ext cx="1777025" cy="380130"/>
              <a:chOff x="617833" y="1994219"/>
              <a:chExt cx="1777025" cy="380130"/>
            </a:xfrm>
          </p:grpSpPr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C54CE57-C2C0-CA73-FC05-04CF7D9B3C90}"/>
                  </a:ext>
                </a:extLst>
              </p:cNvPr>
              <p:cNvSpPr txBox="1"/>
              <p:nvPr/>
            </p:nvSpPr>
            <p:spPr>
              <a:xfrm>
                <a:off x="639606" y="2005017"/>
                <a:ext cx="1755252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>
                    <a:solidFill>
                      <a:srgbClr val="1F0B8C"/>
                    </a:solidFill>
                  </a:rPr>
                  <a:t>Dump&amp;Damper</a:t>
                </a:r>
                <a:endParaRPr lang="fr-FR" b="1" dirty="0">
                  <a:solidFill>
                    <a:srgbClr val="1F0B8C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592079-9F28-34D7-8839-D6E3EAED4993}"/>
                  </a:ext>
                </a:extLst>
              </p:cNvPr>
              <p:cNvSpPr/>
              <p:nvPr/>
            </p:nvSpPr>
            <p:spPr>
              <a:xfrm>
                <a:off x="617833" y="1994219"/>
                <a:ext cx="177702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2446E32-0AF9-49C2-73AC-7AC3465322AE}"/>
              </a:ext>
            </a:extLst>
          </p:cNvPr>
          <p:cNvCxnSpPr>
            <a:cxnSpLocks/>
          </p:cNvCxnSpPr>
          <p:nvPr/>
        </p:nvCxnSpPr>
        <p:spPr>
          <a:xfrm>
            <a:off x="8272194" y="2382072"/>
            <a:ext cx="0" cy="3869457"/>
          </a:xfrm>
          <a:prstGeom prst="line">
            <a:avLst/>
          </a:prstGeom>
          <a:ln w="76200">
            <a:solidFill>
              <a:srgbClr val="F7F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D50A9EE-1EB0-D8E1-83B6-15A5884362F0}"/>
              </a:ext>
            </a:extLst>
          </p:cNvPr>
          <p:cNvGrpSpPr/>
          <p:nvPr/>
        </p:nvGrpSpPr>
        <p:grpSpPr>
          <a:xfrm>
            <a:off x="9187543" y="1912257"/>
            <a:ext cx="2168899" cy="653143"/>
            <a:chOff x="3102427" y="1894114"/>
            <a:chExt cx="2168899" cy="6531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0DED8F-3783-0116-3FAD-86773C051164}"/>
                </a:ext>
              </a:extLst>
            </p:cNvPr>
            <p:cNvSpPr/>
            <p:nvPr/>
          </p:nvSpPr>
          <p:spPr>
            <a:xfrm>
              <a:off x="3102427" y="1894114"/>
              <a:ext cx="2168899" cy="653143"/>
            </a:xfrm>
            <a:prstGeom prst="rect">
              <a:avLst/>
            </a:prstGeom>
            <a:solidFill>
              <a:srgbClr val="F7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ED96ACE0-FBC2-35A9-EAB4-C9D2C6F28F3E}"/>
                </a:ext>
              </a:extLst>
            </p:cNvPr>
            <p:cNvGrpSpPr/>
            <p:nvPr/>
          </p:nvGrpSpPr>
          <p:grpSpPr>
            <a:xfrm>
              <a:off x="3295719" y="2023822"/>
              <a:ext cx="1777025" cy="380130"/>
              <a:chOff x="617833" y="1994219"/>
              <a:chExt cx="1777025" cy="380130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AABBC75-8AFC-0D88-79DC-2F02FC920536}"/>
                  </a:ext>
                </a:extLst>
              </p:cNvPr>
              <p:cNvSpPr txBox="1"/>
              <p:nvPr/>
            </p:nvSpPr>
            <p:spPr>
              <a:xfrm>
                <a:off x="639606" y="2005017"/>
                <a:ext cx="1755252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err="1">
                    <a:solidFill>
                      <a:srgbClr val="1F0B8C"/>
                    </a:solidFill>
                  </a:rPr>
                  <a:t>Jedha</a:t>
                </a:r>
                <a:r>
                  <a:rPr lang="fr-FR" b="1" dirty="0">
                    <a:solidFill>
                      <a:srgbClr val="1F0B8C"/>
                    </a:solidFill>
                  </a:rPr>
                  <a:t> &amp; Moi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B9C1A7A-0FC7-77B9-917B-E2595E35E63E}"/>
                  </a:ext>
                </a:extLst>
              </p:cNvPr>
              <p:cNvSpPr/>
              <p:nvPr/>
            </p:nvSpPr>
            <p:spPr>
              <a:xfrm>
                <a:off x="617833" y="1994219"/>
                <a:ext cx="177702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978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2" y="-23700"/>
            <a:ext cx="12184667" cy="1732757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827085" y="566174"/>
            <a:ext cx="7730571" cy="6697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Contexte du Marché</a:t>
            </a: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00B76E41-1F93-605D-589A-213262496785}"/>
              </a:ext>
            </a:extLst>
          </p:cNvPr>
          <p:cNvSpPr/>
          <p:nvPr/>
        </p:nvSpPr>
        <p:spPr>
          <a:xfrm>
            <a:off x="1321718" y="2656114"/>
            <a:ext cx="2057400" cy="2057400"/>
          </a:xfrm>
          <a:prstGeom prst="ellipse">
            <a:avLst/>
          </a:prstGeom>
          <a:solidFill>
            <a:srgbClr val="F7F5FF"/>
          </a:solidFill>
          <a:ln>
            <a:solidFill>
              <a:srgbClr val="F7F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154A7F67-D018-177D-7CD9-52CD55BB1082}"/>
              </a:ext>
            </a:extLst>
          </p:cNvPr>
          <p:cNvSpPr/>
          <p:nvPr/>
        </p:nvSpPr>
        <p:spPr>
          <a:xfrm>
            <a:off x="5001985" y="2656114"/>
            <a:ext cx="2057400" cy="2057400"/>
          </a:xfrm>
          <a:prstGeom prst="ellipse">
            <a:avLst/>
          </a:prstGeom>
          <a:solidFill>
            <a:srgbClr val="F7F5FF"/>
          </a:solidFill>
          <a:ln>
            <a:solidFill>
              <a:srgbClr val="F7F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420C9A-86A6-A78E-9D39-9B1DD881348F}"/>
              </a:ext>
            </a:extLst>
          </p:cNvPr>
          <p:cNvSpPr/>
          <p:nvPr/>
        </p:nvSpPr>
        <p:spPr>
          <a:xfrm>
            <a:off x="8682252" y="2656114"/>
            <a:ext cx="2057400" cy="2057400"/>
          </a:xfrm>
          <a:prstGeom prst="ellipse">
            <a:avLst/>
          </a:prstGeom>
          <a:solidFill>
            <a:srgbClr val="F7F5FF"/>
          </a:solidFill>
          <a:ln>
            <a:solidFill>
              <a:srgbClr val="F7F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26555E-604D-7DA0-C91F-E77F40A3D8CA}"/>
              </a:ext>
            </a:extLst>
          </p:cNvPr>
          <p:cNvSpPr txBox="1"/>
          <p:nvPr/>
        </p:nvSpPr>
        <p:spPr>
          <a:xfrm>
            <a:off x="1924243" y="3471608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F0B8C"/>
                </a:solidFill>
              </a:rPr>
              <a:t>+40%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122CDF-68D7-5A72-30B0-F521600080CC}"/>
              </a:ext>
            </a:extLst>
          </p:cNvPr>
          <p:cNvSpPr txBox="1"/>
          <p:nvPr/>
        </p:nvSpPr>
        <p:spPr>
          <a:xfrm>
            <a:off x="5166590" y="3429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F0B8C"/>
                </a:solidFill>
              </a:rPr>
              <a:t>~ 2 millions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FD91A8-8F11-A27F-B8F7-2EF7D16191CA}"/>
              </a:ext>
            </a:extLst>
          </p:cNvPr>
          <p:cNvSpPr txBox="1"/>
          <p:nvPr/>
        </p:nvSpPr>
        <p:spPr>
          <a:xfrm>
            <a:off x="8938649" y="345398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1F0B8C"/>
                </a:solidFill>
              </a:rPr>
              <a:t>? Milliards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C627878-F2F5-9614-0F58-74C2112ADE87}"/>
              </a:ext>
            </a:extLst>
          </p:cNvPr>
          <p:cNvSpPr txBox="1"/>
          <p:nvPr/>
        </p:nvSpPr>
        <p:spPr>
          <a:xfrm>
            <a:off x="689661" y="5014240"/>
            <a:ext cx="336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Des entreprises ont observé une tentative d’attaque log4shell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298E81D-8C00-A0E0-C7D7-7D71F79C5E47}"/>
              </a:ext>
            </a:extLst>
          </p:cNvPr>
          <p:cNvSpPr txBox="1"/>
          <p:nvPr/>
        </p:nvSpPr>
        <p:spPr>
          <a:xfrm>
            <a:off x="4231215" y="5014239"/>
            <a:ext cx="3541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De tentatives d’exploitation de la vulnérabilité en quelques semaines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1EF027-50C7-08BA-A86B-A81F992B4AB8}"/>
              </a:ext>
            </a:extLst>
          </p:cNvPr>
          <p:cNvSpPr txBox="1"/>
          <p:nvPr/>
        </p:nvSpPr>
        <p:spPr>
          <a:xfrm>
            <a:off x="8144825" y="5037098"/>
            <a:ext cx="3541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De dollars ont été dépensés par les entreprises et les gouvernements pour remédier à la situation </a:t>
            </a:r>
          </a:p>
        </p:txBody>
      </p:sp>
    </p:spTree>
    <p:extLst>
      <p:ext uri="{BB962C8B-B14F-4D97-AF65-F5344CB8AC3E}">
        <p14:creationId xmlns:p14="http://schemas.microsoft.com/office/powerpoint/2010/main" val="315011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3" y="-237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20800" y="1518233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Contexte de l’Audit</a:t>
            </a: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096000" y="2108714"/>
            <a:ext cx="5983928" cy="438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nouveau Directeur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la D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chez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Dump&amp;Damper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détecté une application métier vulnérable à l’attaque log4shell</a:t>
            </a: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audit est commandé pour évaluer les risques encourus par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Dump&amp;Damper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vis-à-vis de l’attaque log4shell</a:t>
            </a: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règles d’engagement ont été définies avant de commencer l’audit</a:t>
            </a: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lvl="1">
              <a:lnSpc>
                <a:spcPct val="115000"/>
              </a:lnSpc>
              <a:buClr>
                <a:schemeClr val="dk1"/>
              </a:buClr>
              <a:buSzPts val="1100"/>
            </a:pPr>
            <a:endParaRPr sz="1400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B2154E-F9BF-6BB6-3080-0111825E781E}"/>
              </a:ext>
            </a:extLst>
          </p:cNvPr>
          <p:cNvSpPr txBox="1"/>
          <p:nvPr/>
        </p:nvSpPr>
        <p:spPr>
          <a:xfrm>
            <a:off x="520800" y="3906474"/>
            <a:ext cx="335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1F0B8C"/>
                </a:solidFill>
              </a:rPr>
              <a:t>Objectif : 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Acculturer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Dump&amp;Damper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 les risques encourus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D405EAC-1CD0-D9BC-1E3C-9447F0B5F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9016" y="4835106"/>
            <a:ext cx="2022894" cy="2022894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78DDC38A-C5A8-F19B-7D1B-37916CB02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3055" y="3127544"/>
            <a:ext cx="1474816" cy="147481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80C41D4-534B-120F-CAB6-DE0C9FCB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59" y="780825"/>
            <a:ext cx="1474816" cy="147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95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2" y="-23700"/>
            <a:ext cx="12184667" cy="1732757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827085" y="566174"/>
            <a:ext cx="7730571" cy="6697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Rappel du planning</a:t>
            </a: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-1" y="1849047"/>
            <a:ext cx="14200681" cy="83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742950" lvl="1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2000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Période </a:t>
            </a:r>
            <a:r>
              <a:rPr lang="fr-FR" sz="20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fr-FR" sz="20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2 mois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E0F28F3-7278-1F2F-540D-79F4653065F6}"/>
              </a:ext>
            </a:extLst>
          </p:cNvPr>
          <p:cNvGrpSpPr/>
          <p:nvPr/>
        </p:nvGrpSpPr>
        <p:grpSpPr>
          <a:xfrm>
            <a:off x="340755" y="2792678"/>
            <a:ext cx="11178823" cy="3695208"/>
            <a:chOff x="362526" y="2945078"/>
            <a:chExt cx="11178823" cy="3695208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0967DF3A-BDAA-125A-DE08-03033BB829F9}"/>
                </a:ext>
              </a:extLst>
            </p:cNvPr>
            <p:cNvGrpSpPr/>
            <p:nvPr/>
          </p:nvGrpSpPr>
          <p:grpSpPr>
            <a:xfrm>
              <a:off x="1007299" y="2945078"/>
              <a:ext cx="10534050" cy="3695208"/>
              <a:chOff x="1007299" y="2945078"/>
              <a:chExt cx="10534050" cy="3695208"/>
            </a:xfrm>
          </p:grpSpPr>
          <p:sp>
            <p:nvSpPr>
              <p:cNvPr id="30" name="Étoile : 7 branches 29">
                <a:extLst>
                  <a:ext uri="{FF2B5EF4-FFF2-40B4-BE49-F238E27FC236}">
                    <a16:creationId xmlns:a16="http://schemas.microsoft.com/office/drawing/2014/main" id="{289AAA52-6E43-F074-A2A0-F74019708D4E}"/>
                  </a:ext>
                </a:extLst>
              </p:cNvPr>
              <p:cNvSpPr/>
              <p:nvPr/>
            </p:nvSpPr>
            <p:spPr>
              <a:xfrm>
                <a:off x="2018954" y="3581572"/>
                <a:ext cx="520673" cy="520673"/>
              </a:xfrm>
              <a:prstGeom prst="star7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Étoile : 7 branches 30">
                <a:extLst>
                  <a:ext uri="{FF2B5EF4-FFF2-40B4-BE49-F238E27FC236}">
                    <a16:creationId xmlns:a16="http://schemas.microsoft.com/office/drawing/2014/main" id="{1DB43A29-F0F8-85DB-9D8F-78F2AD158F58}"/>
                  </a:ext>
                </a:extLst>
              </p:cNvPr>
              <p:cNvSpPr/>
              <p:nvPr/>
            </p:nvSpPr>
            <p:spPr>
              <a:xfrm>
                <a:off x="2625626" y="3615038"/>
                <a:ext cx="520673" cy="520673"/>
              </a:xfrm>
              <a:prstGeom prst="star7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Étoile : 7 branches 31">
                <a:extLst>
                  <a:ext uri="{FF2B5EF4-FFF2-40B4-BE49-F238E27FC236}">
                    <a16:creationId xmlns:a16="http://schemas.microsoft.com/office/drawing/2014/main" id="{3E2100DB-A038-061B-E8DF-9DA62FB8ED66}"/>
                  </a:ext>
                </a:extLst>
              </p:cNvPr>
              <p:cNvSpPr/>
              <p:nvPr/>
            </p:nvSpPr>
            <p:spPr>
              <a:xfrm>
                <a:off x="3296762" y="3632289"/>
                <a:ext cx="520673" cy="520673"/>
              </a:xfrm>
              <a:prstGeom prst="star7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Étoile : 7 branches 32">
                <a:extLst>
                  <a:ext uri="{FF2B5EF4-FFF2-40B4-BE49-F238E27FC236}">
                    <a16:creationId xmlns:a16="http://schemas.microsoft.com/office/drawing/2014/main" id="{38654D26-80E3-1A23-6093-6493CFAD6632}"/>
                  </a:ext>
                </a:extLst>
              </p:cNvPr>
              <p:cNvSpPr/>
              <p:nvPr/>
            </p:nvSpPr>
            <p:spPr>
              <a:xfrm>
                <a:off x="3921702" y="3639821"/>
                <a:ext cx="520673" cy="520673"/>
              </a:xfrm>
              <a:prstGeom prst="star7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Étoile : 7 branches 33">
                <a:extLst>
                  <a:ext uri="{FF2B5EF4-FFF2-40B4-BE49-F238E27FC236}">
                    <a16:creationId xmlns:a16="http://schemas.microsoft.com/office/drawing/2014/main" id="{D44121A1-EA26-51A3-197E-0FBC6DCBA101}"/>
                  </a:ext>
                </a:extLst>
              </p:cNvPr>
              <p:cNvSpPr/>
              <p:nvPr/>
            </p:nvSpPr>
            <p:spPr>
              <a:xfrm>
                <a:off x="1378870" y="3567163"/>
                <a:ext cx="520673" cy="520673"/>
              </a:xfrm>
              <a:prstGeom prst="star7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Étoile : 7 branches 6">
                <a:extLst>
                  <a:ext uri="{FF2B5EF4-FFF2-40B4-BE49-F238E27FC236}">
                    <a16:creationId xmlns:a16="http://schemas.microsoft.com/office/drawing/2014/main" id="{1AB21BB0-17F0-0952-EAB6-899F70227E7B}"/>
                  </a:ext>
                </a:extLst>
              </p:cNvPr>
              <p:cNvSpPr/>
              <p:nvPr/>
            </p:nvSpPr>
            <p:spPr>
              <a:xfrm>
                <a:off x="10542086" y="5959357"/>
                <a:ext cx="620486" cy="620486"/>
              </a:xfrm>
              <a:prstGeom prst="star7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2132E44F-BADD-100E-8009-11520DC8309F}"/>
                  </a:ext>
                </a:extLst>
              </p:cNvPr>
              <p:cNvGrpSpPr/>
              <p:nvPr/>
            </p:nvGrpSpPr>
            <p:grpSpPr>
              <a:xfrm>
                <a:off x="1007299" y="2945078"/>
                <a:ext cx="10534050" cy="3695208"/>
                <a:chOff x="97970" y="2834438"/>
                <a:chExt cx="12248169" cy="3707876"/>
              </a:xfrm>
            </p:grpSpPr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38239927-0F3A-56ED-101B-60AA548B2609}"/>
                    </a:ext>
                  </a:extLst>
                </p:cNvPr>
                <p:cNvSpPr txBox="1"/>
                <p:nvPr/>
              </p:nvSpPr>
              <p:spPr>
                <a:xfrm>
                  <a:off x="97970" y="2900280"/>
                  <a:ext cx="1691813" cy="401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b="1" dirty="0">
                      <a:solidFill>
                        <a:schemeClr val="accent3"/>
                      </a:solidFill>
                    </a:rPr>
                    <a:t>Août</a:t>
                  </a:r>
                </a:p>
              </p:txBody>
            </p:sp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D5A17AF-AE46-7533-5B3D-8C371C6E2CBA}"/>
                    </a:ext>
                  </a:extLst>
                </p:cNvPr>
                <p:cNvSpPr txBox="1"/>
                <p:nvPr/>
              </p:nvSpPr>
              <p:spPr>
                <a:xfrm>
                  <a:off x="10654326" y="2847789"/>
                  <a:ext cx="1691813" cy="401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b="1" dirty="0">
                      <a:solidFill>
                        <a:schemeClr val="accent3"/>
                      </a:solidFill>
                    </a:rPr>
                    <a:t>Octobre</a:t>
                  </a:r>
                </a:p>
              </p:txBody>
            </p:sp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9FF242B7-07EB-C360-5C9F-C17E169D4C64}"/>
                    </a:ext>
                  </a:extLst>
                </p:cNvPr>
                <p:cNvSpPr txBox="1"/>
                <p:nvPr/>
              </p:nvSpPr>
              <p:spPr>
                <a:xfrm>
                  <a:off x="5487345" y="2834438"/>
                  <a:ext cx="1691812" cy="401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b="1" dirty="0">
                      <a:solidFill>
                        <a:schemeClr val="accent3"/>
                      </a:solidFill>
                    </a:rPr>
                    <a:t>Septembre</a:t>
                  </a:r>
                </a:p>
              </p:txBody>
            </p:sp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CDDCE335-97EE-C9C9-7DD2-C447326AE42A}"/>
                    </a:ext>
                  </a:extLst>
                </p:cNvPr>
                <p:cNvGrpSpPr/>
                <p:nvPr/>
              </p:nvGrpSpPr>
              <p:grpSpPr>
                <a:xfrm>
                  <a:off x="424543" y="3269612"/>
                  <a:ext cx="10722428" cy="3272702"/>
                  <a:chOff x="424543" y="3269612"/>
                  <a:chExt cx="10722428" cy="3272702"/>
                </a:xfrm>
              </p:grpSpPr>
              <p:cxnSp>
                <p:nvCxnSpPr>
                  <p:cNvPr id="13" name="Connecteur droit 12">
                    <a:extLst>
                      <a:ext uri="{FF2B5EF4-FFF2-40B4-BE49-F238E27FC236}">
                        <a16:creationId xmlns:a16="http://schemas.microsoft.com/office/drawing/2014/main" id="{2F05850E-E9B5-5415-C7C0-AA36B3BE594F}"/>
                      </a:ext>
                    </a:extLst>
                  </p:cNvPr>
                  <p:cNvCxnSpPr/>
                  <p:nvPr/>
                </p:nvCxnSpPr>
                <p:spPr>
                  <a:xfrm>
                    <a:off x="424543" y="3352800"/>
                    <a:ext cx="0" cy="3189514"/>
                  </a:xfrm>
                  <a:prstGeom prst="line">
                    <a:avLst/>
                  </a:prstGeom>
                  <a:ln w="381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>
                    <a:extLst>
                      <a:ext uri="{FF2B5EF4-FFF2-40B4-BE49-F238E27FC236}">
                        <a16:creationId xmlns:a16="http://schemas.microsoft.com/office/drawing/2014/main" id="{63B2879A-8F99-D2A6-8468-6A05415C079E}"/>
                      </a:ext>
                    </a:extLst>
                  </p:cNvPr>
                  <p:cNvCxnSpPr/>
                  <p:nvPr/>
                </p:nvCxnSpPr>
                <p:spPr>
                  <a:xfrm>
                    <a:off x="6099665" y="3352800"/>
                    <a:ext cx="0" cy="3189514"/>
                  </a:xfrm>
                  <a:prstGeom prst="line">
                    <a:avLst/>
                  </a:prstGeom>
                  <a:ln w="381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necteur droit 14">
                    <a:extLst>
                      <a:ext uri="{FF2B5EF4-FFF2-40B4-BE49-F238E27FC236}">
                        <a16:creationId xmlns:a16="http://schemas.microsoft.com/office/drawing/2014/main" id="{9F212C2D-7BF8-00FF-A608-8D9DD7E40852}"/>
                      </a:ext>
                    </a:extLst>
                  </p:cNvPr>
                  <p:cNvCxnSpPr/>
                  <p:nvPr/>
                </p:nvCxnSpPr>
                <p:spPr>
                  <a:xfrm>
                    <a:off x="11146971" y="3269612"/>
                    <a:ext cx="0" cy="3189514"/>
                  </a:xfrm>
                  <a:prstGeom prst="line">
                    <a:avLst/>
                  </a:prstGeom>
                  <a:ln w="381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necteur droit 16">
                    <a:extLst>
                      <a:ext uri="{FF2B5EF4-FFF2-40B4-BE49-F238E27FC236}">
                        <a16:creationId xmlns:a16="http://schemas.microsoft.com/office/drawing/2014/main" id="{D5B0E602-2E18-D80C-4FDB-6E3E9C1CF6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0400" y="3559629"/>
                    <a:ext cx="0" cy="2813957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19">
                    <a:extLst>
                      <a:ext uri="{FF2B5EF4-FFF2-40B4-BE49-F238E27FC236}">
                        <a16:creationId xmlns:a16="http://schemas.microsoft.com/office/drawing/2014/main" id="{7415103F-42EE-CF28-AB63-BAE0E824D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27085" y="3952875"/>
                    <a:ext cx="0" cy="1989364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necteur droit 22">
                    <a:extLst>
                      <a:ext uri="{FF2B5EF4-FFF2-40B4-BE49-F238E27FC236}">
                        <a16:creationId xmlns:a16="http://schemas.microsoft.com/office/drawing/2014/main" id="{4357B774-5674-6E2B-02EA-37307732F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81171" y="3952875"/>
                    <a:ext cx="0" cy="1989364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necteur droit 24">
                    <a:extLst>
                      <a:ext uri="{FF2B5EF4-FFF2-40B4-BE49-F238E27FC236}">
                        <a16:creationId xmlns:a16="http://schemas.microsoft.com/office/drawing/2014/main" id="{4BBA66C3-9668-50D8-32AF-BBEF04E996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67914" y="3869687"/>
                    <a:ext cx="0" cy="1989364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necteur droit 25">
                    <a:extLst>
                      <a:ext uri="{FF2B5EF4-FFF2-40B4-BE49-F238E27FC236}">
                        <a16:creationId xmlns:a16="http://schemas.microsoft.com/office/drawing/2014/main" id="{96689113-A64B-D59C-D464-5C2B1CD0A7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23734" y="3869687"/>
                    <a:ext cx="0" cy="1989364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>
                    <a:extLst>
                      <a:ext uri="{FF2B5EF4-FFF2-40B4-BE49-F238E27FC236}">
                        <a16:creationId xmlns:a16="http://schemas.microsoft.com/office/drawing/2014/main" id="{A864F1D6-77EB-0A60-11C2-00C9B40B81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19456" y="3429000"/>
                    <a:ext cx="0" cy="2813957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A0753B84-06D9-F045-66F1-FDB1121867ED}"/>
                  </a:ext>
                </a:extLst>
              </p:cNvPr>
              <p:cNvGrpSpPr/>
              <p:nvPr/>
            </p:nvGrpSpPr>
            <p:grpSpPr>
              <a:xfrm>
                <a:off x="1110341" y="3499818"/>
                <a:ext cx="9243810" cy="3075652"/>
                <a:chOff x="697633" y="3592288"/>
                <a:chExt cx="8950710" cy="3075652"/>
              </a:xfrm>
            </p:grpSpPr>
            <p:sp>
              <p:nvSpPr>
                <p:cNvPr id="2" name="Flèche : chevron 1">
                  <a:extLst>
                    <a:ext uri="{FF2B5EF4-FFF2-40B4-BE49-F238E27FC236}">
                      <a16:creationId xmlns:a16="http://schemas.microsoft.com/office/drawing/2014/main" id="{BFFF0889-1993-9380-6BF8-0FD18A007011}"/>
                    </a:ext>
                  </a:extLst>
                </p:cNvPr>
                <p:cNvSpPr/>
                <p:nvPr/>
              </p:nvSpPr>
              <p:spPr>
                <a:xfrm>
                  <a:off x="697633" y="3592288"/>
                  <a:ext cx="4388394" cy="379623"/>
                </a:xfrm>
                <a:prstGeom prst="chevron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chemeClr val="bg1"/>
                      </a:solidFill>
                    </a:rPr>
                    <a:t>Analyse de l’environnement</a:t>
                  </a:r>
                </a:p>
              </p:txBody>
            </p:sp>
            <p:sp>
              <p:nvSpPr>
                <p:cNvPr id="3" name="Flèche : chevron 2">
                  <a:extLst>
                    <a:ext uri="{FF2B5EF4-FFF2-40B4-BE49-F238E27FC236}">
                      <a16:creationId xmlns:a16="http://schemas.microsoft.com/office/drawing/2014/main" id="{35F3CC54-7F2F-B69B-FF0C-179AFA4E6FEA}"/>
                    </a:ext>
                  </a:extLst>
                </p:cNvPr>
                <p:cNvSpPr/>
                <p:nvPr/>
              </p:nvSpPr>
              <p:spPr>
                <a:xfrm>
                  <a:off x="2702684" y="4550232"/>
                  <a:ext cx="2257826" cy="359228"/>
                </a:xfrm>
                <a:prstGeom prst="chevron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chemeClr val="bg1"/>
                      </a:solidFill>
                    </a:rPr>
                    <a:t>Détection de la CVE</a:t>
                  </a:r>
                </a:p>
              </p:txBody>
            </p:sp>
            <p:sp>
              <p:nvSpPr>
                <p:cNvPr id="4" name="Flèche : chevron 3">
                  <a:extLst>
                    <a:ext uri="{FF2B5EF4-FFF2-40B4-BE49-F238E27FC236}">
                      <a16:creationId xmlns:a16="http://schemas.microsoft.com/office/drawing/2014/main" id="{69B15B01-6E7E-DAB2-A26A-86CCA818D931}"/>
                    </a:ext>
                  </a:extLst>
                </p:cNvPr>
                <p:cNvSpPr/>
                <p:nvPr/>
              </p:nvSpPr>
              <p:spPr>
                <a:xfrm>
                  <a:off x="3694669" y="5431974"/>
                  <a:ext cx="3494287" cy="359228"/>
                </a:xfrm>
                <a:prstGeom prst="chevron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chemeClr val="bg1"/>
                      </a:solidFill>
                    </a:rPr>
                    <a:t>Exploitation de la CVE</a:t>
                  </a:r>
                </a:p>
              </p:txBody>
            </p:sp>
            <p:sp>
              <p:nvSpPr>
                <p:cNvPr id="5" name="Flèche : chevron 4">
                  <a:extLst>
                    <a:ext uri="{FF2B5EF4-FFF2-40B4-BE49-F238E27FC236}">
                      <a16:creationId xmlns:a16="http://schemas.microsoft.com/office/drawing/2014/main" id="{D206B6B8-758C-EE96-6785-21099A4D65D5}"/>
                    </a:ext>
                  </a:extLst>
                </p:cNvPr>
                <p:cNvSpPr/>
                <p:nvPr/>
              </p:nvSpPr>
              <p:spPr>
                <a:xfrm>
                  <a:off x="3694669" y="6308712"/>
                  <a:ext cx="5953674" cy="359228"/>
                </a:xfrm>
                <a:prstGeom prst="chevron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chemeClr val="bg1"/>
                      </a:solidFill>
                    </a:rPr>
                    <a:t>Rapport &amp; Etudes des impacts</a:t>
                  </a:r>
                </a:p>
              </p:txBody>
            </p:sp>
          </p:grpSp>
        </p:grpSp>
        <p:sp>
          <p:nvSpPr>
            <p:cNvPr id="12" name="Étoile : 7 branches 11">
              <a:extLst>
                <a:ext uri="{FF2B5EF4-FFF2-40B4-BE49-F238E27FC236}">
                  <a16:creationId xmlns:a16="http://schemas.microsoft.com/office/drawing/2014/main" id="{653A413F-31BC-F4E7-7E95-85F6B53B4E75}"/>
                </a:ext>
              </a:extLst>
            </p:cNvPr>
            <p:cNvSpPr/>
            <p:nvPr/>
          </p:nvSpPr>
          <p:spPr>
            <a:xfrm>
              <a:off x="362526" y="3410805"/>
              <a:ext cx="620486" cy="620486"/>
            </a:xfrm>
            <a:prstGeom prst="star7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6" name="ZoneTexte 65">
            <a:extLst>
              <a:ext uri="{FF2B5EF4-FFF2-40B4-BE49-F238E27FC236}">
                <a16:creationId xmlns:a16="http://schemas.microsoft.com/office/drawing/2014/main" id="{BC02E95A-950C-CB11-C16D-D26A0BCD5912}"/>
              </a:ext>
            </a:extLst>
          </p:cNvPr>
          <p:cNvSpPr txBox="1"/>
          <p:nvPr/>
        </p:nvSpPr>
        <p:spPr>
          <a:xfrm>
            <a:off x="3637040" y="2051800"/>
            <a:ext cx="45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Charges </a:t>
            </a:r>
            <a:r>
              <a:rPr lang="fr-FR" sz="20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fr-FR" sz="20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20 jours de travail effectif</a:t>
            </a:r>
            <a:endParaRPr lang="fr-FR" sz="2000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B170583-5450-20AA-C342-595D5776858D}"/>
              </a:ext>
            </a:extLst>
          </p:cNvPr>
          <p:cNvSpPr txBox="1"/>
          <p:nvPr/>
        </p:nvSpPr>
        <p:spPr>
          <a:xfrm>
            <a:off x="8262805" y="2018052"/>
            <a:ext cx="380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u="sng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Rythme </a:t>
            </a:r>
            <a:r>
              <a:rPr lang="fr-FR" sz="20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fr-FR" sz="20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2 jours par semaine</a:t>
            </a:r>
          </a:p>
        </p:txBody>
      </p:sp>
    </p:spTree>
    <p:extLst>
      <p:ext uri="{BB962C8B-B14F-4D97-AF65-F5344CB8AC3E}">
        <p14:creationId xmlns:p14="http://schemas.microsoft.com/office/powerpoint/2010/main" val="83785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A12BA0B7-BEBA-AEDB-1127-94C3C95B429A}"/>
              </a:ext>
            </a:extLst>
          </p:cNvPr>
          <p:cNvSpPr/>
          <p:nvPr/>
        </p:nvSpPr>
        <p:spPr>
          <a:xfrm>
            <a:off x="7332" y="-23700"/>
            <a:ext cx="12184667" cy="68817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A8C21E-FFD3-0755-2EBB-ABB0EC9413BB}"/>
              </a:ext>
            </a:extLst>
          </p:cNvPr>
          <p:cNvGrpSpPr/>
          <p:nvPr/>
        </p:nvGrpSpPr>
        <p:grpSpPr>
          <a:xfrm>
            <a:off x="700312" y="1696081"/>
            <a:ext cx="4317541" cy="2941939"/>
            <a:chOff x="3570512" y="172081"/>
            <a:chExt cx="4317541" cy="294193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13954C47-07F6-CD48-6CB7-4D92E40BCDE9}"/>
                </a:ext>
              </a:extLst>
            </p:cNvPr>
            <p:cNvGrpSpPr/>
            <p:nvPr/>
          </p:nvGrpSpPr>
          <p:grpSpPr>
            <a:xfrm>
              <a:off x="3570512" y="172081"/>
              <a:ext cx="4317541" cy="2941939"/>
              <a:chOff x="3570512" y="172081"/>
              <a:chExt cx="4317541" cy="2941939"/>
            </a:xfrm>
          </p:grpSpPr>
          <p:pic>
            <p:nvPicPr>
              <p:cNvPr id="120" name="Google Shape;120;p21"/>
              <p:cNvPicPr preferRelativeResize="0"/>
              <p:nvPr/>
            </p:nvPicPr>
            <p:blipFill rotWithShape="1">
              <a:blip r:embed="rId4">
                <a:alphaModFix/>
              </a:blip>
              <a:srcRect l="23048" t="19812" r="18348" b="14297"/>
              <a:stretch/>
            </p:blipFill>
            <p:spPr>
              <a:xfrm rot="282237">
                <a:off x="3570512" y="172081"/>
                <a:ext cx="4317541" cy="29419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01D6D71-F86D-6267-2814-31D420E3A7FF}"/>
                  </a:ext>
                </a:extLst>
              </p:cNvPr>
              <p:cNvSpPr/>
              <p:nvPr/>
            </p:nvSpPr>
            <p:spPr>
              <a:xfrm>
                <a:off x="3743960" y="1569720"/>
                <a:ext cx="965318" cy="772160"/>
              </a:xfrm>
              <a:custGeom>
                <a:avLst/>
                <a:gdLst>
                  <a:gd name="connsiteX0" fmla="*/ 538480 w 965318"/>
                  <a:gd name="connsiteY0" fmla="*/ 0 h 772160"/>
                  <a:gd name="connsiteX1" fmla="*/ 538480 w 965318"/>
                  <a:gd name="connsiteY1" fmla="*/ 0 h 772160"/>
                  <a:gd name="connsiteX2" fmla="*/ 543560 w 965318"/>
                  <a:gd name="connsiteY2" fmla="*/ 50800 h 772160"/>
                  <a:gd name="connsiteX3" fmla="*/ 548640 w 965318"/>
                  <a:gd name="connsiteY3" fmla="*/ 86360 h 772160"/>
                  <a:gd name="connsiteX4" fmla="*/ 563880 w 965318"/>
                  <a:gd name="connsiteY4" fmla="*/ 91440 h 772160"/>
                  <a:gd name="connsiteX5" fmla="*/ 589280 w 965318"/>
                  <a:gd name="connsiteY5" fmla="*/ 121920 h 772160"/>
                  <a:gd name="connsiteX6" fmla="*/ 604520 w 965318"/>
                  <a:gd name="connsiteY6" fmla="*/ 152400 h 772160"/>
                  <a:gd name="connsiteX7" fmla="*/ 619760 w 965318"/>
                  <a:gd name="connsiteY7" fmla="*/ 162560 h 772160"/>
                  <a:gd name="connsiteX8" fmla="*/ 624840 w 965318"/>
                  <a:gd name="connsiteY8" fmla="*/ 182880 h 772160"/>
                  <a:gd name="connsiteX9" fmla="*/ 675640 w 965318"/>
                  <a:gd name="connsiteY9" fmla="*/ 228600 h 772160"/>
                  <a:gd name="connsiteX10" fmla="*/ 685800 w 965318"/>
                  <a:gd name="connsiteY10" fmla="*/ 243840 h 772160"/>
                  <a:gd name="connsiteX11" fmla="*/ 736600 w 965318"/>
                  <a:gd name="connsiteY11" fmla="*/ 248920 h 772160"/>
                  <a:gd name="connsiteX12" fmla="*/ 756920 w 965318"/>
                  <a:gd name="connsiteY12" fmla="*/ 259080 h 772160"/>
                  <a:gd name="connsiteX13" fmla="*/ 787400 w 965318"/>
                  <a:gd name="connsiteY13" fmla="*/ 279400 h 772160"/>
                  <a:gd name="connsiteX14" fmla="*/ 817880 w 965318"/>
                  <a:gd name="connsiteY14" fmla="*/ 294640 h 772160"/>
                  <a:gd name="connsiteX15" fmla="*/ 833120 w 965318"/>
                  <a:gd name="connsiteY15" fmla="*/ 314960 h 772160"/>
                  <a:gd name="connsiteX16" fmla="*/ 878840 w 965318"/>
                  <a:gd name="connsiteY16" fmla="*/ 320040 h 772160"/>
                  <a:gd name="connsiteX17" fmla="*/ 894080 w 965318"/>
                  <a:gd name="connsiteY17" fmla="*/ 330200 h 772160"/>
                  <a:gd name="connsiteX18" fmla="*/ 924560 w 965318"/>
                  <a:gd name="connsiteY18" fmla="*/ 340360 h 772160"/>
                  <a:gd name="connsiteX19" fmla="*/ 939800 w 965318"/>
                  <a:gd name="connsiteY19" fmla="*/ 345440 h 772160"/>
                  <a:gd name="connsiteX20" fmla="*/ 960120 w 965318"/>
                  <a:gd name="connsiteY20" fmla="*/ 355600 h 772160"/>
                  <a:gd name="connsiteX21" fmla="*/ 965200 w 965318"/>
                  <a:gd name="connsiteY21" fmla="*/ 370840 h 772160"/>
                  <a:gd name="connsiteX22" fmla="*/ 939800 w 965318"/>
                  <a:gd name="connsiteY22" fmla="*/ 391160 h 772160"/>
                  <a:gd name="connsiteX23" fmla="*/ 863600 w 965318"/>
                  <a:gd name="connsiteY23" fmla="*/ 406400 h 772160"/>
                  <a:gd name="connsiteX24" fmla="*/ 843280 w 965318"/>
                  <a:gd name="connsiteY24" fmla="*/ 421640 h 772160"/>
                  <a:gd name="connsiteX25" fmla="*/ 817880 w 965318"/>
                  <a:gd name="connsiteY25" fmla="*/ 452120 h 772160"/>
                  <a:gd name="connsiteX26" fmla="*/ 792480 w 965318"/>
                  <a:gd name="connsiteY26" fmla="*/ 467360 h 772160"/>
                  <a:gd name="connsiteX27" fmla="*/ 777240 w 965318"/>
                  <a:gd name="connsiteY27" fmla="*/ 477520 h 772160"/>
                  <a:gd name="connsiteX28" fmla="*/ 736600 w 965318"/>
                  <a:gd name="connsiteY28" fmla="*/ 492760 h 772160"/>
                  <a:gd name="connsiteX29" fmla="*/ 716280 w 965318"/>
                  <a:gd name="connsiteY29" fmla="*/ 502920 h 772160"/>
                  <a:gd name="connsiteX30" fmla="*/ 690880 w 965318"/>
                  <a:gd name="connsiteY30" fmla="*/ 513080 h 772160"/>
                  <a:gd name="connsiteX31" fmla="*/ 670560 w 965318"/>
                  <a:gd name="connsiteY31" fmla="*/ 523240 h 772160"/>
                  <a:gd name="connsiteX32" fmla="*/ 629920 w 965318"/>
                  <a:gd name="connsiteY32" fmla="*/ 553720 h 772160"/>
                  <a:gd name="connsiteX33" fmla="*/ 589280 w 965318"/>
                  <a:gd name="connsiteY33" fmla="*/ 568960 h 772160"/>
                  <a:gd name="connsiteX34" fmla="*/ 568960 w 965318"/>
                  <a:gd name="connsiteY34" fmla="*/ 579120 h 772160"/>
                  <a:gd name="connsiteX35" fmla="*/ 558800 w 965318"/>
                  <a:gd name="connsiteY35" fmla="*/ 594360 h 772160"/>
                  <a:gd name="connsiteX36" fmla="*/ 533400 w 965318"/>
                  <a:gd name="connsiteY36" fmla="*/ 599440 h 772160"/>
                  <a:gd name="connsiteX37" fmla="*/ 513080 w 965318"/>
                  <a:gd name="connsiteY37" fmla="*/ 604520 h 772160"/>
                  <a:gd name="connsiteX38" fmla="*/ 441960 w 965318"/>
                  <a:gd name="connsiteY38" fmla="*/ 640080 h 772160"/>
                  <a:gd name="connsiteX39" fmla="*/ 386080 w 965318"/>
                  <a:gd name="connsiteY39" fmla="*/ 665480 h 772160"/>
                  <a:gd name="connsiteX40" fmla="*/ 370840 w 965318"/>
                  <a:gd name="connsiteY40" fmla="*/ 680720 h 772160"/>
                  <a:gd name="connsiteX41" fmla="*/ 350520 w 965318"/>
                  <a:gd name="connsiteY41" fmla="*/ 685800 h 772160"/>
                  <a:gd name="connsiteX42" fmla="*/ 335280 w 965318"/>
                  <a:gd name="connsiteY42" fmla="*/ 690880 h 772160"/>
                  <a:gd name="connsiteX43" fmla="*/ 289560 w 965318"/>
                  <a:gd name="connsiteY43" fmla="*/ 701040 h 772160"/>
                  <a:gd name="connsiteX44" fmla="*/ 248920 w 965318"/>
                  <a:gd name="connsiteY44" fmla="*/ 726440 h 772160"/>
                  <a:gd name="connsiteX45" fmla="*/ 233680 w 965318"/>
                  <a:gd name="connsiteY45" fmla="*/ 736600 h 772160"/>
                  <a:gd name="connsiteX46" fmla="*/ 198120 w 965318"/>
                  <a:gd name="connsiteY46" fmla="*/ 741680 h 772160"/>
                  <a:gd name="connsiteX47" fmla="*/ 182880 w 965318"/>
                  <a:gd name="connsiteY47" fmla="*/ 756920 h 772160"/>
                  <a:gd name="connsiteX48" fmla="*/ 167640 w 965318"/>
                  <a:gd name="connsiteY48" fmla="*/ 762000 h 772160"/>
                  <a:gd name="connsiteX49" fmla="*/ 142240 w 965318"/>
                  <a:gd name="connsiteY49" fmla="*/ 772160 h 772160"/>
                  <a:gd name="connsiteX50" fmla="*/ 20320 w 965318"/>
                  <a:gd name="connsiteY50" fmla="*/ 756920 h 772160"/>
                  <a:gd name="connsiteX51" fmla="*/ 5080 w 965318"/>
                  <a:gd name="connsiteY51" fmla="*/ 751840 h 772160"/>
                  <a:gd name="connsiteX52" fmla="*/ 0 w 965318"/>
                  <a:gd name="connsiteY52" fmla="*/ 731520 h 772160"/>
                  <a:gd name="connsiteX53" fmla="*/ 5080 w 965318"/>
                  <a:gd name="connsiteY53" fmla="*/ 670560 h 772160"/>
                  <a:gd name="connsiteX54" fmla="*/ 10160 w 965318"/>
                  <a:gd name="connsiteY54" fmla="*/ 640080 h 772160"/>
                  <a:gd name="connsiteX55" fmla="*/ 45720 w 965318"/>
                  <a:gd name="connsiteY55" fmla="*/ 609600 h 772160"/>
                  <a:gd name="connsiteX56" fmla="*/ 55880 w 965318"/>
                  <a:gd name="connsiteY56" fmla="*/ 594360 h 772160"/>
                  <a:gd name="connsiteX57" fmla="*/ 60960 w 965318"/>
                  <a:gd name="connsiteY57" fmla="*/ 574040 h 772160"/>
                  <a:gd name="connsiteX58" fmla="*/ 71120 w 965318"/>
                  <a:gd name="connsiteY58" fmla="*/ 538480 h 772160"/>
                  <a:gd name="connsiteX59" fmla="*/ 91440 w 965318"/>
                  <a:gd name="connsiteY59" fmla="*/ 462280 h 772160"/>
                  <a:gd name="connsiteX60" fmla="*/ 96520 w 965318"/>
                  <a:gd name="connsiteY60" fmla="*/ 431800 h 772160"/>
                  <a:gd name="connsiteX61" fmla="*/ 106680 w 965318"/>
                  <a:gd name="connsiteY61" fmla="*/ 391160 h 772160"/>
                  <a:gd name="connsiteX62" fmla="*/ 111760 w 965318"/>
                  <a:gd name="connsiteY62" fmla="*/ 370840 h 772160"/>
                  <a:gd name="connsiteX63" fmla="*/ 137160 w 965318"/>
                  <a:gd name="connsiteY63" fmla="*/ 340360 h 772160"/>
                  <a:gd name="connsiteX64" fmla="*/ 167640 w 965318"/>
                  <a:gd name="connsiteY64" fmla="*/ 289560 h 772160"/>
                  <a:gd name="connsiteX65" fmla="*/ 187960 w 965318"/>
                  <a:gd name="connsiteY65" fmla="*/ 259080 h 772160"/>
                  <a:gd name="connsiteX66" fmla="*/ 208280 w 965318"/>
                  <a:gd name="connsiteY66" fmla="*/ 233680 h 772160"/>
                  <a:gd name="connsiteX67" fmla="*/ 228600 w 965318"/>
                  <a:gd name="connsiteY67" fmla="*/ 198120 h 772160"/>
                  <a:gd name="connsiteX68" fmla="*/ 264160 w 965318"/>
                  <a:gd name="connsiteY68" fmla="*/ 162560 h 772160"/>
                  <a:gd name="connsiteX69" fmla="*/ 294640 w 965318"/>
                  <a:gd name="connsiteY69" fmla="*/ 157480 h 772160"/>
                  <a:gd name="connsiteX70" fmla="*/ 309880 w 965318"/>
                  <a:gd name="connsiteY70" fmla="*/ 142240 h 772160"/>
                  <a:gd name="connsiteX71" fmla="*/ 330200 w 965318"/>
                  <a:gd name="connsiteY71" fmla="*/ 137160 h 772160"/>
                  <a:gd name="connsiteX72" fmla="*/ 365760 w 965318"/>
                  <a:gd name="connsiteY72" fmla="*/ 91440 h 772160"/>
                  <a:gd name="connsiteX73" fmla="*/ 381000 w 965318"/>
                  <a:gd name="connsiteY73" fmla="*/ 76200 h 772160"/>
                  <a:gd name="connsiteX74" fmla="*/ 391160 w 965318"/>
                  <a:gd name="connsiteY74" fmla="*/ 60960 h 772160"/>
                  <a:gd name="connsiteX75" fmla="*/ 411480 w 965318"/>
                  <a:gd name="connsiteY75" fmla="*/ 55880 h 772160"/>
                  <a:gd name="connsiteX76" fmla="*/ 426720 w 965318"/>
                  <a:gd name="connsiteY76" fmla="*/ 45720 h 772160"/>
                  <a:gd name="connsiteX77" fmla="*/ 441960 w 965318"/>
                  <a:gd name="connsiteY77" fmla="*/ 30480 h 772160"/>
                  <a:gd name="connsiteX78" fmla="*/ 502920 w 965318"/>
                  <a:gd name="connsiteY78" fmla="*/ 20320 h 772160"/>
                  <a:gd name="connsiteX79" fmla="*/ 513080 w 965318"/>
                  <a:gd name="connsiteY79" fmla="*/ 5080 h 772160"/>
                  <a:gd name="connsiteX80" fmla="*/ 538480 w 965318"/>
                  <a:gd name="connsiteY80" fmla="*/ 0 h 7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965318" h="772160">
                    <a:moveTo>
                      <a:pt x="538480" y="0"/>
                    </a:moveTo>
                    <a:lnTo>
                      <a:pt x="538480" y="0"/>
                    </a:lnTo>
                    <a:cubicBezTo>
                      <a:pt x="540173" y="16933"/>
                      <a:pt x="541572" y="33899"/>
                      <a:pt x="543560" y="50800"/>
                    </a:cubicBezTo>
                    <a:cubicBezTo>
                      <a:pt x="544959" y="62692"/>
                      <a:pt x="543285" y="75650"/>
                      <a:pt x="548640" y="86360"/>
                    </a:cubicBezTo>
                    <a:cubicBezTo>
                      <a:pt x="551035" y="91149"/>
                      <a:pt x="558800" y="89747"/>
                      <a:pt x="563880" y="91440"/>
                    </a:cubicBezTo>
                    <a:cubicBezTo>
                      <a:pt x="575115" y="102675"/>
                      <a:pt x="582207" y="107775"/>
                      <a:pt x="589280" y="121920"/>
                    </a:cubicBezTo>
                    <a:cubicBezTo>
                      <a:pt x="597543" y="138447"/>
                      <a:pt x="589961" y="137841"/>
                      <a:pt x="604520" y="152400"/>
                    </a:cubicBezTo>
                    <a:cubicBezTo>
                      <a:pt x="608837" y="156717"/>
                      <a:pt x="614680" y="159173"/>
                      <a:pt x="619760" y="162560"/>
                    </a:cubicBezTo>
                    <a:cubicBezTo>
                      <a:pt x="621453" y="169333"/>
                      <a:pt x="620836" y="177160"/>
                      <a:pt x="624840" y="182880"/>
                    </a:cubicBezTo>
                    <a:cubicBezTo>
                      <a:pt x="656335" y="227873"/>
                      <a:pt x="646755" y="199715"/>
                      <a:pt x="675640" y="228600"/>
                    </a:cubicBezTo>
                    <a:cubicBezTo>
                      <a:pt x="679957" y="232917"/>
                      <a:pt x="680008" y="241909"/>
                      <a:pt x="685800" y="243840"/>
                    </a:cubicBezTo>
                    <a:cubicBezTo>
                      <a:pt x="701944" y="249221"/>
                      <a:pt x="719667" y="247227"/>
                      <a:pt x="736600" y="248920"/>
                    </a:cubicBezTo>
                    <a:cubicBezTo>
                      <a:pt x="743373" y="252307"/>
                      <a:pt x="750426" y="255184"/>
                      <a:pt x="756920" y="259080"/>
                    </a:cubicBezTo>
                    <a:cubicBezTo>
                      <a:pt x="767391" y="265362"/>
                      <a:pt x="775816" y="275539"/>
                      <a:pt x="787400" y="279400"/>
                    </a:cubicBezTo>
                    <a:cubicBezTo>
                      <a:pt x="799795" y="283532"/>
                      <a:pt x="808032" y="284792"/>
                      <a:pt x="817880" y="294640"/>
                    </a:cubicBezTo>
                    <a:cubicBezTo>
                      <a:pt x="823867" y="300627"/>
                      <a:pt x="825305" y="311704"/>
                      <a:pt x="833120" y="314960"/>
                    </a:cubicBezTo>
                    <a:cubicBezTo>
                      <a:pt x="847274" y="320858"/>
                      <a:pt x="863600" y="318347"/>
                      <a:pt x="878840" y="320040"/>
                    </a:cubicBezTo>
                    <a:cubicBezTo>
                      <a:pt x="883920" y="323427"/>
                      <a:pt x="888501" y="327720"/>
                      <a:pt x="894080" y="330200"/>
                    </a:cubicBezTo>
                    <a:cubicBezTo>
                      <a:pt x="903867" y="334550"/>
                      <a:pt x="914400" y="336973"/>
                      <a:pt x="924560" y="340360"/>
                    </a:cubicBezTo>
                    <a:cubicBezTo>
                      <a:pt x="929640" y="342053"/>
                      <a:pt x="935011" y="343045"/>
                      <a:pt x="939800" y="345440"/>
                    </a:cubicBezTo>
                    <a:lnTo>
                      <a:pt x="960120" y="355600"/>
                    </a:lnTo>
                    <a:cubicBezTo>
                      <a:pt x="961813" y="360680"/>
                      <a:pt x="966080" y="365558"/>
                      <a:pt x="965200" y="370840"/>
                    </a:cubicBezTo>
                    <a:cubicBezTo>
                      <a:pt x="962757" y="385496"/>
                      <a:pt x="951458" y="388569"/>
                      <a:pt x="939800" y="391160"/>
                    </a:cubicBezTo>
                    <a:cubicBezTo>
                      <a:pt x="914514" y="396779"/>
                      <a:pt x="889000" y="401320"/>
                      <a:pt x="863600" y="406400"/>
                    </a:cubicBezTo>
                    <a:cubicBezTo>
                      <a:pt x="856827" y="411480"/>
                      <a:pt x="848700" y="415136"/>
                      <a:pt x="843280" y="421640"/>
                    </a:cubicBezTo>
                    <a:cubicBezTo>
                      <a:pt x="811773" y="459449"/>
                      <a:pt x="880036" y="410683"/>
                      <a:pt x="817880" y="452120"/>
                    </a:cubicBezTo>
                    <a:cubicBezTo>
                      <a:pt x="809665" y="457597"/>
                      <a:pt x="800853" y="462127"/>
                      <a:pt x="792480" y="467360"/>
                    </a:cubicBezTo>
                    <a:cubicBezTo>
                      <a:pt x="787303" y="470596"/>
                      <a:pt x="782798" y="474994"/>
                      <a:pt x="777240" y="477520"/>
                    </a:cubicBezTo>
                    <a:cubicBezTo>
                      <a:pt x="764069" y="483507"/>
                      <a:pt x="749955" y="487195"/>
                      <a:pt x="736600" y="492760"/>
                    </a:cubicBezTo>
                    <a:cubicBezTo>
                      <a:pt x="729610" y="495673"/>
                      <a:pt x="723200" y="499844"/>
                      <a:pt x="716280" y="502920"/>
                    </a:cubicBezTo>
                    <a:cubicBezTo>
                      <a:pt x="707947" y="506624"/>
                      <a:pt x="699213" y="509376"/>
                      <a:pt x="690880" y="513080"/>
                    </a:cubicBezTo>
                    <a:cubicBezTo>
                      <a:pt x="683960" y="516156"/>
                      <a:pt x="676861" y="519039"/>
                      <a:pt x="670560" y="523240"/>
                    </a:cubicBezTo>
                    <a:cubicBezTo>
                      <a:pt x="659345" y="530717"/>
                      <a:pt x="643510" y="546925"/>
                      <a:pt x="629920" y="553720"/>
                    </a:cubicBezTo>
                    <a:cubicBezTo>
                      <a:pt x="587822" y="574769"/>
                      <a:pt x="620057" y="555770"/>
                      <a:pt x="589280" y="568960"/>
                    </a:cubicBezTo>
                    <a:cubicBezTo>
                      <a:pt x="582319" y="571943"/>
                      <a:pt x="575733" y="575733"/>
                      <a:pt x="568960" y="579120"/>
                    </a:cubicBezTo>
                    <a:cubicBezTo>
                      <a:pt x="565573" y="584200"/>
                      <a:pt x="564101" y="591331"/>
                      <a:pt x="558800" y="594360"/>
                    </a:cubicBezTo>
                    <a:cubicBezTo>
                      <a:pt x="551303" y="598644"/>
                      <a:pt x="541829" y="597567"/>
                      <a:pt x="533400" y="599440"/>
                    </a:cubicBezTo>
                    <a:cubicBezTo>
                      <a:pt x="526584" y="600955"/>
                      <a:pt x="519853" y="602827"/>
                      <a:pt x="513080" y="604520"/>
                    </a:cubicBezTo>
                    <a:cubicBezTo>
                      <a:pt x="474209" y="633673"/>
                      <a:pt x="509154" y="610216"/>
                      <a:pt x="441960" y="640080"/>
                    </a:cubicBezTo>
                    <a:cubicBezTo>
                      <a:pt x="373816" y="670366"/>
                      <a:pt x="423719" y="652934"/>
                      <a:pt x="386080" y="665480"/>
                    </a:cubicBezTo>
                    <a:cubicBezTo>
                      <a:pt x="381000" y="670560"/>
                      <a:pt x="377078" y="677156"/>
                      <a:pt x="370840" y="680720"/>
                    </a:cubicBezTo>
                    <a:cubicBezTo>
                      <a:pt x="364778" y="684184"/>
                      <a:pt x="357233" y="683882"/>
                      <a:pt x="350520" y="685800"/>
                    </a:cubicBezTo>
                    <a:cubicBezTo>
                      <a:pt x="345371" y="687271"/>
                      <a:pt x="340507" y="689718"/>
                      <a:pt x="335280" y="690880"/>
                    </a:cubicBezTo>
                    <a:cubicBezTo>
                      <a:pt x="312095" y="696032"/>
                      <a:pt x="308033" y="693123"/>
                      <a:pt x="289560" y="701040"/>
                    </a:cubicBezTo>
                    <a:cubicBezTo>
                      <a:pt x="265691" y="711269"/>
                      <a:pt x="270799" y="710812"/>
                      <a:pt x="248920" y="726440"/>
                    </a:cubicBezTo>
                    <a:cubicBezTo>
                      <a:pt x="243952" y="729989"/>
                      <a:pt x="239528" y="734846"/>
                      <a:pt x="233680" y="736600"/>
                    </a:cubicBezTo>
                    <a:cubicBezTo>
                      <a:pt x="222211" y="740041"/>
                      <a:pt x="209973" y="739987"/>
                      <a:pt x="198120" y="741680"/>
                    </a:cubicBezTo>
                    <a:cubicBezTo>
                      <a:pt x="193040" y="746760"/>
                      <a:pt x="188858" y="752935"/>
                      <a:pt x="182880" y="756920"/>
                    </a:cubicBezTo>
                    <a:cubicBezTo>
                      <a:pt x="178425" y="759890"/>
                      <a:pt x="172654" y="760120"/>
                      <a:pt x="167640" y="762000"/>
                    </a:cubicBezTo>
                    <a:cubicBezTo>
                      <a:pt x="159102" y="765202"/>
                      <a:pt x="150707" y="768773"/>
                      <a:pt x="142240" y="772160"/>
                    </a:cubicBezTo>
                    <a:cubicBezTo>
                      <a:pt x="101600" y="767080"/>
                      <a:pt x="60834" y="762922"/>
                      <a:pt x="20320" y="756920"/>
                    </a:cubicBezTo>
                    <a:cubicBezTo>
                      <a:pt x="15023" y="756135"/>
                      <a:pt x="8425" y="756021"/>
                      <a:pt x="5080" y="751840"/>
                    </a:cubicBezTo>
                    <a:cubicBezTo>
                      <a:pt x="719" y="746388"/>
                      <a:pt x="1693" y="738293"/>
                      <a:pt x="0" y="731520"/>
                    </a:cubicBezTo>
                    <a:cubicBezTo>
                      <a:pt x="1693" y="711200"/>
                      <a:pt x="2828" y="690826"/>
                      <a:pt x="5080" y="670560"/>
                    </a:cubicBezTo>
                    <a:cubicBezTo>
                      <a:pt x="6217" y="660323"/>
                      <a:pt x="5554" y="649293"/>
                      <a:pt x="10160" y="640080"/>
                    </a:cubicBezTo>
                    <a:cubicBezTo>
                      <a:pt x="16319" y="627761"/>
                      <a:pt x="34287" y="617222"/>
                      <a:pt x="45720" y="609600"/>
                    </a:cubicBezTo>
                    <a:cubicBezTo>
                      <a:pt x="49107" y="604520"/>
                      <a:pt x="53475" y="599972"/>
                      <a:pt x="55880" y="594360"/>
                    </a:cubicBezTo>
                    <a:cubicBezTo>
                      <a:pt x="58630" y="587943"/>
                      <a:pt x="59042" y="580753"/>
                      <a:pt x="60960" y="574040"/>
                    </a:cubicBezTo>
                    <a:cubicBezTo>
                      <a:pt x="75536" y="523025"/>
                      <a:pt x="55239" y="602004"/>
                      <a:pt x="71120" y="538480"/>
                    </a:cubicBezTo>
                    <a:cubicBezTo>
                      <a:pt x="83362" y="416057"/>
                      <a:pt x="63859" y="538128"/>
                      <a:pt x="91440" y="462280"/>
                    </a:cubicBezTo>
                    <a:cubicBezTo>
                      <a:pt x="94960" y="452600"/>
                      <a:pt x="94362" y="441872"/>
                      <a:pt x="96520" y="431800"/>
                    </a:cubicBezTo>
                    <a:cubicBezTo>
                      <a:pt x="99446" y="418146"/>
                      <a:pt x="103293" y="404707"/>
                      <a:pt x="106680" y="391160"/>
                    </a:cubicBezTo>
                    <a:cubicBezTo>
                      <a:pt x="108373" y="384387"/>
                      <a:pt x="107290" y="376204"/>
                      <a:pt x="111760" y="370840"/>
                    </a:cubicBezTo>
                    <a:lnTo>
                      <a:pt x="137160" y="340360"/>
                    </a:lnTo>
                    <a:cubicBezTo>
                      <a:pt x="146236" y="304056"/>
                      <a:pt x="136277" y="331377"/>
                      <a:pt x="167640" y="289560"/>
                    </a:cubicBezTo>
                    <a:cubicBezTo>
                      <a:pt x="174966" y="279791"/>
                      <a:pt x="180778" y="268955"/>
                      <a:pt x="187960" y="259080"/>
                    </a:cubicBezTo>
                    <a:cubicBezTo>
                      <a:pt x="194337" y="250311"/>
                      <a:pt x="202266" y="242702"/>
                      <a:pt x="208280" y="233680"/>
                    </a:cubicBezTo>
                    <a:cubicBezTo>
                      <a:pt x="215853" y="222321"/>
                      <a:pt x="220165" y="208855"/>
                      <a:pt x="228600" y="198120"/>
                    </a:cubicBezTo>
                    <a:cubicBezTo>
                      <a:pt x="238957" y="184939"/>
                      <a:pt x="247625" y="165316"/>
                      <a:pt x="264160" y="162560"/>
                    </a:cubicBezTo>
                    <a:lnTo>
                      <a:pt x="294640" y="157480"/>
                    </a:lnTo>
                    <a:cubicBezTo>
                      <a:pt x="299720" y="152400"/>
                      <a:pt x="303642" y="145804"/>
                      <a:pt x="309880" y="142240"/>
                    </a:cubicBezTo>
                    <a:cubicBezTo>
                      <a:pt x="315942" y="138776"/>
                      <a:pt x="325562" y="142378"/>
                      <a:pt x="330200" y="137160"/>
                    </a:cubicBezTo>
                    <a:cubicBezTo>
                      <a:pt x="378020" y="83362"/>
                      <a:pt x="327275" y="104268"/>
                      <a:pt x="365760" y="91440"/>
                    </a:cubicBezTo>
                    <a:cubicBezTo>
                      <a:pt x="370840" y="86360"/>
                      <a:pt x="376401" y="81719"/>
                      <a:pt x="381000" y="76200"/>
                    </a:cubicBezTo>
                    <a:cubicBezTo>
                      <a:pt x="384909" y="71510"/>
                      <a:pt x="386080" y="64347"/>
                      <a:pt x="391160" y="60960"/>
                    </a:cubicBezTo>
                    <a:cubicBezTo>
                      <a:pt x="396969" y="57087"/>
                      <a:pt x="404707" y="57573"/>
                      <a:pt x="411480" y="55880"/>
                    </a:cubicBezTo>
                    <a:cubicBezTo>
                      <a:pt x="416560" y="52493"/>
                      <a:pt x="422030" y="49629"/>
                      <a:pt x="426720" y="45720"/>
                    </a:cubicBezTo>
                    <a:cubicBezTo>
                      <a:pt x="432239" y="41121"/>
                      <a:pt x="435144" y="32752"/>
                      <a:pt x="441960" y="30480"/>
                    </a:cubicBezTo>
                    <a:cubicBezTo>
                      <a:pt x="461503" y="23966"/>
                      <a:pt x="502920" y="20320"/>
                      <a:pt x="502920" y="20320"/>
                    </a:cubicBezTo>
                    <a:cubicBezTo>
                      <a:pt x="506307" y="15240"/>
                      <a:pt x="508312" y="8894"/>
                      <a:pt x="513080" y="5080"/>
                    </a:cubicBezTo>
                    <a:cubicBezTo>
                      <a:pt x="517261" y="1735"/>
                      <a:pt x="534247" y="847"/>
                      <a:pt x="538480" y="0"/>
                    </a:cubicBezTo>
                    <a:close/>
                  </a:path>
                </a:pathLst>
              </a:custGeom>
              <a:solidFill>
                <a:srgbClr val="F7F5FF"/>
              </a:solidFill>
              <a:ln>
                <a:solidFill>
                  <a:srgbClr val="F7F5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DA35A71-05E4-83B2-DF5F-7942A12CCA29}"/>
                </a:ext>
              </a:extLst>
            </p:cNvPr>
            <p:cNvSpPr/>
            <p:nvPr/>
          </p:nvSpPr>
          <p:spPr>
            <a:xfrm>
              <a:off x="5334000" y="1041400"/>
              <a:ext cx="965318" cy="990600"/>
            </a:xfrm>
            <a:prstGeom prst="ellipse">
              <a:avLst/>
            </a:prstGeom>
            <a:solidFill>
              <a:srgbClr val="F7F5FF"/>
            </a:solidFill>
            <a:ln>
              <a:solidFill>
                <a:srgbClr val="F7F5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rgbClr val="772F0B"/>
                  </a:solidFill>
                </a:rPr>
                <a:t>2</a:t>
              </a:r>
            </a:p>
          </p:txBody>
        </p:sp>
      </p:grpSp>
      <p:pic>
        <p:nvPicPr>
          <p:cNvPr id="14" name="Google Shape;55;p13">
            <a:extLst>
              <a:ext uri="{FF2B5EF4-FFF2-40B4-BE49-F238E27FC236}">
                <a16:creationId xmlns:a16="http://schemas.microsoft.com/office/drawing/2014/main" id="{4CC7C09F-433C-01C0-AF73-577586173D45}"/>
              </a:ext>
            </a:extLst>
          </p:cNvPr>
          <p:cNvPicPr preferRelativeResize="0"/>
          <p:nvPr/>
        </p:nvPicPr>
        <p:blipFill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722140" y="0"/>
            <a:ext cx="546985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11692" y="4953000"/>
            <a:ext cx="8710800" cy="186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000" b="1" dirty="0">
                <a:solidFill>
                  <a:srgbClr val="772F0B"/>
                </a:solidFill>
                <a:latin typeface="Inter"/>
                <a:ea typeface="Inter"/>
                <a:cs typeface="Inter"/>
                <a:sym typeface="Inter"/>
              </a:rPr>
              <a:t>La vulnérabilité log4shell </a:t>
            </a:r>
            <a:endParaRPr sz="6000" b="1" dirty="0">
              <a:solidFill>
                <a:srgbClr val="772F0B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9332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333" y="-23700"/>
            <a:ext cx="4447200" cy="6881600"/>
          </a:xfrm>
          <a:prstGeom prst="rect">
            <a:avLst/>
          </a:prstGeom>
          <a:solidFill>
            <a:srgbClr val="F7F5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20800" y="1518233"/>
            <a:ext cx="3350800" cy="461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1F0B8C"/>
                </a:solidFill>
                <a:latin typeface="Inter Medium"/>
                <a:ea typeface="Inter Medium"/>
                <a:cs typeface="Inter Medium"/>
                <a:sym typeface="Inter Medium"/>
              </a:rPr>
              <a:t>Services de journalisation</a:t>
            </a:r>
            <a:endParaRPr sz="3200" dirty="0">
              <a:solidFill>
                <a:srgbClr val="1F0B8C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33" y="643803"/>
            <a:ext cx="769200" cy="5145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8FCD849-D341-40D6-8343-1EB3C6400854}"/>
              </a:ext>
            </a:extLst>
          </p:cNvPr>
          <p:cNvSpPr txBox="1"/>
          <p:nvPr/>
        </p:nvSpPr>
        <p:spPr>
          <a:xfrm>
            <a:off x="4754880" y="1243317"/>
            <a:ext cx="704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Les services de journalisation sont une brique essentielle en informatique. Ils apparaissent dès sa création pour suivre les opérations machines ou dépanner les erreurs matérielles.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L’avènement des systèmes multitâches et de l’IoT ont contribué à la démocratisation des services de journalisation. Ils permettent désormais de tracer les activités utilisateurs afin de détecter des actions suspectes.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Ces dernières années les journaux informatiques prennent un caractère juridique de plus en plus marqué : RGPD et Cloud </a:t>
            </a:r>
            <a:r>
              <a:rPr lang="fr-FR" dirty="0" err="1"/>
              <a:t>Act</a:t>
            </a:r>
            <a:r>
              <a:rPr lang="fr-F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BABE9C-2351-1F1F-0DB2-D5DCFAB3C912}"/>
              </a:ext>
            </a:extLst>
          </p:cNvPr>
          <p:cNvSpPr txBox="1"/>
          <p:nvPr/>
        </p:nvSpPr>
        <p:spPr>
          <a:xfrm>
            <a:off x="269340" y="3008885"/>
            <a:ext cx="4447200" cy="19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existe deux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de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journalisation :</a:t>
            </a:r>
          </a:p>
          <a:p>
            <a:pPr marL="457200" indent="-45720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journalisation système</a:t>
            </a:r>
          </a:p>
          <a:p>
            <a:pPr marL="457200" indent="-45720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journalisation applicative 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18876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1446</Words>
  <Application>Microsoft Office PowerPoint</Application>
  <PresentationFormat>Grand écran</PresentationFormat>
  <Paragraphs>268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2" baseType="lpstr">
      <vt:lpstr>Arial</vt:lpstr>
      <vt:lpstr>Arial Unicode MS</vt:lpstr>
      <vt:lpstr>Calibri</vt:lpstr>
      <vt:lpstr>Calibri Light</vt:lpstr>
      <vt:lpstr>Inter</vt:lpstr>
      <vt:lpstr>Inter Light</vt:lpstr>
      <vt:lpstr>Inter Medium</vt:lpstr>
      <vt:lpstr>Inter SemiBold</vt:lpstr>
      <vt:lpstr>Segoe UI Emoji</vt:lpstr>
      <vt:lpstr>Symbol</vt:lpstr>
      <vt:lpstr>Times New Roman</vt:lpstr>
      <vt:lpstr>Thème Office</vt:lpstr>
      <vt:lpstr>Rayan Benhamana</vt:lpstr>
      <vt:lpstr>Sommaire</vt:lpstr>
      <vt:lpstr>Contexte</vt:lpstr>
      <vt:lpstr>Dump&amp;Damper et moi</vt:lpstr>
      <vt:lpstr>Contexte du Marché</vt:lpstr>
      <vt:lpstr>Contexte de l’Audit</vt:lpstr>
      <vt:lpstr>Rappel du planning</vt:lpstr>
      <vt:lpstr>La vulnérabilité log4shell </vt:lpstr>
      <vt:lpstr>Services de journalisation</vt:lpstr>
      <vt:lpstr>Log4j</vt:lpstr>
      <vt:lpstr>L’élément vulnérable  </vt:lpstr>
      <vt:lpstr>Lightweight Directory Access Protocol : LDAP </vt:lpstr>
      <vt:lpstr>L’attaque log4shell</vt:lpstr>
      <vt:lpstr>Impacts</vt:lpstr>
      <vt:lpstr>Impacts sur le marché </vt:lpstr>
      <vt:lpstr>Risques pour Dump&amp;Damper</vt:lpstr>
      <vt:lpstr>L’environnement de Dump&amp;Damper</vt:lpstr>
      <vt:lpstr>Infrastructure réseau</vt:lpstr>
      <vt:lpstr>Catalogue applicatif</vt:lpstr>
      <vt:lpstr>Log4shell chez Dump&amp;Damper   </vt:lpstr>
      <vt:lpstr>Log4shell : POC</vt:lpstr>
      <vt:lpstr>L’environnement vulnérable   </vt:lpstr>
      <vt:lpstr>Détection de la vulnérabilité   </vt:lpstr>
      <vt:lpstr>Mise en place du serveur Web</vt:lpstr>
      <vt:lpstr>Mise en place du serveur LDAP</vt:lpstr>
      <vt:lpstr>Compromission de l’application</vt:lpstr>
      <vt:lpstr>Remédiations</vt:lpstr>
      <vt:lpstr>Remédiations</vt:lpstr>
      <vt:lpstr>Les enseignements</vt:lpstr>
      <vt:lpstr>Merci ! Des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 Man</dc:title>
  <dc:creator>Rayan Benhamana</dc:creator>
  <cp:lastModifiedBy>Rayan Benhamana</cp:lastModifiedBy>
  <cp:revision>40</cp:revision>
  <dcterms:created xsi:type="dcterms:W3CDTF">2023-10-03T12:29:36Z</dcterms:created>
  <dcterms:modified xsi:type="dcterms:W3CDTF">2023-10-04T15:09:17Z</dcterms:modified>
</cp:coreProperties>
</file>