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586F-D5B3-4A06-882B-8CF995CFC9D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0ACA-1108-407E-B862-AD92C8B4CE03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C00000"/>
                </a:solidFill>
              </a:rPr>
              <a:t>De l’algorithme au programme </a:t>
            </a:r>
            <a:br>
              <a:rPr lang="fr-FR" sz="5400" b="1" dirty="0" smtClean="0">
                <a:solidFill>
                  <a:srgbClr val="C00000"/>
                </a:solidFill>
              </a:rPr>
            </a:br>
            <a:r>
              <a:rPr lang="fr-FR" sz="5400" b="1" dirty="0" smtClean="0">
                <a:solidFill>
                  <a:srgbClr val="C00000"/>
                </a:solidFill>
              </a:rPr>
              <a:t>(pascal)</a:t>
            </a:r>
            <a:endParaRPr lang="fr-FR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405130"/>
            <a:ext cx="8229600" cy="5813425"/>
          </a:xfrm>
        </p:spPr>
        <p:txBody>
          <a:bodyPr/>
          <a:p>
            <a:pPr marL="0" indent="0">
              <a:buNone/>
            </a:pPr>
            <a:r>
              <a:rPr lang="fr-FR" altLang="en-US" sz="2800" b="1">
                <a:solidFill>
                  <a:srgbClr val="FF0000"/>
                </a:solidFill>
              </a:rPr>
              <a:t>3_Elément d’un programme Pascal:</a:t>
            </a:r>
            <a:endParaRPr lang="fr-FR" altLang="en-US"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en-US" sz="2800"/>
              <a:t>un programme pascal est constitué de trois parties essentielles: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-la partie entête (comporte le nom de programme)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-la partie traitement (corps du programme)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-la partie déclarative (déclaration des variables d’entrée/sortie)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 b="1">
                <a:solidFill>
                  <a:srgbClr val="0070C0"/>
                </a:solidFill>
              </a:rPr>
              <a:t>a. Partie </a:t>
            </a:r>
            <a:r>
              <a:rPr lang="fr-FR" altLang="en-US" sz="2800" b="1">
                <a:solidFill>
                  <a:srgbClr val="0070C0"/>
                </a:solidFill>
                <a:sym typeface="+mn-ea"/>
              </a:rPr>
              <a:t>entête:</a:t>
            </a:r>
            <a:endParaRPr lang="fr-FR" altLang="en-US" sz="2800" b="1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en-US" sz="2800"/>
              <a:t>en pascal l’en-</a:t>
            </a:r>
            <a:r>
              <a:rPr lang="fr-FR" altLang="en-US" sz="2800">
                <a:sym typeface="+mn-ea"/>
              </a:rPr>
              <a:t>tête est défini par le mot clé (program) et l’identificateur du programme (nom du programme).</a:t>
            </a:r>
            <a:endParaRPr lang="fr-FR" altLang="en-US" sz="2800">
              <a:sym typeface="+mn-ea"/>
            </a:endParaRPr>
          </a:p>
          <a:p>
            <a:pPr marL="0" indent="0">
              <a:buNone/>
            </a:pPr>
            <a:r>
              <a:rPr lang="fr-FR" altLang="en-US" sz="2800"/>
              <a:t> PROGRAM ‘nomprog’;</a:t>
            </a:r>
            <a:endParaRPr lang="fr-FR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405130"/>
            <a:ext cx="8229600" cy="6228715"/>
          </a:xfrm>
        </p:spPr>
        <p:txBody>
          <a:bodyPr/>
          <a:p>
            <a:pPr marL="0" indent="0">
              <a:buNone/>
            </a:pPr>
            <a:r>
              <a:rPr lang="fr-FR" altLang="en-US" sz="2800" b="1">
                <a:solidFill>
                  <a:srgbClr val="0070C0"/>
                </a:solidFill>
              </a:rPr>
              <a:t>b.Partie déclarative:</a:t>
            </a:r>
            <a:endParaRPr lang="fr-FR" altLang="en-US" sz="2800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les types de déclaration en pascal sont ordonnés comme suit: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unités---- uses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expl: uses Crt;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les constantes----- const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expl: Const N=10;  Car=’A’;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les types---- type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expl: type couleurs=(noire, rouge,bleu,);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les variables----var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expl: var a,b : int;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altLang="en-US" sz="2800">
                <a:solidFill>
                  <a:schemeClr val="tx1"/>
                </a:solidFill>
              </a:rPr>
              <a:t>les fonctions----function</a:t>
            </a:r>
            <a:endParaRPr lang="fr-FR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385"/>
            <a:ext cx="8229600" cy="5713095"/>
          </a:xfrm>
        </p:spPr>
        <p:txBody>
          <a:bodyPr/>
          <a:p>
            <a:pPr marL="0" indent="0">
              <a:buNone/>
            </a:pPr>
            <a:r>
              <a:rPr lang="fr-FR" altLang="en-US" b="1">
                <a:solidFill>
                  <a:srgbClr val="0070C0"/>
                </a:solidFill>
                <a:sym typeface="+mn-ea"/>
              </a:rPr>
              <a:t>c.partie traitement:</a:t>
            </a:r>
            <a:endParaRPr lang="fr-FR" alt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altLang="en-US">
                <a:sym typeface="+mn-ea"/>
              </a:rPr>
              <a:t>commence par le mot clé ‘Begin’ et se termine par le mot clé ‘End’.</a:t>
            </a:r>
            <a:endParaRPr lang="fr-FR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752725"/>
            <a:ext cx="82677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752725"/>
            <a:ext cx="8267700" cy="2753360"/>
          </a:xfrm>
          <a:prstGeom prst="rect">
            <a:avLst/>
          </a:prstGeom>
        </p:spPr>
      </p:pic>
      <p:pic>
        <p:nvPicPr>
          <p:cNvPr id="6" name="Picture 5" descr="prgrm pasc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585720"/>
            <a:ext cx="7448550" cy="3014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905"/>
            <a:ext cx="8229600" cy="5870575"/>
          </a:xfrm>
        </p:spPr>
        <p:txBody>
          <a:bodyPr/>
          <a:p>
            <a:pPr marL="0" indent="0">
              <a:buNone/>
            </a:pPr>
            <a:r>
              <a:rPr lang="fr-FR" altLang="en-US" b="1">
                <a:solidFill>
                  <a:srgbClr val="C00000"/>
                </a:solidFill>
                <a:sym typeface="+mn-ea"/>
              </a:rPr>
              <a:t>4_</a:t>
            </a:r>
            <a:r>
              <a:rPr lang="en-US" b="1">
                <a:solidFill>
                  <a:srgbClr val="C00000"/>
                </a:solidFill>
                <a:sym typeface="+mn-ea"/>
              </a:rPr>
              <a:t>Les types simples connus en Pascal sont :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REAL;</a:t>
            </a:r>
            <a:endParaRPr lang="en-US"/>
          </a:p>
          <a:p>
            <a:r>
              <a:rPr lang="en-US">
                <a:sym typeface="+mn-ea"/>
              </a:rPr>
              <a:t>INTEGER (entier naturel);</a:t>
            </a:r>
            <a:endParaRPr lang="en-US"/>
          </a:p>
          <a:p>
            <a:r>
              <a:rPr lang="en-US">
                <a:sym typeface="+mn-ea"/>
              </a:rPr>
              <a:t>CHAR (contient un est un seul caractère);</a:t>
            </a:r>
            <a:endParaRPr lang="en-US"/>
          </a:p>
          <a:p>
            <a:r>
              <a:rPr lang="en-US">
                <a:sym typeface="+mn-ea"/>
              </a:rPr>
              <a:t>BOOLEAN (booléen, c'est-à-dire qui peut valoir soit TRUE (vrai) soit FALSE (faux)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 de la leçon: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comprendre les étapes de l’</a:t>
            </a:r>
            <a:r>
              <a:rPr lang="fr-FR" dirty="0"/>
              <a:t>é</a:t>
            </a:r>
            <a:r>
              <a:rPr lang="fr-FR" dirty="0" smtClean="0"/>
              <a:t>laboration d’un programme </a:t>
            </a:r>
            <a:endParaRPr lang="fr-FR" dirty="0" smtClean="0"/>
          </a:p>
          <a:p>
            <a:r>
              <a:rPr lang="fr-FR" dirty="0" smtClean="0"/>
              <a:t>Etre capable de construire au programme 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Dans cette leçon :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1_ concepts de base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2_construcion d’un programme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3_eléments d’un programme pascal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4_les opération élémentaires de pascal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5_mon premier programme sous l’</a:t>
            </a:r>
            <a:r>
              <a:rPr lang="fr-FR" dirty="0" err="1" smtClean="0"/>
              <a:t>environement</a:t>
            </a:r>
            <a:r>
              <a:rPr lang="fr-FR" dirty="0" smtClean="0"/>
              <a:t> turbo pascal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6_de l’écriture à l’exécution du programme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fr-FR" altLang="en-US" sz="3200" b="1"/>
              <a:t>1_Concepts de base:</a:t>
            </a:r>
            <a:endParaRPr lang="fr-FR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800" b="1"/>
              <a:t>a. Algorithme: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l’algorithme est le resultat de l’analyse d’un probléme en utilisant des méthodes et régles des mathématiques et de logique pour que celui-ci soit présenté à une machine (l’ordinateure)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en d’autre termes, l’algorithme est le résultat de la décomposition d’un probléme complexe en opérations élémentaires à exécuter en plusieurs étapes successives.</a:t>
            </a:r>
            <a:endParaRPr lang="fr-FR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90"/>
            <a:ext cx="8229600" cy="64687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en-US" b="1"/>
              <a:t>b. Programme:</a:t>
            </a:r>
            <a:endParaRPr lang="fr-FR" altLang="en-US" b="1"/>
          </a:p>
          <a:p>
            <a:pPr marL="0" indent="0">
              <a:buNone/>
            </a:pPr>
            <a:r>
              <a:rPr lang="fr-FR" altLang="en-US" sz="2800"/>
              <a:t>un programme est le résultat de la traduction d’un algorithme, en utilisant un langage de programmation que l’ordinateur peut coprendre.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b="1"/>
              <a:t>c. Language:</a:t>
            </a:r>
            <a:endParaRPr lang="fr-FR" altLang="en-US"/>
          </a:p>
          <a:p>
            <a:pPr marL="0" indent="0">
              <a:buNone/>
            </a:pPr>
            <a:r>
              <a:rPr lang="fr-FR" altLang="en-US" sz="2800"/>
              <a:t>un language est un ensemble de mots et symboles qui sevient à exprimer des opérations, des instructions des structures de données.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 b="1"/>
              <a:t>e. Compilateur:</a:t>
            </a:r>
            <a:endParaRPr lang="fr-FR" altLang="en-US" sz="2800" b="1"/>
          </a:p>
          <a:p>
            <a:pPr marL="0" indent="0">
              <a:buNone/>
            </a:pPr>
            <a:r>
              <a:rPr lang="fr-FR" altLang="en-US" sz="2800"/>
              <a:t>tout language posséde un compilateur ou du moins un interpéteur, qui sert à traduire le code source d’un programme écrit dans un language évolué (exemple: pascal) en code objet exécutable par l’ordinateur.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il permet aussi d’analyser le programme source pour détecter les erreurs de syntaxe commises par le programmeur.</a:t>
            </a:r>
            <a:endParaRPr lang="fr-FR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263525"/>
            <a:ext cx="8229600" cy="64255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fr-FR" altLang="en-US" b="1"/>
              <a:t>2_Construction d’un programme:</a:t>
            </a:r>
            <a:endParaRPr lang="fr-FR" altLang="en-US" b="1"/>
          </a:p>
          <a:p>
            <a:pPr marL="0" indent="0">
              <a:buNone/>
            </a:pPr>
            <a:r>
              <a:rPr lang="fr-FR" altLang="en-US" sz="2800"/>
              <a:t>Tout problème à programmer doit être résolu, d’abord sous forme d’algorithme, puis converti en programme dans le langage de votre choix. 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En effet, un algorithme est indépendant du langage de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programmation utilisé.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Il représente la traduction d’un algorithme à l’aide d’un langage de programmation.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Le cycle de développement d'un programme (ou d'une application)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informatique peut se résumer ainsi (figure1) : </a:t>
            </a:r>
            <a:endParaRPr lang="fr-FR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5425440"/>
            <a:ext cx="6985000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371475"/>
            <a:ext cx="8229600" cy="6000115"/>
          </a:xfrm>
        </p:spPr>
        <p:txBody>
          <a:bodyPr/>
          <a:p>
            <a:pPr marL="0" indent="0">
              <a:buNone/>
            </a:pPr>
            <a:r>
              <a:rPr lang="fr-FR" altLang="en-US" b="1"/>
              <a:t>Exemple:</a:t>
            </a:r>
            <a:endParaRPr lang="fr-FR" altLang="en-US" b="1"/>
          </a:p>
          <a:p>
            <a:pPr marL="0" indent="0">
              <a:buNone/>
            </a:pPr>
            <a:r>
              <a:rPr lang="fr-FR" altLang="en-US" sz="2800"/>
              <a:t>écrire un algorithme qui fait l’addition de deux nombres réels A et B.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*Analyse: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S = A+B , A et B réel donc S réel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opération: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- donner la valeur de A.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- donner la valeur de B.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- calculer S=A+B.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- afficher S.</a:t>
            </a:r>
            <a:endParaRPr lang="fr-FR" altLang="en-US" sz="2800"/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endParaRPr lang="fr-F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995"/>
            <a:ext cx="8229600" cy="5785485"/>
          </a:xfrm>
        </p:spPr>
        <p:txBody>
          <a:bodyPr/>
          <a:p>
            <a:pPr marL="0" indent="0">
              <a:buNone/>
            </a:pPr>
            <a:r>
              <a:rPr lang="fr-FR" altLang="en-US" b="1"/>
              <a:t>* Algorithme:</a:t>
            </a:r>
            <a:endParaRPr lang="fr-FR" altLang="en-US" b="1"/>
          </a:p>
          <a:p>
            <a:pPr marL="0" indent="0">
              <a:buNone/>
            </a:pPr>
            <a:r>
              <a:rPr lang="fr-FR" altLang="en-US" sz="2800"/>
              <a:t>      Entrées A,B réels 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Sortie S réel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Début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  Lire (A)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   Lire (B)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    S &lt;- A+B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    Ecrire (S)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         Fin.</a:t>
            </a:r>
            <a:endParaRPr lang="fr-FR" altLang="en-US" sz="2800"/>
          </a:p>
          <a:p>
            <a:pPr marL="0" indent="0">
              <a:buNone/>
            </a:pPr>
            <a:endParaRPr lang="fr-FR" altLang="en-US" sz="2800"/>
          </a:p>
          <a:p>
            <a:pPr marL="0" indent="0">
              <a:buNone/>
            </a:pPr>
            <a:endParaRPr lang="fr-FR" altLang="en-US" b="1"/>
          </a:p>
          <a:p>
            <a:pPr marL="0" indent="0">
              <a:buNone/>
            </a:pPr>
            <a:endParaRPr lang="fr-FR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"/>
            <a:ext cx="8229600" cy="5718810"/>
          </a:xfrm>
        </p:spPr>
        <p:txBody>
          <a:bodyPr/>
          <a:p>
            <a:pPr marL="0" indent="0">
              <a:buNone/>
            </a:pPr>
            <a:r>
              <a:rPr lang="fr-FR" altLang="en-US" b="1"/>
              <a:t>* programme en langage pascal:</a:t>
            </a:r>
            <a:endParaRPr lang="fr-FR" altLang="en-US" b="1"/>
          </a:p>
          <a:p>
            <a:pPr marL="0" indent="0">
              <a:buNone/>
            </a:pPr>
            <a:r>
              <a:rPr lang="fr-FR" altLang="en-US" sz="2800"/>
              <a:t>Program ADD;</a:t>
            </a:r>
            <a:endParaRPr lang="fr-FR" altLang="en-US" sz="2800" b="1"/>
          </a:p>
          <a:p>
            <a:pPr marL="0" indent="0">
              <a:buNone/>
            </a:pPr>
            <a:r>
              <a:rPr lang="fr-FR" altLang="en-US" sz="2800"/>
              <a:t>Var A,B,S : Real;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Begin 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Read (A);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Read (B);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S:= A+B;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  Write (S);</a:t>
            </a:r>
            <a:endParaRPr lang="fr-FR" altLang="en-US" sz="2800"/>
          </a:p>
          <a:p>
            <a:pPr marL="0" indent="0">
              <a:buNone/>
            </a:pPr>
            <a:r>
              <a:rPr lang="fr-FR" altLang="en-US" sz="2800"/>
              <a:t>End.</a:t>
            </a:r>
            <a:endParaRPr lang="fr-FR" altLang="en-US" sz="2800"/>
          </a:p>
          <a:p>
            <a:pPr marL="0" indent="0">
              <a:buNone/>
            </a:pPr>
            <a:endParaRPr lang="fr-FR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3324</Words>
  <Application>WPS Presentation</Application>
  <PresentationFormat>Affichage à l'écran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Thème Office</vt:lpstr>
      <vt:lpstr>De l’algorithme au programme  (pascal)</vt:lpstr>
      <vt:lpstr>Objectifs de la leçon: </vt:lpstr>
      <vt:lpstr>Dans cette leçon : </vt:lpstr>
      <vt:lpstr>1_Concepts de base: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l’algorithme au programme  (pascal)</dc:title>
  <dc:creator>IKRAM</dc:creator>
  <cp:lastModifiedBy>IKRAM</cp:lastModifiedBy>
  <cp:revision>6</cp:revision>
  <dcterms:created xsi:type="dcterms:W3CDTF">2024-10-15T22:45:00Z</dcterms:created>
  <dcterms:modified xsi:type="dcterms:W3CDTF">2024-10-17T11:24:25Z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7A2D5D3B3E2C4D59BA94DA61333CF818_12</vt:lpwstr>
  </property>
  <property fmtid="{D5CDD505-2E9C-101B-9397-08002B2CF9AE}" pid="3" name="KSOProductBuildVer">
    <vt:lpwstr>1033-12.2.0.18607</vt:lpwstr>
  </property>
</Properties>
</file>