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FC8E267-B4A3-45B9-A2F9-9EF4C3526A9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FC8E267-B4A3-45B9-A2F9-9EF4C3526A9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FC8E267-B4A3-45B9-A2F9-9EF4C3526A9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FC8E267-B4A3-45B9-A2F9-9EF4C3526A9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p>
            <a:fld id="{AFC8E267-B4A3-45B9-A2F9-9EF4C3526A9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FC8E267-B4A3-45B9-A2F9-9EF4C3526A91}"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FC8E267-B4A3-45B9-A2F9-9EF4C3526A91}"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FC8E267-B4A3-45B9-A2F9-9EF4C3526A91}"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FC8E267-B4A3-45B9-A2F9-9EF4C3526A91}"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AFC8E267-B4A3-45B9-A2F9-9EF4C3526A91}"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AFC8E267-B4A3-45B9-A2F9-9EF4C3526A91}"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891EC-6042-44E8-8E1F-BEBB8CB051B8}"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8E267-B4A3-45B9-A2F9-9EF4C3526A91}" type="datetimeFigureOut">
              <a:rPr lang="fr-FR" smtClean="0"/>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891EC-6042-44E8-8E1F-BEBB8CB051B8}"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iro.com/fr/diagramme/diagramme-de-classe-u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iro.com/fr/diagramme/diagramme-de-sequence-u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a:bodyPr>
          <a:lstStyle/>
          <a:p>
            <a:pPr>
              <a:buNone/>
            </a:pPr>
            <a:r>
              <a:rPr lang="fr-FR" b="1" u="sng" dirty="0" smtClean="0">
                <a:solidFill>
                  <a:srgbClr val="C00000"/>
                </a:solidFill>
              </a:rPr>
              <a:t>Types de diagrammes d’</a:t>
            </a:r>
            <a:r>
              <a:rPr lang="fr-FR" b="1" u="sng" dirty="0" err="1" smtClean="0">
                <a:solidFill>
                  <a:srgbClr val="C00000"/>
                </a:solidFill>
              </a:rPr>
              <a:t>uml</a:t>
            </a:r>
            <a:r>
              <a:rPr lang="fr-FR" b="1" u="sng" dirty="0" smtClean="0">
                <a:solidFill>
                  <a:srgbClr val="C00000"/>
                </a:solidFill>
              </a:rPr>
              <a:t> :</a:t>
            </a:r>
            <a:endParaRPr lang="fr-FR" b="1" u="sng" dirty="0" smtClean="0">
              <a:solidFill>
                <a:srgbClr val="C00000"/>
              </a:solidFill>
            </a:endParaRPr>
          </a:p>
          <a:p>
            <a:pPr>
              <a:buNone/>
            </a:pPr>
            <a:r>
              <a:rPr lang="fr-FR" sz="2800" dirty="0"/>
              <a:t>Il existe deux sous-catégories de diagrammes UML : les diagrammes structurels et les diagrammes comportementaux. </a:t>
            </a:r>
            <a:endParaRPr lang="fr-FR" sz="2800" dirty="0" smtClean="0"/>
          </a:p>
          <a:p>
            <a:pPr>
              <a:buNone/>
            </a:pPr>
            <a:r>
              <a:rPr lang="fr-FR" sz="2800" dirty="0" smtClean="0">
                <a:solidFill>
                  <a:schemeClr val="tx2">
                    <a:lumMod val="60000"/>
                    <a:lumOff val="40000"/>
                  </a:schemeClr>
                </a:solidFill>
              </a:rPr>
              <a:t>Les </a:t>
            </a:r>
            <a:r>
              <a:rPr lang="fr-FR" sz="2800" dirty="0">
                <a:solidFill>
                  <a:schemeClr val="tx2">
                    <a:lumMod val="60000"/>
                    <a:lumOff val="40000"/>
                  </a:schemeClr>
                </a:solidFill>
              </a:rPr>
              <a:t>diagrammes structurels </a:t>
            </a:r>
            <a:r>
              <a:rPr lang="fr-FR" sz="2800" dirty="0"/>
              <a:t>décrivent les composants qui constituent un système et les relations entre ces composants. Ces diagrammes montrent les aspects statiques d'un système. </a:t>
            </a:r>
            <a:endParaRPr lang="fr-FR" sz="2800" dirty="0" smtClean="0"/>
          </a:p>
          <a:p>
            <a:pPr>
              <a:buNone/>
            </a:pPr>
            <a:r>
              <a:rPr lang="fr-FR" sz="2800" dirty="0" smtClean="0">
                <a:solidFill>
                  <a:schemeClr val="tx2">
                    <a:lumMod val="60000"/>
                    <a:lumOff val="40000"/>
                  </a:schemeClr>
                </a:solidFill>
              </a:rPr>
              <a:t>Les </a:t>
            </a:r>
            <a:r>
              <a:rPr lang="fr-FR" sz="2800" dirty="0">
                <a:solidFill>
                  <a:schemeClr val="tx2">
                    <a:lumMod val="60000"/>
                    <a:lumOff val="40000"/>
                  </a:schemeClr>
                </a:solidFill>
              </a:rPr>
              <a:t>diagrammes comportementaux </a:t>
            </a:r>
            <a:r>
              <a:rPr lang="fr-FR" sz="2800" dirty="0"/>
              <a:t>représentent ce qui se passe au sein d'un système. Ils montrent comment tous les composants interagissent entre eux et avec d'autres systèmes ou utilisateurs.</a:t>
            </a:r>
            <a:endParaRPr lang="fr-FR" sz="2800" b="1" u="sng"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51460"/>
            <a:ext cx="8229600" cy="5875020"/>
          </a:xfrm>
        </p:spPr>
        <p:txBody>
          <a:bodyPr/>
          <a:p>
            <a:pPr marL="0" indent="0">
              <a:buNone/>
            </a:pPr>
            <a:r>
              <a:rPr lang="en-US" sz="2400" b="1">
                <a:solidFill>
                  <a:srgbClr val="0070C0"/>
                </a:solidFill>
              </a:rPr>
              <a:t>1. Association</a:t>
            </a:r>
            <a:endParaRPr lang="en-US" sz="2400"/>
          </a:p>
          <a:p>
            <a:r>
              <a:rPr lang="en-US" sz="2400"/>
              <a:t>L'association représente une relation « utilise un » entre deux classes où une classe utilise ou interagit avec l'autre.</a:t>
            </a:r>
            <a:endParaRPr lang="en-US" sz="2400"/>
          </a:p>
          <a:p>
            <a:r>
              <a:rPr lang="en-US" sz="2400"/>
              <a:t>Exemple : Une Studentclasse est associée à une Courseclasse, car un étudiant peut s'inscrire à plusieurs cours.</a:t>
            </a:r>
            <a:endParaRPr lang="en-US" sz="2400"/>
          </a:p>
          <a:p>
            <a:pPr marL="0" indent="0">
              <a:buNone/>
            </a:pPr>
            <a:endParaRPr lang="en-US" sz="2400"/>
          </a:p>
          <a:p>
            <a:pPr marL="0" indent="0">
              <a:buNone/>
            </a:pPr>
            <a:r>
              <a:rPr lang="fr-FR" altLang="en-US" sz="2400" b="1">
                <a:solidFill>
                  <a:srgbClr val="0070C0"/>
                </a:solidFill>
              </a:rPr>
              <a:t>2.</a:t>
            </a:r>
            <a:r>
              <a:rPr lang="en-US" sz="2400" b="1">
                <a:solidFill>
                  <a:srgbClr val="0070C0"/>
                </a:solidFill>
              </a:rPr>
              <a:t> Agrégation</a:t>
            </a:r>
            <a:endParaRPr lang="en-US" sz="2400"/>
          </a:p>
          <a:p>
            <a:r>
              <a:rPr lang="en-US" sz="2400"/>
              <a:t>L'agrégation représente une relation « possède un » où une classe (le tout) contient une autre classe (la partie), mais la classe contenue peut exister indépendamment.</a:t>
            </a:r>
            <a:endParaRPr lang="en-US" sz="2400"/>
          </a:p>
          <a:p>
            <a:r>
              <a:rPr lang="en-US" sz="2400"/>
              <a:t>Exemple : une </a:t>
            </a:r>
            <a:r>
              <a:rPr lang="fr-FR" altLang="en-US" sz="2400"/>
              <a:t>classe</a:t>
            </a:r>
            <a:r>
              <a:rPr lang="en-US" sz="2400"/>
              <a:t>classe possède une </a:t>
            </a:r>
            <a:r>
              <a:rPr lang="fr-FR" altLang="en-US" sz="2400"/>
              <a:t>student</a:t>
            </a:r>
            <a:r>
              <a:rPr lang="en-US" sz="2400"/>
              <a:t>classe mais la classe Engine peut exister sans la classe Car.</a:t>
            </a:r>
            <a:endParaRPr lang="en-US" sz="2400"/>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67030"/>
            <a:ext cx="8229600" cy="6172200"/>
          </a:xfrm>
        </p:spPr>
        <p:txBody>
          <a:bodyPr>
            <a:normAutofit fontScale="90000"/>
          </a:bodyPr>
          <a:p>
            <a:pPr marL="0" indent="0">
              <a:buNone/>
            </a:pPr>
            <a:r>
              <a:rPr lang="fr-FR" altLang="en-US" sz="2800" b="1">
                <a:solidFill>
                  <a:srgbClr val="0070C0"/>
                </a:solidFill>
              </a:rPr>
              <a:t>3.</a:t>
            </a:r>
            <a:r>
              <a:rPr lang="en-US" sz="2800" b="1">
                <a:solidFill>
                  <a:srgbClr val="0070C0"/>
                </a:solidFill>
              </a:rPr>
              <a:t> Composition</a:t>
            </a:r>
            <a:endParaRPr lang="en-US" sz="2800" b="1">
              <a:solidFill>
                <a:srgbClr val="0070C0"/>
              </a:solidFill>
            </a:endParaRPr>
          </a:p>
          <a:p>
            <a:r>
              <a:rPr lang="en-US" sz="2800"/>
              <a:t>La composition représente une relation forte de type « a-a » où la partie ne peut exister sans le tout. Si le tout est détruit, les parties le sont aussi.</a:t>
            </a:r>
            <a:endParaRPr lang="en-US" sz="2800"/>
          </a:p>
          <a:p>
            <a:r>
              <a:rPr lang="en-US" sz="2800"/>
              <a:t>Exemple : Une Houseclasse est composée de Roomclasses mais la classe Room ne peut pas exister sans la classe House.</a:t>
            </a:r>
            <a:endParaRPr lang="en-US" sz="2800"/>
          </a:p>
          <a:p>
            <a:pPr marL="0" indent="0">
              <a:buNone/>
            </a:pPr>
            <a:r>
              <a:rPr lang="fr-FR" altLang="en-US" sz="2800" b="1">
                <a:solidFill>
                  <a:srgbClr val="0070C0"/>
                </a:solidFill>
              </a:rPr>
              <a:t>4.</a:t>
            </a:r>
            <a:r>
              <a:rPr lang="en-US" sz="2800" b="1">
                <a:solidFill>
                  <a:srgbClr val="0070C0"/>
                </a:solidFill>
              </a:rPr>
              <a:t>Héritage</a:t>
            </a:r>
            <a:endParaRPr lang="en-US" sz="2800" b="1">
              <a:solidFill>
                <a:srgbClr val="0070C0"/>
              </a:solidFill>
            </a:endParaRPr>
          </a:p>
          <a:p>
            <a:pPr marL="0" indent="0">
              <a:buNone/>
            </a:pPr>
            <a:r>
              <a:rPr lang="fr-FR" altLang="en-US" sz="2800"/>
              <a:t>   </a:t>
            </a:r>
            <a:r>
              <a:rPr lang="en-US" sz="2800"/>
              <a:t>L'héritage (ou généralisation) représente une relation « est-un » où une classe (sous-classe) hérite des attributs et des méthodes d'une autre classe (superclasse).</a:t>
            </a:r>
            <a:endParaRPr lang="en-US" sz="2800"/>
          </a:p>
          <a:p>
            <a:r>
              <a:rPr lang="en-US" sz="2800"/>
              <a:t>Exemple : Une Dogclasse et une Catclasse héritent d'une Animalclasse, car les chiens et les chats sont tous deux des animaux.</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16865"/>
            <a:ext cx="8229600" cy="6034405"/>
          </a:xfrm>
        </p:spPr>
        <p:txBody>
          <a:bodyPr>
            <a:normAutofit lnSpcReduction="20000"/>
          </a:bodyPr>
          <a:p>
            <a:r>
              <a:rPr lang="fr-FR" altLang="en-US" sz="2800" b="1">
                <a:solidFill>
                  <a:srgbClr val="0070C0"/>
                </a:solidFill>
              </a:rPr>
              <a:t>Exemple :</a:t>
            </a:r>
            <a:endParaRPr lang="fr-FR" altLang="en-US" sz="2800" b="1">
              <a:solidFill>
                <a:srgbClr val="0070C0"/>
              </a:solidFill>
            </a:endParaRPr>
          </a:p>
          <a:p>
            <a:pPr marL="0" indent="0">
              <a:buNone/>
            </a:pPr>
            <a:r>
              <a:rPr lang="en-US" sz="2400"/>
              <a:t>Voici un exemple de diagramme UML pour un établissement de formation qui offre des formations à trois</a:t>
            </a:r>
            <a:r>
              <a:rPr lang="fr-FR" altLang="en-US" sz="2400"/>
              <a:t> </a:t>
            </a:r>
            <a:r>
              <a:rPr lang="en-US" sz="2400"/>
              <a:t>niveaux, avec des spécialités et des sections</a:t>
            </a:r>
            <a:endParaRPr lang="en-US" sz="2400"/>
          </a:p>
          <a:p>
            <a:pPr marL="0" indent="0">
              <a:buNone/>
            </a:pPr>
            <a:r>
              <a:rPr lang="en-US" sz="2400" u="sng">
                <a:solidFill>
                  <a:srgbClr val="0070C0"/>
                </a:solidFill>
              </a:rPr>
              <a:t>Explication :</a:t>
            </a:r>
            <a:endParaRPr lang="en-US" sz="2400" u="sng">
              <a:solidFill>
                <a:srgbClr val="0070C0"/>
              </a:solidFill>
            </a:endParaRPr>
          </a:p>
          <a:p>
            <a:pPr marL="0" indent="0">
              <a:buNone/>
            </a:pPr>
            <a:r>
              <a:rPr lang="en-US" sz="2400"/>
              <a:t>1. Formation : Représente un niveau de formation (technicien, technicien supérieur, ingénieur) avec une</a:t>
            </a:r>
            <a:endParaRPr lang="en-US" sz="2400"/>
          </a:p>
          <a:p>
            <a:pPr marL="0" indent="0">
              <a:buNone/>
            </a:pPr>
            <a:r>
              <a:rPr lang="en-US" sz="2400"/>
              <a:t>liste de spécialités.</a:t>
            </a:r>
            <a:endParaRPr lang="en-US" sz="2400"/>
          </a:p>
          <a:p>
            <a:pPr marL="0" indent="0">
              <a:buNone/>
            </a:pPr>
            <a:r>
              <a:rPr lang="en-US" sz="2400"/>
              <a:t>2. Specialite : Représente une spécialité (gestion, finance, comptabilité, marketing) avec une liste de</a:t>
            </a:r>
            <a:endParaRPr lang="en-US" sz="2400"/>
          </a:p>
          <a:p>
            <a:pPr marL="0" indent="0">
              <a:buNone/>
            </a:pPr>
            <a:r>
              <a:rPr lang="en-US" sz="2400"/>
              <a:t>sections.</a:t>
            </a:r>
            <a:endParaRPr lang="en-US" sz="2400"/>
          </a:p>
          <a:p>
            <a:pPr marL="0" indent="0">
              <a:buNone/>
            </a:pPr>
            <a:r>
              <a:rPr lang="en-US" sz="2400"/>
              <a:t>3. Section : Représente une section </a:t>
            </a:r>
            <a:r>
              <a:rPr lang="fr-FR" altLang="en-US" sz="2400"/>
              <a:t>d’une </a:t>
            </a:r>
            <a:r>
              <a:rPr lang="en-US" sz="2400"/>
              <a:t>spécialité, contenant une liste d</a:t>
            </a:r>
            <a:r>
              <a:rPr lang="fr-FR" altLang="en-US" sz="2400"/>
              <a:t>’</a:t>
            </a:r>
            <a:r>
              <a:rPr lang="en-US" sz="2400"/>
              <a:t>étudiants. Une section peut avoir</a:t>
            </a:r>
            <a:endParaRPr lang="en-US" sz="2400"/>
          </a:p>
          <a:p>
            <a:pPr marL="0" indent="0">
              <a:buNone/>
            </a:pPr>
            <a:r>
              <a:rPr lang="en-US" sz="2400"/>
              <a:t>un maximum de 90 étudiants.</a:t>
            </a:r>
            <a:endParaRPr lang="en-US" sz="2400"/>
          </a:p>
          <a:p>
            <a:pPr marL="0" indent="0">
              <a:buNone/>
            </a:pPr>
            <a:r>
              <a:rPr lang="en-US" sz="2400"/>
              <a:t>4. Etudiant : Représente un étudiant avec des attributs tels que le nom, le prénom, âge et</a:t>
            </a:r>
            <a:r>
              <a:rPr lang="fr-FR" altLang="en-US" sz="2400"/>
              <a:t> </a:t>
            </a:r>
            <a:r>
              <a:rPr lang="en-US" sz="2400"/>
              <a:t>email.</a:t>
            </a:r>
            <a:endParaRPr lang="en-US" sz="2400"/>
          </a:p>
          <a:p>
            <a:pPr marL="0" indent="0">
              <a:buNone/>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24180"/>
            <a:ext cx="8229600" cy="5702300"/>
          </a:xfrm>
        </p:spPr>
        <p:txBody>
          <a:bodyPr/>
          <a:p>
            <a:pPr marL="0" indent="0">
              <a:buNone/>
            </a:pPr>
            <a:r>
              <a:rPr lang="en-US" sz="2800" u="sng">
                <a:solidFill>
                  <a:srgbClr val="0070C0"/>
                </a:solidFill>
              </a:rPr>
              <a:t>Relations :</a:t>
            </a:r>
            <a:endParaRPr lang="en-US" sz="2800" u="sng">
              <a:solidFill>
                <a:srgbClr val="0070C0"/>
              </a:solidFill>
            </a:endParaRPr>
          </a:p>
          <a:p>
            <a:r>
              <a:rPr lang="en-US" sz="2800"/>
              <a:t> Une Formation contient plusieurs Specialites.</a:t>
            </a:r>
            <a:endParaRPr lang="en-US" sz="2800"/>
          </a:p>
          <a:p>
            <a:r>
              <a:rPr lang="en-US" sz="2800"/>
              <a:t> Une Specialite contient plusieurs Sections.</a:t>
            </a:r>
            <a:endParaRPr lang="en-US" sz="2800"/>
          </a:p>
          <a:p>
            <a:r>
              <a:rPr lang="en-US" sz="2800"/>
              <a:t> Une Section contient plusieurs Etudiants.</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357166"/>
            <a:ext cx="8229600" cy="5857916"/>
          </a:xfrm>
        </p:spPr>
        <p:txBody>
          <a:bodyPr/>
          <a:lstStyle/>
          <a:p>
            <a:pPr fontAlgn="base"/>
            <a:r>
              <a:rPr lang="fr-FR" b="1" dirty="0">
                <a:solidFill>
                  <a:schemeClr val="tx2">
                    <a:lumMod val="60000"/>
                    <a:lumOff val="40000"/>
                  </a:schemeClr>
                </a:solidFill>
              </a:rPr>
              <a:t>Diagrammes </a:t>
            </a:r>
            <a:r>
              <a:rPr lang="fr-FR" b="1" dirty="0" smtClean="0">
                <a:solidFill>
                  <a:schemeClr val="tx2">
                    <a:lumMod val="60000"/>
                    <a:lumOff val="40000"/>
                  </a:schemeClr>
                </a:solidFill>
              </a:rPr>
              <a:t>structurels</a:t>
            </a:r>
            <a:endParaRPr lang="fr-FR" b="1" dirty="0">
              <a:solidFill>
                <a:schemeClr val="tx2">
                  <a:lumMod val="60000"/>
                  <a:lumOff val="40000"/>
                </a:schemeClr>
              </a:solidFill>
            </a:endParaRPr>
          </a:p>
          <a:p>
            <a:pPr fontAlgn="base">
              <a:buNone/>
            </a:pPr>
            <a:r>
              <a:rPr lang="fr-FR" sz="2800" u="sng" dirty="0" smtClean="0">
                <a:solidFill>
                  <a:schemeClr val="tx2"/>
                </a:solidFill>
              </a:rPr>
              <a:t>1/Diagramme </a:t>
            </a:r>
            <a:r>
              <a:rPr lang="fr-FR" sz="2800" u="sng" dirty="0">
                <a:solidFill>
                  <a:schemeClr val="tx2"/>
                </a:solidFill>
              </a:rPr>
              <a:t>de </a:t>
            </a:r>
            <a:r>
              <a:rPr lang="fr-FR" sz="2800" u="sng" dirty="0" smtClean="0">
                <a:solidFill>
                  <a:schemeClr val="tx2"/>
                </a:solidFill>
              </a:rPr>
              <a:t>classe :</a:t>
            </a:r>
            <a:endParaRPr lang="fr-FR" sz="2800" u="sng" dirty="0">
              <a:solidFill>
                <a:schemeClr val="tx2"/>
              </a:solidFill>
            </a:endParaRPr>
          </a:p>
          <a:p>
            <a:pPr fontAlgn="base">
              <a:buNone/>
            </a:pPr>
            <a:r>
              <a:rPr lang="fr-FR" sz="2800" dirty="0"/>
              <a:t>Un </a:t>
            </a:r>
            <a:r>
              <a:rPr lang="fr-FR" sz="2800" dirty="0">
                <a:hlinkClick r:id="rId1"/>
              </a:rPr>
              <a:t>diagramme de classe UML </a:t>
            </a:r>
            <a:r>
              <a:rPr lang="fr-FR" sz="2800" dirty="0"/>
              <a:t>représente un système statique orienté objet. Il définit les projets par des classes, des attributs et des fonctions. Il s'agit donc d'un élément fondamental de toute solution orientée objet. Il montre les classes au sein d'un système et les opérations de chacune d'entre elles</a:t>
            </a:r>
            <a:r>
              <a:rPr lang="fr-FR" dirty="0"/>
              <a:t>.</a:t>
            </a:r>
            <a:endParaRPr lang="fr-FR" dirty="0"/>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554683"/>
          </a:xfrm>
        </p:spPr>
        <p:txBody>
          <a:bodyPr>
            <a:normAutofit/>
          </a:bodyPr>
          <a:lstStyle/>
          <a:p>
            <a:pPr fontAlgn="base">
              <a:buNone/>
            </a:pPr>
            <a:r>
              <a:rPr lang="fr-FR" sz="2800" u="sng" dirty="0" smtClean="0">
                <a:solidFill>
                  <a:schemeClr val="tx2"/>
                </a:solidFill>
              </a:rPr>
              <a:t>2/Diagramme d'objets :</a:t>
            </a:r>
            <a:endParaRPr lang="fr-FR" sz="2800" u="sng" dirty="0">
              <a:solidFill>
                <a:schemeClr val="tx2"/>
              </a:solidFill>
            </a:endParaRPr>
          </a:p>
          <a:p>
            <a:pPr fontAlgn="base">
              <a:buNone/>
            </a:pPr>
            <a:r>
              <a:rPr lang="fr-FR" sz="2800" dirty="0"/>
              <a:t>Les diagrammes d'objets sont similaires aux diagrammes de classes en ce sens qu'ils montrent les relations entre les objets d'un logiciel. La différence est que les diagrammes d'objets utilisent des exemples du monde réel. Les diagrammes d'objets sont également appelés diagrammes d'instance, car ils montrent à quoi ressemble un système à un moment précis.</a:t>
            </a:r>
            <a:endParaRPr lang="fr-FR" sz="2800" dirty="0"/>
          </a:p>
          <a:p>
            <a:pPr>
              <a:buNone/>
            </a:pP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411807"/>
          </a:xfrm>
        </p:spPr>
        <p:txBody>
          <a:bodyPr/>
          <a:lstStyle/>
          <a:p>
            <a:pPr>
              <a:buNone/>
            </a:pPr>
            <a:r>
              <a:rPr lang="fr-FR" b="1" dirty="0" smtClean="0">
                <a:solidFill>
                  <a:schemeClr val="tx2">
                    <a:lumMod val="60000"/>
                    <a:lumOff val="40000"/>
                  </a:schemeClr>
                </a:solidFill>
              </a:rPr>
              <a:t>diagrammes comportementaux </a:t>
            </a:r>
            <a:endParaRPr lang="fr-FR" b="1" dirty="0">
              <a:solidFill>
                <a:schemeClr val="tx2">
                  <a:lumMod val="60000"/>
                  <a:lumOff val="40000"/>
                </a:schemeClr>
              </a:solidFill>
            </a:endParaRPr>
          </a:p>
          <a:p>
            <a:pPr fontAlgn="base">
              <a:buNone/>
            </a:pPr>
            <a:r>
              <a:rPr lang="fr-FR" sz="2800" u="sng" dirty="0" smtClean="0">
                <a:solidFill>
                  <a:schemeClr val="tx2"/>
                </a:solidFill>
              </a:rPr>
              <a:t>1/Diagramme </a:t>
            </a:r>
            <a:r>
              <a:rPr lang="fr-FR" sz="2800" u="sng" dirty="0">
                <a:solidFill>
                  <a:schemeClr val="tx2"/>
                </a:solidFill>
              </a:rPr>
              <a:t>de </a:t>
            </a:r>
            <a:r>
              <a:rPr lang="fr-FR" sz="2800" u="sng" dirty="0" smtClean="0">
                <a:solidFill>
                  <a:schemeClr val="tx2"/>
                </a:solidFill>
              </a:rPr>
              <a:t>séquence :</a:t>
            </a:r>
            <a:endParaRPr lang="fr-FR" sz="2800" u="sng" dirty="0">
              <a:solidFill>
                <a:schemeClr val="tx2"/>
              </a:solidFill>
            </a:endParaRPr>
          </a:p>
          <a:p>
            <a:pPr fontAlgn="base">
              <a:buNone/>
            </a:pPr>
            <a:r>
              <a:rPr lang="fr-FR" sz="2800" dirty="0"/>
              <a:t>Les </a:t>
            </a:r>
            <a:r>
              <a:rPr lang="fr-FR" sz="2800" dirty="0">
                <a:hlinkClick r:id="rId1"/>
              </a:rPr>
              <a:t>diagrammes de séquence UML </a:t>
            </a:r>
            <a:r>
              <a:rPr lang="fr-FR" sz="2800" dirty="0"/>
              <a:t>montrent comment les différents objets sont liés et interagissent les uns avec les autres dans un système. Cet outil aide les développeurs à comprendre comment, pourquoi et dans quel ordre ces interactions se produisent.</a:t>
            </a:r>
            <a:endParaRPr lang="fr-FR" sz="2800" dirty="0"/>
          </a:p>
          <a:p>
            <a:pPr>
              <a:buNone/>
            </a:pPr>
            <a:r>
              <a:rPr lang="fr-FR" dirty="0" smtClean="0"/>
              <a:t>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lstStyle/>
          <a:p>
            <a:pPr fontAlgn="base">
              <a:buNone/>
            </a:pPr>
            <a:r>
              <a:rPr lang="fr-FR" sz="2800" u="sng" dirty="0" smtClean="0">
                <a:solidFill>
                  <a:schemeClr val="tx2"/>
                </a:solidFill>
              </a:rPr>
              <a:t>2/Diagramme </a:t>
            </a:r>
            <a:r>
              <a:rPr lang="fr-FR" sz="2800" u="sng" dirty="0">
                <a:solidFill>
                  <a:schemeClr val="tx2"/>
                </a:solidFill>
              </a:rPr>
              <a:t>de cas </a:t>
            </a:r>
            <a:r>
              <a:rPr lang="fr-FR" sz="2800" u="sng" dirty="0" smtClean="0">
                <a:solidFill>
                  <a:schemeClr val="tx2"/>
                </a:solidFill>
              </a:rPr>
              <a:t>d'utilisation :</a:t>
            </a:r>
            <a:endParaRPr lang="fr-FR" sz="2800" u="sng" dirty="0">
              <a:solidFill>
                <a:schemeClr val="tx2"/>
              </a:solidFill>
            </a:endParaRPr>
          </a:p>
          <a:p>
            <a:pPr fontAlgn="base">
              <a:buNone/>
            </a:pPr>
            <a:r>
              <a:rPr lang="fr-FR" sz="2800" dirty="0"/>
              <a:t>Les diagrammes de cas d'utilisation fournissent une vue d'ensemble graphique des acteurs impliqués dans un système logiciel. Ils aident les développeurs à analyser les relations entre les cas d'utilisation et les </a:t>
            </a:r>
            <a:r>
              <a:rPr lang="fr-FR" sz="2800" dirty="0" err="1"/>
              <a:t>personas</a:t>
            </a:r>
            <a:r>
              <a:rPr lang="fr-FR" sz="2800" dirty="0"/>
              <a:t>.</a:t>
            </a:r>
            <a:endParaRPr lang="fr-FR" sz="2800" dirty="0"/>
          </a:p>
          <a:p>
            <a:pPr>
              <a:buNone/>
            </a:pP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9750" y="2492693"/>
            <a:ext cx="8229600" cy="1143000"/>
          </a:xfrm>
        </p:spPr>
        <p:txBody>
          <a:bodyPr/>
          <a:p>
            <a:r>
              <a:rPr lang="fr-FR" altLang="en-US" b="1">
                <a:solidFill>
                  <a:srgbClr val="FF0000"/>
                </a:solidFill>
              </a:rPr>
              <a:t>1_Diagramme de classe</a:t>
            </a:r>
            <a:r>
              <a:rPr lang="fr-FR" altLang="en-US"/>
              <a:t> </a:t>
            </a:r>
            <a:endParaRPr lang="fr-F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5605" y="332740"/>
            <a:ext cx="8229600" cy="5885815"/>
          </a:xfrm>
        </p:spPr>
        <p:txBody>
          <a:bodyPr>
            <a:normAutofit/>
          </a:bodyPr>
          <a:p>
            <a:pPr marL="0" indent="0">
              <a:buNone/>
            </a:pPr>
            <a:r>
              <a:rPr lang="en-US" sz="3000"/>
              <a:t>Une classe d’objets est représentée par un rectangle, qui se compose de trois parties  :</a:t>
            </a:r>
            <a:endParaRPr lang="en-US" sz="3000"/>
          </a:p>
          <a:p>
            <a:pPr marL="0" indent="0">
              <a:buNone/>
            </a:pPr>
            <a:r>
              <a:rPr lang="fr-FR" altLang="en-US" sz="3000"/>
              <a:t>1_</a:t>
            </a:r>
            <a:r>
              <a:rPr lang="en-US" sz="3000"/>
              <a:t>nom de la classe,</a:t>
            </a:r>
            <a:endParaRPr lang="en-US" sz="3000"/>
          </a:p>
          <a:p>
            <a:pPr marL="0" indent="0">
              <a:buNone/>
            </a:pPr>
            <a:r>
              <a:rPr lang="fr-FR" altLang="en-US" sz="3000"/>
              <a:t>2_</a:t>
            </a:r>
            <a:r>
              <a:rPr lang="en-US" sz="3000"/>
              <a:t>attributs </a:t>
            </a:r>
            <a:r>
              <a:rPr lang="fr-FR" altLang="en-US" sz="3000"/>
              <a:t>,</a:t>
            </a:r>
            <a:endParaRPr lang="en-US" sz="3000"/>
          </a:p>
          <a:p>
            <a:pPr marL="0" indent="0">
              <a:buNone/>
            </a:pPr>
            <a:r>
              <a:rPr lang="fr-FR" altLang="en-US" sz="3000"/>
              <a:t>3_</a:t>
            </a:r>
            <a:r>
              <a:rPr lang="en-US" sz="3000"/>
              <a:t>opérations (ou méthodes) .</a:t>
            </a:r>
            <a:endParaRPr lang="en-US" sz="3000"/>
          </a:p>
          <a:p>
            <a:pPr marL="0" indent="0">
              <a:buNone/>
            </a:pPr>
            <a:r>
              <a:rPr lang="en-US" sz="3000"/>
              <a:t>Les listes des attributs et des opérations sont cependant optionnelles selon le degré de détail que l'on souhaite inclure dans un diagramme : ces parties peuvent être omises vides ou même être totalement absentes. </a:t>
            </a:r>
            <a:endParaRPr lang="en-US" sz="3000"/>
          </a:p>
          <a:p>
            <a:pPr marL="0" indent="0">
              <a:buNone/>
            </a:pPr>
            <a:endParaRPr lang="en-US"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lasse"/>
          <p:cNvPicPr>
            <a:picLocks noChangeAspect="1"/>
          </p:cNvPicPr>
          <p:nvPr>
            <p:ph idx="1"/>
          </p:nvPr>
        </p:nvPicPr>
        <p:blipFill>
          <a:blip r:embed="rId1"/>
          <a:stretch>
            <a:fillRect/>
          </a:stretch>
        </p:blipFill>
        <p:spPr>
          <a:xfrm>
            <a:off x="367665" y="476885"/>
            <a:ext cx="4741545" cy="1819275"/>
          </a:xfrm>
          <a:prstGeom prst="rect">
            <a:avLst/>
          </a:prstGeom>
        </p:spPr>
      </p:pic>
      <p:sp>
        <p:nvSpPr>
          <p:cNvPr id="5" name="Text Box 4"/>
          <p:cNvSpPr txBox="1"/>
          <p:nvPr/>
        </p:nvSpPr>
        <p:spPr>
          <a:xfrm>
            <a:off x="323215" y="2493010"/>
            <a:ext cx="8510270" cy="3848100"/>
          </a:xfrm>
          <a:prstGeom prst="rect">
            <a:avLst/>
          </a:prstGeom>
        </p:spPr>
        <p:txBody>
          <a:bodyPr>
            <a:noAutofit/>
          </a:bodyPr>
          <a:p>
            <a:pPr marL="0" indent="0" algn="l">
              <a:spcAft>
                <a:spcPct val="0"/>
              </a:spcAft>
            </a:pPr>
            <a:r>
              <a:rPr sz="2400">
                <a:solidFill>
                  <a:srgbClr val="000000"/>
                </a:solidFill>
                <a:latin typeface="Arial" panose="020B0604020202020204"/>
                <a:ea typeface="Arial" panose="020B0604020202020204"/>
              </a:rPr>
              <a:t>Nom (compartiment supérieur) : L'identifiant unique de la classe (par exemple, BankAccount).</a:t>
            </a:r>
            <a:endParaRPr sz="2400">
              <a:solidFill>
                <a:srgbClr val="000000"/>
              </a:solidFill>
              <a:latin typeface="Arial" panose="020B0604020202020204"/>
              <a:ea typeface="Arial" panose="020B0604020202020204"/>
            </a:endParaRPr>
          </a:p>
          <a:p>
            <a:pPr marL="0" indent="0" algn="l">
              <a:spcAft>
                <a:spcPct val="0"/>
              </a:spcAft>
            </a:pPr>
            <a:endParaRPr sz="2400">
              <a:solidFill>
                <a:srgbClr val="000000"/>
              </a:solidFill>
              <a:latin typeface="Arial" panose="020B0604020202020204"/>
              <a:ea typeface="Arial" panose="020B0604020202020204"/>
            </a:endParaRPr>
          </a:p>
          <a:p>
            <a:pPr marL="0" indent="0" algn="l">
              <a:spcAft>
                <a:spcPct val="0"/>
              </a:spcAft>
            </a:pPr>
            <a:r>
              <a:rPr sz="2400">
                <a:solidFill>
                  <a:srgbClr val="000000"/>
                </a:solidFill>
                <a:latin typeface="Arial" panose="020B0604020202020204"/>
                <a:ea typeface="Arial" panose="020B0604020202020204"/>
              </a:rPr>
              <a:t>Attributs (compartiment central) : Les propriétés ou données associées à la classe (par exemple, accountNumber, balance).</a:t>
            </a:r>
            <a:endParaRPr sz="2400">
              <a:solidFill>
                <a:srgbClr val="000000"/>
              </a:solidFill>
              <a:latin typeface="Arial" panose="020B0604020202020204"/>
              <a:ea typeface="Arial" panose="020B0604020202020204"/>
            </a:endParaRPr>
          </a:p>
          <a:p>
            <a:pPr marL="0" indent="0" algn="l">
              <a:spcAft>
                <a:spcPct val="0"/>
              </a:spcAft>
            </a:pPr>
            <a:endParaRPr sz="2400">
              <a:solidFill>
                <a:srgbClr val="000000"/>
              </a:solidFill>
              <a:latin typeface="Arial" panose="020B0604020202020204"/>
              <a:ea typeface="Arial" panose="020B0604020202020204"/>
            </a:endParaRPr>
          </a:p>
          <a:p>
            <a:pPr marL="0" indent="0" algn="l">
              <a:spcAft>
                <a:spcPct val="0"/>
              </a:spcAft>
            </a:pPr>
            <a:r>
              <a:rPr sz="2400">
                <a:solidFill>
                  <a:srgbClr val="000000"/>
                </a:solidFill>
                <a:latin typeface="Arial" panose="020B0604020202020204"/>
                <a:ea typeface="Arial" panose="020B0604020202020204"/>
              </a:rPr>
              <a:t>Opérations (compartiment inférieur) : Les actions ou méthodes qui peuvent être exécutées par les objets de la classe (par exemple, deposit(), updateBalance()).</a:t>
            </a:r>
            <a:endParaRPr lang="fr-FR" sz="2400">
              <a:solidFill>
                <a:srgbClr val="000000"/>
              </a:solidFill>
              <a:latin typeface="Arial" panose="020B0604020202020204"/>
              <a:ea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7995" y="405130"/>
            <a:ext cx="8229600" cy="5848985"/>
          </a:xfrm>
        </p:spPr>
        <p:txBody>
          <a:bodyPr/>
          <a:p>
            <a:r>
              <a:rPr lang="en-US" sz="2800" b="1">
                <a:gradFill>
                  <a:gsLst>
                    <a:gs pos="0">
                      <a:srgbClr val="007BD3"/>
                    </a:gs>
                    <a:gs pos="100000">
                      <a:srgbClr val="034373"/>
                    </a:gs>
                  </a:gsLst>
                  <a:lin scaled="0"/>
                </a:gradFill>
              </a:rPr>
              <a:t>Relations dans les diagrammes de classes UML</a:t>
            </a:r>
            <a:endParaRPr lang="en-US"/>
          </a:p>
          <a:p>
            <a:pPr marL="0" indent="0">
              <a:buNone/>
            </a:pPr>
            <a:r>
              <a:rPr lang="en-US" sz="2800"/>
              <a:t>Il existe </a:t>
            </a:r>
            <a:r>
              <a:rPr lang="fr-FR" altLang="en-US" sz="2800"/>
              <a:t>quatres</a:t>
            </a:r>
            <a:r>
              <a:rPr lang="en-US" sz="2800"/>
              <a:t> principaux types de relations entre les classes : association, agrégation, composition, héritage.</a:t>
            </a:r>
            <a:endParaRPr lang="en-US" sz="2800"/>
          </a:p>
        </p:txBody>
      </p:sp>
      <p:pic>
        <p:nvPicPr>
          <p:cNvPr id="4" name="Picture 3"/>
          <p:cNvPicPr>
            <a:picLocks noChangeAspect="1"/>
          </p:cNvPicPr>
          <p:nvPr/>
        </p:nvPicPr>
        <p:blipFill>
          <a:blip r:embed="rId1"/>
          <a:stretch>
            <a:fillRect/>
          </a:stretch>
        </p:blipFill>
        <p:spPr>
          <a:xfrm>
            <a:off x="683895" y="2493010"/>
            <a:ext cx="6566535" cy="2085975"/>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4611</Words>
  <Application>WPS Presentation</Application>
  <PresentationFormat>Affichage à l'écran (4:3)</PresentationFormat>
  <Paragraphs>74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Microsoft YaHei</vt:lpstr>
      <vt:lpstr>Arial Unicode MS</vt:lpstr>
      <vt:lpstr>Arial</vt:lpstr>
      <vt:lpstr>Thème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IKRAM</dc:creator>
  <cp:lastModifiedBy>IKRAM</cp:lastModifiedBy>
  <cp:revision>11</cp:revision>
  <dcterms:created xsi:type="dcterms:W3CDTF">2024-10-16T19:31:00Z</dcterms:created>
  <dcterms:modified xsi:type="dcterms:W3CDTF">2024-10-17T07:34:30Z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9795D59BD9614408B8748D4216277F76_12</vt:lpwstr>
  </property>
  <property fmtid="{D5CDD505-2E9C-101B-9397-08002B2CF9AE}" pid="3" name="KSOProductBuildVer">
    <vt:lpwstr>1033-12.2.0.18607</vt:lpwstr>
  </property>
</Properties>
</file>