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A607370-D547-4C13-8ADA-7C4FDDEACE50}"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607370-D547-4C13-8ADA-7C4FDDEACE50}"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607370-D547-4C13-8ADA-7C4FDDEACE50}"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contenu 2"/>
          <p:cNvSpPr>
            <a:spLocks noGrp="1"/>
          </p:cNvSpPr>
          <p:nvPr>
            <p:ph idx="1" hasCustomPrompt="1"/>
          </p:nvPr>
        </p:nvSpPr>
        <p:spPr/>
        <p:txBody>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607370-D547-4C13-8ADA-7C4FDDEACE50}"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endParaRPr lang="fr-FR" smtClean="0"/>
          </a:p>
        </p:txBody>
      </p:sp>
      <p:sp>
        <p:nvSpPr>
          <p:cNvPr id="4" name="Espace réservé de la date 3"/>
          <p:cNvSpPr>
            <a:spLocks noGrp="1"/>
          </p:cNvSpPr>
          <p:nvPr>
            <p:ph type="dt" sz="half" idx="10"/>
          </p:nvPr>
        </p:nvSpPr>
        <p:spPr/>
        <p:txBody>
          <a:bodyPr/>
          <a:lstStyle/>
          <a:p>
            <a:fld id="{FA607370-D547-4C13-8ADA-7C4FDDEACE50}"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A607370-D547-4C13-8ADA-7C4FDDEACE50}"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A607370-D547-4C13-8ADA-7C4FDDEACE50}"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A607370-D547-4C13-8ADA-7C4FDDEACE50}"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A607370-D547-4C13-8ADA-7C4FDDEACE50}"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FA607370-D547-4C13-8ADA-7C4FDDEACE50}"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FA607370-D547-4C13-8ADA-7C4FDDEACE50}"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39D02F-977F-42B2-94BE-4AB89C3D5E0E}"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07370-D547-4C13-8ADA-7C4FDDEACE50}" type="datetimeFigureOut">
              <a:rPr lang="fr-FR" smtClean="0"/>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9D02F-977F-42B2-94BE-4AB89C3D5E0E}"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zucisystems.com/be/blog/15-conseils-et-bonnes-pratiques-pour-la-modelisation-des-donne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571480"/>
            <a:ext cx="7772400" cy="2243152"/>
          </a:xfrm>
        </p:spPr>
        <p:txBody>
          <a:bodyPr>
            <a:normAutofit/>
          </a:bodyPr>
          <a:lstStyle/>
          <a:p>
            <a:r>
              <a:rPr lang="fr-FR" b="1" dirty="0" smtClean="0">
                <a:solidFill>
                  <a:srgbClr val="C00000"/>
                </a:solidFill>
              </a:rPr>
              <a:t>Chapitre: 01</a:t>
            </a:r>
            <a:br>
              <a:rPr lang="fr-FR" b="1" dirty="0" smtClean="0">
                <a:solidFill>
                  <a:srgbClr val="C00000"/>
                </a:solidFill>
              </a:rPr>
            </a:br>
            <a:r>
              <a:rPr lang="fr-FR" b="1" dirty="0" smtClean="0">
                <a:solidFill>
                  <a:srgbClr val="C00000"/>
                </a:solidFill>
              </a:rPr>
              <a:t>présenter la méthodologie et la modélisation avec UML </a:t>
            </a:r>
            <a:endParaRPr lang="fr-FR" b="1" dirty="0">
              <a:solidFill>
                <a:srgbClr val="C00000"/>
              </a:solidFill>
            </a:endParaRPr>
          </a:p>
        </p:txBody>
      </p:sp>
      <p:sp>
        <p:nvSpPr>
          <p:cNvPr id="3" name="Sous-titre 2"/>
          <p:cNvSpPr>
            <a:spLocks noGrp="1"/>
          </p:cNvSpPr>
          <p:nvPr>
            <p:ph type="subTitle" idx="1"/>
          </p:nvPr>
        </p:nvSpPr>
        <p:spPr/>
        <p:txBody>
          <a:bodyPr/>
          <a:lstStyle/>
          <a:p>
            <a:r>
              <a:rPr lang="fr-FR" b="1" dirty="0" smtClean="0">
                <a:solidFill>
                  <a:srgbClr val="C00000"/>
                </a:solidFill>
              </a:rPr>
              <a:t>01_Définir les concepts de la modélisation</a:t>
            </a:r>
            <a:endParaRPr lang="fr-FR"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model"/>
          <p:cNvPicPr>
            <a:picLocks noChangeAspect="1"/>
          </p:cNvPicPr>
          <p:nvPr>
            <p:ph idx="1"/>
          </p:nvPr>
        </p:nvPicPr>
        <p:blipFill>
          <a:blip r:embed="rId1"/>
          <a:stretch>
            <a:fillRect/>
          </a:stretch>
        </p:blipFill>
        <p:spPr>
          <a:xfrm>
            <a:off x="683260" y="1196975"/>
            <a:ext cx="7962900" cy="4279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32740"/>
            <a:ext cx="8229600" cy="6202045"/>
          </a:xfrm>
        </p:spPr>
        <p:txBody>
          <a:bodyPr/>
          <a:p>
            <a:pPr marL="0" indent="0">
              <a:buNone/>
            </a:pPr>
            <a:r>
              <a:rPr lang="fr-FR" altLang="en-US" sz="2800" b="1">
                <a:solidFill>
                  <a:srgbClr val="FF0000"/>
                </a:solidFill>
              </a:rPr>
              <a:t>un modéle:</a:t>
            </a:r>
            <a:endParaRPr lang="fr-FR" altLang="en-US" sz="2800" b="1">
              <a:solidFill>
                <a:srgbClr val="FF0000"/>
              </a:solidFill>
            </a:endParaRPr>
          </a:p>
          <a:p>
            <a:pPr marL="0" indent="0">
              <a:buNone/>
            </a:pPr>
            <a:r>
              <a:rPr lang="fr-FR" altLang="en-US" sz="2800">
                <a:solidFill>
                  <a:schemeClr val="tx1"/>
                </a:solidFill>
              </a:rPr>
              <a:t>est une représentation abstraite de la réalité qui exclut certains détails du monde réel en assurant:</a:t>
            </a:r>
            <a:endParaRPr lang="fr-FR" altLang="en-US" sz="2800">
              <a:solidFill>
                <a:schemeClr val="tx1"/>
              </a:solidFill>
            </a:endParaRPr>
          </a:p>
          <a:p>
            <a:pPr marL="0" indent="0">
              <a:buNone/>
            </a:pPr>
            <a:r>
              <a:rPr lang="fr-FR" altLang="en-US" sz="2800">
                <a:solidFill>
                  <a:schemeClr val="tx1"/>
                </a:solidFill>
              </a:rPr>
              <a:t>_ la représentativité</a:t>
            </a:r>
            <a:endParaRPr lang="fr-FR" altLang="en-US" sz="2800">
              <a:solidFill>
                <a:schemeClr val="tx1"/>
              </a:solidFill>
            </a:endParaRPr>
          </a:p>
          <a:p>
            <a:pPr marL="0" indent="0">
              <a:buNone/>
            </a:pPr>
            <a:r>
              <a:rPr lang="fr-FR" altLang="en-US" sz="2800">
                <a:solidFill>
                  <a:schemeClr val="tx1"/>
                </a:solidFill>
              </a:rPr>
              <a:t>_ la généricité</a:t>
            </a:r>
            <a:endParaRPr lang="fr-FR" altLang="en-US" sz="2800">
              <a:solidFill>
                <a:schemeClr val="tx1"/>
              </a:solidFill>
            </a:endParaRPr>
          </a:p>
          <a:p>
            <a:pPr marL="0" indent="0">
              <a:buNone/>
            </a:pPr>
            <a:r>
              <a:rPr lang="fr-FR" altLang="en-US" sz="2800">
                <a:solidFill>
                  <a:schemeClr val="tx1"/>
                </a:solidFill>
              </a:rPr>
              <a:t>_ l’abstraction </a:t>
            </a:r>
            <a:endParaRPr lang="fr-FR" altLang="en-US" sz="2800">
              <a:solidFill>
                <a:schemeClr val="tx1"/>
              </a:solidFill>
            </a:endParaRPr>
          </a:p>
          <a:p>
            <a:pPr marL="0" indent="0">
              <a:buNone/>
            </a:pPr>
            <a:r>
              <a:rPr lang="fr-FR" altLang="en-US" sz="2800">
                <a:solidFill>
                  <a:schemeClr val="tx1"/>
                </a:solidFill>
              </a:rPr>
              <a:t>en conclu que</a:t>
            </a:r>
            <a:r>
              <a:rPr lang="fr-FR" altLang="en-US" sz="2800" b="1">
                <a:solidFill>
                  <a:srgbClr val="C00000"/>
                </a:solidFill>
              </a:rPr>
              <a:t> la modélisation </a:t>
            </a:r>
            <a:r>
              <a:rPr lang="fr-FR" altLang="en-US" sz="2800">
                <a:solidFill>
                  <a:schemeClr val="tx1"/>
                </a:solidFill>
              </a:rPr>
              <a:t>c’est un passage de la réalité vers un modéle qui va d’etre implimenter sur un ordinateur</a:t>
            </a:r>
            <a:endParaRPr lang="fr-FR" altLang="en-US" sz="28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3200" b="1" u="sng" dirty="0" smtClean="0">
                <a:solidFill>
                  <a:srgbClr val="C00000"/>
                </a:solidFill>
              </a:rPr>
              <a:t>1/Introduction à la modélisation</a:t>
            </a:r>
            <a:r>
              <a:rPr lang="fr-FR" b="1" u="sng" dirty="0" smtClean="0">
                <a:solidFill>
                  <a:srgbClr val="C00000"/>
                </a:solidFill>
              </a:rPr>
              <a:t>:</a:t>
            </a:r>
            <a:endParaRPr lang="fr-FR" b="1" u="sng" dirty="0">
              <a:solidFill>
                <a:srgbClr val="C00000"/>
              </a:solidFill>
            </a:endParaRPr>
          </a:p>
        </p:txBody>
      </p:sp>
      <p:sp>
        <p:nvSpPr>
          <p:cNvPr id="3" name="Espace réservé du contenu 2"/>
          <p:cNvSpPr>
            <a:spLocks noGrp="1"/>
          </p:cNvSpPr>
          <p:nvPr>
            <p:ph idx="1"/>
          </p:nvPr>
        </p:nvSpPr>
        <p:spPr>
          <a:xfrm>
            <a:off x="500034" y="1285860"/>
            <a:ext cx="8001056" cy="5214974"/>
          </a:xfrm>
        </p:spPr>
        <p:txBody>
          <a:bodyPr>
            <a:normAutofit lnSpcReduction="10000"/>
          </a:bodyPr>
          <a:lstStyle/>
          <a:p>
            <a:pPr>
              <a:buNone/>
            </a:pPr>
            <a:r>
              <a:rPr lang="fr-FR" sz="2800" dirty="0"/>
              <a:t>La modélisation des données est le processus de représentation graphique des flux de données. Lors de la création d'une nouvelle structure de base de données ou d'une structure alternative, le concepteur commence par créer un diagramme montrant comment les données entreront et sortiront de la base de données</a:t>
            </a:r>
            <a:r>
              <a:rPr lang="fr-FR" sz="2800" dirty="0" smtClean="0"/>
              <a:t>.</a:t>
            </a:r>
            <a:r>
              <a:rPr lang="fr-FR" sz="2800" dirty="0"/>
              <a:t> </a:t>
            </a:r>
            <a:endParaRPr lang="fr-FR" sz="2800" dirty="0" smtClean="0"/>
          </a:p>
          <a:p>
            <a:pPr>
              <a:buNone/>
            </a:pPr>
            <a:r>
              <a:rPr lang="fr-FR" sz="2800" dirty="0"/>
              <a:t>La modélisation des données permet de découvrir les relations entre ces sources afin d'éliminer les redondances, de résoudre les divergences et d'aider les systèmes en silos à communiquer entre eux.</a:t>
            </a:r>
            <a:endParaRPr lang="fr-FR" sz="2800" dirty="0" smtClean="0"/>
          </a:p>
          <a:p>
            <a:pPr>
              <a:buNone/>
            </a:pPr>
            <a:endParaRPr lang="fr-F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85728"/>
            <a:ext cx="8229600" cy="1143000"/>
          </a:xfrm>
        </p:spPr>
        <p:txBody>
          <a:bodyPr>
            <a:normAutofit/>
          </a:bodyPr>
          <a:lstStyle/>
          <a:p>
            <a:r>
              <a:rPr lang="fr-FR" sz="3200" b="1" dirty="0"/>
              <a:t>Importance de la modélisation des données</a:t>
            </a:r>
            <a:br>
              <a:rPr lang="fr-FR" sz="3200" b="1" dirty="0"/>
            </a:br>
            <a:endParaRPr lang="fr-FR" sz="3200" dirty="0"/>
          </a:p>
        </p:txBody>
      </p:sp>
      <p:sp>
        <p:nvSpPr>
          <p:cNvPr id="3" name="Espace réservé du contenu 2"/>
          <p:cNvSpPr>
            <a:spLocks noGrp="1"/>
          </p:cNvSpPr>
          <p:nvPr>
            <p:ph idx="1"/>
          </p:nvPr>
        </p:nvSpPr>
        <p:spPr>
          <a:xfrm>
            <a:off x="428596" y="1142984"/>
            <a:ext cx="8229600" cy="5214974"/>
          </a:xfrm>
        </p:spPr>
        <p:txBody>
          <a:bodyPr>
            <a:normAutofit/>
          </a:bodyPr>
          <a:lstStyle/>
          <a:p>
            <a:r>
              <a:rPr lang="fr-FR" sz="2800" dirty="0"/>
              <a:t>La </a:t>
            </a:r>
            <a:r>
              <a:rPr lang="fr-FR" sz="2800" b="1" dirty="0"/>
              <a:t>modélisation des données</a:t>
            </a:r>
            <a:r>
              <a:rPr lang="fr-FR" sz="2800" dirty="0"/>
              <a:t> est une étape importante de tout projet logiciel car, sans elle, vous ne pouvez pas avoir une idée claire de l’aspect de votre base de données et de la manière dont votre application sera construite sur cette base.</a:t>
            </a:r>
            <a:endParaRPr lang="fr-FR" sz="2800" dirty="0"/>
          </a:p>
          <a:p>
            <a:r>
              <a:rPr lang="fr-FR" sz="2800" dirty="0"/>
              <a:t>La modélisation des données vous permet d’identifier les relations possibles entre les différents éléments d’information, ce qui déterminera le type de requêtes pouvant être exécutées sur ces données.</a:t>
            </a:r>
            <a:endParaRPr lang="fr-FR" sz="2800" dirty="0"/>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8847"/>
            <a:ext cx="8572560" cy="6001643"/>
          </a:xfrm>
          <a:prstGeom prst="rect">
            <a:avLst/>
          </a:prstGeom>
        </p:spPr>
        <p:txBody>
          <a:bodyPr wrap="square">
            <a:spAutoFit/>
          </a:bodyPr>
          <a:lstStyle/>
          <a:p>
            <a:r>
              <a:rPr lang="fr-FR" sz="2400" b="1" dirty="0"/>
              <a:t>Organise les données :</a:t>
            </a:r>
            <a:r>
              <a:rPr lang="fr-FR" sz="2400" dirty="0"/>
              <a:t> La modélisation des données permet de structurer les données de manière logique et organisée, ce qui facilite leur compréhension et leur gestion.</a:t>
            </a:r>
            <a:endParaRPr lang="fr-FR" sz="2400" dirty="0"/>
          </a:p>
          <a:p>
            <a:r>
              <a:rPr lang="fr-FR" sz="2400" b="1" dirty="0"/>
              <a:t>Amélioration de la qualité des données</a:t>
            </a:r>
            <a:r>
              <a:rPr lang="fr-FR" sz="2400" dirty="0"/>
              <a:t>: La modélisation des données permet d’identifier et de rectifier les incohérences et les erreurs dans les données, ce qui améliore la qualité des données.</a:t>
            </a:r>
            <a:endParaRPr lang="fr-FR" sz="2400" dirty="0"/>
          </a:p>
          <a:p>
            <a:r>
              <a:rPr lang="fr-FR" sz="2400" b="1" dirty="0"/>
              <a:t>Garantit l’intégrité des données :</a:t>
            </a:r>
            <a:r>
              <a:rPr lang="fr-FR" sz="2400" dirty="0"/>
              <a:t> La modélisation des données impose des contraintes et des relations, ce qui garantit l’intégrité des données et prévient les anomalies.</a:t>
            </a:r>
            <a:endParaRPr lang="fr-FR" sz="2400" dirty="0"/>
          </a:p>
          <a:p>
            <a:r>
              <a:rPr lang="fr-FR" sz="2400" b="1" dirty="0"/>
              <a:t>Aide à la prise de décision :</a:t>
            </a:r>
            <a:r>
              <a:rPr lang="fr-FR" sz="2400" dirty="0"/>
              <a:t> Des modèles de données bien conçus fournissent des informations précieuses et soutiennent des processus de prise de décision éclairés.</a:t>
            </a:r>
            <a:endParaRPr lang="fr-FR" sz="2400" dirty="0"/>
          </a:p>
          <a:p>
            <a:r>
              <a:rPr lang="fr-FR" sz="2400" b="1" dirty="0"/>
              <a:t>Facilite la conception des bases de données</a:t>
            </a:r>
            <a:r>
              <a:rPr lang="fr-FR" sz="2400" dirty="0"/>
              <a:t>: La modélisation des données est une étape cruciale dans la conception des bases de données, car elle permet de créer des structures de base de données efficaces et optimisées.</a:t>
            </a:r>
            <a:endParaRPr lang="fr-F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028342"/>
            <a:ext cx="8643998" cy="3785652"/>
          </a:xfrm>
          <a:prstGeom prst="rect">
            <a:avLst/>
          </a:prstGeom>
        </p:spPr>
        <p:txBody>
          <a:bodyPr wrap="square">
            <a:spAutoFit/>
          </a:bodyPr>
          <a:lstStyle/>
          <a:p>
            <a:r>
              <a:rPr lang="fr-FR" sz="2400" b="1" dirty="0"/>
              <a:t>Simplification de la recherche de données :</a:t>
            </a:r>
            <a:r>
              <a:rPr lang="fr-FR" sz="2400" dirty="0"/>
              <a:t> Un modèle de données bien conçu permet une extraction efficace et rapide des données, ce qui améliore les performances du système.</a:t>
            </a:r>
            <a:endParaRPr lang="fr-FR" sz="2400" dirty="0"/>
          </a:p>
          <a:p>
            <a:r>
              <a:rPr lang="fr-FR" sz="2400" b="1" dirty="0"/>
              <a:t>Améliore le développement d’applications :</a:t>
            </a:r>
            <a:r>
              <a:rPr lang="fr-FR" sz="2400" dirty="0"/>
              <a:t> Les modèles de données servent de schéma directeur pour le développement d’applications, ce qui facilite l’intégration des données dans les solutions logicielles</a:t>
            </a:r>
            <a:r>
              <a:rPr lang="fr-FR" sz="2400" dirty="0" smtClean="0"/>
              <a:t>.</a:t>
            </a:r>
            <a:endParaRPr lang="fr-FR" sz="2400" dirty="0"/>
          </a:p>
          <a:p>
            <a:r>
              <a:rPr lang="fr-FR" sz="2400" b="1" dirty="0"/>
              <a:t>Favorise la normalisation :</a:t>
            </a:r>
            <a:r>
              <a:rPr lang="fr-FR" sz="2400" dirty="0"/>
              <a:t> La modélisation des données favorise la normalisation et la cohérence de la représentation des données dans l’ensemble de l’organisation.</a:t>
            </a:r>
            <a:endParaRPr lang="fr-F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7443063" cy="1077218"/>
          </a:xfrm>
          <a:prstGeom prst="rect">
            <a:avLst/>
          </a:prstGeom>
        </p:spPr>
        <p:txBody>
          <a:bodyPr wrap="none">
            <a:spAutoFit/>
          </a:bodyPr>
          <a:lstStyle/>
          <a:p>
            <a:r>
              <a:rPr lang="fr-FR" sz="3200" b="1" dirty="0"/>
              <a:t>Avantage de la modélisation des </a:t>
            </a:r>
            <a:r>
              <a:rPr lang="fr-FR" sz="3200" b="1" dirty="0" smtClean="0"/>
              <a:t>données :</a:t>
            </a:r>
            <a:endParaRPr lang="fr-FR" sz="3200" b="1" dirty="0" smtClean="0"/>
          </a:p>
          <a:p>
            <a:endParaRPr lang="fr-FR" sz="3200" b="1" dirty="0"/>
          </a:p>
        </p:txBody>
      </p:sp>
      <p:sp>
        <p:nvSpPr>
          <p:cNvPr id="3" name="Rectangle 2"/>
          <p:cNvSpPr/>
          <p:nvPr/>
        </p:nvSpPr>
        <p:spPr>
          <a:xfrm>
            <a:off x="500034" y="1071546"/>
            <a:ext cx="8286808" cy="3046988"/>
          </a:xfrm>
          <a:prstGeom prst="rect">
            <a:avLst/>
          </a:prstGeom>
        </p:spPr>
        <p:txBody>
          <a:bodyPr wrap="square">
            <a:spAutoFit/>
          </a:bodyPr>
          <a:lstStyle/>
          <a:p>
            <a:r>
              <a:rPr lang="fr-FR" sz="2400" b="1" dirty="0" smtClean="0"/>
              <a:t>1_des </a:t>
            </a:r>
            <a:r>
              <a:rPr lang="fr-FR" sz="2400" b="1" dirty="0"/>
              <a:t>applications de meilleure qualité</a:t>
            </a:r>
            <a:endParaRPr lang="fr-FR" sz="2400" b="1" dirty="0"/>
          </a:p>
          <a:p>
            <a:r>
              <a:rPr lang="fr-FR" sz="2400" dirty="0"/>
              <a:t>L’</a:t>
            </a:r>
            <a:r>
              <a:rPr lang="fr-FR" sz="2400" b="1" dirty="0"/>
              <a:t> avantage</a:t>
            </a:r>
            <a:r>
              <a:rPr lang="fr-FR" sz="2400" dirty="0"/>
              <a:t> le plus évident</a:t>
            </a:r>
            <a:r>
              <a:rPr lang="fr-FR" sz="2400" b="1" dirty="0"/>
              <a:t> de la modélisation des données</a:t>
            </a:r>
            <a:r>
              <a:rPr lang="fr-FR" sz="2400" dirty="0"/>
              <a:t> est qu’elle permet de produire des applications de meilleure qualité, moins susceptibles de tomber en panne et plus faciles à maintenir.</a:t>
            </a:r>
            <a:endParaRPr lang="fr-FR" sz="2400" dirty="0"/>
          </a:p>
          <a:p>
            <a:r>
              <a:rPr lang="fr-FR" sz="2400" dirty="0"/>
              <a:t>Si vous n’utilisez pas les </a:t>
            </a:r>
            <a:r>
              <a:rPr lang="fr-FR" sz="2400" dirty="0">
                <a:hlinkClick r:id="rId1"/>
              </a:rPr>
              <a:t>techniques de modélisation des données</a:t>
            </a:r>
            <a:r>
              <a:rPr lang="fr-FR" sz="2400" dirty="0"/>
              <a:t> pour créer vos applications (et il y a de fortes chances que ce ne soit pas le cas)</a:t>
            </a:r>
            <a:endParaRPr lang="fr-FR" sz="2400" dirty="0"/>
          </a:p>
        </p:txBody>
      </p:sp>
      <p:sp>
        <p:nvSpPr>
          <p:cNvPr id="4" name="Rectangle 3"/>
          <p:cNvSpPr/>
          <p:nvPr/>
        </p:nvSpPr>
        <p:spPr>
          <a:xfrm>
            <a:off x="571472" y="4286256"/>
            <a:ext cx="8001056" cy="830997"/>
          </a:xfrm>
          <a:prstGeom prst="rect">
            <a:avLst/>
          </a:prstGeom>
        </p:spPr>
        <p:txBody>
          <a:bodyPr wrap="square">
            <a:spAutoFit/>
          </a:bodyPr>
          <a:lstStyle/>
          <a:p>
            <a:r>
              <a:rPr lang="fr-FR" sz="2400" b="1" dirty="0" smtClean="0"/>
              <a:t>2_</a:t>
            </a:r>
            <a:r>
              <a:rPr lang="fr-FR" sz="2400" b="1" dirty="0"/>
              <a:t> Réduction des coûts et du temps de développement des applications</a:t>
            </a:r>
            <a:endParaRPr lang="fr-FR"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357166"/>
            <a:ext cx="8229600" cy="6072230"/>
          </a:xfrm>
        </p:spPr>
        <p:txBody>
          <a:bodyPr>
            <a:normAutofit/>
          </a:bodyPr>
          <a:lstStyle/>
          <a:p>
            <a:pPr>
              <a:buNone/>
            </a:pPr>
            <a:r>
              <a:rPr lang="fr-FR" sz="2800" b="1" dirty="0" smtClean="0"/>
              <a:t>3_Détection </a:t>
            </a:r>
            <a:r>
              <a:rPr lang="fr-FR" sz="2800" b="1" dirty="0"/>
              <a:t>précoce des problèmes et des </a:t>
            </a:r>
            <a:r>
              <a:rPr lang="fr-FR" sz="2800" b="1" dirty="0" smtClean="0"/>
              <a:t>erreurs de données:</a:t>
            </a:r>
            <a:endParaRPr lang="fr-FR" sz="2800" b="1" dirty="0"/>
          </a:p>
          <a:p>
            <a:pPr>
              <a:buNone/>
            </a:pPr>
            <a:r>
              <a:rPr lang="fr-FR" sz="2400" dirty="0"/>
              <a:t>Dans de nombreux cas, les problèmes </a:t>
            </a:r>
            <a:r>
              <a:rPr lang="fr-FR" sz="2400" dirty="0" smtClean="0"/>
              <a:t>de données </a:t>
            </a:r>
            <a:r>
              <a:rPr lang="fr-FR" sz="2400" dirty="0"/>
              <a:t>et les erreurs ne sont pas découverts avant que le processus ne soit en cours</a:t>
            </a:r>
            <a:r>
              <a:rPr lang="fr-FR" dirty="0"/>
              <a:t>.</a:t>
            </a:r>
            <a:endParaRPr lang="fr-FR" dirty="0"/>
          </a:p>
          <a:p>
            <a:pPr>
              <a:buNone/>
            </a:pPr>
            <a:r>
              <a:rPr lang="fr-FR" sz="2800" b="1" dirty="0" smtClean="0"/>
              <a:t>4_Accélération </a:t>
            </a:r>
            <a:r>
              <a:rPr lang="fr-FR" sz="2800" b="1" dirty="0"/>
              <a:t>des performances de </a:t>
            </a:r>
            <a:r>
              <a:rPr lang="fr-FR" sz="2800" b="1" dirty="0" smtClean="0"/>
              <a:t>l’application:</a:t>
            </a:r>
            <a:endParaRPr lang="fr-FR" sz="2800" b="1" dirty="0"/>
          </a:p>
          <a:p>
            <a:pPr>
              <a:buNone/>
            </a:pPr>
            <a:r>
              <a:rPr lang="fr-FR" sz="2800" dirty="0"/>
              <a:t>La modélisation des données ne vise pas seulement à économiser de l’argent. C’est important, bien sûr, mais la </a:t>
            </a:r>
            <a:r>
              <a:rPr lang="fr-FR" sz="2800" b="1" dirty="0"/>
              <a:t>vraie valeur de la modélisation des données</a:t>
            </a:r>
            <a:r>
              <a:rPr lang="fr-FR" sz="2800" dirty="0"/>
              <a:t> est qu’elle permet à votre application de fonctionner plus rapidement et plus efficacement.</a:t>
            </a:r>
            <a:endParaRPr lang="fr-FR" sz="2800" dirty="0"/>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l"/>
            <a:r>
              <a:rPr lang="fr-FR" sz="3600" b="1" u="sng" dirty="0" smtClean="0">
                <a:solidFill>
                  <a:srgbClr val="C00000"/>
                </a:solidFill>
              </a:rPr>
              <a:t>2/langage </a:t>
            </a:r>
            <a:r>
              <a:rPr lang="fr-FR" sz="3600" b="1" u="sng" dirty="0">
                <a:solidFill>
                  <a:srgbClr val="C00000"/>
                </a:solidFill>
              </a:rPr>
              <a:t>de modélisation des </a:t>
            </a:r>
            <a:r>
              <a:rPr lang="fr-FR" sz="3600" b="1" u="sng" dirty="0" smtClean="0">
                <a:solidFill>
                  <a:srgbClr val="C00000"/>
                </a:solidFill>
              </a:rPr>
              <a:t>données:</a:t>
            </a:r>
            <a:br>
              <a:rPr lang="fr-FR" u="sng" dirty="0"/>
            </a:br>
            <a:endParaRPr lang="fr-FR" u="sng" dirty="0"/>
          </a:p>
        </p:txBody>
      </p:sp>
      <p:sp>
        <p:nvSpPr>
          <p:cNvPr id="3" name="Espace réservé du contenu 2"/>
          <p:cNvSpPr>
            <a:spLocks noGrp="1"/>
          </p:cNvSpPr>
          <p:nvPr>
            <p:ph idx="1"/>
          </p:nvPr>
        </p:nvSpPr>
        <p:spPr>
          <a:xfrm>
            <a:off x="428596" y="1000108"/>
            <a:ext cx="8229600" cy="4525963"/>
          </a:xfrm>
        </p:spPr>
        <p:txBody>
          <a:bodyPr>
            <a:normAutofit/>
          </a:bodyPr>
          <a:lstStyle/>
          <a:p>
            <a:pPr>
              <a:buNone/>
            </a:pPr>
            <a:r>
              <a:rPr lang="fr-FR" sz="2800" dirty="0"/>
              <a:t>Un langage de modélisation de données est un langage qui permet de définir des règles et des contraintes pour la représentation des données. La plupart des langages de modélisation de données se concentrent sur l'expression de contraintes de cardinalité, tandis que certains comme EXPRESS offrent des fonctionnalités de règles plus avancées.</a:t>
            </a:r>
            <a:endParaRPr lang="fr-F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83845"/>
            <a:ext cx="8229600" cy="5842635"/>
          </a:xfrm>
        </p:spPr>
        <p:txBody>
          <a:bodyPr/>
          <a:p>
            <a:pPr marL="0" indent="0">
              <a:buNone/>
            </a:pPr>
            <a:r>
              <a:rPr lang="fr-FR" altLang="en-US" sz="2800"/>
              <a:t>un langage de modélisation doit définir:</a:t>
            </a:r>
            <a:endParaRPr lang="fr-FR" altLang="en-US" sz="2800"/>
          </a:p>
          <a:p>
            <a:pPr marL="0" indent="0">
              <a:buNone/>
            </a:pPr>
            <a:r>
              <a:rPr lang="fr-FR" altLang="en-US" sz="2800"/>
              <a:t>  la sémantique des concepts;</a:t>
            </a:r>
            <a:endParaRPr lang="fr-FR" altLang="en-US" sz="2800"/>
          </a:p>
          <a:p>
            <a:pPr marL="0" indent="0">
              <a:buNone/>
            </a:pPr>
            <a:r>
              <a:rPr lang="fr-FR" altLang="en-US" sz="2800"/>
              <a:t>  la représentation de concepts;</a:t>
            </a:r>
            <a:endParaRPr lang="fr-FR" altLang="en-US" sz="2800"/>
          </a:p>
          <a:p>
            <a:pPr marL="0" indent="0">
              <a:buNone/>
            </a:pPr>
            <a:r>
              <a:rPr lang="fr-FR" altLang="en-US" sz="2800"/>
              <a:t>  les régles de construction et d’utilisation des concepts.</a:t>
            </a:r>
            <a:endParaRPr lang="fr-FR" altLang="en-US" sz="2800"/>
          </a:p>
          <a:p>
            <a:pPr marL="0" indent="0">
              <a:buNone/>
            </a:pPr>
            <a:r>
              <a:rPr lang="fr-FR" altLang="en-US" sz="2800"/>
              <a:t>des langages à différents niveaux de formalisation:</a:t>
            </a:r>
            <a:endParaRPr lang="fr-FR" altLang="en-US" sz="2800"/>
          </a:p>
          <a:p>
            <a:pPr marL="0" indent="0">
              <a:buNone/>
            </a:pPr>
            <a:r>
              <a:rPr lang="fr-FR" altLang="en-US" sz="2800"/>
              <a:t>  </a:t>
            </a:r>
            <a:r>
              <a:rPr lang="fr-FR" altLang="en-US" sz="2800">
                <a:solidFill>
                  <a:srgbClr val="0070C0"/>
                </a:solidFill>
              </a:rPr>
              <a:t>langage formels (Z,B,VDM):</a:t>
            </a:r>
            <a:r>
              <a:rPr lang="fr-FR" altLang="en-US" sz="2800"/>
              <a:t> le plus souvent mathématique au grand pouvoir d’exprrssion et permettant des peuves formelles sur les spécifcation.</a:t>
            </a:r>
            <a:endParaRPr lang="fr-FR" altLang="en-US" sz="2800"/>
          </a:p>
          <a:p>
            <a:pPr marL="0" indent="0">
              <a:buNone/>
            </a:pPr>
            <a:r>
              <a:rPr lang="fr-FR" altLang="en-US" sz="2800"/>
              <a:t>  </a:t>
            </a:r>
            <a:r>
              <a:rPr lang="fr-FR" altLang="en-US" sz="2800">
                <a:solidFill>
                  <a:srgbClr val="0070C0"/>
                </a:solidFill>
              </a:rPr>
              <a:t>langage semi-formels (MERISE,UML):</a:t>
            </a:r>
            <a:r>
              <a:rPr lang="fr-FR" altLang="en-US" sz="2800"/>
              <a:t> le plus souvent graphique au pouvoir d’expression moindre mais plus faciles d’emploi.</a:t>
            </a:r>
            <a:endParaRPr lang="fr-FR" altLang="en-US" sz="2800"/>
          </a:p>
          <a:p>
            <a:pPr marL="0" indent="0">
              <a:buNone/>
            </a:pPr>
            <a:endParaRPr lang="fr-FR" altLang="en-US" sz="2800"/>
          </a:p>
          <a:p>
            <a:pPr marL="0" indent="0">
              <a:buNone/>
            </a:pPr>
            <a:endParaRPr lang="fr-FR" altLang="en-US" sz="280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4705</Words>
  <Application>WPS Presentation</Application>
  <PresentationFormat>Affichage à l'écran (4:3)</PresentationFormat>
  <Paragraphs>62</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Calibri</vt:lpstr>
      <vt:lpstr>Microsoft YaHei</vt:lpstr>
      <vt:lpstr>Arial Unicode MS</vt:lpstr>
      <vt:lpstr>Thème Office</vt:lpstr>
      <vt:lpstr>Chapitre: 01 présenter la méthodologie et la modélisation avec UML </vt:lpstr>
      <vt:lpstr>1/Introduction à la modélisation:</vt:lpstr>
      <vt:lpstr>Importance de la modélisation des données </vt:lpstr>
      <vt:lpstr>PowerPoint 演示文稿</vt:lpstr>
      <vt:lpstr>PowerPoint 演示文稿</vt:lpstr>
      <vt:lpstr>PowerPoint 演示文稿</vt:lpstr>
      <vt:lpstr>PowerPoint 演示文稿</vt:lpstr>
      <vt:lpstr>2/langage de modélisation des données: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IKRAM</dc:creator>
  <cp:lastModifiedBy>IKRAM</cp:lastModifiedBy>
  <cp:revision>14</cp:revision>
  <dcterms:created xsi:type="dcterms:W3CDTF">2024-10-15T23:08:00Z</dcterms:created>
  <dcterms:modified xsi:type="dcterms:W3CDTF">2024-10-16T11:46:59Z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3C161B9794534AF9859571D74EDFD9FE_12</vt:lpwstr>
  </property>
  <property fmtid="{D5CDD505-2E9C-101B-9397-08002B2CF9AE}" pid="3" name="KSOProductBuildVer">
    <vt:lpwstr>1033-12.2.0.18607</vt:lpwstr>
  </property>
</Properties>
</file>