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69" d="100"/>
          <a:sy n="69" d="100"/>
        </p:scale>
        <p:origin x="6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yadev\Documents\IVY\SQL(2)\election_db\char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State-wise</a:t>
            </a:r>
            <a:r>
              <a:rPr lang="en-US" baseline="0" dirty="0" smtClean="0"/>
              <a:t> distribution of constituencies all over India</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constituency_2019!$B$1</c:f>
              <c:strCache>
                <c:ptCount val="1"/>
                <c:pt idx="0">
                  <c:v>Constituency</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constituency_2019!$A$2:$A$37</c:f>
              <c:strCache>
                <c:ptCount val="36"/>
                <c:pt idx="0">
                  <c:v>Uttar Pradesh</c:v>
                </c:pt>
                <c:pt idx="1">
                  <c:v>Maharashtra</c:v>
                </c:pt>
                <c:pt idx="2">
                  <c:v>West Bengal</c:v>
                </c:pt>
                <c:pt idx="3">
                  <c:v>Bihar</c:v>
                </c:pt>
                <c:pt idx="4">
                  <c:v>Tamil Nadu</c:v>
                </c:pt>
                <c:pt idx="5">
                  <c:v>Madhya Pradesh</c:v>
                </c:pt>
                <c:pt idx="6">
                  <c:v>Karnataka</c:v>
                </c:pt>
                <c:pt idx="7">
                  <c:v>Gujarat</c:v>
                </c:pt>
                <c:pt idx="8">
                  <c:v>Andhra Pradesh</c:v>
                </c:pt>
                <c:pt idx="9">
                  <c:v>Rajasthan</c:v>
                </c:pt>
                <c:pt idx="10">
                  <c:v>Odisha</c:v>
                </c:pt>
                <c:pt idx="11">
                  <c:v>Kerala</c:v>
                </c:pt>
                <c:pt idx="12">
                  <c:v>Telangana</c:v>
                </c:pt>
                <c:pt idx="13">
                  <c:v>Assam</c:v>
                </c:pt>
                <c:pt idx="14">
                  <c:v>Jharkhand</c:v>
                </c:pt>
                <c:pt idx="15">
                  <c:v>Punjab</c:v>
                </c:pt>
                <c:pt idx="16">
                  <c:v>Chhattisgarh</c:v>
                </c:pt>
                <c:pt idx="17">
                  <c:v>Haryana</c:v>
                </c:pt>
                <c:pt idx="18">
                  <c:v>NCT OF Delhi</c:v>
                </c:pt>
                <c:pt idx="19">
                  <c:v>Jammu &amp; Kashmir</c:v>
                </c:pt>
                <c:pt idx="20">
                  <c:v>Uttarakhand</c:v>
                </c:pt>
                <c:pt idx="21">
                  <c:v>Himachal Pradesh</c:v>
                </c:pt>
                <c:pt idx="22">
                  <c:v>Arunachal Pradesh</c:v>
                </c:pt>
                <c:pt idx="23">
                  <c:v>Goa</c:v>
                </c:pt>
                <c:pt idx="24">
                  <c:v>Manipur</c:v>
                </c:pt>
                <c:pt idx="25">
                  <c:v>Meghalaya</c:v>
                </c:pt>
                <c:pt idx="26">
                  <c:v>Tripura</c:v>
                </c:pt>
                <c:pt idx="27">
                  <c:v>Chandigarh</c:v>
                </c:pt>
                <c:pt idx="28">
                  <c:v>Dadra &amp; Nagar Haveli</c:v>
                </c:pt>
                <c:pt idx="29">
                  <c:v>Daman &amp; Diu</c:v>
                </c:pt>
                <c:pt idx="30">
                  <c:v>Lakshadweep</c:v>
                </c:pt>
                <c:pt idx="31">
                  <c:v>Mizoram</c:v>
                </c:pt>
                <c:pt idx="32">
                  <c:v>Nagaland</c:v>
                </c:pt>
                <c:pt idx="33">
                  <c:v>Puducherry</c:v>
                </c:pt>
                <c:pt idx="34">
                  <c:v>Sikkim</c:v>
                </c:pt>
                <c:pt idx="35">
                  <c:v>Andaman &amp; Nicobar Islands</c:v>
                </c:pt>
              </c:strCache>
            </c:strRef>
          </c:cat>
          <c:val>
            <c:numRef>
              <c:f>constituency_2019!$B$2:$B$37</c:f>
              <c:numCache>
                <c:formatCode>General</c:formatCode>
                <c:ptCount val="36"/>
                <c:pt idx="0">
                  <c:v>80</c:v>
                </c:pt>
                <c:pt idx="1">
                  <c:v>48</c:v>
                </c:pt>
                <c:pt idx="2">
                  <c:v>42</c:v>
                </c:pt>
                <c:pt idx="3">
                  <c:v>40</c:v>
                </c:pt>
                <c:pt idx="4">
                  <c:v>38</c:v>
                </c:pt>
                <c:pt idx="5">
                  <c:v>29</c:v>
                </c:pt>
                <c:pt idx="6">
                  <c:v>28</c:v>
                </c:pt>
                <c:pt idx="7">
                  <c:v>26</c:v>
                </c:pt>
                <c:pt idx="8">
                  <c:v>25</c:v>
                </c:pt>
                <c:pt idx="9">
                  <c:v>25</c:v>
                </c:pt>
                <c:pt idx="10">
                  <c:v>21</c:v>
                </c:pt>
                <c:pt idx="11">
                  <c:v>20</c:v>
                </c:pt>
                <c:pt idx="12">
                  <c:v>17</c:v>
                </c:pt>
                <c:pt idx="13">
                  <c:v>14</c:v>
                </c:pt>
                <c:pt idx="14">
                  <c:v>14</c:v>
                </c:pt>
                <c:pt idx="15">
                  <c:v>13</c:v>
                </c:pt>
                <c:pt idx="16">
                  <c:v>11</c:v>
                </c:pt>
                <c:pt idx="17">
                  <c:v>10</c:v>
                </c:pt>
                <c:pt idx="18">
                  <c:v>7</c:v>
                </c:pt>
                <c:pt idx="19">
                  <c:v>6</c:v>
                </c:pt>
                <c:pt idx="20">
                  <c:v>5</c:v>
                </c:pt>
                <c:pt idx="21">
                  <c:v>4</c:v>
                </c:pt>
                <c:pt idx="22">
                  <c:v>2</c:v>
                </c:pt>
                <c:pt idx="23">
                  <c:v>2</c:v>
                </c:pt>
                <c:pt idx="24">
                  <c:v>2</c:v>
                </c:pt>
                <c:pt idx="25">
                  <c:v>2</c:v>
                </c:pt>
                <c:pt idx="26">
                  <c:v>2</c:v>
                </c:pt>
                <c:pt idx="27">
                  <c:v>1</c:v>
                </c:pt>
                <c:pt idx="28">
                  <c:v>1</c:v>
                </c:pt>
                <c:pt idx="29">
                  <c:v>1</c:v>
                </c:pt>
                <c:pt idx="30">
                  <c:v>1</c:v>
                </c:pt>
                <c:pt idx="31">
                  <c:v>1</c:v>
                </c:pt>
                <c:pt idx="32">
                  <c:v>1</c:v>
                </c:pt>
                <c:pt idx="33">
                  <c:v>1</c:v>
                </c:pt>
                <c:pt idx="34">
                  <c:v>1</c:v>
                </c:pt>
                <c:pt idx="35">
                  <c:v>1</c:v>
                </c:pt>
              </c:numCache>
            </c:numRef>
          </c:val>
        </c:ser>
        <c:dLbls>
          <c:showLegendKey val="0"/>
          <c:showVal val="0"/>
          <c:showCatName val="0"/>
          <c:showSerName val="0"/>
          <c:showPercent val="0"/>
          <c:showBubbleSize val="0"/>
        </c:dLbls>
        <c:gapWidth val="65"/>
        <c:shape val="box"/>
        <c:axId val="-748767216"/>
        <c:axId val="-748766128"/>
        <c:axId val="0"/>
      </c:bar3DChart>
      <c:catAx>
        <c:axId val="-74876721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48766128"/>
        <c:crosses val="autoZero"/>
        <c:auto val="1"/>
        <c:lblAlgn val="ctr"/>
        <c:lblOffset val="100"/>
        <c:noMultiLvlLbl val="0"/>
      </c:catAx>
      <c:valAx>
        <c:axId val="-74876612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74876721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Party-wise</a:t>
            </a:r>
            <a:r>
              <a:rPr lang="en-US" baseline="0" dirty="0" smtClean="0"/>
              <a:t> </a:t>
            </a:r>
            <a:r>
              <a:rPr lang="en-US" dirty="0" smtClean="0"/>
              <a:t>Candidates </a:t>
            </a:r>
            <a:r>
              <a:rPr lang="en-US" dirty="0"/>
              <a:t>with Criminal </a:t>
            </a:r>
            <a:r>
              <a:rPr lang="en-US" dirty="0" smtClean="0"/>
              <a:t>Cases- 2019</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CriminalCases!$B$1</c:f>
              <c:strCache>
                <c:ptCount val="1"/>
                <c:pt idx="0">
                  <c:v>Sum of Candidates with Criminal Cases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CriminalCases!$A$2:$A$77</c:f>
              <c:strCache>
                <c:ptCount val="14"/>
                <c:pt idx="0">
                  <c:v>BJP</c:v>
                </c:pt>
                <c:pt idx="1">
                  <c:v>INC</c:v>
                </c:pt>
                <c:pt idx="2">
                  <c:v>BSP</c:v>
                </c:pt>
                <c:pt idx="3">
                  <c:v>CPI(M)</c:v>
                </c:pt>
                <c:pt idx="4">
                  <c:v>IND</c:v>
                </c:pt>
                <c:pt idx="5">
                  <c:v>SP</c:v>
                </c:pt>
                <c:pt idx="6">
                  <c:v>VBA</c:v>
                </c:pt>
                <c:pt idx="7">
                  <c:v>RJD</c:v>
                </c:pt>
                <c:pt idx="8">
                  <c:v>SHS</c:v>
                </c:pt>
                <c:pt idx="9">
                  <c:v>AITC</c:v>
                </c:pt>
                <c:pt idx="10">
                  <c:v>JD(U)</c:v>
                </c:pt>
                <c:pt idx="11">
                  <c:v>NCP</c:v>
                </c:pt>
                <c:pt idx="12">
                  <c:v>YSRCP</c:v>
                </c:pt>
                <c:pt idx="13">
                  <c:v>DMK</c:v>
                </c:pt>
              </c:strCache>
            </c:strRef>
          </c:cat>
          <c:val>
            <c:numRef>
              <c:f>CriminalCases!$B$2:$B$77</c:f>
              <c:numCache>
                <c:formatCode>General</c:formatCode>
                <c:ptCount val="14"/>
                <c:pt idx="0">
                  <c:v>172</c:v>
                </c:pt>
                <c:pt idx="1">
                  <c:v>161</c:v>
                </c:pt>
                <c:pt idx="2">
                  <c:v>52</c:v>
                </c:pt>
                <c:pt idx="3">
                  <c:v>50</c:v>
                </c:pt>
                <c:pt idx="4">
                  <c:v>50</c:v>
                </c:pt>
                <c:pt idx="5">
                  <c:v>21</c:v>
                </c:pt>
                <c:pt idx="6">
                  <c:v>20</c:v>
                </c:pt>
                <c:pt idx="7">
                  <c:v>18</c:v>
                </c:pt>
                <c:pt idx="8">
                  <c:v>16</c:v>
                </c:pt>
                <c:pt idx="9">
                  <c:v>16</c:v>
                </c:pt>
                <c:pt idx="10">
                  <c:v>14</c:v>
                </c:pt>
                <c:pt idx="11">
                  <c:v>14</c:v>
                </c:pt>
                <c:pt idx="12">
                  <c:v>13</c:v>
                </c:pt>
                <c:pt idx="13">
                  <c:v>10</c:v>
                </c:pt>
              </c:numCache>
            </c:numRef>
          </c:val>
        </c:ser>
        <c:dLbls>
          <c:dLblPos val="inEnd"/>
          <c:showLegendKey val="0"/>
          <c:showVal val="1"/>
          <c:showCatName val="0"/>
          <c:showSerName val="0"/>
          <c:showPercent val="0"/>
          <c:showBubbleSize val="0"/>
        </c:dLbls>
        <c:gapWidth val="65"/>
        <c:axId val="-663203824"/>
        <c:axId val="-663199472"/>
      </c:barChart>
      <c:catAx>
        <c:axId val="-6632038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63199472"/>
        <c:crosses val="autoZero"/>
        <c:auto val="1"/>
        <c:lblAlgn val="ctr"/>
        <c:lblOffset val="100"/>
        <c:noMultiLvlLbl val="0"/>
      </c:catAx>
      <c:valAx>
        <c:axId val="-6631994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6320382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smtClean="0"/>
              <a:t>Participation</a:t>
            </a:r>
            <a:r>
              <a:rPr lang="en-IN" baseline="0" dirty="0" smtClean="0"/>
              <a:t> </a:t>
            </a:r>
            <a:r>
              <a:rPr lang="en-IN" baseline="0" dirty="0" err="1" smtClean="0"/>
              <a:t>Vs</a:t>
            </a:r>
            <a:r>
              <a:rPr lang="en-IN" baseline="0" dirty="0" smtClean="0"/>
              <a:t> Win Counts Analysis for Genders</a:t>
            </a:r>
            <a:endParaRPr lang="en-IN"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gender_ratio_2019!$B$1</c:f>
              <c:strCache>
                <c:ptCount val="1"/>
                <c:pt idx="0">
                  <c:v>Wining Gender Ratio</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gender_ratio_2019!$A$2:$A$3</c:f>
              <c:strCache>
                <c:ptCount val="2"/>
                <c:pt idx="0">
                  <c:v>MALE</c:v>
                </c:pt>
                <c:pt idx="1">
                  <c:v>FEMALE</c:v>
                </c:pt>
              </c:strCache>
            </c:strRef>
          </c:cat>
          <c:val>
            <c:numRef>
              <c:f>gender_ratio_2019!$B$2:$B$3</c:f>
              <c:numCache>
                <c:formatCode>General</c:formatCode>
                <c:ptCount val="2"/>
                <c:pt idx="0">
                  <c:v>463</c:v>
                </c:pt>
                <c:pt idx="1">
                  <c:v>76</c:v>
                </c:pt>
              </c:numCache>
            </c:numRef>
          </c:val>
        </c:ser>
        <c:ser>
          <c:idx val="1"/>
          <c:order val="1"/>
          <c:tx>
            <c:strRef>
              <c:f>gender_ratio_2019!$C$1</c:f>
              <c:strCache>
                <c:ptCount val="1"/>
                <c:pt idx="0">
                  <c:v>Overall Gender Ratio</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gender_ratio_2019!$A$2:$A$3</c:f>
              <c:strCache>
                <c:ptCount val="2"/>
                <c:pt idx="0">
                  <c:v>MALE</c:v>
                </c:pt>
                <c:pt idx="1">
                  <c:v>FEMALE</c:v>
                </c:pt>
              </c:strCache>
            </c:strRef>
          </c:cat>
          <c:val>
            <c:numRef>
              <c:f>gender_ratio_2019!$C$2:$C$3</c:f>
              <c:numCache>
                <c:formatCode>General</c:formatCode>
                <c:ptCount val="2"/>
                <c:pt idx="0">
                  <c:v>1760</c:v>
                </c:pt>
                <c:pt idx="1">
                  <c:v>258</c:v>
                </c:pt>
              </c:numCache>
            </c:numRef>
          </c:val>
        </c:ser>
        <c:dLbls>
          <c:dLblPos val="inEnd"/>
          <c:showLegendKey val="0"/>
          <c:showVal val="1"/>
          <c:showCatName val="0"/>
          <c:showSerName val="0"/>
          <c:showPercent val="0"/>
          <c:showBubbleSize val="0"/>
        </c:dLbls>
        <c:gapWidth val="65"/>
        <c:axId val="-663210896"/>
        <c:axId val="-663198384"/>
      </c:barChart>
      <c:catAx>
        <c:axId val="-6632108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63198384"/>
        <c:crosses val="autoZero"/>
        <c:auto val="1"/>
        <c:lblAlgn val="ctr"/>
        <c:lblOffset val="100"/>
        <c:noMultiLvlLbl val="0"/>
      </c:catAx>
      <c:valAx>
        <c:axId val="-6631983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63210896"/>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[charts.xlsx]WinningCandidates_Agegroup!PivotTable26</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Age Distribution among Politicians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WinningCandidates_Agegroup!$B$3:$B$4</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WinningCandidates_Agegroup!$A$5:$A$11</c:f>
              <c:strCache>
                <c:ptCount val="7"/>
                <c:pt idx="0">
                  <c:v>20-29</c:v>
                </c:pt>
                <c:pt idx="1">
                  <c:v>30-39</c:v>
                </c:pt>
                <c:pt idx="2">
                  <c:v>40-49</c:v>
                </c:pt>
                <c:pt idx="3">
                  <c:v>50-59</c:v>
                </c:pt>
                <c:pt idx="4">
                  <c:v>60-69</c:v>
                </c:pt>
                <c:pt idx="5">
                  <c:v>70-79</c:v>
                </c:pt>
                <c:pt idx="6">
                  <c:v>80+</c:v>
                </c:pt>
              </c:strCache>
            </c:strRef>
          </c:cat>
          <c:val>
            <c:numRef>
              <c:f>WinningCandidates_Agegroup!$B$5:$B$11</c:f>
              <c:numCache>
                <c:formatCode>General</c:formatCode>
                <c:ptCount val="7"/>
                <c:pt idx="0">
                  <c:v>16</c:v>
                </c:pt>
                <c:pt idx="1">
                  <c:v>54</c:v>
                </c:pt>
                <c:pt idx="2">
                  <c:v>86</c:v>
                </c:pt>
                <c:pt idx="3">
                  <c:v>64</c:v>
                </c:pt>
                <c:pt idx="4">
                  <c:v>28</c:v>
                </c:pt>
                <c:pt idx="5">
                  <c:v>9</c:v>
                </c:pt>
                <c:pt idx="6">
                  <c:v>1</c:v>
                </c:pt>
              </c:numCache>
            </c:numRef>
          </c:val>
        </c:ser>
        <c:ser>
          <c:idx val="1"/>
          <c:order val="1"/>
          <c:tx>
            <c:strRef>
              <c:f>WinningCandidates_Agegroup!$C$3:$C$4</c:f>
              <c:strCache>
                <c:ptCount val="1"/>
                <c:pt idx="0">
                  <c:v>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WinningCandidates_Agegroup!$A$5:$A$11</c:f>
              <c:strCache>
                <c:ptCount val="7"/>
                <c:pt idx="0">
                  <c:v>20-29</c:v>
                </c:pt>
                <c:pt idx="1">
                  <c:v>30-39</c:v>
                </c:pt>
                <c:pt idx="2">
                  <c:v>40-49</c:v>
                </c:pt>
                <c:pt idx="3">
                  <c:v>50-59</c:v>
                </c:pt>
                <c:pt idx="4">
                  <c:v>60-69</c:v>
                </c:pt>
                <c:pt idx="5">
                  <c:v>70-79</c:v>
                </c:pt>
                <c:pt idx="6">
                  <c:v>80+</c:v>
                </c:pt>
              </c:strCache>
            </c:strRef>
          </c:cat>
          <c:val>
            <c:numRef>
              <c:f>WinningCandidates_Agegroup!$C$5:$C$11</c:f>
              <c:numCache>
                <c:formatCode>General</c:formatCode>
                <c:ptCount val="7"/>
                <c:pt idx="0">
                  <c:v>37</c:v>
                </c:pt>
                <c:pt idx="1">
                  <c:v>206</c:v>
                </c:pt>
                <c:pt idx="2">
                  <c:v>441</c:v>
                </c:pt>
                <c:pt idx="3">
                  <c:v>508</c:v>
                </c:pt>
                <c:pt idx="4">
                  <c:v>449</c:v>
                </c:pt>
                <c:pt idx="5">
                  <c:v>112</c:v>
                </c:pt>
                <c:pt idx="6">
                  <c:v>7</c:v>
                </c:pt>
              </c:numCache>
            </c:numRef>
          </c:val>
        </c:ser>
        <c:dLbls>
          <c:showLegendKey val="0"/>
          <c:showVal val="0"/>
          <c:showCatName val="0"/>
          <c:showSerName val="0"/>
          <c:showPercent val="0"/>
          <c:showBubbleSize val="0"/>
        </c:dLbls>
        <c:gapWidth val="100"/>
        <c:overlap val="-24"/>
        <c:axId val="-662012960"/>
        <c:axId val="-662020032"/>
      </c:barChart>
      <c:catAx>
        <c:axId val="-6620129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2020032"/>
        <c:crosses val="autoZero"/>
        <c:auto val="1"/>
        <c:lblAlgn val="ctr"/>
        <c:lblOffset val="100"/>
        <c:noMultiLvlLbl val="0"/>
      </c:catAx>
      <c:valAx>
        <c:axId val="-6620200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2012960"/>
        <c:crosses val="autoZero"/>
        <c:crossBetween val="between"/>
      </c:valAx>
      <c:spPr>
        <a:noFill/>
        <a:ln>
          <a:noFill/>
        </a:ln>
        <a:effectLst/>
      </c:spPr>
    </c:plotArea>
    <c:legend>
      <c:legendPos val="r"/>
      <c:layout>
        <c:manualLayout>
          <c:xMode val="edge"/>
          <c:yMode val="edge"/>
          <c:x val="0.84721741032370967"/>
          <c:y val="0.41152814231554391"/>
          <c:w val="0.13056036745406824"/>
          <c:h val="0.2235174249052201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1800" b="0" i="0" u="none" strike="noStrike" baseline="0" dirty="0">
                <a:effectLst/>
              </a:rPr>
              <a:t>Overall educational qualification of all the </a:t>
            </a:r>
            <a:r>
              <a:rPr lang="en-IN" sz="1800" b="0" i="0" u="none" strike="noStrike" baseline="0" dirty="0" smtClean="0">
                <a:effectLst/>
              </a:rPr>
              <a:t>candidates</a:t>
            </a:r>
            <a:r>
              <a:rPr lang="en-IN" sz="1800" b="1" i="0" u="none" strike="noStrike" baseline="0" dirty="0" smtClean="0"/>
              <a:t> </a:t>
            </a:r>
            <a:endParaRPr lang="en-IN" dirty="0"/>
          </a:p>
        </c:rich>
      </c:tx>
      <c:layout>
        <c:manualLayout>
          <c:xMode val="edge"/>
          <c:yMode val="edge"/>
          <c:x val="1.1347112860892397E-2"/>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spPr>
            <a:effectLst>
              <a:glow>
                <a:schemeClr val="accent1">
                  <a:alpha val="40000"/>
                </a:schemeClr>
              </a:glow>
            </a:effectLst>
          </c:spPr>
          <c:explosion val="20"/>
          <c:dPt>
            <c:idx val="0"/>
            <c:bubble3D val="0"/>
            <c:spPr>
              <a:solidFill>
                <a:srgbClr val="FF0000"/>
              </a:solidFill>
              <a:ln>
                <a:noFill/>
              </a:ln>
              <a:effectLst>
                <a:glow>
                  <a:schemeClr val="accent1">
                    <a:alpha val="40000"/>
                  </a:schemeClr>
                </a:glow>
              </a:effectLst>
            </c:spPr>
          </c:dPt>
          <c:dPt>
            <c:idx val="1"/>
            <c:bubble3D val="0"/>
            <c:spPr>
              <a:solidFill>
                <a:schemeClr val="accent3"/>
              </a:solidFill>
              <a:ln>
                <a:noFill/>
              </a:ln>
              <a:effectLst>
                <a:glow>
                  <a:schemeClr val="accent1">
                    <a:alpha val="40000"/>
                  </a:schemeClr>
                </a:glow>
              </a:effectLst>
            </c:spPr>
          </c:dPt>
          <c:dPt>
            <c:idx val="2"/>
            <c:bubble3D val="0"/>
            <c:spPr>
              <a:solidFill>
                <a:schemeClr val="accent5"/>
              </a:solidFill>
              <a:ln>
                <a:noFill/>
              </a:ln>
              <a:effectLst>
                <a:glow>
                  <a:schemeClr val="accent1">
                    <a:alpha val="40000"/>
                  </a:schemeClr>
                </a:glow>
              </a:effectLst>
            </c:spPr>
          </c:dPt>
          <c:dPt>
            <c:idx val="3"/>
            <c:bubble3D val="0"/>
            <c:spPr>
              <a:solidFill>
                <a:schemeClr val="accent1">
                  <a:lumMod val="60000"/>
                </a:schemeClr>
              </a:solidFill>
              <a:ln>
                <a:noFill/>
              </a:ln>
              <a:effectLst>
                <a:glow>
                  <a:schemeClr val="accent1">
                    <a:alpha val="40000"/>
                  </a:schemeClr>
                </a:glow>
              </a:effectLst>
            </c:spPr>
          </c:dPt>
          <c:dPt>
            <c:idx val="4"/>
            <c:bubble3D val="0"/>
            <c:spPr>
              <a:solidFill>
                <a:schemeClr val="accent3">
                  <a:lumMod val="60000"/>
                </a:schemeClr>
              </a:solidFill>
              <a:ln>
                <a:noFill/>
              </a:ln>
              <a:effectLst>
                <a:glow>
                  <a:schemeClr val="accent1">
                    <a:alpha val="40000"/>
                  </a:schemeClr>
                </a:glow>
              </a:effectLst>
            </c:spPr>
          </c:dPt>
          <c:dPt>
            <c:idx val="5"/>
            <c:bubble3D val="0"/>
            <c:spPr>
              <a:solidFill>
                <a:schemeClr val="accent5">
                  <a:lumMod val="60000"/>
                </a:schemeClr>
              </a:solidFill>
              <a:ln>
                <a:noFill/>
              </a:ln>
              <a:effectLst>
                <a:glow>
                  <a:schemeClr val="accent1">
                    <a:alpha val="40000"/>
                  </a:schemeClr>
                </a:glow>
              </a:effectLst>
            </c:spPr>
          </c:dPt>
          <c:dPt>
            <c:idx val="6"/>
            <c:bubble3D val="0"/>
            <c:spPr>
              <a:solidFill>
                <a:schemeClr val="accent1">
                  <a:lumMod val="80000"/>
                  <a:lumOff val="20000"/>
                </a:schemeClr>
              </a:solidFill>
              <a:ln>
                <a:noFill/>
              </a:ln>
              <a:effectLst>
                <a:glow>
                  <a:schemeClr val="accent1">
                    <a:alpha val="40000"/>
                  </a:schemeClr>
                </a:glow>
              </a:effectLst>
            </c:spPr>
          </c:dPt>
          <c:dPt>
            <c:idx val="7"/>
            <c:bubble3D val="0"/>
            <c:spPr>
              <a:solidFill>
                <a:schemeClr val="accent3">
                  <a:lumMod val="80000"/>
                  <a:lumOff val="20000"/>
                </a:schemeClr>
              </a:solidFill>
              <a:ln>
                <a:noFill/>
              </a:ln>
              <a:effectLst>
                <a:glow>
                  <a:schemeClr val="accent1">
                    <a:alpha val="40000"/>
                  </a:schemeClr>
                </a:glow>
              </a:effectLst>
            </c:spPr>
          </c:dPt>
          <c:dPt>
            <c:idx val="8"/>
            <c:bubble3D val="0"/>
            <c:spPr>
              <a:solidFill>
                <a:srgbClr val="FFFF00"/>
              </a:solidFill>
              <a:ln>
                <a:noFill/>
              </a:ln>
              <a:effectLst>
                <a:glow>
                  <a:schemeClr val="accent1">
                    <a:alpha val="40000"/>
                  </a:schemeClr>
                </a:glow>
              </a:effectLst>
            </c:spPr>
          </c:dPt>
          <c:dPt>
            <c:idx val="9"/>
            <c:bubble3D val="0"/>
            <c:spPr>
              <a:solidFill>
                <a:schemeClr val="accent1">
                  <a:lumMod val="80000"/>
                </a:schemeClr>
              </a:solidFill>
              <a:ln>
                <a:noFill/>
              </a:ln>
              <a:effectLst>
                <a:glow>
                  <a:schemeClr val="accent1">
                    <a:alpha val="40000"/>
                  </a:schemeClr>
                </a:glow>
              </a:effectLst>
            </c:spPr>
          </c:dPt>
          <c:dPt>
            <c:idx val="10"/>
            <c:bubble3D val="0"/>
            <c:spPr>
              <a:solidFill>
                <a:srgbClr val="92D050"/>
              </a:solidFill>
              <a:ln>
                <a:noFill/>
              </a:ln>
              <a:effectLst>
                <a:glow>
                  <a:schemeClr val="accent1">
                    <a:alpha val="40000"/>
                  </a:schemeClr>
                </a:glow>
              </a:effectLst>
            </c:spPr>
          </c:dPt>
          <c:dPt>
            <c:idx val="11"/>
            <c:bubble3D val="0"/>
            <c:spPr>
              <a:solidFill>
                <a:schemeClr val="accent5">
                  <a:lumMod val="80000"/>
                </a:schemeClr>
              </a:solidFill>
              <a:ln>
                <a:noFill/>
              </a:ln>
              <a:effectLst>
                <a:glow>
                  <a:schemeClr val="accent1">
                    <a:alpha val="40000"/>
                  </a:schemeClr>
                </a:glo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educational_2019!$A$2:$A$13</c:f>
              <c:strCache>
                <c:ptCount val="12"/>
                <c:pt idx="0">
                  <c:v>12th Pass</c:v>
                </c:pt>
                <c:pt idx="1">
                  <c:v>Post Graduate</c:v>
                </c:pt>
                <c:pt idx="2">
                  <c:v>Doctorate</c:v>
                </c:pt>
                <c:pt idx="3">
                  <c:v>Graduate</c:v>
                </c:pt>
                <c:pt idx="4">
                  <c:v>Others</c:v>
                </c:pt>
                <c:pt idx="5">
                  <c:v>10th Pass</c:v>
                </c:pt>
                <c:pt idx="6">
                  <c:v>8th Pass</c:v>
                </c:pt>
                <c:pt idx="7">
                  <c:v>Graduate Professional</c:v>
                </c:pt>
                <c:pt idx="8">
                  <c:v>Literate</c:v>
                </c:pt>
                <c:pt idx="9">
                  <c:v>Illiterate</c:v>
                </c:pt>
                <c:pt idx="10">
                  <c:v>5th Pass</c:v>
                </c:pt>
                <c:pt idx="11">
                  <c:v>Not Available</c:v>
                </c:pt>
              </c:strCache>
            </c:strRef>
          </c:cat>
          <c:val>
            <c:numRef>
              <c:f>educational_2019!$B$2:$B$13</c:f>
              <c:numCache>
                <c:formatCode>General</c:formatCode>
                <c:ptCount val="12"/>
                <c:pt idx="0">
                  <c:v>256</c:v>
                </c:pt>
                <c:pt idx="1">
                  <c:v>503</c:v>
                </c:pt>
                <c:pt idx="2">
                  <c:v>73</c:v>
                </c:pt>
                <c:pt idx="3">
                  <c:v>441</c:v>
                </c:pt>
                <c:pt idx="4">
                  <c:v>50</c:v>
                </c:pt>
                <c:pt idx="5">
                  <c:v>196</c:v>
                </c:pt>
                <c:pt idx="6">
                  <c:v>78</c:v>
                </c:pt>
                <c:pt idx="7">
                  <c:v>336</c:v>
                </c:pt>
                <c:pt idx="8">
                  <c:v>30</c:v>
                </c:pt>
                <c:pt idx="9">
                  <c:v>5</c:v>
                </c:pt>
                <c:pt idx="10">
                  <c:v>28</c:v>
                </c:pt>
                <c:pt idx="11">
                  <c:v>22</c:v>
                </c:pt>
              </c:numCache>
            </c:numRef>
          </c:val>
        </c:ser>
        <c:dLbls>
          <c:dLblPos val="ctr"/>
          <c:showLegendKey val="0"/>
          <c:showVal val="0"/>
          <c:showCatName val="0"/>
          <c:showSerName val="0"/>
          <c:showPercent val="1"/>
          <c:showBubbleSize val="0"/>
          <c:showLeaderLines val="1"/>
        </c:dLbls>
        <c:firstSliceAng val="0"/>
      </c:pieChart>
      <c:spPr>
        <a:noFill/>
        <a:ln>
          <a:noFill/>
        </a:ln>
        <a:effectLst>
          <a:glow>
            <a:schemeClr val="accent1">
              <a:alpha val="40000"/>
            </a:schemeClr>
          </a:glow>
          <a:outerShdw blurRad="50800" dist="50800" dir="5400000" sx="1000" sy="1000" algn="ctr" rotWithShape="0">
            <a:srgbClr val="000000">
              <a:alpha val="43137"/>
            </a:srgbClr>
          </a:outerShdw>
          <a:softEdge rad="0"/>
        </a:effectLst>
      </c:spPr>
    </c:plotArea>
    <c:legend>
      <c:legendPos val="r"/>
      <c:layout>
        <c:manualLayout>
          <c:xMode val="edge"/>
          <c:yMode val="edge"/>
          <c:x val="0.6420871501272265"/>
          <c:y val="0.17644393409157189"/>
          <c:w val="0.34124618320610695"/>
          <c:h val="0.7858850976961213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1800" b="0" i="0" u="none" strike="noStrike" baseline="0">
                <a:effectLst/>
              </a:rPr>
              <a:t>Overall educational qualification of the winning candidates</a:t>
            </a:r>
            <a:endParaRPr lang="en-IN"/>
          </a:p>
        </c:rich>
      </c:tx>
      <c:layout>
        <c:manualLayout>
          <c:xMode val="edge"/>
          <c:yMode val="edge"/>
          <c:x val="1.1347112860892397E-2"/>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spPr>
            <a:effectLst>
              <a:glow>
                <a:schemeClr val="accent1">
                  <a:alpha val="40000"/>
                </a:schemeClr>
              </a:glow>
            </a:effectLst>
          </c:spPr>
          <c:explosion val="20"/>
          <c:dPt>
            <c:idx val="0"/>
            <c:bubble3D val="0"/>
            <c:spPr>
              <a:solidFill>
                <a:srgbClr val="FF0000"/>
              </a:solidFill>
              <a:ln>
                <a:noFill/>
              </a:ln>
              <a:effectLst>
                <a:glow>
                  <a:schemeClr val="accent1">
                    <a:alpha val="40000"/>
                  </a:schemeClr>
                </a:glow>
              </a:effectLst>
            </c:spPr>
          </c:dPt>
          <c:dPt>
            <c:idx val="1"/>
            <c:bubble3D val="0"/>
            <c:spPr>
              <a:solidFill>
                <a:schemeClr val="accent3"/>
              </a:solidFill>
              <a:ln>
                <a:noFill/>
              </a:ln>
              <a:effectLst>
                <a:glow>
                  <a:schemeClr val="accent1">
                    <a:alpha val="40000"/>
                  </a:schemeClr>
                </a:glow>
              </a:effectLst>
            </c:spPr>
          </c:dPt>
          <c:dPt>
            <c:idx val="2"/>
            <c:bubble3D val="0"/>
            <c:spPr>
              <a:solidFill>
                <a:schemeClr val="accent5"/>
              </a:solidFill>
              <a:ln>
                <a:noFill/>
              </a:ln>
              <a:effectLst>
                <a:glow>
                  <a:schemeClr val="accent1">
                    <a:alpha val="40000"/>
                  </a:schemeClr>
                </a:glow>
              </a:effectLst>
            </c:spPr>
          </c:dPt>
          <c:dPt>
            <c:idx val="3"/>
            <c:bubble3D val="0"/>
            <c:spPr>
              <a:solidFill>
                <a:schemeClr val="accent1">
                  <a:lumMod val="60000"/>
                </a:schemeClr>
              </a:solidFill>
              <a:ln>
                <a:noFill/>
              </a:ln>
              <a:effectLst>
                <a:glow>
                  <a:schemeClr val="accent1">
                    <a:alpha val="40000"/>
                  </a:schemeClr>
                </a:glow>
              </a:effectLst>
            </c:spPr>
          </c:dPt>
          <c:dPt>
            <c:idx val="4"/>
            <c:bubble3D val="0"/>
            <c:spPr>
              <a:solidFill>
                <a:schemeClr val="accent3">
                  <a:lumMod val="60000"/>
                </a:schemeClr>
              </a:solidFill>
              <a:ln>
                <a:noFill/>
              </a:ln>
              <a:effectLst>
                <a:glow>
                  <a:schemeClr val="accent1">
                    <a:alpha val="40000"/>
                  </a:schemeClr>
                </a:glow>
              </a:effectLst>
            </c:spPr>
          </c:dPt>
          <c:dPt>
            <c:idx val="5"/>
            <c:bubble3D val="0"/>
            <c:spPr>
              <a:solidFill>
                <a:schemeClr val="accent5">
                  <a:lumMod val="60000"/>
                </a:schemeClr>
              </a:solidFill>
              <a:ln>
                <a:noFill/>
              </a:ln>
              <a:effectLst>
                <a:glow>
                  <a:schemeClr val="accent1">
                    <a:alpha val="40000"/>
                  </a:schemeClr>
                </a:glow>
              </a:effectLst>
            </c:spPr>
          </c:dPt>
          <c:dPt>
            <c:idx val="6"/>
            <c:bubble3D val="0"/>
            <c:spPr>
              <a:solidFill>
                <a:schemeClr val="accent1">
                  <a:lumMod val="80000"/>
                  <a:lumOff val="20000"/>
                </a:schemeClr>
              </a:solidFill>
              <a:ln>
                <a:noFill/>
              </a:ln>
              <a:effectLst>
                <a:glow>
                  <a:schemeClr val="accent1">
                    <a:alpha val="40000"/>
                  </a:schemeClr>
                </a:glow>
              </a:effectLst>
            </c:spPr>
          </c:dPt>
          <c:dPt>
            <c:idx val="7"/>
            <c:bubble3D val="0"/>
            <c:spPr>
              <a:solidFill>
                <a:schemeClr val="accent3">
                  <a:lumMod val="80000"/>
                  <a:lumOff val="20000"/>
                </a:schemeClr>
              </a:solidFill>
              <a:ln>
                <a:noFill/>
              </a:ln>
              <a:effectLst>
                <a:glow>
                  <a:schemeClr val="accent1">
                    <a:alpha val="40000"/>
                  </a:schemeClr>
                </a:glow>
              </a:effectLst>
            </c:spPr>
          </c:dPt>
          <c:dPt>
            <c:idx val="8"/>
            <c:bubble3D val="0"/>
            <c:spPr>
              <a:solidFill>
                <a:srgbClr val="FFFF00"/>
              </a:solidFill>
              <a:ln>
                <a:noFill/>
              </a:ln>
              <a:effectLst>
                <a:glow>
                  <a:schemeClr val="accent1">
                    <a:alpha val="40000"/>
                  </a:schemeClr>
                </a:glow>
              </a:effectLst>
            </c:spPr>
          </c:dPt>
          <c:dPt>
            <c:idx val="9"/>
            <c:bubble3D val="0"/>
            <c:spPr>
              <a:solidFill>
                <a:schemeClr val="accent1">
                  <a:lumMod val="80000"/>
                </a:schemeClr>
              </a:solidFill>
              <a:ln>
                <a:noFill/>
              </a:ln>
              <a:effectLst>
                <a:glow>
                  <a:schemeClr val="accent1">
                    <a:alpha val="40000"/>
                  </a:schemeClr>
                </a:glow>
              </a:effectLst>
            </c:spPr>
          </c:dPt>
          <c:dPt>
            <c:idx val="10"/>
            <c:bubble3D val="0"/>
            <c:spPr>
              <a:solidFill>
                <a:srgbClr val="92D050"/>
              </a:solidFill>
              <a:ln>
                <a:noFill/>
              </a:ln>
              <a:effectLst>
                <a:glow>
                  <a:schemeClr val="accent1">
                    <a:alpha val="40000"/>
                  </a:schemeClr>
                </a:glow>
              </a:effectLst>
            </c:spPr>
          </c:dPt>
          <c:dPt>
            <c:idx val="11"/>
            <c:bubble3D val="0"/>
            <c:spPr>
              <a:solidFill>
                <a:schemeClr val="accent5">
                  <a:lumMod val="80000"/>
                </a:schemeClr>
              </a:solidFill>
              <a:ln>
                <a:noFill/>
              </a:ln>
              <a:effectLst>
                <a:glow>
                  <a:schemeClr val="accent1">
                    <a:alpha val="40000"/>
                  </a:schemeClr>
                </a:glo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'educational_2019 (2)'!$A$2:$A$13</c:f>
              <c:strCache>
                <c:ptCount val="12"/>
                <c:pt idx="0">
                  <c:v>12th Pass</c:v>
                </c:pt>
                <c:pt idx="1">
                  <c:v>Doctorate</c:v>
                </c:pt>
                <c:pt idx="2">
                  <c:v>Others</c:v>
                </c:pt>
                <c:pt idx="3">
                  <c:v>Post Graduate</c:v>
                </c:pt>
                <c:pt idx="4">
                  <c:v>10th Pass</c:v>
                </c:pt>
                <c:pt idx="5">
                  <c:v>Graduate Professional</c:v>
                </c:pt>
                <c:pt idx="6">
                  <c:v>8th Pass</c:v>
                </c:pt>
                <c:pt idx="7">
                  <c:v>Graduate</c:v>
                </c:pt>
                <c:pt idx="8">
                  <c:v>5th Pass</c:v>
                </c:pt>
                <c:pt idx="9">
                  <c:v>Literate</c:v>
                </c:pt>
                <c:pt idx="10">
                  <c:v>Illiterate</c:v>
                </c:pt>
                <c:pt idx="11">
                  <c:v>Not Available</c:v>
                </c:pt>
              </c:strCache>
            </c:strRef>
          </c:cat>
          <c:val>
            <c:numRef>
              <c:f>'educational_2019 (2)'!$B$2:$B$13</c:f>
              <c:numCache>
                <c:formatCode>General</c:formatCode>
                <c:ptCount val="12"/>
                <c:pt idx="0">
                  <c:v>69</c:v>
                </c:pt>
                <c:pt idx="1">
                  <c:v>23</c:v>
                </c:pt>
                <c:pt idx="2">
                  <c:v>17</c:v>
                </c:pt>
                <c:pt idx="3">
                  <c:v>135</c:v>
                </c:pt>
                <c:pt idx="4">
                  <c:v>45</c:v>
                </c:pt>
                <c:pt idx="5">
                  <c:v>99</c:v>
                </c:pt>
                <c:pt idx="6">
                  <c:v>12</c:v>
                </c:pt>
                <c:pt idx="7">
                  <c:v>132</c:v>
                </c:pt>
                <c:pt idx="8">
                  <c:v>4</c:v>
                </c:pt>
                <c:pt idx="9">
                  <c:v>2</c:v>
                </c:pt>
                <c:pt idx="10">
                  <c:v>1</c:v>
                </c:pt>
                <c:pt idx="11">
                  <c:v>22</c:v>
                </c:pt>
              </c:numCache>
            </c:numRef>
          </c:val>
        </c:ser>
        <c:dLbls>
          <c:dLblPos val="ctr"/>
          <c:showLegendKey val="0"/>
          <c:showVal val="0"/>
          <c:showCatName val="0"/>
          <c:showSerName val="0"/>
          <c:showPercent val="1"/>
          <c:showBubbleSize val="0"/>
          <c:showLeaderLines val="1"/>
        </c:dLbls>
        <c:firstSliceAng val="0"/>
      </c:pieChart>
      <c:spPr>
        <a:noFill/>
        <a:ln>
          <a:noFill/>
        </a:ln>
        <a:effectLst>
          <a:glow>
            <a:schemeClr val="accent1">
              <a:alpha val="40000"/>
            </a:schemeClr>
          </a:glow>
          <a:outerShdw blurRad="50800" dist="50800" dir="5400000" sx="1000" sy="1000" algn="ctr" rotWithShape="0">
            <a:srgbClr val="000000">
              <a:alpha val="43137"/>
            </a:srgbClr>
          </a:outerShdw>
          <a:softEdge rad="0"/>
        </a:effectLst>
      </c:spPr>
    </c:plotArea>
    <c:legend>
      <c:legendPos val="r"/>
      <c:layout>
        <c:manualLayout>
          <c:xMode val="edge"/>
          <c:yMode val="edge"/>
          <c:x val="0.6420871501272265"/>
          <c:y val="0.17644393409157189"/>
          <c:w val="0.34124618320610695"/>
          <c:h val="0.7858850976961213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Category</a:t>
            </a:r>
            <a:r>
              <a:rPr lang="en-IN" baseline="0"/>
              <a:t> vs Winners</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Categorywisewinners!$B$1</c:f>
              <c:strCache>
                <c:ptCount val="1"/>
                <c:pt idx="0">
                  <c:v>Overall Category Ratio</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Categorywisewinners!$A$2:$A$4</c:f>
              <c:strCache>
                <c:ptCount val="3"/>
                <c:pt idx="0">
                  <c:v>ST</c:v>
                </c:pt>
                <c:pt idx="1">
                  <c:v>SC</c:v>
                </c:pt>
                <c:pt idx="2">
                  <c:v>GENERAL</c:v>
                </c:pt>
              </c:strCache>
            </c:strRef>
          </c:cat>
          <c:val>
            <c:numRef>
              <c:f>Categorywisewinners!$B$2:$B$4</c:f>
              <c:numCache>
                <c:formatCode>General</c:formatCode>
                <c:ptCount val="3"/>
                <c:pt idx="0">
                  <c:v>243</c:v>
                </c:pt>
                <c:pt idx="1">
                  <c:v>383</c:v>
                </c:pt>
                <c:pt idx="2">
                  <c:v>1392</c:v>
                </c:pt>
              </c:numCache>
            </c:numRef>
          </c:val>
        </c:ser>
        <c:ser>
          <c:idx val="1"/>
          <c:order val="1"/>
          <c:tx>
            <c:strRef>
              <c:f>Categorywisewinners!$C$1</c:f>
              <c:strCache>
                <c:ptCount val="1"/>
                <c:pt idx="0">
                  <c:v>Winning Category Ratio</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Categorywisewinners!$A$2:$A$4</c:f>
              <c:strCache>
                <c:ptCount val="3"/>
                <c:pt idx="0">
                  <c:v>ST</c:v>
                </c:pt>
                <c:pt idx="1">
                  <c:v>SC</c:v>
                </c:pt>
                <c:pt idx="2">
                  <c:v>GENERAL</c:v>
                </c:pt>
              </c:strCache>
            </c:strRef>
          </c:cat>
          <c:val>
            <c:numRef>
              <c:f>Categorywisewinners!$C$2:$C$4</c:f>
              <c:numCache>
                <c:formatCode>General</c:formatCode>
                <c:ptCount val="3"/>
                <c:pt idx="0">
                  <c:v>55</c:v>
                </c:pt>
                <c:pt idx="1">
                  <c:v>85</c:v>
                </c:pt>
                <c:pt idx="2">
                  <c:v>399</c:v>
                </c:pt>
              </c:numCache>
            </c:numRef>
          </c:val>
        </c:ser>
        <c:dLbls>
          <c:dLblPos val="inEnd"/>
          <c:showLegendKey val="0"/>
          <c:showVal val="1"/>
          <c:showCatName val="0"/>
          <c:showSerName val="0"/>
          <c:showPercent val="0"/>
          <c:showBubbleSize val="0"/>
        </c:dLbls>
        <c:gapWidth val="65"/>
        <c:axId val="-662016768"/>
        <c:axId val="-662027104"/>
      </c:barChart>
      <c:catAx>
        <c:axId val="-66201676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62027104"/>
        <c:crosses val="autoZero"/>
        <c:auto val="1"/>
        <c:lblAlgn val="ctr"/>
        <c:lblOffset val="100"/>
        <c:noMultiLvlLbl val="0"/>
      </c:catAx>
      <c:valAx>
        <c:axId val="-6620271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62016768"/>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Constituency vs State Participation-2019</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statevsconstituency2019!$C$1</c:f>
              <c:strCache>
                <c:ptCount val="1"/>
                <c:pt idx="0">
                  <c:v>State</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dLbl>
              <c:idx val="0"/>
              <c:layout/>
              <c:tx>
                <c:rich>
                  <a:bodyPr/>
                  <a:lstStyle/>
                  <a:p>
                    <a:fld id="{2523885C-A827-4786-BB8A-CE35AD9BFBA3}" type="CELLRANGE">
                      <a:rPr lang="en-US"/>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showDataLabelsRange val="1"/>
                </c:ext>
              </c:extLst>
            </c:dLbl>
            <c:dLbl>
              <c:idx val="1"/>
              <c:layout/>
              <c:tx>
                <c:rich>
                  <a:bodyPr/>
                  <a:lstStyle/>
                  <a:p>
                    <a:fld id="{30213A5C-72C3-492D-9C5B-CF28388AA16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
              <c:layout/>
              <c:tx>
                <c:rich>
                  <a:bodyPr/>
                  <a:lstStyle/>
                  <a:p>
                    <a:fld id="{EF6AB236-992A-42D6-BF90-9A0EEEF3473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
              <c:layout/>
              <c:tx>
                <c:rich>
                  <a:bodyPr/>
                  <a:lstStyle/>
                  <a:p>
                    <a:fld id="{C7C8737E-A8D0-4A0F-816B-2A587A0D50A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
              <c:layout/>
              <c:tx>
                <c:rich>
                  <a:bodyPr/>
                  <a:lstStyle/>
                  <a:p>
                    <a:fld id="{950E222E-A45D-448C-B86C-C13D49C3DBE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
              <c:layout/>
              <c:tx>
                <c:rich>
                  <a:bodyPr/>
                  <a:lstStyle/>
                  <a:p>
                    <a:fld id="{D44C40D1-DFAA-4E4A-B5D0-2D5372E15ED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
              <c:layout/>
              <c:tx>
                <c:rich>
                  <a:bodyPr/>
                  <a:lstStyle/>
                  <a:p>
                    <a:fld id="{8F778705-650D-4D4B-A7F0-DB374EEED06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
              <c:layout/>
              <c:tx>
                <c:rich>
                  <a:bodyPr/>
                  <a:lstStyle/>
                  <a:p>
                    <a:fld id="{7B2B6022-421C-4F50-805E-7F4A674BDD44}"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
              <c:layout/>
              <c:tx>
                <c:rich>
                  <a:bodyPr/>
                  <a:lstStyle/>
                  <a:p>
                    <a:fld id="{7B342227-D245-4E26-BFFB-32BA9165712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
              <c:layout/>
              <c:tx>
                <c:rich>
                  <a:bodyPr/>
                  <a:lstStyle/>
                  <a:p>
                    <a:fld id="{8DE7DF89-89F9-4D44-AE8A-0160342CB31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
              <c:layout/>
              <c:tx>
                <c:rich>
                  <a:bodyPr/>
                  <a:lstStyle/>
                  <a:p>
                    <a:fld id="{E6A48485-0781-4EAA-A298-E3C64F83796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
              <c:layout/>
              <c:tx>
                <c:rich>
                  <a:bodyPr/>
                  <a:lstStyle/>
                  <a:p>
                    <a:fld id="{FEA32931-BA7C-473B-8FD7-ACC058BCB77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
              <c:layout/>
              <c:tx>
                <c:rich>
                  <a:bodyPr/>
                  <a:lstStyle/>
                  <a:p>
                    <a:fld id="{41E08986-10AE-4374-9064-EFCB718159A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3"/>
              <c:layout/>
              <c:tx>
                <c:rich>
                  <a:bodyPr/>
                  <a:lstStyle/>
                  <a:p>
                    <a:fld id="{77EA213B-51B0-4BF3-80BD-7A2A70F9799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4"/>
              <c:layout/>
              <c:tx>
                <c:rich>
                  <a:bodyPr/>
                  <a:lstStyle/>
                  <a:p>
                    <a:fld id="{24FE486D-574C-494E-8823-DD9DFA055C1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5"/>
              <c:layout/>
              <c:tx>
                <c:rich>
                  <a:bodyPr/>
                  <a:lstStyle/>
                  <a:p>
                    <a:fld id="{36F58F7B-028B-4986-AD44-0A9A8A051C0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6"/>
              <c:layout/>
              <c:tx>
                <c:rich>
                  <a:bodyPr/>
                  <a:lstStyle/>
                  <a:p>
                    <a:fld id="{F084A4E1-0A30-446B-B366-3FDBEA867EC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7"/>
              <c:layout/>
              <c:tx>
                <c:rich>
                  <a:bodyPr/>
                  <a:lstStyle/>
                  <a:p>
                    <a:fld id="{FCC93213-B71E-42B6-BD44-3C23BBA5926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8"/>
              <c:layout/>
              <c:tx>
                <c:rich>
                  <a:bodyPr/>
                  <a:lstStyle/>
                  <a:p>
                    <a:fld id="{889552DB-03D5-4618-8FE5-41CB99BCD7C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9"/>
              <c:layout/>
              <c:tx>
                <c:rich>
                  <a:bodyPr/>
                  <a:lstStyle/>
                  <a:p>
                    <a:fld id="{969EA11D-FB0D-4A31-87FF-54D2257A12A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0"/>
              <c:layout/>
              <c:tx>
                <c:rich>
                  <a:bodyPr/>
                  <a:lstStyle/>
                  <a:p>
                    <a:fld id="{4FA3CF93-F61E-4069-BED8-D71FDB898E1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1"/>
              <c:layout/>
              <c:tx>
                <c:rich>
                  <a:bodyPr/>
                  <a:lstStyle/>
                  <a:p>
                    <a:fld id="{2D223069-FA77-45BF-80A0-D6BF21638DD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2"/>
              <c:layout/>
              <c:tx>
                <c:rich>
                  <a:bodyPr/>
                  <a:lstStyle/>
                  <a:p>
                    <a:fld id="{80BF531C-E821-4458-BF75-5A111D41345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3"/>
              <c:layout/>
              <c:tx>
                <c:rich>
                  <a:bodyPr/>
                  <a:lstStyle/>
                  <a:p>
                    <a:fld id="{9D0DFD14-210C-40D7-ACB8-D70432D87A7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4"/>
              <c:layout/>
              <c:tx>
                <c:rich>
                  <a:bodyPr/>
                  <a:lstStyle/>
                  <a:p>
                    <a:fld id="{6ED67684-BEDB-4069-B1B5-9F3AE181924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5"/>
              <c:layout/>
              <c:tx>
                <c:rich>
                  <a:bodyPr/>
                  <a:lstStyle/>
                  <a:p>
                    <a:fld id="{8C37F080-2E7C-4A14-91D6-765B8285668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6"/>
              <c:layout/>
              <c:tx>
                <c:rich>
                  <a:bodyPr/>
                  <a:lstStyle/>
                  <a:p>
                    <a:fld id="{2D5ADC66-7387-4D9A-8017-AAAE935E0A84}"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7"/>
              <c:layout/>
              <c:tx>
                <c:rich>
                  <a:bodyPr/>
                  <a:lstStyle/>
                  <a:p>
                    <a:fld id="{287CD04D-CB95-4031-8033-24C52E880D3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8"/>
              <c:layout/>
              <c:tx>
                <c:rich>
                  <a:bodyPr/>
                  <a:lstStyle/>
                  <a:p>
                    <a:fld id="{792A7C04-19B0-4496-BA99-0E3F1D40215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9"/>
              <c:layout/>
              <c:tx>
                <c:rich>
                  <a:bodyPr/>
                  <a:lstStyle/>
                  <a:p>
                    <a:fld id="{0DC01375-60E1-4AFE-9D32-7780203595F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0"/>
              <c:layout/>
              <c:tx>
                <c:rich>
                  <a:bodyPr/>
                  <a:lstStyle/>
                  <a:p>
                    <a:fld id="{C5E3AD2A-E234-4BCE-87EE-F50B9DF388B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1"/>
              <c:layout/>
              <c:tx>
                <c:rich>
                  <a:bodyPr/>
                  <a:lstStyle/>
                  <a:p>
                    <a:fld id="{54A79B82-0B59-4D88-BA27-37A486D9E22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2"/>
              <c:layout/>
              <c:tx>
                <c:rich>
                  <a:bodyPr/>
                  <a:lstStyle/>
                  <a:p>
                    <a:fld id="{8C6265AF-A599-456C-801F-318D2F81278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3"/>
              <c:layout/>
              <c:tx>
                <c:rich>
                  <a:bodyPr/>
                  <a:lstStyle/>
                  <a:p>
                    <a:fld id="{F4707401-FC01-4D64-9B3A-16906C6A6E04}"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4"/>
              <c:layout/>
              <c:tx>
                <c:rich>
                  <a:bodyPr/>
                  <a:lstStyle/>
                  <a:p>
                    <a:fld id="{7B4D530B-A16A-4D0B-B2DD-A5E042B2E3F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5"/>
              <c:layout/>
              <c:tx>
                <c:rich>
                  <a:bodyPr/>
                  <a:lstStyle/>
                  <a:p>
                    <a:fld id="{214A42B6-BC65-4193-81CF-CA900261AA6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6"/>
              <c:layout/>
              <c:tx>
                <c:rich>
                  <a:bodyPr/>
                  <a:lstStyle/>
                  <a:p>
                    <a:fld id="{B7C33331-0B57-406E-AFD6-AF92F79DE90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7"/>
              <c:layout/>
              <c:tx>
                <c:rich>
                  <a:bodyPr/>
                  <a:lstStyle/>
                  <a:p>
                    <a:fld id="{10DA76E7-FD28-44A1-B8CC-2118960004B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8"/>
              <c:layout/>
              <c:tx>
                <c:rich>
                  <a:bodyPr/>
                  <a:lstStyle/>
                  <a:p>
                    <a:fld id="{6E4AB7D9-F38D-4C8B-87B7-91CD93AE6F4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9"/>
              <c:layout/>
              <c:tx>
                <c:rich>
                  <a:bodyPr/>
                  <a:lstStyle/>
                  <a:p>
                    <a:fld id="{48CB5A7E-462E-4F05-BB27-792AAC326DD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0"/>
              <c:layout/>
              <c:tx>
                <c:rich>
                  <a:bodyPr/>
                  <a:lstStyle/>
                  <a:p>
                    <a:fld id="{A07F357C-FAA2-4CAE-AD65-35EAA1CC28E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1"/>
              <c:layout/>
              <c:tx>
                <c:rich>
                  <a:bodyPr/>
                  <a:lstStyle/>
                  <a:p>
                    <a:fld id="{CE2402E5-2B97-4523-B5A9-764B6E3047AB}"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2"/>
              <c:layout/>
              <c:tx>
                <c:rich>
                  <a:bodyPr/>
                  <a:lstStyle/>
                  <a:p>
                    <a:fld id="{4CFAAFFE-63DE-43D3-A205-61D5E87F797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3"/>
              <c:layout/>
              <c:tx>
                <c:rich>
                  <a:bodyPr/>
                  <a:lstStyle/>
                  <a:p>
                    <a:fld id="{97D8553F-5CDA-4457-94CA-DE109A79707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4"/>
              <c:layout/>
              <c:tx>
                <c:rich>
                  <a:bodyPr/>
                  <a:lstStyle/>
                  <a:p>
                    <a:fld id="{AF3E303E-59DF-4614-A1A8-09D97635824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5"/>
              <c:layout/>
              <c:tx>
                <c:rich>
                  <a:bodyPr/>
                  <a:lstStyle/>
                  <a:p>
                    <a:fld id="{1E2C7D81-E441-4D37-AD8F-BA41494705D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6"/>
              <c:layout/>
              <c:tx>
                <c:rich>
                  <a:bodyPr/>
                  <a:lstStyle/>
                  <a:p>
                    <a:fld id="{D593A1F0-0F1C-4EA4-8DAF-F0AA261235B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7"/>
              <c:layout/>
              <c:tx>
                <c:rich>
                  <a:bodyPr/>
                  <a:lstStyle/>
                  <a:p>
                    <a:fld id="{F8564210-673B-4715-9B18-68CDA887F81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8"/>
              <c:layout/>
              <c:tx>
                <c:rich>
                  <a:bodyPr/>
                  <a:lstStyle/>
                  <a:p>
                    <a:fld id="{6FF105FB-74AC-4BD3-9420-A010B111397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9"/>
              <c:layout/>
              <c:tx>
                <c:rich>
                  <a:bodyPr/>
                  <a:lstStyle/>
                  <a:p>
                    <a:fld id="{320382AA-02F4-4E67-B57C-CBE0E8DD214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0"/>
              <c:layout/>
              <c:tx>
                <c:rich>
                  <a:bodyPr/>
                  <a:lstStyle/>
                  <a:p>
                    <a:fld id="{D35A7303-3893-4E47-9D3E-E05355AFCD8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1"/>
              <c:layout/>
              <c:tx>
                <c:rich>
                  <a:bodyPr/>
                  <a:lstStyle/>
                  <a:p>
                    <a:fld id="{FEA2697C-8AC1-4EAA-8577-463BC5B4CB6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2"/>
              <c:layout/>
              <c:tx>
                <c:rich>
                  <a:bodyPr/>
                  <a:lstStyle/>
                  <a:p>
                    <a:fld id="{813D8611-A49E-41A4-BA0F-312B8F8E723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3"/>
              <c:layout/>
              <c:tx>
                <c:rich>
                  <a:bodyPr/>
                  <a:lstStyle/>
                  <a:p>
                    <a:fld id="{52CB4AB0-46FA-4890-963E-89CFFAD33B94}"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4"/>
              <c:layout/>
              <c:tx>
                <c:rich>
                  <a:bodyPr/>
                  <a:lstStyle/>
                  <a:p>
                    <a:fld id="{6522DFD2-DCF5-4CE4-B163-7A55369EBAC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5"/>
              <c:layout/>
              <c:tx>
                <c:rich>
                  <a:bodyPr/>
                  <a:lstStyle/>
                  <a:p>
                    <a:fld id="{46B8C0BE-518B-4D04-B812-4A7D1D93771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6"/>
              <c:layout/>
              <c:tx>
                <c:rich>
                  <a:bodyPr/>
                  <a:lstStyle/>
                  <a:p>
                    <a:fld id="{E0B02AEF-B629-40F3-89CF-1A153ABD2F2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7"/>
              <c:layout/>
              <c:tx>
                <c:rich>
                  <a:bodyPr/>
                  <a:lstStyle/>
                  <a:p>
                    <a:fld id="{DB0F9487-FCB5-4051-AA44-338EC7EE5B3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8"/>
              <c:layout/>
              <c:tx>
                <c:rich>
                  <a:bodyPr/>
                  <a:lstStyle/>
                  <a:p>
                    <a:fld id="{7AB202F4-CD8D-4F5D-AAE8-7FD59187AEC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9"/>
              <c:layout/>
              <c:tx>
                <c:rich>
                  <a:bodyPr/>
                  <a:lstStyle/>
                  <a:p>
                    <a:fld id="{B6B4499D-0AE3-445D-BE45-10A80C0846C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0"/>
              <c:layout/>
              <c:tx>
                <c:rich>
                  <a:bodyPr/>
                  <a:lstStyle/>
                  <a:p>
                    <a:fld id="{08553D98-854E-4BCB-8A6E-C4BA8237F2E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1"/>
              <c:layout/>
              <c:tx>
                <c:rich>
                  <a:bodyPr/>
                  <a:lstStyle/>
                  <a:p>
                    <a:fld id="{BEDF711F-6E1F-4E08-921A-D28976E6745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2"/>
              <c:layout/>
              <c:tx>
                <c:rich>
                  <a:bodyPr/>
                  <a:lstStyle/>
                  <a:p>
                    <a:fld id="{BA0801F2-BB26-4F54-92AC-6A33888148E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3"/>
              <c:layout/>
              <c:tx>
                <c:rich>
                  <a:bodyPr/>
                  <a:lstStyle/>
                  <a:p>
                    <a:fld id="{4FF51DC6-245F-4206-B561-BE28011235E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4"/>
              <c:layout/>
              <c:tx>
                <c:rich>
                  <a:bodyPr/>
                  <a:lstStyle/>
                  <a:p>
                    <a:fld id="{3D842065-EEDA-4888-BCF3-58FCC6F5EB3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5"/>
              <c:layout/>
              <c:tx>
                <c:rich>
                  <a:bodyPr/>
                  <a:lstStyle/>
                  <a:p>
                    <a:fld id="{D3C0342D-F5A6-4926-B538-51CCEC681C4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6"/>
              <c:layout/>
              <c:tx>
                <c:rich>
                  <a:bodyPr/>
                  <a:lstStyle/>
                  <a:p>
                    <a:fld id="{1B0FA4CB-DDEC-4FFD-9F7E-28153C78932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7"/>
              <c:layout/>
              <c:tx>
                <c:rich>
                  <a:bodyPr/>
                  <a:lstStyle/>
                  <a:p>
                    <a:fld id="{EAC48E58-1B0C-4054-A8CE-E2F9B7B496A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8"/>
              <c:layout/>
              <c:tx>
                <c:rich>
                  <a:bodyPr/>
                  <a:lstStyle/>
                  <a:p>
                    <a:fld id="{00278408-C719-40A6-BDF2-52E12F0FE39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9"/>
              <c:layout/>
              <c:tx>
                <c:rich>
                  <a:bodyPr/>
                  <a:lstStyle/>
                  <a:p>
                    <a:fld id="{739C819F-7E2D-4DF0-83B1-B56A70D7FB3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0"/>
              <c:layout/>
              <c:tx>
                <c:rich>
                  <a:bodyPr/>
                  <a:lstStyle/>
                  <a:p>
                    <a:fld id="{8CC80F49-A146-41E4-BD96-B1DBAFD063E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1"/>
              <c:layout/>
              <c:tx>
                <c:rich>
                  <a:bodyPr/>
                  <a:lstStyle/>
                  <a:p>
                    <a:fld id="{FF5A2F7D-42AD-4DD1-8D79-475313F3F38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2"/>
              <c:layout/>
              <c:tx>
                <c:rich>
                  <a:bodyPr/>
                  <a:lstStyle/>
                  <a:p>
                    <a:fld id="{27931413-806B-456A-89F0-CCA10C896A5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3"/>
              <c:layout/>
              <c:tx>
                <c:rich>
                  <a:bodyPr/>
                  <a:lstStyle/>
                  <a:p>
                    <a:fld id="{10EB4744-1CF8-4937-BBD3-D3B9318A088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4"/>
              <c:layout/>
              <c:tx>
                <c:rich>
                  <a:bodyPr/>
                  <a:lstStyle/>
                  <a:p>
                    <a:fld id="{9DBC0A94-41D4-4D6F-8DCA-FE5CE72DA38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5"/>
              <c:layout/>
              <c:tx>
                <c:rich>
                  <a:bodyPr/>
                  <a:lstStyle/>
                  <a:p>
                    <a:fld id="{687DC5FA-2FD4-4CF2-ACEA-9E288CE24D4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6"/>
              <c:layout/>
              <c:tx>
                <c:rich>
                  <a:bodyPr/>
                  <a:lstStyle/>
                  <a:p>
                    <a:fld id="{DADCACE8-58AD-4131-B4AB-24CB37C032C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7"/>
              <c:layout/>
              <c:tx>
                <c:rich>
                  <a:bodyPr/>
                  <a:lstStyle/>
                  <a:p>
                    <a:fld id="{13E939AD-B1FC-46E5-9D6D-C3D81D35627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8"/>
              <c:layout/>
              <c:tx>
                <c:rich>
                  <a:bodyPr/>
                  <a:lstStyle/>
                  <a:p>
                    <a:fld id="{F6284481-5BB6-4F11-BB14-F069A706B44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9"/>
              <c:layout/>
              <c:tx>
                <c:rich>
                  <a:bodyPr/>
                  <a:lstStyle/>
                  <a:p>
                    <a:fld id="{328D1C98-E6F6-4A1B-A8E2-930DCC8888DB}"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0"/>
              <c:layout/>
              <c:tx>
                <c:rich>
                  <a:bodyPr/>
                  <a:lstStyle/>
                  <a:p>
                    <a:fld id="{1B1A2796-22A0-474F-8720-9CDD2E7BAD8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1"/>
              <c:layout/>
              <c:tx>
                <c:rich>
                  <a:bodyPr/>
                  <a:lstStyle/>
                  <a:p>
                    <a:fld id="{F7314FC2-8272-414F-9476-299944D8363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2"/>
              <c:layout/>
              <c:tx>
                <c:rich>
                  <a:bodyPr/>
                  <a:lstStyle/>
                  <a:p>
                    <a:fld id="{53A79ADE-6D77-4D18-B36D-6E4F0E49BD6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3"/>
              <c:layout/>
              <c:tx>
                <c:rich>
                  <a:bodyPr/>
                  <a:lstStyle/>
                  <a:p>
                    <a:fld id="{B7134223-603B-4BDB-94EF-15904555B70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4"/>
              <c:layout/>
              <c:tx>
                <c:rich>
                  <a:bodyPr/>
                  <a:lstStyle/>
                  <a:p>
                    <a:fld id="{58E025BF-E384-4E5D-9188-FF6625E2162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5"/>
              <c:layout/>
              <c:tx>
                <c:rich>
                  <a:bodyPr/>
                  <a:lstStyle/>
                  <a:p>
                    <a:fld id="{A68439C3-800C-405B-AE64-CF2BB0F7926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6"/>
              <c:layout/>
              <c:tx>
                <c:rich>
                  <a:bodyPr/>
                  <a:lstStyle/>
                  <a:p>
                    <a:fld id="{78E919D5-F50A-4D45-A313-3E7C3A094AD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7"/>
              <c:layout/>
              <c:tx>
                <c:rich>
                  <a:bodyPr/>
                  <a:lstStyle/>
                  <a:p>
                    <a:fld id="{83FA1753-0664-4B09-B9D6-82A15158E2B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8"/>
              <c:layout/>
              <c:tx>
                <c:rich>
                  <a:bodyPr/>
                  <a:lstStyle/>
                  <a:p>
                    <a:fld id="{121D234C-8016-49F9-B655-A16D06E0217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9"/>
              <c:layout/>
              <c:tx>
                <c:rich>
                  <a:bodyPr/>
                  <a:lstStyle/>
                  <a:p>
                    <a:fld id="{40CFCFE4-2D86-45D8-972E-401DB96C11F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0"/>
              <c:layout/>
              <c:tx>
                <c:rich>
                  <a:bodyPr/>
                  <a:lstStyle/>
                  <a:p>
                    <a:fld id="{F29AFE8E-A622-4261-9DB3-13C7DA13AA3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1"/>
              <c:layout/>
              <c:tx>
                <c:rich>
                  <a:bodyPr/>
                  <a:lstStyle/>
                  <a:p>
                    <a:fld id="{017C5604-E268-4C8D-A03D-E49A66CF5E1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2"/>
              <c:layout/>
              <c:tx>
                <c:rich>
                  <a:bodyPr/>
                  <a:lstStyle/>
                  <a:p>
                    <a:fld id="{17CBF53F-B8D8-44F6-B407-CB65B759C88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3"/>
              <c:layout/>
              <c:tx>
                <c:rich>
                  <a:bodyPr/>
                  <a:lstStyle/>
                  <a:p>
                    <a:fld id="{BDCBA8CB-4423-4A01-B4C2-620B83AD37D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4"/>
              <c:layout/>
              <c:tx>
                <c:rich>
                  <a:bodyPr/>
                  <a:lstStyle/>
                  <a:p>
                    <a:fld id="{DEC73D75-85EF-4CD2-AA02-3199199C025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5"/>
              <c:layout/>
              <c:tx>
                <c:rich>
                  <a:bodyPr/>
                  <a:lstStyle/>
                  <a:p>
                    <a:fld id="{3B703017-A6F9-4CDD-B709-6297BD1381A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6"/>
              <c:layout/>
              <c:tx>
                <c:rich>
                  <a:bodyPr/>
                  <a:lstStyle/>
                  <a:p>
                    <a:fld id="{708F16AB-1BA3-4990-A7A2-0690D041DD7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7"/>
              <c:layout/>
              <c:tx>
                <c:rich>
                  <a:bodyPr/>
                  <a:lstStyle/>
                  <a:p>
                    <a:fld id="{AC8E48C5-ED08-4820-A1BD-F6566F1593D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8"/>
              <c:layout/>
              <c:tx>
                <c:rich>
                  <a:bodyPr/>
                  <a:lstStyle/>
                  <a:p>
                    <a:fld id="{808F6D37-43F3-424B-86A7-0B7DB947515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9"/>
              <c:layout/>
              <c:tx>
                <c:rich>
                  <a:bodyPr/>
                  <a:lstStyle/>
                  <a:p>
                    <a:fld id="{0B9A8845-6E50-4B12-838F-1EA51D948F0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0"/>
              <c:layout/>
              <c:tx>
                <c:rich>
                  <a:bodyPr/>
                  <a:lstStyle/>
                  <a:p>
                    <a:fld id="{1AF14E03-7482-440B-82F1-3F9E80D36A5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1"/>
              <c:layout/>
              <c:tx>
                <c:rich>
                  <a:bodyPr/>
                  <a:lstStyle/>
                  <a:p>
                    <a:fld id="{C950A048-A098-4CA7-B43A-F428D2F29CD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2"/>
              <c:layout/>
              <c:tx>
                <c:rich>
                  <a:bodyPr/>
                  <a:lstStyle/>
                  <a:p>
                    <a:fld id="{A5F74064-1CDF-4971-9895-C59491D4A26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3"/>
              <c:layout/>
              <c:tx>
                <c:rich>
                  <a:bodyPr/>
                  <a:lstStyle/>
                  <a:p>
                    <a:fld id="{DD41E5ED-EA5B-4019-B66F-5870E19CE26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4"/>
              <c:layout/>
              <c:tx>
                <c:rich>
                  <a:bodyPr/>
                  <a:lstStyle/>
                  <a:p>
                    <a:fld id="{C2BFD44E-3029-41A1-AB23-90E689FD72C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5"/>
              <c:layout/>
              <c:tx>
                <c:rich>
                  <a:bodyPr/>
                  <a:lstStyle/>
                  <a:p>
                    <a:fld id="{9D012E2C-2124-4F5F-8005-8F63CF14FAB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6"/>
              <c:layout/>
              <c:tx>
                <c:rich>
                  <a:bodyPr/>
                  <a:lstStyle/>
                  <a:p>
                    <a:fld id="{C543C8E7-3BB7-4BEB-8607-98B61D3CDDA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7"/>
              <c:layout/>
              <c:tx>
                <c:rich>
                  <a:bodyPr/>
                  <a:lstStyle/>
                  <a:p>
                    <a:fld id="{58641219-CF67-4C81-BBC5-FDBBE16AC79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8"/>
              <c:layout/>
              <c:tx>
                <c:rich>
                  <a:bodyPr/>
                  <a:lstStyle/>
                  <a:p>
                    <a:fld id="{F04883B2-3E8B-47CD-84D6-CACEF192184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9"/>
              <c:layout/>
              <c:tx>
                <c:rich>
                  <a:bodyPr/>
                  <a:lstStyle/>
                  <a:p>
                    <a:fld id="{EB9A9AF8-2F97-4B5D-A93D-899CBB3141D4}"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0"/>
              <c:layout/>
              <c:tx>
                <c:rich>
                  <a:bodyPr/>
                  <a:lstStyle/>
                  <a:p>
                    <a:fld id="{5A86B9E6-F355-40C6-8822-92375D1B57D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1"/>
              <c:layout/>
              <c:tx>
                <c:rich>
                  <a:bodyPr/>
                  <a:lstStyle/>
                  <a:p>
                    <a:fld id="{2982FB88-1E26-41C1-A9DA-7300EA5218A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2"/>
              <c:layout/>
              <c:tx>
                <c:rich>
                  <a:bodyPr/>
                  <a:lstStyle/>
                  <a:p>
                    <a:fld id="{83D41212-BE27-4103-AA6C-10BC3FCACC3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3"/>
              <c:layout/>
              <c:tx>
                <c:rich>
                  <a:bodyPr/>
                  <a:lstStyle/>
                  <a:p>
                    <a:fld id="{617EEDB9-2702-4E2B-8062-BBBDD9349BF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4"/>
              <c:layout/>
              <c:tx>
                <c:rich>
                  <a:bodyPr/>
                  <a:lstStyle/>
                  <a:p>
                    <a:fld id="{C9CFE772-D28A-4251-8F2A-B051622DB68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5"/>
              <c:layout/>
              <c:tx>
                <c:rich>
                  <a:bodyPr/>
                  <a:lstStyle/>
                  <a:p>
                    <a:fld id="{D81EA12C-54B5-4E99-8BEA-CDF187B7F02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6"/>
              <c:layout/>
              <c:tx>
                <c:rich>
                  <a:bodyPr/>
                  <a:lstStyle/>
                  <a:p>
                    <a:fld id="{55A4CD8F-2DA8-4334-90E0-A104CCF1515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7"/>
              <c:layout/>
              <c:tx>
                <c:rich>
                  <a:bodyPr/>
                  <a:lstStyle/>
                  <a:p>
                    <a:fld id="{9D8E7B1F-7B5E-4C6F-8F51-9600ED655EA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8"/>
              <c:layout/>
              <c:tx>
                <c:rich>
                  <a:bodyPr/>
                  <a:lstStyle/>
                  <a:p>
                    <a:fld id="{D0B78010-2AF5-45CB-B945-A26C02F112F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9"/>
              <c:layout/>
              <c:tx>
                <c:rich>
                  <a:bodyPr/>
                  <a:lstStyle/>
                  <a:p>
                    <a:fld id="{CA438E29-E5C5-43E2-AC63-4F741F15953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0"/>
              <c:layout/>
              <c:tx>
                <c:rich>
                  <a:bodyPr/>
                  <a:lstStyle/>
                  <a:p>
                    <a:fld id="{39278D23-8257-4A81-A2DC-F35CED45AF3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1"/>
              <c:layout/>
              <c:tx>
                <c:rich>
                  <a:bodyPr/>
                  <a:lstStyle/>
                  <a:p>
                    <a:fld id="{D2BB36EF-8759-42C3-97EC-EA8D27010B44}"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2"/>
              <c:layout/>
              <c:tx>
                <c:rich>
                  <a:bodyPr/>
                  <a:lstStyle/>
                  <a:p>
                    <a:fld id="{69F4D300-FA9E-4D31-9763-44432C00EF1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3"/>
              <c:layout/>
              <c:tx>
                <c:rich>
                  <a:bodyPr/>
                  <a:lstStyle/>
                  <a:p>
                    <a:fld id="{50CA09BE-8A17-45F8-BA97-6C999DE6ADD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4"/>
              <c:layout/>
              <c:tx>
                <c:rich>
                  <a:bodyPr/>
                  <a:lstStyle/>
                  <a:p>
                    <a:fld id="{E8D61338-EA8E-4DD3-B8BD-BA5D3820A6F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5"/>
              <c:layout/>
              <c:tx>
                <c:rich>
                  <a:bodyPr/>
                  <a:lstStyle/>
                  <a:p>
                    <a:fld id="{FC9EBFE3-EE3C-4F31-B520-C3C85372463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6"/>
              <c:layout/>
              <c:tx>
                <c:rich>
                  <a:bodyPr/>
                  <a:lstStyle/>
                  <a:p>
                    <a:fld id="{CD7938EA-BF1D-4951-A208-7329D0DE494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7"/>
              <c:layout/>
              <c:tx>
                <c:rich>
                  <a:bodyPr/>
                  <a:lstStyle/>
                  <a:p>
                    <a:fld id="{C581090B-EC85-4464-95E9-B3E79B0173F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8"/>
              <c:layout/>
              <c:tx>
                <c:rich>
                  <a:bodyPr/>
                  <a:lstStyle/>
                  <a:p>
                    <a:fld id="{DA5F4DCD-203B-4E84-81EA-19D74609038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9"/>
              <c:layout/>
              <c:tx>
                <c:rich>
                  <a:bodyPr/>
                  <a:lstStyle/>
                  <a:p>
                    <a:fld id="{23D13F46-913E-4714-84C6-C0107878EC5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30"/>
              <c:layout/>
              <c:tx>
                <c:rich>
                  <a:bodyPr/>
                  <a:lstStyle/>
                  <a:p>
                    <a:fld id="{1813D6D0-CDFE-4C48-AFF6-A42FBB7E107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31"/>
              <c:layout/>
              <c:tx>
                <c:rich>
                  <a:bodyPr/>
                  <a:lstStyle/>
                  <a:p>
                    <a:fld id="{12EC4950-D98F-4235-985D-7EDB9569D1FB}"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0"/>
            <c:showCatName val="0"/>
            <c:showSerName val="0"/>
            <c:showPercent val="0"/>
            <c:showBubbleSize val="0"/>
            <c:separator>, </c:separator>
            <c:showLeaderLines val="0"/>
            <c:extLst>
              <c:ext xmlns:c15="http://schemas.microsoft.com/office/drawing/2012/chart" uri="{CE6537A1-D6FC-4f65-9D91-7224C49458BB}">
                <c15:layout/>
                <c15:showDataLabelsRange val="1"/>
                <c15:showLeaderLines val="1"/>
                <c15:leaderLines>
                  <c:spPr>
                    <a:ln w="9525">
                      <a:solidFill>
                        <a:schemeClr val="lt1">
                          <a:lumMod val="95000"/>
                          <a:alpha val="54000"/>
                        </a:schemeClr>
                      </a:solidFill>
                    </a:ln>
                    <a:effectLst/>
                  </c:spPr>
                </c15:leaderLines>
              </c:ext>
            </c:extLst>
          </c:dLbls>
          <c:xVal>
            <c:numRef>
              <c:f>statevsconstituency2019!$B$2:$B$134</c:f>
              <c:numCache>
                <c:formatCode>General</c:formatCode>
                <c:ptCount val="132"/>
                <c:pt idx="0">
                  <c:v>418</c:v>
                </c:pt>
                <c:pt idx="1">
                  <c:v>412</c:v>
                </c:pt>
                <c:pt idx="2">
                  <c:v>163</c:v>
                </c:pt>
                <c:pt idx="3">
                  <c:v>137</c:v>
                </c:pt>
                <c:pt idx="4">
                  <c:v>100</c:v>
                </c:pt>
                <c:pt idx="5">
                  <c:v>47</c:v>
                </c:pt>
                <c:pt idx="6">
                  <c:v>47</c:v>
                </c:pt>
                <c:pt idx="7">
                  <c:v>39</c:v>
                </c:pt>
                <c:pt idx="8">
                  <c:v>38</c:v>
                </c:pt>
                <c:pt idx="9">
                  <c:v>36</c:v>
                </c:pt>
                <c:pt idx="10">
                  <c:v>26</c:v>
                </c:pt>
                <c:pt idx="11">
                  <c:v>25</c:v>
                </c:pt>
                <c:pt idx="12">
                  <c:v>25</c:v>
                </c:pt>
                <c:pt idx="13">
                  <c:v>25</c:v>
                </c:pt>
                <c:pt idx="14">
                  <c:v>23</c:v>
                </c:pt>
                <c:pt idx="15">
                  <c:v>21</c:v>
                </c:pt>
                <c:pt idx="16">
                  <c:v>21</c:v>
                </c:pt>
                <c:pt idx="17">
                  <c:v>21</c:v>
                </c:pt>
                <c:pt idx="18">
                  <c:v>21</c:v>
                </c:pt>
                <c:pt idx="19">
                  <c:v>20</c:v>
                </c:pt>
                <c:pt idx="20">
                  <c:v>18</c:v>
                </c:pt>
                <c:pt idx="21">
                  <c:v>17</c:v>
                </c:pt>
                <c:pt idx="22">
                  <c:v>10</c:v>
                </c:pt>
                <c:pt idx="23">
                  <c:v>10</c:v>
                </c:pt>
                <c:pt idx="24">
                  <c:v>9</c:v>
                </c:pt>
                <c:pt idx="25">
                  <c:v>9</c:v>
                </c:pt>
                <c:pt idx="26">
                  <c:v>7</c:v>
                </c:pt>
                <c:pt idx="27">
                  <c:v>6</c:v>
                </c:pt>
                <c:pt idx="28">
                  <c:v>6</c:v>
                </c:pt>
                <c:pt idx="29">
                  <c:v>6</c:v>
                </c:pt>
                <c:pt idx="30">
                  <c:v>5</c:v>
                </c:pt>
                <c:pt idx="31">
                  <c:v>5</c:v>
                </c:pt>
                <c:pt idx="32">
                  <c:v>5</c:v>
                </c:pt>
                <c:pt idx="33">
                  <c:v>5</c:v>
                </c:pt>
                <c:pt idx="34">
                  <c:v>5</c:v>
                </c:pt>
                <c:pt idx="35">
                  <c:v>5</c:v>
                </c:pt>
                <c:pt idx="36">
                  <c:v>4</c:v>
                </c:pt>
                <c:pt idx="37">
                  <c:v>4</c:v>
                </c:pt>
                <c:pt idx="38">
                  <c:v>4</c:v>
                </c:pt>
                <c:pt idx="39">
                  <c:v>4</c:v>
                </c:pt>
                <c:pt idx="40">
                  <c:v>4</c:v>
                </c:pt>
                <c:pt idx="41">
                  <c:v>3</c:v>
                </c:pt>
                <c:pt idx="42">
                  <c:v>3</c:v>
                </c:pt>
                <c:pt idx="43">
                  <c:v>3</c:v>
                </c:pt>
                <c:pt idx="44">
                  <c:v>3</c:v>
                </c:pt>
                <c:pt idx="45">
                  <c:v>3</c:v>
                </c:pt>
                <c:pt idx="46">
                  <c:v>3</c:v>
                </c:pt>
                <c:pt idx="47">
                  <c:v>3</c:v>
                </c:pt>
                <c:pt idx="48">
                  <c:v>3</c:v>
                </c:pt>
                <c:pt idx="49">
                  <c:v>3</c:v>
                </c:pt>
                <c:pt idx="50">
                  <c:v>3</c:v>
                </c:pt>
                <c:pt idx="51">
                  <c:v>3</c:v>
                </c:pt>
                <c:pt idx="52">
                  <c:v>3</c:v>
                </c:pt>
                <c:pt idx="53">
                  <c:v>3</c:v>
                </c:pt>
                <c:pt idx="54">
                  <c:v>3</c:v>
                </c:pt>
                <c:pt idx="55">
                  <c:v>3</c:v>
                </c:pt>
                <c:pt idx="56">
                  <c:v>3</c:v>
                </c:pt>
                <c:pt idx="57">
                  <c:v>3</c:v>
                </c:pt>
                <c:pt idx="58">
                  <c:v>2</c:v>
                </c:pt>
                <c:pt idx="59">
                  <c:v>2</c:v>
                </c:pt>
                <c:pt idx="60">
                  <c:v>2</c:v>
                </c:pt>
                <c:pt idx="61">
                  <c:v>2</c:v>
                </c:pt>
                <c:pt idx="62">
                  <c:v>2</c:v>
                </c:pt>
                <c:pt idx="63">
                  <c:v>2</c:v>
                </c:pt>
                <c:pt idx="64">
                  <c:v>2</c:v>
                </c:pt>
                <c:pt idx="65">
                  <c:v>2</c:v>
                </c:pt>
                <c:pt idx="66">
                  <c:v>2</c:v>
                </c:pt>
                <c:pt idx="67">
                  <c:v>2</c:v>
                </c:pt>
                <c:pt idx="68">
                  <c:v>2</c:v>
                </c:pt>
                <c:pt idx="69">
                  <c:v>2</c:v>
                </c:pt>
                <c:pt idx="70">
                  <c:v>2</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numCache>
            </c:numRef>
          </c:xVal>
          <c:yVal>
            <c:numRef>
              <c:f>statevsconstituency2019!$C$2:$C$134</c:f>
              <c:numCache>
                <c:formatCode>General</c:formatCode>
                <c:ptCount val="132"/>
                <c:pt idx="0">
                  <c:v>33</c:v>
                </c:pt>
                <c:pt idx="1">
                  <c:v>35</c:v>
                </c:pt>
                <c:pt idx="2">
                  <c:v>20</c:v>
                </c:pt>
                <c:pt idx="3">
                  <c:v>24</c:v>
                </c:pt>
                <c:pt idx="4">
                  <c:v>19</c:v>
                </c:pt>
                <c:pt idx="5">
                  <c:v>3</c:v>
                </c:pt>
                <c:pt idx="6">
                  <c:v>1</c:v>
                </c:pt>
                <c:pt idx="7">
                  <c:v>2</c:v>
                </c:pt>
                <c:pt idx="8">
                  <c:v>2</c:v>
                </c:pt>
                <c:pt idx="9">
                  <c:v>2</c:v>
                </c:pt>
                <c:pt idx="10">
                  <c:v>4</c:v>
                </c:pt>
                <c:pt idx="11">
                  <c:v>6</c:v>
                </c:pt>
                <c:pt idx="12">
                  <c:v>1</c:v>
                </c:pt>
                <c:pt idx="13">
                  <c:v>1</c:v>
                </c:pt>
                <c:pt idx="14">
                  <c:v>1</c:v>
                </c:pt>
                <c:pt idx="15">
                  <c:v>3</c:v>
                </c:pt>
                <c:pt idx="16">
                  <c:v>2</c:v>
                </c:pt>
                <c:pt idx="17">
                  <c:v>1</c:v>
                </c:pt>
                <c:pt idx="18">
                  <c:v>1</c:v>
                </c:pt>
                <c:pt idx="19">
                  <c:v>2</c:v>
                </c:pt>
                <c:pt idx="20">
                  <c:v>2</c:v>
                </c:pt>
                <c:pt idx="21">
                  <c:v>1</c:v>
                </c:pt>
                <c:pt idx="22">
                  <c:v>2</c:v>
                </c:pt>
                <c:pt idx="23">
                  <c:v>1</c:v>
                </c:pt>
                <c:pt idx="24">
                  <c:v>6</c:v>
                </c:pt>
                <c:pt idx="25">
                  <c:v>2</c:v>
                </c:pt>
                <c:pt idx="26">
                  <c:v>1</c:v>
                </c:pt>
                <c:pt idx="27">
                  <c:v>3</c:v>
                </c:pt>
                <c:pt idx="28">
                  <c:v>1</c:v>
                </c:pt>
                <c:pt idx="29">
                  <c:v>1</c:v>
                </c:pt>
                <c:pt idx="30">
                  <c:v>5</c:v>
                </c:pt>
                <c:pt idx="31">
                  <c:v>4</c:v>
                </c:pt>
                <c:pt idx="32">
                  <c:v>2</c:v>
                </c:pt>
                <c:pt idx="33">
                  <c:v>2</c:v>
                </c:pt>
                <c:pt idx="34">
                  <c:v>2</c:v>
                </c:pt>
                <c:pt idx="35">
                  <c:v>1</c:v>
                </c:pt>
                <c:pt idx="36">
                  <c:v>3</c:v>
                </c:pt>
                <c:pt idx="37">
                  <c:v>3</c:v>
                </c:pt>
                <c:pt idx="38">
                  <c:v>1</c:v>
                </c:pt>
                <c:pt idx="39">
                  <c:v>1</c:v>
                </c:pt>
                <c:pt idx="40">
                  <c:v>1</c:v>
                </c:pt>
                <c:pt idx="41">
                  <c:v>3</c:v>
                </c:pt>
                <c:pt idx="42">
                  <c:v>2</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numCache>
            </c:numRef>
          </c:yVal>
          <c:smooth val="0"/>
          <c:extLst>
            <c:ext xmlns:c15="http://schemas.microsoft.com/office/drawing/2012/chart" uri="{02D57815-91ED-43cb-92C2-25804820EDAC}">
              <c15:datalabelsRange>
                <c15:f>statevsconstituency2019!$A$2:$A$134</c15:f>
                <c15:dlblRangeCache>
                  <c:ptCount val="132"/>
                  <c:pt idx="0">
                    <c:v>BJP</c:v>
                  </c:pt>
                  <c:pt idx="1">
                    <c:v>INC</c:v>
                  </c:pt>
                  <c:pt idx="2">
                    <c:v>BSP</c:v>
                  </c:pt>
                  <c:pt idx="3">
                    <c:v>IND</c:v>
                  </c:pt>
                  <c:pt idx="4">
                    <c:v>CPI(M)</c:v>
                  </c:pt>
                  <c:pt idx="5">
                    <c:v>AITC</c:v>
                  </c:pt>
                  <c:pt idx="6">
                    <c:v>VBA</c:v>
                  </c:pt>
                  <c:pt idx="7">
                    <c:v>SP</c:v>
                  </c:pt>
                  <c:pt idx="8">
                    <c:v>NTK</c:v>
                  </c:pt>
                  <c:pt idx="9">
                    <c:v>MNM</c:v>
                  </c:pt>
                  <c:pt idx="10">
                    <c:v>SHS</c:v>
                  </c:pt>
                  <c:pt idx="11">
                    <c:v>AAP</c:v>
                  </c:pt>
                  <c:pt idx="12">
                    <c:v>TDP</c:v>
                  </c:pt>
                  <c:pt idx="13">
                    <c:v>YSRCP</c:v>
                  </c:pt>
                  <c:pt idx="14">
                    <c:v>DMK</c:v>
                  </c:pt>
                  <c:pt idx="15">
                    <c:v>NCP</c:v>
                  </c:pt>
                  <c:pt idx="16">
                    <c:v>RJD</c:v>
                  </c:pt>
                  <c:pt idx="17">
                    <c:v>AIADMK</c:v>
                  </c:pt>
                  <c:pt idx="18">
                    <c:v>BJD</c:v>
                  </c:pt>
                  <c:pt idx="19">
                    <c:v>JnP</c:v>
                  </c:pt>
                  <c:pt idx="20">
                    <c:v>JD(U)</c:v>
                  </c:pt>
                  <c:pt idx="21">
                    <c:v>TRS</c:v>
                  </c:pt>
                  <c:pt idx="22">
                    <c:v>SBSP</c:v>
                  </c:pt>
                  <c:pt idx="23">
                    <c:v>SAD</c:v>
                  </c:pt>
                  <c:pt idx="24">
                    <c:v>APoI</c:v>
                  </c:pt>
                  <c:pt idx="25">
                    <c:v>JD(S)</c:v>
                  </c:pt>
                  <c:pt idx="26">
                    <c:v>PMK</c:v>
                  </c:pt>
                  <c:pt idx="27">
                    <c:v>CPI(ML)(L)</c:v>
                  </c:pt>
                  <c:pt idx="28">
                    <c:v>JNJP</c:v>
                  </c:pt>
                  <c:pt idx="29">
                    <c:v>LJP</c:v>
                  </c:pt>
                  <c:pt idx="30">
                    <c:v>NPEP</c:v>
                  </c:pt>
                  <c:pt idx="31">
                    <c:v>BMUP</c:v>
                  </c:pt>
                  <c:pt idx="32">
                    <c:v>GGP</c:v>
                  </c:pt>
                  <c:pt idx="33">
                    <c:v>JMM</c:v>
                  </c:pt>
                  <c:pt idx="34">
                    <c:v>RSP</c:v>
                  </c:pt>
                  <c:pt idx="35">
                    <c:v>BLSP</c:v>
                  </c:pt>
                  <c:pt idx="36">
                    <c:v>BTP</c:v>
                  </c:pt>
                  <c:pt idx="37">
                    <c:v>SDPI</c:v>
                  </c:pt>
                  <c:pt idx="38">
                    <c:v>BDJS</c:v>
                  </c:pt>
                  <c:pt idx="39">
                    <c:v>DMDK</c:v>
                  </c:pt>
                  <c:pt idx="40">
                    <c:v>INLD</c:v>
                  </c:pt>
                  <c:pt idx="41">
                    <c:v>AIMIM</c:v>
                  </c:pt>
                  <c:pt idx="42">
                    <c:v>IUML</c:v>
                  </c:pt>
                  <c:pt idx="43">
                    <c:v>AGP</c:v>
                  </c:pt>
                  <c:pt idx="44">
                    <c:v>AIFB</c:v>
                  </c:pt>
                  <c:pt idx="45">
                    <c:v>AIUDF</c:v>
                  </c:pt>
                  <c:pt idx="46">
                    <c:v>HAMS</c:v>
                  </c:pt>
                  <c:pt idx="47">
                    <c:v>JKN</c:v>
                  </c:pt>
                  <c:pt idx="48">
                    <c:v>JPC</c:v>
                  </c:pt>
                  <c:pt idx="49">
                    <c:v>LIP</c:v>
                  </c:pt>
                  <c:pt idx="50">
                    <c:v>PPID</c:v>
                  </c:pt>
                  <c:pt idx="51">
                    <c:v>PSPL</c:v>
                  </c:pt>
                  <c:pt idx="52">
                    <c:v>PUNEKP</c:v>
                  </c:pt>
                  <c:pt idx="53">
                    <c:v>RAHIS</c:v>
                  </c:pt>
                  <c:pt idx="54">
                    <c:v>RLD</c:v>
                  </c:pt>
                  <c:pt idx="55">
                    <c:v>RSPSR</c:v>
                  </c:pt>
                  <c:pt idx="56">
                    <c:v>SSD</c:v>
                  </c:pt>
                  <c:pt idx="57">
                    <c:v>VSIP</c:v>
                  </c:pt>
                  <c:pt idx="58">
                    <c:v>AAM</c:v>
                  </c:pt>
                  <c:pt idx="59">
                    <c:v>ADAL</c:v>
                  </c:pt>
                  <c:pt idx="60">
                    <c:v>IPFT</c:v>
                  </c:pt>
                  <c:pt idx="61">
                    <c:v>JDL</c:v>
                  </c:pt>
                  <c:pt idx="62">
                    <c:v>JKP</c:v>
                  </c:pt>
                  <c:pt idx="63">
                    <c:v>JKPDP</c:v>
                  </c:pt>
                  <c:pt idx="64">
                    <c:v>JVM</c:v>
                  </c:pt>
                  <c:pt idx="65">
                    <c:v>LTSP</c:v>
                  </c:pt>
                  <c:pt idx="66">
                    <c:v>NEINDP</c:v>
                  </c:pt>
                  <c:pt idx="67">
                    <c:v>PPA</c:v>
                  </c:pt>
                  <c:pt idx="68">
                    <c:v>RVNP</c:v>
                  </c:pt>
                  <c:pt idx="69">
                    <c:v>SWP</c:v>
                  </c:pt>
                  <c:pt idx="70">
                    <c:v>UPPL</c:v>
                  </c:pt>
                  <c:pt idx="71">
                    <c:v>ABGP</c:v>
                  </c:pt>
                  <c:pt idx="72">
                    <c:v>ABSKP</c:v>
                  </c:pt>
                  <c:pt idx="73">
                    <c:v>AHFBK</c:v>
                  </c:pt>
                  <c:pt idx="74">
                    <c:v>AHNP</c:v>
                  </c:pt>
                  <c:pt idx="75">
                    <c:v>AINRC</c:v>
                  </c:pt>
                  <c:pt idx="76">
                    <c:v>AIPF</c:v>
                  </c:pt>
                  <c:pt idx="77">
                    <c:v>AJPR</c:v>
                  </c:pt>
                  <c:pt idx="78">
                    <c:v>AJSUP</c:v>
                  </c:pt>
                  <c:pt idx="79">
                    <c:v>AKBMP</c:v>
                  </c:pt>
                  <c:pt idx="80">
                    <c:v>ANC</c:v>
                  </c:pt>
                  <c:pt idx="81">
                    <c:v>ASDC</c:v>
                  </c:pt>
                  <c:pt idx="82">
                    <c:v>BARESP</c:v>
                  </c:pt>
                  <c:pt idx="83">
                    <c:v>BBMP</c:v>
                  </c:pt>
                  <c:pt idx="84">
                    <c:v>BJKVP</c:v>
                  </c:pt>
                  <c:pt idx="85">
                    <c:v>BLRP</c:v>
                  </c:pt>
                  <c:pt idx="86">
                    <c:v>BLSD</c:v>
                  </c:pt>
                  <c:pt idx="87">
                    <c:v>BNDl</c:v>
                  </c:pt>
                  <c:pt idx="88">
                    <c:v>BOPF</c:v>
                  </c:pt>
                  <c:pt idx="89">
                    <c:v>BRPI</c:v>
                  </c:pt>
                  <c:pt idx="90">
                    <c:v>BSCP</c:v>
                  </c:pt>
                  <c:pt idx="91">
                    <c:v>BVA</c:v>
                  </c:pt>
                  <c:pt idx="92">
                    <c:v>CPIM</c:v>
                  </c:pt>
                  <c:pt idx="93">
                    <c:v>DSSP</c:v>
                  </c:pt>
                  <c:pt idx="94">
                    <c:v>JANADIP</c:v>
                  </c:pt>
                  <c:pt idx="95">
                    <c:v>JAPL</c:v>
                  </c:pt>
                  <c:pt idx="96">
                    <c:v>JDR</c:v>
                  </c:pt>
                  <c:pt idx="97">
                    <c:v>JHP</c:v>
                  </c:pt>
                  <c:pt idx="98">
                    <c:v>JKNPP</c:v>
                  </c:pt>
                  <c:pt idx="99">
                    <c:v>KEC</c:v>
                  </c:pt>
                  <c:pt idx="100">
                    <c:v>KEC(M)</c:v>
                  </c:pt>
                  <c:pt idx="101">
                    <c:v>MADP</c:v>
                  </c:pt>
                  <c:pt idx="102">
                    <c:v>MNF</c:v>
                  </c:pt>
                  <c:pt idx="103">
                    <c:v>MOSP</c:v>
                  </c:pt>
                  <c:pt idx="104">
                    <c:v>MSHP</c:v>
                  </c:pt>
                  <c:pt idx="105">
                    <c:v>NAWPP</c:v>
                  </c:pt>
                  <c:pt idx="106">
                    <c:v>NDPP</c:v>
                  </c:pt>
                  <c:pt idx="107">
                    <c:v>NPF</c:v>
                  </c:pt>
                  <c:pt idx="108">
                    <c:v>PDP</c:v>
                  </c:pt>
                  <c:pt idx="109">
                    <c:v>PHJSP</c:v>
                  </c:pt>
                  <c:pt idx="110">
                    <c:v>PMP</c:v>
                  </c:pt>
                  <c:pt idx="111">
                    <c:v>PRISMP</c:v>
                  </c:pt>
                  <c:pt idx="112">
                    <c:v>ravp</c:v>
                  </c:pt>
                  <c:pt idx="113">
                    <c:v>RLTP</c:v>
                  </c:pt>
                  <c:pt idx="114">
                    <c:v>RMPOI</c:v>
                  </c:pt>
                  <c:pt idx="115">
                    <c:v>RSOSP</c:v>
                  </c:pt>
                  <c:pt idx="116">
                    <c:v>RTORP</c:v>
                  </c:pt>
                  <c:pt idx="117">
                    <c:v>SAD(M)</c:v>
                  </c:pt>
                  <c:pt idx="118">
                    <c:v>SDF</c:v>
                  </c:pt>
                  <c:pt idx="119">
                    <c:v>SJDD</c:v>
                  </c:pt>
                  <c:pt idx="120">
                    <c:v>SKM</c:v>
                  </c:pt>
                  <c:pt idx="121">
                    <c:v>SPL</c:v>
                  </c:pt>
                  <c:pt idx="122">
                    <c:v>SUCI(C)</c:v>
                  </c:pt>
                  <c:pt idx="123">
                    <c:v>TJS</c:v>
                  </c:pt>
                  <c:pt idx="124">
                    <c:v>TMC(M)</c:v>
                  </c:pt>
                  <c:pt idx="125">
                    <c:v>UDP</c:v>
                  </c:pt>
                  <c:pt idx="126">
                    <c:v>VCK</c:v>
                  </c:pt>
                  <c:pt idx="127">
                    <c:v>VCSMP</c:v>
                  </c:pt>
                  <c:pt idx="128">
                    <c:v>VPI</c:v>
                  </c:pt>
                  <c:pt idx="129">
                    <c:v>WAP</c:v>
                  </c:pt>
                  <c:pt idx="130">
                    <c:v>WPOI</c:v>
                  </c:pt>
                  <c:pt idx="131">
                    <c:v>YKP</c:v>
                  </c:pt>
                </c15:dlblRangeCache>
              </c15:datalabelsRange>
            </c:ext>
          </c:extLst>
        </c:ser>
        <c:dLbls>
          <c:dLblPos val="t"/>
          <c:showLegendKey val="0"/>
          <c:showVal val="1"/>
          <c:showCatName val="0"/>
          <c:showSerName val="0"/>
          <c:showPercent val="0"/>
          <c:showBubbleSize val="0"/>
        </c:dLbls>
        <c:axId val="-748760688"/>
        <c:axId val="-748764496"/>
      </c:scatterChart>
      <c:valAx>
        <c:axId val="-74876068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t>#CONSTITUENCY</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48764496"/>
        <c:crosses val="autoZero"/>
        <c:crossBetween val="midCat"/>
      </c:valAx>
      <c:valAx>
        <c:axId val="-7487644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t>#STATE</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4876068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Constituency vs State Participation-2024</a:t>
            </a:r>
          </a:p>
          <a:p>
            <a:pPr marL="0" marR="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95000"/>
                  </a:sysClr>
                </a:solidFill>
              </a:defRPr>
            </a:pPr>
            <a:endParaRPr lang="en-IN">
              <a:effectLst/>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statevsconstituency2024!$C$1</c:f>
              <c:strCache>
                <c:ptCount val="1"/>
                <c:pt idx="0">
                  <c:v>State</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dLbl>
              <c:idx val="0"/>
              <c:layout/>
              <c:tx>
                <c:rich>
                  <a:bodyPr/>
                  <a:lstStyle/>
                  <a:p>
                    <a:fld id="{FFAC1249-5030-4C3B-A31D-67C34A202358}" type="CELLRANGE">
                      <a:rPr lang="en-US"/>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showDataLabelsRange val="1"/>
                </c:ext>
              </c:extLst>
            </c:dLbl>
            <c:dLbl>
              <c:idx val="1"/>
              <c:layout/>
              <c:tx>
                <c:rich>
                  <a:bodyPr/>
                  <a:lstStyle/>
                  <a:p>
                    <a:fld id="{D289CD72-37E6-4150-BE11-7444417E356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
              <c:layout/>
              <c:tx>
                <c:rich>
                  <a:bodyPr/>
                  <a:lstStyle/>
                  <a:p>
                    <a:fld id="{EE7D8CFD-6B46-4112-BF49-5AB828053C4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
              <c:layout/>
              <c:tx>
                <c:rich>
                  <a:bodyPr/>
                  <a:lstStyle/>
                  <a:p>
                    <a:fld id="{8D4CCC7A-3A10-4635-BE66-AC291053A78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
              <c:layout/>
              <c:tx>
                <c:rich>
                  <a:bodyPr/>
                  <a:lstStyle/>
                  <a:p>
                    <a:fld id="{468B8573-7A38-4F0C-8F6E-3BABF11B779B}"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
              <c:layout/>
              <c:tx>
                <c:rich>
                  <a:bodyPr/>
                  <a:lstStyle/>
                  <a:p>
                    <a:fld id="{F6A44D03-F9CC-4296-B788-78804025363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
              <c:layout/>
              <c:tx>
                <c:rich>
                  <a:bodyPr/>
                  <a:lstStyle/>
                  <a:p>
                    <a:fld id="{64447C85-1559-43D3-9AFE-5CC435D4CD4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
              <c:layout/>
              <c:tx>
                <c:rich>
                  <a:bodyPr/>
                  <a:lstStyle/>
                  <a:p>
                    <a:fld id="{ABF0F99B-B262-41BC-9AC8-5EF2EB8AF19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
              <c:layout/>
              <c:tx>
                <c:rich>
                  <a:bodyPr/>
                  <a:lstStyle/>
                  <a:p>
                    <a:fld id="{8FF12267-DB04-4B51-8C10-0A235C26351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
              <c:layout/>
              <c:tx>
                <c:rich>
                  <a:bodyPr/>
                  <a:lstStyle/>
                  <a:p>
                    <a:fld id="{F0038BB3-22B2-4DFC-9A5B-1D343C55D99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
              <c:layout/>
              <c:tx>
                <c:rich>
                  <a:bodyPr/>
                  <a:lstStyle/>
                  <a:p>
                    <a:fld id="{8905087A-4457-4BD8-BA75-14EC2F1578D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
              <c:layout/>
              <c:tx>
                <c:rich>
                  <a:bodyPr/>
                  <a:lstStyle/>
                  <a:p>
                    <a:fld id="{BEF70BD9-B0FE-40B4-8344-4DE2CC257EF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
              <c:layout/>
              <c:tx>
                <c:rich>
                  <a:bodyPr/>
                  <a:lstStyle/>
                  <a:p>
                    <a:fld id="{7FFE48B5-C64E-4579-AA76-B3EBBD5D68A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3"/>
              <c:layout/>
              <c:tx>
                <c:rich>
                  <a:bodyPr/>
                  <a:lstStyle/>
                  <a:p>
                    <a:fld id="{2068BE27-758B-41F9-938C-6B8E52E0F15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4"/>
              <c:layout/>
              <c:tx>
                <c:rich>
                  <a:bodyPr/>
                  <a:lstStyle/>
                  <a:p>
                    <a:fld id="{40A02E22-AA90-4363-B0D6-631DDFDA4E8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5"/>
              <c:layout/>
              <c:tx>
                <c:rich>
                  <a:bodyPr/>
                  <a:lstStyle/>
                  <a:p>
                    <a:fld id="{77AAE417-CB22-40A6-86AA-590CF183850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6"/>
              <c:layout/>
              <c:tx>
                <c:rich>
                  <a:bodyPr/>
                  <a:lstStyle/>
                  <a:p>
                    <a:fld id="{9088FC47-F73A-4877-9E52-1DE220E2D86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7"/>
              <c:layout/>
              <c:tx>
                <c:rich>
                  <a:bodyPr/>
                  <a:lstStyle/>
                  <a:p>
                    <a:fld id="{2D9B1981-C1AF-4A7D-842C-AACB10371DA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8"/>
              <c:layout/>
              <c:tx>
                <c:rich>
                  <a:bodyPr/>
                  <a:lstStyle/>
                  <a:p>
                    <a:fld id="{42AEAB41-FB3C-4E61-9A77-2681BE2FA00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9"/>
              <c:layout/>
              <c:tx>
                <c:rich>
                  <a:bodyPr/>
                  <a:lstStyle/>
                  <a:p>
                    <a:fld id="{3ECFD821-F4D0-4D2A-8265-5C78883FD85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0"/>
              <c:layout/>
              <c:tx>
                <c:rich>
                  <a:bodyPr/>
                  <a:lstStyle/>
                  <a:p>
                    <a:fld id="{E4C2FBBE-0688-4141-BCBA-D1BB7EE2400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1"/>
              <c:layout/>
              <c:tx>
                <c:rich>
                  <a:bodyPr/>
                  <a:lstStyle/>
                  <a:p>
                    <a:fld id="{7E1CC528-EA71-4BB3-9DBF-07AFEDDD045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2"/>
              <c:layout/>
              <c:tx>
                <c:rich>
                  <a:bodyPr/>
                  <a:lstStyle/>
                  <a:p>
                    <a:fld id="{D0A5CFBB-2B57-4326-8028-F45CF328AF2B}"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3"/>
              <c:layout/>
              <c:tx>
                <c:rich>
                  <a:bodyPr/>
                  <a:lstStyle/>
                  <a:p>
                    <a:fld id="{B19B56F2-1B3B-4F33-8717-EB250A69816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4"/>
              <c:layout/>
              <c:tx>
                <c:rich>
                  <a:bodyPr/>
                  <a:lstStyle/>
                  <a:p>
                    <a:fld id="{922E28BE-D495-4804-8DD1-59DD78E1031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5"/>
              <c:layout/>
              <c:tx>
                <c:rich>
                  <a:bodyPr/>
                  <a:lstStyle/>
                  <a:p>
                    <a:fld id="{AA60E727-1914-4CA5-940F-FAC0942B731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6"/>
              <c:layout/>
              <c:tx>
                <c:rich>
                  <a:bodyPr/>
                  <a:lstStyle/>
                  <a:p>
                    <a:fld id="{73FE93D8-D88A-4F69-94EB-1044F50660FB}"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7"/>
              <c:layout/>
              <c:tx>
                <c:rich>
                  <a:bodyPr/>
                  <a:lstStyle/>
                  <a:p>
                    <a:fld id="{2509C391-1245-4948-ACB9-578F204EEAA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8"/>
              <c:layout/>
              <c:tx>
                <c:rich>
                  <a:bodyPr/>
                  <a:lstStyle/>
                  <a:p>
                    <a:fld id="{DDDEA95A-7A56-481D-AB6F-2A65F845C76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29"/>
              <c:layout/>
              <c:tx>
                <c:rich>
                  <a:bodyPr/>
                  <a:lstStyle/>
                  <a:p>
                    <a:fld id="{8CE0211C-5977-4237-B295-5B58F510559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0"/>
              <c:layout/>
              <c:tx>
                <c:rich>
                  <a:bodyPr/>
                  <a:lstStyle/>
                  <a:p>
                    <a:fld id="{0B8CCD4E-FE73-4329-A3AB-527F20A60AD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1"/>
              <c:layout/>
              <c:tx>
                <c:rich>
                  <a:bodyPr/>
                  <a:lstStyle/>
                  <a:p>
                    <a:fld id="{346EE1E1-0C9A-4068-BA5E-8AAE9CD8872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2"/>
              <c:layout/>
              <c:tx>
                <c:rich>
                  <a:bodyPr/>
                  <a:lstStyle/>
                  <a:p>
                    <a:fld id="{FFB0B940-BA65-488B-B38A-9524AD87DD0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3"/>
              <c:layout/>
              <c:tx>
                <c:rich>
                  <a:bodyPr/>
                  <a:lstStyle/>
                  <a:p>
                    <a:fld id="{47CAAD4C-2885-4EC2-AABF-1DED47EE2D1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4"/>
              <c:layout/>
              <c:tx>
                <c:rich>
                  <a:bodyPr/>
                  <a:lstStyle/>
                  <a:p>
                    <a:fld id="{B1648EB7-1B0A-4F3E-B25A-D7EF169088C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5"/>
              <c:layout/>
              <c:tx>
                <c:rich>
                  <a:bodyPr/>
                  <a:lstStyle/>
                  <a:p>
                    <a:fld id="{4B746D9D-DB0D-4B19-BBAB-D4EB9DF7BA8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6"/>
              <c:layout/>
              <c:tx>
                <c:rich>
                  <a:bodyPr/>
                  <a:lstStyle/>
                  <a:p>
                    <a:fld id="{ADDC4DD8-C63D-472D-A695-93F2A7D9B6F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7"/>
              <c:layout/>
              <c:tx>
                <c:rich>
                  <a:bodyPr/>
                  <a:lstStyle/>
                  <a:p>
                    <a:fld id="{ABC2ADDC-1525-4612-AE12-E0FEE08A728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8"/>
              <c:layout/>
              <c:tx>
                <c:rich>
                  <a:bodyPr/>
                  <a:lstStyle/>
                  <a:p>
                    <a:fld id="{3E89BF24-732D-4F2C-AFD8-014BF846442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39"/>
              <c:layout/>
              <c:tx>
                <c:rich>
                  <a:bodyPr/>
                  <a:lstStyle/>
                  <a:p>
                    <a:fld id="{9ADE2237-8A85-42C7-B0C2-3749AAFB544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0"/>
              <c:layout/>
              <c:tx>
                <c:rich>
                  <a:bodyPr/>
                  <a:lstStyle/>
                  <a:p>
                    <a:fld id="{59DF25E9-3D3B-4C78-84EF-E1801DB16438}"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1"/>
              <c:layout/>
              <c:tx>
                <c:rich>
                  <a:bodyPr/>
                  <a:lstStyle/>
                  <a:p>
                    <a:fld id="{BDB95A29-9C54-4514-8837-A3CBAF9424E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2"/>
              <c:layout/>
              <c:tx>
                <c:rich>
                  <a:bodyPr/>
                  <a:lstStyle/>
                  <a:p>
                    <a:fld id="{F81D35BF-3061-4750-92C2-F2EA64C658D4}"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3"/>
              <c:layout/>
              <c:tx>
                <c:rich>
                  <a:bodyPr/>
                  <a:lstStyle/>
                  <a:p>
                    <a:fld id="{3A0D48B4-8411-4E4D-B62D-96F23D08697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4"/>
              <c:layout/>
              <c:tx>
                <c:rich>
                  <a:bodyPr/>
                  <a:lstStyle/>
                  <a:p>
                    <a:fld id="{A50BBA04-19FC-458F-8AB4-4B1FCF1C47B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5"/>
              <c:layout/>
              <c:tx>
                <c:rich>
                  <a:bodyPr/>
                  <a:lstStyle/>
                  <a:p>
                    <a:fld id="{05D3E8F1-2657-4EC5-8B99-DFD8AB3D03A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6"/>
              <c:layout/>
              <c:tx>
                <c:rich>
                  <a:bodyPr/>
                  <a:lstStyle/>
                  <a:p>
                    <a:fld id="{C2EFBBA1-B9B9-408F-BC9D-162973015DA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7"/>
              <c:layout/>
              <c:tx>
                <c:rich>
                  <a:bodyPr/>
                  <a:lstStyle/>
                  <a:p>
                    <a:fld id="{740E4609-36CA-4CF1-AEC9-490EF5BFD2C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8"/>
              <c:layout/>
              <c:tx>
                <c:rich>
                  <a:bodyPr/>
                  <a:lstStyle/>
                  <a:p>
                    <a:fld id="{B6605800-401C-4DAD-A266-AF72FA62BFE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49"/>
              <c:layout/>
              <c:tx>
                <c:rich>
                  <a:bodyPr/>
                  <a:lstStyle/>
                  <a:p>
                    <a:fld id="{4049C179-CCFF-421A-87E5-04F01F10B5A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0"/>
              <c:layout/>
              <c:tx>
                <c:rich>
                  <a:bodyPr/>
                  <a:lstStyle/>
                  <a:p>
                    <a:fld id="{1D4EF376-C294-46AD-A9E2-21C032EA729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1"/>
              <c:layout/>
              <c:tx>
                <c:rich>
                  <a:bodyPr/>
                  <a:lstStyle/>
                  <a:p>
                    <a:fld id="{D137CF55-C57B-43D4-9E98-98EE9715390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2"/>
              <c:layout/>
              <c:tx>
                <c:rich>
                  <a:bodyPr/>
                  <a:lstStyle/>
                  <a:p>
                    <a:fld id="{9BDC3BB2-B171-4A14-B54D-45DE20FD9C6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3"/>
              <c:layout/>
              <c:tx>
                <c:rich>
                  <a:bodyPr/>
                  <a:lstStyle/>
                  <a:p>
                    <a:fld id="{7BE7A025-2488-401C-9538-57F4AFC155A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4"/>
              <c:layout/>
              <c:tx>
                <c:rich>
                  <a:bodyPr/>
                  <a:lstStyle/>
                  <a:p>
                    <a:fld id="{E685866D-4208-41E8-978D-C840F3ECFE1B}"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5"/>
              <c:layout/>
              <c:tx>
                <c:rich>
                  <a:bodyPr/>
                  <a:lstStyle/>
                  <a:p>
                    <a:fld id="{EFF45010-236A-4451-B636-F9DE9D5ECFD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6"/>
              <c:layout/>
              <c:tx>
                <c:rich>
                  <a:bodyPr/>
                  <a:lstStyle/>
                  <a:p>
                    <a:fld id="{69E544AF-C2A4-49CC-8493-022D7D2E0AE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7"/>
              <c:layout/>
              <c:tx>
                <c:rich>
                  <a:bodyPr/>
                  <a:lstStyle/>
                  <a:p>
                    <a:fld id="{2D8523E1-6226-40DD-BDF1-6ECCE87D818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8"/>
              <c:layout/>
              <c:tx>
                <c:rich>
                  <a:bodyPr/>
                  <a:lstStyle/>
                  <a:p>
                    <a:fld id="{CA8A735C-CC92-43FF-9BAE-840067C75AE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59"/>
              <c:layout/>
              <c:tx>
                <c:rich>
                  <a:bodyPr/>
                  <a:lstStyle/>
                  <a:p>
                    <a:fld id="{B6BB9C3A-9A29-4218-AB12-ED95B309D7B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0"/>
              <c:layout/>
              <c:tx>
                <c:rich>
                  <a:bodyPr/>
                  <a:lstStyle/>
                  <a:p>
                    <a:fld id="{40851A23-EA33-4446-B4F4-664369D5BBE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1"/>
              <c:layout/>
              <c:tx>
                <c:rich>
                  <a:bodyPr/>
                  <a:lstStyle/>
                  <a:p>
                    <a:fld id="{A369A6C1-962C-4367-8A50-A899E895823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2"/>
              <c:layout/>
              <c:tx>
                <c:rich>
                  <a:bodyPr/>
                  <a:lstStyle/>
                  <a:p>
                    <a:fld id="{BDCFA07B-CA6A-47DC-80BA-2A064EEF507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3"/>
              <c:layout/>
              <c:tx>
                <c:rich>
                  <a:bodyPr/>
                  <a:lstStyle/>
                  <a:p>
                    <a:fld id="{DAF3B440-84DC-4346-8C2F-F1CCE408AD5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4"/>
              <c:layout/>
              <c:tx>
                <c:rich>
                  <a:bodyPr/>
                  <a:lstStyle/>
                  <a:p>
                    <a:fld id="{824CE4D5-5463-4035-8979-7723E85675B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5"/>
              <c:layout/>
              <c:tx>
                <c:rich>
                  <a:bodyPr/>
                  <a:lstStyle/>
                  <a:p>
                    <a:fld id="{6029CADB-91D7-44B8-A882-9A0CC88A1F1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6"/>
              <c:layout/>
              <c:tx>
                <c:rich>
                  <a:bodyPr/>
                  <a:lstStyle/>
                  <a:p>
                    <a:fld id="{D1C4B38A-6134-4ADD-9833-6BF074C2D0A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7"/>
              <c:layout/>
              <c:tx>
                <c:rich>
                  <a:bodyPr/>
                  <a:lstStyle/>
                  <a:p>
                    <a:fld id="{7864E458-F16C-486E-80F7-44F8E283734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8"/>
              <c:layout/>
              <c:tx>
                <c:rich>
                  <a:bodyPr/>
                  <a:lstStyle/>
                  <a:p>
                    <a:fld id="{6845137F-F8F9-4EC6-8F73-4D2999C66D0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69"/>
              <c:layout/>
              <c:tx>
                <c:rich>
                  <a:bodyPr/>
                  <a:lstStyle/>
                  <a:p>
                    <a:fld id="{35FA48BE-E7D1-4F02-B52F-D19C8A11510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0"/>
              <c:layout/>
              <c:tx>
                <c:rich>
                  <a:bodyPr/>
                  <a:lstStyle/>
                  <a:p>
                    <a:fld id="{ADE49613-740F-44F3-87AF-DD68A648358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1"/>
              <c:layout/>
              <c:tx>
                <c:rich>
                  <a:bodyPr/>
                  <a:lstStyle/>
                  <a:p>
                    <a:fld id="{EB093E71-6E59-449C-93ED-1372E2BBC7B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2"/>
              <c:layout/>
              <c:tx>
                <c:rich>
                  <a:bodyPr/>
                  <a:lstStyle/>
                  <a:p>
                    <a:fld id="{09768483-C92A-4C93-857C-DD63DFF4515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3"/>
              <c:layout/>
              <c:tx>
                <c:rich>
                  <a:bodyPr/>
                  <a:lstStyle/>
                  <a:p>
                    <a:fld id="{2ECD7442-63FF-4C8E-85EA-CB24B74AFCD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4"/>
              <c:layout/>
              <c:tx>
                <c:rich>
                  <a:bodyPr/>
                  <a:lstStyle/>
                  <a:p>
                    <a:fld id="{09E61A6D-D619-4DCC-A12B-131ED9A11454}"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5"/>
              <c:layout/>
              <c:tx>
                <c:rich>
                  <a:bodyPr/>
                  <a:lstStyle/>
                  <a:p>
                    <a:fld id="{794BAB80-AD07-4EDC-B3E9-5260D52E7EC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6"/>
              <c:layout/>
              <c:tx>
                <c:rich>
                  <a:bodyPr/>
                  <a:lstStyle/>
                  <a:p>
                    <a:fld id="{2198FA22-8461-45E7-BC6D-8B8DBE370FA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7"/>
              <c:layout/>
              <c:tx>
                <c:rich>
                  <a:bodyPr/>
                  <a:lstStyle/>
                  <a:p>
                    <a:fld id="{8A91D446-D2B7-41F0-975A-525F73D15B9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8"/>
              <c:layout/>
              <c:tx>
                <c:rich>
                  <a:bodyPr/>
                  <a:lstStyle/>
                  <a:p>
                    <a:fld id="{EE367AD1-6E0E-4A3F-BA99-B052FF5CF6F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79"/>
              <c:layout/>
              <c:tx>
                <c:rich>
                  <a:bodyPr/>
                  <a:lstStyle/>
                  <a:p>
                    <a:fld id="{BDCDF36C-D938-483C-B5C7-696F8E9C8C8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0"/>
              <c:layout/>
              <c:tx>
                <c:rich>
                  <a:bodyPr/>
                  <a:lstStyle/>
                  <a:p>
                    <a:fld id="{46162981-7032-4A8D-97A0-F580AA320B7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1"/>
              <c:layout/>
              <c:tx>
                <c:rich>
                  <a:bodyPr/>
                  <a:lstStyle/>
                  <a:p>
                    <a:fld id="{B11E1C53-3103-4CFA-AF2A-E4EC80A1D5A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2"/>
              <c:layout/>
              <c:tx>
                <c:rich>
                  <a:bodyPr/>
                  <a:lstStyle/>
                  <a:p>
                    <a:fld id="{388A942E-FA56-49A7-B952-BD9B2CF17DC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3"/>
              <c:layout/>
              <c:tx>
                <c:rich>
                  <a:bodyPr/>
                  <a:lstStyle/>
                  <a:p>
                    <a:fld id="{819E4564-6DCA-4500-BF3E-A9A379AE157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4"/>
              <c:layout/>
              <c:tx>
                <c:rich>
                  <a:bodyPr/>
                  <a:lstStyle/>
                  <a:p>
                    <a:fld id="{20DE6409-0112-4F5F-95F8-F09CF81FA97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5"/>
              <c:layout/>
              <c:tx>
                <c:rich>
                  <a:bodyPr/>
                  <a:lstStyle/>
                  <a:p>
                    <a:fld id="{578C0314-653D-471F-B946-9D311DA5EC7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6"/>
              <c:layout/>
              <c:tx>
                <c:rich>
                  <a:bodyPr/>
                  <a:lstStyle/>
                  <a:p>
                    <a:fld id="{B71FFC9C-30BB-4592-893C-56A2FF2B788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7"/>
              <c:layout/>
              <c:tx>
                <c:rich>
                  <a:bodyPr/>
                  <a:lstStyle/>
                  <a:p>
                    <a:fld id="{580C26A8-3850-4E91-9FB9-488498D9214E}"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8"/>
              <c:layout/>
              <c:tx>
                <c:rich>
                  <a:bodyPr/>
                  <a:lstStyle/>
                  <a:p>
                    <a:fld id="{A865E39F-AFB9-4960-B972-79CFE7B8620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89"/>
              <c:layout/>
              <c:tx>
                <c:rich>
                  <a:bodyPr/>
                  <a:lstStyle/>
                  <a:p>
                    <a:fld id="{25B2ED64-3367-4777-9BA8-B91E7C65DD5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0"/>
              <c:layout/>
              <c:tx>
                <c:rich>
                  <a:bodyPr/>
                  <a:lstStyle/>
                  <a:p>
                    <a:fld id="{BF902595-5731-4874-801E-5B422C524BA6}"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1"/>
              <c:layout/>
              <c:tx>
                <c:rich>
                  <a:bodyPr/>
                  <a:lstStyle/>
                  <a:p>
                    <a:fld id="{6B3D86D1-7513-403D-9647-1304CFE0B73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2"/>
              <c:layout/>
              <c:tx>
                <c:rich>
                  <a:bodyPr/>
                  <a:lstStyle/>
                  <a:p>
                    <a:fld id="{3EF356D3-8662-4A60-8CE3-496DF792DFE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3"/>
              <c:layout/>
              <c:tx>
                <c:rich>
                  <a:bodyPr/>
                  <a:lstStyle/>
                  <a:p>
                    <a:fld id="{D7600D50-1818-4EB1-9722-7A199CBF514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4"/>
              <c:layout/>
              <c:tx>
                <c:rich>
                  <a:bodyPr/>
                  <a:lstStyle/>
                  <a:p>
                    <a:fld id="{D8E096E1-C0CD-4B90-A54F-E5224F7F8E2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5"/>
              <c:layout/>
              <c:tx>
                <c:rich>
                  <a:bodyPr/>
                  <a:lstStyle/>
                  <a:p>
                    <a:fld id="{3A919159-C966-46F7-8702-9CAF80D0241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6"/>
              <c:layout/>
              <c:tx>
                <c:rich>
                  <a:bodyPr/>
                  <a:lstStyle/>
                  <a:p>
                    <a:fld id="{679D26D4-5896-4A83-87EE-D67DE5972F1D}"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7"/>
              <c:layout/>
              <c:tx>
                <c:rich>
                  <a:bodyPr/>
                  <a:lstStyle/>
                  <a:p>
                    <a:fld id="{A78E8F70-27F1-4E9B-9982-1A9F4D6ACD5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8"/>
              <c:layout/>
              <c:tx>
                <c:rich>
                  <a:bodyPr/>
                  <a:lstStyle/>
                  <a:p>
                    <a:fld id="{3D60F91B-1532-4FF3-917A-FD6791B763B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99"/>
              <c:layout/>
              <c:tx>
                <c:rich>
                  <a:bodyPr/>
                  <a:lstStyle/>
                  <a:p>
                    <a:fld id="{F3150FE0-0EA4-4631-A7E8-BDCF6B1F507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0"/>
              <c:layout/>
              <c:tx>
                <c:rich>
                  <a:bodyPr/>
                  <a:lstStyle/>
                  <a:p>
                    <a:fld id="{7C48A79E-6D1A-4E20-8F59-74E871C0B9E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1"/>
              <c:layout/>
              <c:tx>
                <c:rich>
                  <a:bodyPr/>
                  <a:lstStyle/>
                  <a:p>
                    <a:fld id="{89FF0542-F299-4655-B7EB-C0A5BD3084D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2"/>
              <c:layout/>
              <c:tx>
                <c:rich>
                  <a:bodyPr/>
                  <a:lstStyle/>
                  <a:p>
                    <a:fld id="{9C858BD3-8094-4592-AA02-0013EA5ABE2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3"/>
              <c:layout/>
              <c:tx>
                <c:rich>
                  <a:bodyPr/>
                  <a:lstStyle/>
                  <a:p>
                    <a:fld id="{4BF3EFA4-B4E0-46CE-A9F7-60FBF042680C}"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4"/>
              <c:layout/>
              <c:tx>
                <c:rich>
                  <a:bodyPr/>
                  <a:lstStyle/>
                  <a:p>
                    <a:fld id="{BE8A9F73-CC4E-478A-B51F-D40C4B12EBB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5"/>
              <c:layout/>
              <c:tx>
                <c:rich>
                  <a:bodyPr/>
                  <a:lstStyle/>
                  <a:p>
                    <a:fld id="{4F519F02-22D0-4594-BE72-07A4BA48728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6"/>
              <c:layout/>
              <c:tx>
                <c:rich>
                  <a:bodyPr/>
                  <a:lstStyle/>
                  <a:p>
                    <a:fld id="{EA90473B-FE57-479E-89D0-044C9A7E1B8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7"/>
              <c:layout/>
              <c:tx>
                <c:rich>
                  <a:bodyPr/>
                  <a:lstStyle/>
                  <a:p>
                    <a:fld id="{6C08E919-4F11-4FD4-86FD-63B2534DC8A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8"/>
              <c:layout/>
              <c:tx>
                <c:rich>
                  <a:bodyPr/>
                  <a:lstStyle/>
                  <a:p>
                    <a:fld id="{8ACC0543-BA73-4AD5-B578-846839CA4164}"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09"/>
              <c:layout/>
              <c:tx>
                <c:rich>
                  <a:bodyPr/>
                  <a:lstStyle/>
                  <a:p>
                    <a:fld id="{4C6ED962-41B6-49BC-BD87-06B6FC0F9E2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0"/>
              <c:layout/>
              <c:tx>
                <c:rich>
                  <a:bodyPr/>
                  <a:lstStyle/>
                  <a:p>
                    <a:fld id="{4BCD0E67-D58B-4D87-BDFB-EC26D349088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1"/>
              <c:layout/>
              <c:tx>
                <c:rich>
                  <a:bodyPr/>
                  <a:lstStyle/>
                  <a:p>
                    <a:fld id="{4D6D5048-6CE2-424C-AE1C-2D2A61C7C9A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2"/>
              <c:layout/>
              <c:tx>
                <c:rich>
                  <a:bodyPr/>
                  <a:lstStyle/>
                  <a:p>
                    <a:fld id="{B72DA347-0301-4C24-81B0-2342E30215DB}"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3"/>
              <c:layout/>
              <c:tx>
                <c:rich>
                  <a:bodyPr/>
                  <a:lstStyle/>
                  <a:p>
                    <a:fld id="{BE010B9F-20AB-4050-B408-856363007E7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4"/>
              <c:layout/>
              <c:tx>
                <c:rich>
                  <a:bodyPr/>
                  <a:lstStyle/>
                  <a:p>
                    <a:fld id="{41C027E1-D207-438B-AF27-D6B7E597198B}"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5"/>
              <c:layout/>
              <c:tx>
                <c:rich>
                  <a:bodyPr/>
                  <a:lstStyle/>
                  <a:p>
                    <a:fld id="{A8C115A6-3CC6-481C-A585-1B64158988C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6"/>
              <c:layout/>
              <c:tx>
                <c:rich>
                  <a:bodyPr/>
                  <a:lstStyle/>
                  <a:p>
                    <a:fld id="{CC448251-17CA-4C84-BA14-C27FBDBD680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7"/>
              <c:layout/>
              <c:tx>
                <c:rich>
                  <a:bodyPr/>
                  <a:lstStyle/>
                  <a:p>
                    <a:fld id="{33218EA4-C93C-458C-A1C4-FBADD493A04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8"/>
              <c:layout/>
              <c:tx>
                <c:rich>
                  <a:bodyPr/>
                  <a:lstStyle/>
                  <a:p>
                    <a:fld id="{1398A806-B10F-49E8-9831-870A319071BF}"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19"/>
              <c:layout/>
              <c:tx>
                <c:rich>
                  <a:bodyPr/>
                  <a:lstStyle/>
                  <a:p>
                    <a:fld id="{9ABD08F1-6A0D-47ED-BA7F-90D4503DF55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0"/>
              <c:layout/>
              <c:tx>
                <c:rich>
                  <a:bodyPr/>
                  <a:lstStyle/>
                  <a:p>
                    <a:fld id="{D480349C-6C94-43CF-9C01-9B00AF0F538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1"/>
              <c:layout/>
              <c:tx>
                <c:rich>
                  <a:bodyPr/>
                  <a:lstStyle/>
                  <a:p>
                    <a:fld id="{ABC8E763-EC85-40DB-8931-5FD119921FD5}"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2"/>
              <c:layout/>
              <c:tx>
                <c:rich>
                  <a:bodyPr/>
                  <a:lstStyle/>
                  <a:p>
                    <a:fld id="{176140C6-1610-4169-AE11-F895516561E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3"/>
              <c:layout/>
              <c:tx>
                <c:rich>
                  <a:bodyPr/>
                  <a:lstStyle/>
                  <a:p>
                    <a:fld id="{1AC7EDD0-7A44-46BA-B779-25419BB2075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4"/>
              <c:layout/>
              <c:tx>
                <c:rich>
                  <a:bodyPr/>
                  <a:lstStyle/>
                  <a:p>
                    <a:fld id="{3BA01417-8F9B-4151-83DF-9E4E7495C5D9}"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5"/>
              <c:layout/>
              <c:tx>
                <c:rich>
                  <a:bodyPr/>
                  <a:lstStyle/>
                  <a:p>
                    <a:fld id="{6DC3546B-406A-403A-A45B-04A905108C5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6"/>
              <c:layout/>
              <c:tx>
                <c:rich>
                  <a:bodyPr/>
                  <a:lstStyle/>
                  <a:p>
                    <a:fld id="{DC65856E-3933-44F2-A585-7BF4B23A2D6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7"/>
              <c:layout/>
              <c:tx>
                <c:rich>
                  <a:bodyPr/>
                  <a:lstStyle/>
                  <a:p>
                    <a:fld id="{0D412A94-CED9-4B9C-BF09-F71DA4BB22D7}"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8"/>
              <c:layout/>
              <c:tx>
                <c:rich>
                  <a:bodyPr/>
                  <a:lstStyle/>
                  <a:p>
                    <a:fld id="{66E1CD50-D55B-4C36-9965-454195D69C0A}"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29"/>
              <c:layout/>
              <c:tx>
                <c:rich>
                  <a:bodyPr/>
                  <a:lstStyle/>
                  <a:p>
                    <a:fld id="{2955F161-8EA4-4941-863F-874FB320B900}"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30"/>
              <c:layout/>
              <c:tx>
                <c:rich>
                  <a:bodyPr/>
                  <a:lstStyle/>
                  <a:p>
                    <a:fld id="{0824D258-9B55-452F-A480-B1B383339AD3}"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31"/>
              <c:layout/>
              <c:tx>
                <c:rich>
                  <a:bodyPr/>
                  <a:lstStyle/>
                  <a:p>
                    <a:fld id="{A19AED8A-C4E2-4336-9AE5-F7763A6368D2}"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dLbl>
              <c:idx val="132"/>
              <c:layout/>
              <c:tx>
                <c:rich>
                  <a:bodyPr/>
                  <a:lstStyle/>
                  <a:p>
                    <a:fld id="{324767E5-DDAD-497D-AC3D-13E9F5C15781}" type="CELLRANGE">
                      <a:rPr lang="en-IN"/>
                      <a:pPr/>
                      <a:t>[CELLRANGE]</a:t>
                    </a:fld>
                    <a:endParaRPr lang="en-IN"/>
                  </a:p>
                </c:rich>
              </c:tx>
              <c:dLblPos val="t"/>
              <c:showLegendKey val="0"/>
              <c:showVal val="0"/>
              <c:showCatName val="0"/>
              <c:showSerName val="0"/>
              <c:showPercent val="0"/>
              <c:showBubbleSize val="0"/>
              <c:separator>, </c:separator>
              <c:extLst>
                <c:ext xmlns:c15="http://schemas.microsoft.com/office/drawing/2012/chart" uri="{CE6537A1-D6FC-4f65-9D91-7224C49458BB}">
                  <c15:layout/>
                  <c15:dlblFieldTable/>
                  <c15:xForSave val="1"/>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0"/>
            <c:showCatName val="0"/>
            <c:showSerName val="0"/>
            <c:showPercent val="0"/>
            <c:showBubbleSize val="0"/>
            <c:separator>, </c:separator>
            <c:showLeaderLines val="0"/>
            <c:extLst>
              <c:ext xmlns:c15="http://schemas.microsoft.com/office/drawing/2012/chart" uri="{CE6537A1-D6FC-4f65-9D91-7224C49458BB}">
                <c15:layout/>
                <c15:showDataLabelsRange val="1"/>
                <c15:showLeaderLines val="1"/>
                <c15:leaderLines>
                  <c:spPr>
                    <a:ln w="9525">
                      <a:solidFill>
                        <a:schemeClr val="lt1">
                          <a:lumMod val="95000"/>
                          <a:alpha val="54000"/>
                        </a:schemeClr>
                      </a:solidFill>
                    </a:ln>
                    <a:effectLst/>
                  </c:spPr>
                </c15:leaderLines>
              </c:ext>
            </c:extLst>
          </c:dLbls>
          <c:xVal>
            <c:numRef>
              <c:f>statevsconstituency2024!$B$2:$B$134</c:f>
              <c:numCache>
                <c:formatCode>General</c:formatCode>
                <c:ptCount val="133"/>
                <c:pt idx="0">
                  <c:v>488</c:v>
                </c:pt>
                <c:pt idx="1">
                  <c:v>441</c:v>
                </c:pt>
                <c:pt idx="2">
                  <c:v>328</c:v>
                </c:pt>
                <c:pt idx="3">
                  <c:v>150</c:v>
                </c:pt>
                <c:pt idx="4">
                  <c:v>79</c:v>
                </c:pt>
                <c:pt idx="5">
                  <c:v>71</c:v>
                </c:pt>
                <c:pt idx="6">
                  <c:v>52</c:v>
                </c:pt>
                <c:pt idx="7">
                  <c:v>48</c:v>
                </c:pt>
                <c:pt idx="8">
                  <c:v>41</c:v>
                </c:pt>
                <c:pt idx="9">
                  <c:v>40</c:v>
                </c:pt>
                <c:pt idx="10">
                  <c:v>40</c:v>
                </c:pt>
                <c:pt idx="11">
                  <c:v>38</c:v>
                </c:pt>
                <c:pt idx="12">
                  <c:v>38</c:v>
                </c:pt>
                <c:pt idx="13">
                  <c:v>36</c:v>
                </c:pt>
                <c:pt idx="14">
                  <c:v>36</c:v>
                </c:pt>
                <c:pt idx="15">
                  <c:v>33</c:v>
                </c:pt>
                <c:pt idx="16">
                  <c:v>33</c:v>
                </c:pt>
                <c:pt idx="17">
                  <c:v>30</c:v>
                </c:pt>
                <c:pt idx="18">
                  <c:v>28</c:v>
                </c:pt>
                <c:pt idx="19">
                  <c:v>28</c:v>
                </c:pt>
                <c:pt idx="20">
                  <c:v>26</c:v>
                </c:pt>
                <c:pt idx="21">
                  <c:v>26</c:v>
                </c:pt>
                <c:pt idx="22">
                  <c:v>25</c:v>
                </c:pt>
                <c:pt idx="23">
                  <c:v>24</c:v>
                </c:pt>
                <c:pt idx="24">
                  <c:v>23</c:v>
                </c:pt>
                <c:pt idx="25">
                  <c:v>23</c:v>
                </c:pt>
                <c:pt idx="26">
                  <c:v>23</c:v>
                </c:pt>
                <c:pt idx="27">
                  <c:v>22</c:v>
                </c:pt>
                <c:pt idx="28">
                  <c:v>22</c:v>
                </c:pt>
                <c:pt idx="29">
                  <c:v>22</c:v>
                </c:pt>
                <c:pt idx="30">
                  <c:v>22</c:v>
                </c:pt>
                <c:pt idx="31">
                  <c:v>21</c:v>
                </c:pt>
                <c:pt idx="32">
                  <c:v>21</c:v>
                </c:pt>
                <c:pt idx="33">
                  <c:v>20</c:v>
                </c:pt>
                <c:pt idx="34">
                  <c:v>19</c:v>
                </c:pt>
                <c:pt idx="35">
                  <c:v>19</c:v>
                </c:pt>
                <c:pt idx="36">
                  <c:v>18</c:v>
                </c:pt>
                <c:pt idx="37">
                  <c:v>18</c:v>
                </c:pt>
                <c:pt idx="38">
                  <c:v>18</c:v>
                </c:pt>
                <c:pt idx="39">
                  <c:v>17</c:v>
                </c:pt>
                <c:pt idx="40">
                  <c:v>17</c:v>
                </c:pt>
                <c:pt idx="41">
                  <c:v>17</c:v>
                </c:pt>
                <c:pt idx="42">
                  <c:v>17</c:v>
                </c:pt>
                <c:pt idx="43">
                  <c:v>16</c:v>
                </c:pt>
                <c:pt idx="44">
                  <c:v>16</c:v>
                </c:pt>
                <c:pt idx="45">
                  <c:v>15</c:v>
                </c:pt>
                <c:pt idx="46">
                  <c:v>15</c:v>
                </c:pt>
                <c:pt idx="47">
                  <c:v>15</c:v>
                </c:pt>
                <c:pt idx="48">
                  <c:v>15</c:v>
                </c:pt>
                <c:pt idx="49">
                  <c:v>15</c:v>
                </c:pt>
                <c:pt idx="50">
                  <c:v>14</c:v>
                </c:pt>
                <c:pt idx="51">
                  <c:v>14</c:v>
                </c:pt>
                <c:pt idx="52">
                  <c:v>14</c:v>
                </c:pt>
                <c:pt idx="53">
                  <c:v>14</c:v>
                </c:pt>
                <c:pt idx="54">
                  <c:v>13</c:v>
                </c:pt>
                <c:pt idx="55">
                  <c:v>13</c:v>
                </c:pt>
                <c:pt idx="56">
                  <c:v>13</c:v>
                </c:pt>
                <c:pt idx="57">
                  <c:v>13</c:v>
                </c:pt>
                <c:pt idx="58">
                  <c:v>12</c:v>
                </c:pt>
                <c:pt idx="59">
                  <c:v>12</c:v>
                </c:pt>
                <c:pt idx="60">
                  <c:v>12</c:v>
                </c:pt>
                <c:pt idx="61">
                  <c:v>12</c:v>
                </c:pt>
                <c:pt idx="62">
                  <c:v>11</c:v>
                </c:pt>
                <c:pt idx="63">
                  <c:v>11</c:v>
                </c:pt>
                <c:pt idx="64">
                  <c:v>11</c:v>
                </c:pt>
                <c:pt idx="65">
                  <c:v>11</c:v>
                </c:pt>
                <c:pt idx="66">
                  <c:v>11</c:v>
                </c:pt>
                <c:pt idx="67">
                  <c:v>10</c:v>
                </c:pt>
                <c:pt idx="68">
                  <c:v>10</c:v>
                </c:pt>
                <c:pt idx="69">
                  <c:v>10</c:v>
                </c:pt>
                <c:pt idx="70">
                  <c:v>10</c:v>
                </c:pt>
                <c:pt idx="71">
                  <c:v>10</c:v>
                </c:pt>
                <c:pt idx="72">
                  <c:v>10</c:v>
                </c:pt>
                <c:pt idx="73">
                  <c:v>10</c:v>
                </c:pt>
                <c:pt idx="74">
                  <c:v>10</c:v>
                </c:pt>
                <c:pt idx="75">
                  <c:v>10</c:v>
                </c:pt>
                <c:pt idx="76">
                  <c:v>9</c:v>
                </c:pt>
                <c:pt idx="77">
                  <c:v>9</c:v>
                </c:pt>
                <c:pt idx="78">
                  <c:v>9</c:v>
                </c:pt>
                <c:pt idx="79">
                  <c:v>9</c:v>
                </c:pt>
                <c:pt idx="80">
                  <c:v>9</c:v>
                </c:pt>
                <c:pt idx="81">
                  <c:v>9</c:v>
                </c:pt>
                <c:pt idx="82">
                  <c:v>9</c:v>
                </c:pt>
                <c:pt idx="83">
                  <c:v>9</c:v>
                </c:pt>
                <c:pt idx="84">
                  <c:v>9</c:v>
                </c:pt>
                <c:pt idx="85">
                  <c:v>8</c:v>
                </c:pt>
                <c:pt idx="86">
                  <c:v>8</c:v>
                </c:pt>
                <c:pt idx="87">
                  <c:v>8</c:v>
                </c:pt>
                <c:pt idx="88">
                  <c:v>8</c:v>
                </c:pt>
                <c:pt idx="89">
                  <c:v>8</c:v>
                </c:pt>
                <c:pt idx="90">
                  <c:v>8</c:v>
                </c:pt>
                <c:pt idx="91">
                  <c:v>7</c:v>
                </c:pt>
                <c:pt idx="92">
                  <c:v>7</c:v>
                </c:pt>
                <c:pt idx="93">
                  <c:v>7</c:v>
                </c:pt>
                <c:pt idx="94">
                  <c:v>7</c:v>
                </c:pt>
                <c:pt idx="95">
                  <c:v>7</c:v>
                </c:pt>
                <c:pt idx="96">
                  <c:v>7</c:v>
                </c:pt>
                <c:pt idx="97">
                  <c:v>7</c:v>
                </c:pt>
                <c:pt idx="98">
                  <c:v>7</c:v>
                </c:pt>
                <c:pt idx="99">
                  <c:v>7</c:v>
                </c:pt>
                <c:pt idx="100">
                  <c:v>7</c:v>
                </c:pt>
                <c:pt idx="101">
                  <c:v>7</c:v>
                </c:pt>
                <c:pt idx="102">
                  <c:v>7</c:v>
                </c:pt>
                <c:pt idx="103">
                  <c:v>7</c:v>
                </c:pt>
                <c:pt idx="104">
                  <c:v>7</c:v>
                </c:pt>
                <c:pt idx="105">
                  <c:v>6</c:v>
                </c:pt>
                <c:pt idx="106">
                  <c:v>6</c:v>
                </c:pt>
                <c:pt idx="107">
                  <c:v>6</c:v>
                </c:pt>
                <c:pt idx="108">
                  <c:v>6</c:v>
                </c:pt>
                <c:pt idx="109">
                  <c:v>6</c:v>
                </c:pt>
                <c:pt idx="110">
                  <c:v>6</c:v>
                </c:pt>
                <c:pt idx="111">
                  <c:v>6</c:v>
                </c:pt>
                <c:pt idx="112">
                  <c:v>6</c:v>
                </c:pt>
                <c:pt idx="113">
                  <c:v>6</c:v>
                </c:pt>
                <c:pt idx="114">
                  <c:v>6</c:v>
                </c:pt>
                <c:pt idx="115">
                  <c:v>6</c:v>
                </c:pt>
                <c:pt idx="116">
                  <c:v>6</c:v>
                </c:pt>
                <c:pt idx="117">
                  <c:v>6</c:v>
                </c:pt>
                <c:pt idx="118">
                  <c:v>6</c:v>
                </c:pt>
                <c:pt idx="119">
                  <c:v>6</c:v>
                </c:pt>
                <c:pt idx="120">
                  <c:v>6</c:v>
                </c:pt>
                <c:pt idx="121">
                  <c:v>6</c:v>
                </c:pt>
                <c:pt idx="122">
                  <c:v>6</c:v>
                </c:pt>
                <c:pt idx="123">
                  <c:v>5</c:v>
                </c:pt>
                <c:pt idx="124">
                  <c:v>5</c:v>
                </c:pt>
                <c:pt idx="125">
                  <c:v>5</c:v>
                </c:pt>
                <c:pt idx="126">
                  <c:v>5</c:v>
                </c:pt>
                <c:pt idx="127">
                  <c:v>5</c:v>
                </c:pt>
                <c:pt idx="128">
                  <c:v>5</c:v>
                </c:pt>
                <c:pt idx="129">
                  <c:v>5</c:v>
                </c:pt>
                <c:pt idx="130">
                  <c:v>5</c:v>
                </c:pt>
                <c:pt idx="131">
                  <c:v>5</c:v>
                </c:pt>
                <c:pt idx="132">
                  <c:v>5</c:v>
                </c:pt>
              </c:numCache>
            </c:numRef>
          </c:xVal>
          <c:yVal>
            <c:numRef>
              <c:f>statevsconstituency2024!$C$2:$C$134</c:f>
              <c:numCache>
                <c:formatCode>General</c:formatCode>
                <c:ptCount val="133"/>
                <c:pt idx="0">
                  <c:v>28</c:v>
                </c:pt>
                <c:pt idx="1">
                  <c:v>35</c:v>
                </c:pt>
                <c:pt idx="2">
                  <c:v>37</c:v>
                </c:pt>
                <c:pt idx="3">
                  <c:v>22</c:v>
                </c:pt>
                <c:pt idx="4">
                  <c:v>11</c:v>
                </c:pt>
                <c:pt idx="5">
                  <c:v>5</c:v>
                </c:pt>
                <c:pt idx="6">
                  <c:v>15</c:v>
                </c:pt>
                <c:pt idx="7">
                  <c:v>4</c:v>
                </c:pt>
                <c:pt idx="8">
                  <c:v>14</c:v>
                </c:pt>
                <c:pt idx="9">
                  <c:v>5</c:v>
                </c:pt>
                <c:pt idx="10">
                  <c:v>2</c:v>
                </c:pt>
                <c:pt idx="11">
                  <c:v>9</c:v>
                </c:pt>
                <c:pt idx="12">
                  <c:v>1</c:v>
                </c:pt>
                <c:pt idx="13">
                  <c:v>13</c:v>
                </c:pt>
                <c:pt idx="14">
                  <c:v>3</c:v>
                </c:pt>
                <c:pt idx="15">
                  <c:v>10</c:v>
                </c:pt>
                <c:pt idx="16">
                  <c:v>10</c:v>
                </c:pt>
                <c:pt idx="17">
                  <c:v>13</c:v>
                </c:pt>
                <c:pt idx="18">
                  <c:v>7</c:v>
                </c:pt>
                <c:pt idx="19">
                  <c:v>1</c:v>
                </c:pt>
                <c:pt idx="20">
                  <c:v>10</c:v>
                </c:pt>
                <c:pt idx="21">
                  <c:v>5</c:v>
                </c:pt>
                <c:pt idx="22">
                  <c:v>3</c:v>
                </c:pt>
                <c:pt idx="23">
                  <c:v>2</c:v>
                </c:pt>
                <c:pt idx="24">
                  <c:v>10</c:v>
                </c:pt>
                <c:pt idx="25">
                  <c:v>5</c:v>
                </c:pt>
                <c:pt idx="26">
                  <c:v>1</c:v>
                </c:pt>
                <c:pt idx="27">
                  <c:v>8</c:v>
                </c:pt>
                <c:pt idx="28">
                  <c:v>6</c:v>
                </c:pt>
                <c:pt idx="29">
                  <c:v>5</c:v>
                </c:pt>
                <c:pt idx="30">
                  <c:v>1</c:v>
                </c:pt>
                <c:pt idx="31">
                  <c:v>1</c:v>
                </c:pt>
                <c:pt idx="32">
                  <c:v>1</c:v>
                </c:pt>
                <c:pt idx="33">
                  <c:v>1</c:v>
                </c:pt>
                <c:pt idx="34">
                  <c:v>13</c:v>
                </c:pt>
                <c:pt idx="35">
                  <c:v>3</c:v>
                </c:pt>
                <c:pt idx="36">
                  <c:v>8</c:v>
                </c:pt>
                <c:pt idx="37">
                  <c:v>6</c:v>
                </c:pt>
                <c:pt idx="38">
                  <c:v>4</c:v>
                </c:pt>
                <c:pt idx="39">
                  <c:v>2</c:v>
                </c:pt>
                <c:pt idx="40">
                  <c:v>2</c:v>
                </c:pt>
                <c:pt idx="41">
                  <c:v>1</c:v>
                </c:pt>
                <c:pt idx="42">
                  <c:v>1</c:v>
                </c:pt>
                <c:pt idx="43">
                  <c:v>7</c:v>
                </c:pt>
                <c:pt idx="44">
                  <c:v>1</c:v>
                </c:pt>
                <c:pt idx="45">
                  <c:v>4</c:v>
                </c:pt>
                <c:pt idx="46">
                  <c:v>3</c:v>
                </c:pt>
                <c:pt idx="47">
                  <c:v>2</c:v>
                </c:pt>
                <c:pt idx="48">
                  <c:v>1</c:v>
                </c:pt>
                <c:pt idx="49">
                  <c:v>1</c:v>
                </c:pt>
                <c:pt idx="50">
                  <c:v>5</c:v>
                </c:pt>
                <c:pt idx="51">
                  <c:v>3</c:v>
                </c:pt>
                <c:pt idx="52">
                  <c:v>2</c:v>
                </c:pt>
                <c:pt idx="53">
                  <c:v>1</c:v>
                </c:pt>
                <c:pt idx="54">
                  <c:v>5</c:v>
                </c:pt>
                <c:pt idx="55">
                  <c:v>5</c:v>
                </c:pt>
                <c:pt idx="56">
                  <c:v>3</c:v>
                </c:pt>
                <c:pt idx="57">
                  <c:v>1</c:v>
                </c:pt>
                <c:pt idx="58">
                  <c:v>3</c:v>
                </c:pt>
                <c:pt idx="59">
                  <c:v>3</c:v>
                </c:pt>
                <c:pt idx="60">
                  <c:v>1</c:v>
                </c:pt>
                <c:pt idx="61">
                  <c:v>1</c:v>
                </c:pt>
                <c:pt idx="62">
                  <c:v>6</c:v>
                </c:pt>
                <c:pt idx="63">
                  <c:v>4</c:v>
                </c:pt>
                <c:pt idx="64">
                  <c:v>3</c:v>
                </c:pt>
                <c:pt idx="65">
                  <c:v>2</c:v>
                </c:pt>
                <c:pt idx="66">
                  <c:v>1</c:v>
                </c:pt>
                <c:pt idx="67">
                  <c:v>5</c:v>
                </c:pt>
                <c:pt idx="68">
                  <c:v>5</c:v>
                </c:pt>
                <c:pt idx="69">
                  <c:v>5</c:v>
                </c:pt>
                <c:pt idx="70">
                  <c:v>3</c:v>
                </c:pt>
                <c:pt idx="71">
                  <c:v>2</c:v>
                </c:pt>
                <c:pt idx="72">
                  <c:v>2</c:v>
                </c:pt>
                <c:pt idx="73">
                  <c:v>1</c:v>
                </c:pt>
                <c:pt idx="74">
                  <c:v>1</c:v>
                </c:pt>
                <c:pt idx="75">
                  <c:v>1</c:v>
                </c:pt>
                <c:pt idx="76">
                  <c:v>6</c:v>
                </c:pt>
                <c:pt idx="77">
                  <c:v>5</c:v>
                </c:pt>
                <c:pt idx="78">
                  <c:v>4</c:v>
                </c:pt>
                <c:pt idx="79">
                  <c:v>2</c:v>
                </c:pt>
                <c:pt idx="80">
                  <c:v>2</c:v>
                </c:pt>
                <c:pt idx="81">
                  <c:v>1</c:v>
                </c:pt>
                <c:pt idx="82">
                  <c:v>1</c:v>
                </c:pt>
                <c:pt idx="83">
                  <c:v>1</c:v>
                </c:pt>
                <c:pt idx="84">
                  <c:v>1</c:v>
                </c:pt>
                <c:pt idx="85">
                  <c:v>3</c:v>
                </c:pt>
                <c:pt idx="86">
                  <c:v>3</c:v>
                </c:pt>
                <c:pt idx="87">
                  <c:v>2</c:v>
                </c:pt>
                <c:pt idx="88">
                  <c:v>1</c:v>
                </c:pt>
                <c:pt idx="89">
                  <c:v>1</c:v>
                </c:pt>
                <c:pt idx="90">
                  <c:v>1</c:v>
                </c:pt>
                <c:pt idx="91">
                  <c:v>5</c:v>
                </c:pt>
                <c:pt idx="92">
                  <c:v>4</c:v>
                </c:pt>
                <c:pt idx="93">
                  <c:v>4</c:v>
                </c:pt>
                <c:pt idx="94">
                  <c:v>3</c:v>
                </c:pt>
                <c:pt idx="95">
                  <c:v>3</c:v>
                </c:pt>
                <c:pt idx="96">
                  <c:v>2</c:v>
                </c:pt>
                <c:pt idx="97">
                  <c:v>2</c:v>
                </c:pt>
                <c:pt idx="98">
                  <c:v>1</c:v>
                </c:pt>
                <c:pt idx="99">
                  <c:v>1</c:v>
                </c:pt>
                <c:pt idx="100">
                  <c:v>1</c:v>
                </c:pt>
                <c:pt idx="101">
                  <c:v>1</c:v>
                </c:pt>
                <c:pt idx="102">
                  <c:v>1</c:v>
                </c:pt>
                <c:pt idx="103">
                  <c:v>1</c:v>
                </c:pt>
                <c:pt idx="104">
                  <c:v>1</c:v>
                </c:pt>
                <c:pt idx="105">
                  <c:v>5</c:v>
                </c:pt>
                <c:pt idx="106">
                  <c:v>4</c:v>
                </c:pt>
                <c:pt idx="107">
                  <c:v>4</c:v>
                </c:pt>
                <c:pt idx="108">
                  <c:v>4</c:v>
                </c:pt>
                <c:pt idx="109">
                  <c:v>3</c:v>
                </c:pt>
                <c:pt idx="110">
                  <c:v>3</c:v>
                </c:pt>
                <c:pt idx="111">
                  <c:v>2</c:v>
                </c:pt>
                <c:pt idx="112">
                  <c:v>2</c:v>
                </c:pt>
                <c:pt idx="113">
                  <c:v>2</c:v>
                </c:pt>
                <c:pt idx="114">
                  <c:v>2</c:v>
                </c:pt>
                <c:pt idx="115">
                  <c:v>2</c:v>
                </c:pt>
                <c:pt idx="116">
                  <c:v>2</c:v>
                </c:pt>
                <c:pt idx="117">
                  <c:v>1</c:v>
                </c:pt>
                <c:pt idx="118">
                  <c:v>1</c:v>
                </c:pt>
                <c:pt idx="119">
                  <c:v>1</c:v>
                </c:pt>
                <c:pt idx="120">
                  <c:v>1</c:v>
                </c:pt>
                <c:pt idx="121">
                  <c:v>1</c:v>
                </c:pt>
                <c:pt idx="122">
                  <c:v>1</c:v>
                </c:pt>
                <c:pt idx="123">
                  <c:v>4</c:v>
                </c:pt>
                <c:pt idx="124">
                  <c:v>4</c:v>
                </c:pt>
                <c:pt idx="125">
                  <c:v>3</c:v>
                </c:pt>
                <c:pt idx="126">
                  <c:v>3</c:v>
                </c:pt>
                <c:pt idx="127">
                  <c:v>3</c:v>
                </c:pt>
                <c:pt idx="128">
                  <c:v>3</c:v>
                </c:pt>
                <c:pt idx="129">
                  <c:v>3</c:v>
                </c:pt>
                <c:pt idx="130">
                  <c:v>2</c:v>
                </c:pt>
                <c:pt idx="131">
                  <c:v>2</c:v>
                </c:pt>
                <c:pt idx="132">
                  <c:v>2</c:v>
                </c:pt>
              </c:numCache>
            </c:numRef>
          </c:yVal>
          <c:smooth val="0"/>
          <c:extLst>
            <c:ext xmlns:c15="http://schemas.microsoft.com/office/drawing/2012/chart" uri="{02D57815-91ED-43cb-92C2-25804820EDAC}">
              <c15:datalabelsRange>
                <c15:f>statevsconstituency2024!$A$2:$A$134</c15:f>
                <c15:dlblRangeCache>
                  <c:ptCount val="133"/>
                  <c:pt idx="0">
                    <c:v>Bahujan Samaj Party</c:v>
                  </c:pt>
                  <c:pt idx="1">
                    <c:v>Bharatiya Janata Party</c:v>
                  </c:pt>
                  <c:pt idx="2">
                    <c:v>Indian National Congress</c:v>
                  </c:pt>
                  <c:pt idx="3">
                    <c:v>Socialist Unity Centre Of India (COMMUNIST)</c:v>
                  </c:pt>
                  <c:pt idx="4">
                    <c:v>Peoples Party of India (Democratic)</c:v>
                  </c:pt>
                  <c:pt idx="5">
                    <c:v>Samajwadi Party</c:v>
                  </c:pt>
                  <c:pt idx="6">
                    <c:v>Communist Party of India  (Marxist)</c:v>
                  </c:pt>
                  <c:pt idx="7">
                    <c:v>All India Trinamool Congress</c:v>
                  </c:pt>
                  <c:pt idx="8">
                    <c:v>Bharatheeya Jawan Kisan Party</c:v>
                  </c:pt>
                  <c:pt idx="9">
                    <c:v>Bhartiya Shakti Chetna Party</c:v>
                  </c:pt>
                  <c:pt idx="10">
                    <c:v>Naam Tamilar Katchi</c:v>
                  </c:pt>
                  <c:pt idx="11">
                    <c:v>Ambedkarite Party of India</c:v>
                  </c:pt>
                  <c:pt idx="12">
                    <c:v>Vanchit Bahujan  Aaghadi</c:v>
                  </c:pt>
                  <c:pt idx="13">
                    <c:v>Akhil Bhartiya Parivar Party</c:v>
                  </c:pt>
                  <c:pt idx="14">
                    <c:v>All India Anna Dravida Munnetra Kazhagam</c:v>
                  </c:pt>
                  <c:pt idx="15">
                    <c:v>All India Forward Bloc</c:v>
                  </c:pt>
                  <c:pt idx="16">
                    <c:v>Right to Recall Party</c:v>
                  </c:pt>
                  <c:pt idx="17">
                    <c:v>Communist Party of India</c:v>
                  </c:pt>
                  <c:pt idx="18">
                    <c:v>Bahujan Mukti Party</c:v>
                  </c:pt>
                  <c:pt idx="19">
                    <c:v>Karnataka Rashtra Samithi</c:v>
                  </c:pt>
                  <c:pt idx="20">
                    <c:v>Aazad Samaj Party (Kanshi Ram)</c:v>
                  </c:pt>
                  <c:pt idx="21">
                    <c:v>Pyramid Party of India</c:v>
                  </c:pt>
                  <c:pt idx="22">
                    <c:v>Yuvajana Sramika Rythu Congress Party</c:v>
                  </c:pt>
                  <c:pt idx="23">
                    <c:v>Rashtriya Janata Dal</c:v>
                  </c:pt>
                  <c:pt idx="24">
                    <c:v>Republican Party of India (A)</c:v>
                  </c:pt>
                  <c:pt idx="25">
                    <c:v>Gondvana Gantantra Party</c:v>
                  </c:pt>
                  <c:pt idx="26">
                    <c:v>Sardar Patel Siddhant Party</c:v>
                  </c:pt>
                  <c:pt idx="27">
                    <c:v>Bharat Adivasi Party</c:v>
                  </c:pt>
                  <c:pt idx="28">
                    <c:v>Samata Party</c:v>
                  </c:pt>
                  <c:pt idx="29">
                    <c:v>Aam Aadmi Party</c:v>
                  </c:pt>
                  <c:pt idx="30">
                    <c:v>Dravida Munnetra Kazhagam</c:v>
                  </c:pt>
                  <c:pt idx="31">
                    <c:v>Biju Janata Dal</c:v>
                  </c:pt>
                  <c:pt idx="32">
                    <c:v>Shiv Sena (Uddhav Balasaheb Thackrey)</c:v>
                  </c:pt>
                  <c:pt idx="33">
                    <c:v>Uttama Prajaakeeya Party</c:v>
                  </c:pt>
                  <c:pt idx="34">
                    <c:v>Ekam Sanatan Bharat Dal</c:v>
                  </c:pt>
                  <c:pt idx="35">
                    <c:v>Rashtriya Jansambhavna Party</c:v>
                  </c:pt>
                  <c:pt idx="36">
                    <c:v>Rashtriya Samaj Paksha</c:v>
                  </c:pt>
                  <c:pt idx="37">
                    <c:v>Viro Ke Vir Indian Party</c:v>
                  </c:pt>
                  <c:pt idx="38">
                    <c:v>Bahujan Republican  Socialist Party</c:v>
                  </c:pt>
                  <c:pt idx="39">
                    <c:v>Navarang Congress Party</c:v>
                  </c:pt>
                  <c:pt idx="40">
                    <c:v>Telugu Desam</c:v>
                  </c:pt>
                  <c:pt idx="41">
                    <c:v>All India Secular Front</c:v>
                  </c:pt>
                  <c:pt idx="42">
                    <c:v>Bharat Rashtra Samithi</c:v>
                  </c:pt>
                  <c:pt idx="43">
                    <c:v>Social Democratic Party Of India</c:v>
                  </c:pt>
                  <c:pt idx="44">
                    <c:v>Janata Dal  (United)</c:v>
                  </c:pt>
                  <c:pt idx="45">
                    <c:v>All India Majlis-E-Ittehadul Muslimeen</c:v>
                  </c:pt>
                  <c:pt idx="46">
                    <c:v>Bhagidari Party(P)</c:v>
                  </c:pt>
                  <c:pt idx="47">
                    <c:v>Bhim Sena</c:v>
                  </c:pt>
                  <c:pt idx="48">
                    <c:v>Dharma Samaj Party</c:v>
                  </c:pt>
                  <c:pt idx="49">
                    <c:v>Shiv Sena</c:v>
                  </c:pt>
                  <c:pt idx="50">
                    <c:v>Bahujan Dravida Party</c:v>
                  </c:pt>
                  <c:pt idx="51">
                    <c:v>Jai Bharat National Party</c:v>
                  </c:pt>
                  <c:pt idx="52">
                    <c:v>Shiromani Akali Dal (Amritsar)(Simranjit Singh Mann)</c:v>
                  </c:pt>
                  <c:pt idx="53">
                    <c:v>Alliance of Democratic Reforms Party</c:v>
                  </c:pt>
                  <c:pt idx="54">
                    <c:v>Bahujan Maha Party</c:v>
                  </c:pt>
                  <c:pt idx="55">
                    <c:v>Viduthalai Chiruthaigal Katchi</c:v>
                  </c:pt>
                  <c:pt idx="56">
                    <c:v>Socialist Party (India)</c:v>
                  </c:pt>
                  <c:pt idx="57">
                    <c:v>Shiromani Akali Dal</c:v>
                  </c:pt>
                  <c:pt idx="58">
                    <c:v>Jaibhim Rao Bharat Party</c:v>
                  </c:pt>
                  <c:pt idx="59">
                    <c:v>Nationalist Congress Party – Sharadchandra Pawar</c:v>
                  </c:pt>
                  <c:pt idx="60">
                    <c:v>Lokhit Adhikar Party</c:v>
                  </c:pt>
                  <c:pt idx="61">
                    <c:v>Naadaalum Makkal Katchi</c:v>
                  </c:pt>
                  <c:pt idx="62">
                    <c:v>Gana Suraksha Party</c:v>
                  </c:pt>
                  <c:pt idx="63">
                    <c:v>Voters Party  International</c:v>
                  </c:pt>
                  <c:pt idx="64">
                    <c:v>Desh Janhit Party</c:v>
                  </c:pt>
                  <c:pt idx="65">
                    <c:v>Bharatiya Nyay-Adhikar Raksha Party</c:v>
                  </c:pt>
                  <c:pt idx="66">
                    <c:v>Apna Dal (Kamerawadi)</c:v>
                  </c:pt>
                  <c:pt idx="67">
                    <c:v>India Praja Bandhu Party</c:v>
                  </c:pt>
                  <c:pt idx="68">
                    <c:v>Republican Party of India (Athawale)</c:v>
                  </c:pt>
                  <c:pt idx="69">
                    <c:v>Revolutionary Socialist Party</c:v>
                  </c:pt>
                  <c:pt idx="70">
                    <c:v>Log Party</c:v>
                  </c:pt>
                  <c:pt idx="71">
                    <c:v>Bahujan Bharat Party</c:v>
                  </c:pt>
                  <c:pt idx="72">
                    <c:v>Moulik Adhikar Party</c:v>
                  </c:pt>
                  <c:pt idx="73">
                    <c:v>Jannayak Janta Party</c:v>
                  </c:pt>
                  <c:pt idx="74">
                    <c:v>Maharashtra Vikas Aghadi</c:v>
                  </c:pt>
                  <c:pt idx="75">
                    <c:v>Pattali Makkal Katchi</c:v>
                  </c:pt>
                  <c:pt idx="76">
                    <c:v>Bharatiya Yuva Jan Ekta Party</c:v>
                  </c:pt>
                  <c:pt idx="77">
                    <c:v>Rashtriya Samaj Dal (R)</c:v>
                  </c:pt>
                  <c:pt idx="78">
                    <c:v>Prabuddha Republican Party</c:v>
                  </c:pt>
                  <c:pt idx="79">
                    <c:v>Peace Party</c:v>
                  </c:pt>
                  <c:pt idx="80">
                    <c:v>Rashtra Uday Party</c:v>
                  </c:pt>
                  <c:pt idx="81">
                    <c:v>Desiya Makkal Sakthi Katchi</c:v>
                  </c:pt>
                  <c:pt idx="82">
                    <c:v>Rashtriya Shoshit Samaj Party</c:v>
                  </c:pt>
                  <c:pt idx="83">
                    <c:v>Samaniya Makkal Nala Katchi</c:v>
                  </c:pt>
                  <c:pt idx="84">
                    <c:v>Veerath Thiyagi Viswanathadoss Thozhilalarkal Katchi</c:v>
                  </c:pt>
                  <c:pt idx="85">
                    <c:v>Sainik Samaj Party</c:v>
                  </c:pt>
                  <c:pt idx="86">
                    <c:v>Yuga Thulasi Party</c:v>
                  </c:pt>
                  <c:pt idx="87">
                    <c:v>Liberation Congress Party</c:v>
                  </c:pt>
                  <c:pt idx="88">
                    <c:v>Hamar Raj Party</c:v>
                  </c:pt>
                  <c:pt idx="89">
                    <c:v>Indian Peoples Green Party</c:v>
                  </c:pt>
                  <c:pt idx="90">
                    <c:v>Mulnibasi Party of India</c:v>
                  </c:pt>
                  <c:pt idx="91">
                    <c:v>Communist Party of India  (Marxist-Leninist)  (Liberation)</c:v>
                  </c:pt>
                  <c:pt idx="92">
                    <c:v>Aam Janta Party (India)</c:v>
                  </c:pt>
                  <c:pt idx="93">
                    <c:v>Hindu Samaj Party</c:v>
                  </c:pt>
                  <c:pt idx="94">
                    <c:v>Jai Maha Bharath Party</c:v>
                  </c:pt>
                  <c:pt idx="95">
                    <c:v>United Republican Party of India</c:v>
                  </c:pt>
                  <c:pt idx="96">
                    <c:v>Anna YSR Congress Party</c:v>
                  </c:pt>
                  <c:pt idx="97">
                    <c:v>Jatiya Jana Sena Party</c:v>
                  </c:pt>
                  <c:pt idx="98">
                    <c:v>Baliraja Party</c:v>
                  </c:pt>
                  <c:pt idx="99">
                    <c:v>Bharatha Chaitanya Yuvajana Party</c:v>
                  </c:pt>
                  <c:pt idx="100">
                    <c:v>Bheem Tribal Congress</c:v>
                  </c:pt>
                  <c:pt idx="101">
                    <c:v>Ganasangam Party of India</c:v>
                  </c:pt>
                  <c:pt idx="102">
                    <c:v>Indian National Lok Dal</c:v>
                  </c:pt>
                  <c:pt idx="103">
                    <c:v>Nationalist Justice Party</c:v>
                  </c:pt>
                  <c:pt idx="104">
                    <c:v>Rashtriya Jansabha Party</c:v>
                  </c:pt>
                  <c:pt idx="105">
                    <c:v>Rashtra Nirman Party</c:v>
                  </c:pt>
                  <c:pt idx="106">
                    <c:v>Bhartiya Rashtriya Dal</c:v>
                  </c:pt>
                  <c:pt idx="107">
                    <c:v>Proutist Bloc, India</c:v>
                  </c:pt>
                  <c:pt idx="108">
                    <c:v>Samaj Vikas Kranti Party</c:v>
                  </c:pt>
                  <c:pt idx="109">
                    <c:v>Hindustan Janta Party</c:v>
                  </c:pt>
                  <c:pt idx="110">
                    <c:v>Kisan Mazdoor Sangharsh Party</c:v>
                  </c:pt>
                  <c:pt idx="111">
                    <c:v>Jagrook Janta Party</c:v>
                  </c:pt>
                  <c:pt idx="112">
                    <c:v>Jan Sewa Driver Party</c:v>
                  </c:pt>
                  <c:pt idx="113">
                    <c:v>Jharkhand Mukti Morcha</c:v>
                  </c:pt>
                  <c:pt idx="114">
                    <c:v>Public Political Party</c:v>
                  </c:pt>
                  <c:pt idx="115">
                    <c:v>Rashtriya Praja Congress  (Secular)</c:v>
                  </c:pt>
                  <c:pt idx="116">
                    <c:v>Rashtriya Ulama Council</c:v>
                  </c:pt>
                  <c:pt idx="117">
                    <c:v>Bhartiya Sarthak Party</c:v>
                  </c:pt>
                  <c:pt idx="118">
                    <c:v>Jantantra Awaj Party</c:v>
                  </c:pt>
                  <c:pt idx="119">
                    <c:v>Kamatapur People’s Party (United)</c:v>
                  </c:pt>
                  <c:pt idx="120">
                    <c:v>Shakti Sena (Bharat Desh)</c:v>
                  </c:pt>
                  <c:pt idx="121">
                    <c:v>Social Justice Party of India</c:v>
                  </c:pt>
                  <c:pt idx="122">
                    <c:v>Thakkam Katchi</c:v>
                  </c:pt>
                  <c:pt idx="123">
                    <c:v>Naki Bharatiya Ekta Party</c:v>
                  </c:pt>
                  <c:pt idx="124">
                    <c:v>Rashtrawadi Janlok Party (Satya)</c:v>
                  </c:pt>
                  <c:pt idx="125">
                    <c:v>Bhartiya Lokmat Rashtrwadi Party</c:v>
                  </c:pt>
                  <c:pt idx="126">
                    <c:v>Global Republican Party</c:v>
                  </c:pt>
                  <c:pt idx="127">
                    <c:v>Hindustan Shakti Sena</c:v>
                  </c:pt>
                  <c:pt idx="128">
                    <c:v>Marxist Communist Party of India (United)</c:v>
                  </c:pt>
                  <c:pt idx="129">
                    <c:v>Moolniwasi Samaj Party</c:v>
                  </c:pt>
                  <c:pt idx="130">
                    <c:v>All India Majlis-E-Inquilab-E-Millat</c:v>
                  </c:pt>
                  <c:pt idx="131">
                    <c:v>Anti Corruption Dynamic Party</c:v>
                  </c:pt>
                  <c:pt idx="132">
                    <c:v>Azad Adhikar Sena</c:v>
                  </c:pt>
                </c15:dlblRangeCache>
              </c15:datalabelsRange>
            </c:ext>
          </c:extLst>
        </c:ser>
        <c:dLbls>
          <c:dLblPos val="t"/>
          <c:showLegendKey val="0"/>
          <c:showVal val="1"/>
          <c:showCatName val="0"/>
          <c:showSerName val="0"/>
          <c:showPercent val="0"/>
          <c:showBubbleSize val="0"/>
        </c:dLbls>
        <c:axId val="-748769936"/>
        <c:axId val="-748763408"/>
      </c:scatterChart>
      <c:valAx>
        <c:axId val="-748769936"/>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t>#CONSTITUENCY</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48763408"/>
        <c:crosses val="autoZero"/>
        <c:crossBetween val="midCat"/>
      </c:valAx>
      <c:valAx>
        <c:axId val="-74876340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IN"/>
                  <a:t>#STATE</a:t>
                </a:r>
              </a:p>
            </c:rich>
          </c:tx>
          <c:layout>
            <c:manualLayout>
              <c:xMode val="edge"/>
              <c:yMode val="edge"/>
              <c:x val="2.3337222870478413E-2"/>
              <c:y val="0.40425130121446684"/>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48769936"/>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State-wise</a:t>
            </a:r>
            <a:r>
              <a:rPr lang="en-US" baseline="0" dirty="0" smtClean="0"/>
              <a:t> Performance of political parties- 2019(Top 5)</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statewise_party_perf2019!$C$1</c:f>
              <c:strCache>
                <c:ptCount val="1"/>
                <c:pt idx="0">
                  <c:v>SEATS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multiLvlStrRef>
              <c:f>statewise_party_perf2019!$A$2:$B$329</c:f>
              <c:multiLvlStrCache>
                <c:ptCount val="5"/>
                <c:lvl>
                  <c:pt idx="0">
                    <c:v>BJP</c:v>
                  </c:pt>
                  <c:pt idx="1">
                    <c:v>BJP</c:v>
                  </c:pt>
                  <c:pt idx="2">
                    <c:v>BJP</c:v>
                  </c:pt>
                  <c:pt idx="3">
                    <c:v>BJP</c:v>
                  </c:pt>
                  <c:pt idx="4">
                    <c:v>BJP</c:v>
                  </c:pt>
                </c:lvl>
                <c:lvl>
                  <c:pt idx="0">
                    <c:v>Gujarat</c:v>
                  </c:pt>
                  <c:pt idx="1">
                    <c:v>Karnataka</c:v>
                  </c:pt>
                  <c:pt idx="2">
                    <c:v>Madhya Pradesh</c:v>
                  </c:pt>
                  <c:pt idx="3">
                    <c:v>Rajasthan</c:v>
                  </c:pt>
                  <c:pt idx="4">
                    <c:v>Uttar Pradesh</c:v>
                  </c:pt>
                </c:lvl>
              </c:multiLvlStrCache>
            </c:multiLvlStrRef>
          </c:cat>
          <c:val>
            <c:numRef>
              <c:f>statewise_party_perf2019!$C$2:$C$329</c:f>
              <c:numCache>
                <c:formatCode>General</c:formatCode>
                <c:ptCount val="5"/>
                <c:pt idx="0">
                  <c:v>26</c:v>
                </c:pt>
                <c:pt idx="1">
                  <c:v>25</c:v>
                </c:pt>
                <c:pt idx="2">
                  <c:v>28</c:v>
                </c:pt>
                <c:pt idx="3">
                  <c:v>24</c:v>
                </c:pt>
                <c:pt idx="4">
                  <c:v>60</c:v>
                </c:pt>
              </c:numCache>
            </c:numRef>
          </c:val>
        </c:ser>
        <c:dLbls>
          <c:showLegendKey val="0"/>
          <c:showVal val="0"/>
          <c:showCatName val="0"/>
          <c:showSerName val="0"/>
          <c:showPercent val="0"/>
          <c:showBubbleSize val="0"/>
        </c:dLbls>
        <c:gapWidth val="100"/>
        <c:overlap val="-24"/>
        <c:axId val="-748762320"/>
        <c:axId val="-748759600"/>
      </c:barChart>
      <c:catAx>
        <c:axId val="-7487623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8759600"/>
        <c:crosses val="autoZero"/>
        <c:auto val="1"/>
        <c:lblAlgn val="ctr"/>
        <c:lblOffset val="100"/>
        <c:noMultiLvlLbl val="0"/>
      </c:catAx>
      <c:valAx>
        <c:axId val="-7487596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87623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sz="1600" b="1" i="0" baseline="0" dirty="0" smtClean="0">
                <a:effectLst>
                  <a:outerShdw blurRad="50800" dist="38100" dir="5400000" algn="t" rotWithShape="0">
                    <a:srgbClr val="000000">
                      <a:alpha val="40000"/>
                    </a:srgbClr>
                  </a:outerShdw>
                </a:effectLst>
              </a:rPr>
              <a:t>State-wise Performance of political parties- 2024(Top 5)</a:t>
            </a:r>
            <a:endParaRPr lang="en-IN" sz="1600" dirty="0" smtClean="0">
              <a:effectLst/>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statewise_party_perf2024!$C$1</c:f>
              <c:strCache>
                <c:ptCount val="1"/>
                <c:pt idx="0">
                  <c:v>SEATS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multiLvlStrRef>
              <c:f>statewise_party_perf2024!$A$2:$B$1361</c:f>
              <c:multiLvlStrCache>
                <c:ptCount val="5"/>
                <c:lvl>
                  <c:pt idx="0">
                    <c:v>Bharatiya Janata Party</c:v>
                  </c:pt>
                  <c:pt idx="1">
                    <c:v>Bharatiya Janata Party</c:v>
                  </c:pt>
                  <c:pt idx="2">
                    <c:v>Bharatiya Janata Party</c:v>
                  </c:pt>
                  <c:pt idx="3">
                    <c:v>Samajwadi Party</c:v>
                  </c:pt>
                  <c:pt idx="4">
                    <c:v>All India Trinamool Congress</c:v>
                  </c:pt>
                </c:lvl>
                <c:lvl>
                  <c:pt idx="0">
                    <c:v>Gujarat</c:v>
                  </c:pt>
                  <c:pt idx="1">
                    <c:v>Madhya Pradesh</c:v>
                  </c:pt>
                  <c:pt idx="2">
                    <c:v>Uttar Pradesh</c:v>
                  </c:pt>
                  <c:pt idx="3">
                    <c:v>Uttar Pradesh</c:v>
                  </c:pt>
                  <c:pt idx="4">
                    <c:v>West Bengal</c:v>
                  </c:pt>
                </c:lvl>
              </c:multiLvlStrCache>
            </c:multiLvlStrRef>
          </c:cat>
          <c:val>
            <c:numRef>
              <c:f>statewise_party_perf2024!$C$2:$C$1361</c:f>
              <c:numCache>
                <c:formatCode>General</c:formatCode>
                <c:ptCount val="5"/>
                <c:pt idx="0">
                  <c:v>25</c:v>
                </c:pt>
                <c:pt idx="1">
                  <c:v>29</c:v>
                </c:pt>
                <c:pt idx="2">
                  <c:v>33</c:v>
                </c:pt>
                <c:pt idx="3">
                  <c:v>37</c:v>
                </c:pt>
                <c:pt idx="4">
                  <c:v>29</c:v>
                </c:pt>
              </c:numCache>
            </c:numRef>
          </c:val>
        </c:ser>
        <c:dLbls>
          <c:showLegendKey val="0"/>
          <c:showVal val="0"/>
          <c:showCatName val="0"/>
          <c:showSerName val="0"/>
          <c:showPercent val="0"/>
          <c:showBubbleSize val="0"/>
        </c:dLbls>
        <c:gapWidth val="100"/>
        <c:overlap val="-24"/>
        <c:axId val="-748771568"/>
        <c:axId val="-748770480"/>
      </c:barChart>
      <c:catAx>
        <c:axId val="-7487715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8770480"/>
        <c:crosses val="autoZero"/>
        <c:auto val="1"/>
        <c:lblAlgn val="ctr"/>
        <c:lblOffset val="100"/>
        <c:noMultiLvlLbl val="0"/>
      </c:catAx>
      <c:valAx>
        <c:axId val="-7487704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877156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Constituency_Won2019</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win_counts_by_party2019!$B$1</c:f>
              <c:strCache>
                <c:ptCount val="1"/>
                <c:pt idx="0">
                  <c:v>Wins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win_counts_by_party2019!$A$2:$A$134</c:f>
              <c:strCache>
                <c:ptCount val="15"/>
                <c:pt idx="0">
                  <c:v>BJP</c:v>
                </c:pt>
                <c:pt idx="1">
                  <c:v>INC</c:v>
                </c:pt>
                <c:pt idx="2">
                  <c:v>DMK</c:v>
                </c:pt>
                <c:pt idx="3">
                  <c:v>AITC</c:v>
                </c:pt>
                <c:pt idx="4">
                  <c:v>YSRCP</c:v>
                </c:pt>
                <c:pt idx="5">
                  <c:v>SHS</c:v>
                </c:pt>
                <c:pt idx="6">
                  <c:v>JD(U)</c:v>
                </c:pt>
                <c:pt idx="7">
                  <c:v>BSP</c:v>
                </c:pt>
                <c:pt idx="8">
                  <c:v>BJD</c:v>
                </c:pt>
                <c:pt idx="9">
                  <c:v>TRS</c:v>
                </c:pt>
                <c:pt idx="10">
                  <c:v>LJP</c:v>
                </c:pt>
                <c:pt idx="11">
                  <c:v>NCP</c:v>
                </c:pt>
                <c:pt idx="12">
                  <c:v>CPI(M)</c:v>
                </c:pt>
                <c:pt idx="13">
                  <c:v>SP</c:v>
                </c:pt>
                <c:pt idx="14">
                  <c:v>IND</c:v>
                </c:pt>
              </c:strCache>
            </c:strRef>
          </c:cat>
          <c:val>
            <c:numRef>
              <c:f>win_counts_by_party2019!$B$2:$B$134</c:f>
              <c:numCache>
                <c:formatCode>General</c:formatCode>
                <c:ptCount val="15"/>
                <c:pt idx="0">
                  <c:v>300</c:v>
                </c:pt>
                <c:pt idx="1">
                  <c:v>52</c:v>
                </c:pt>
                <c:pt idx="2">
                  <c:v>23</c:v>
                </c:pt>
                <c:pt idx="3">
                  <c:v>22</c:v>
                </c:pt>
                <c:pt idx="4">
                  <c:v>22</c:v>
                </c:pt>
                <c:pt idx="5">
                  <c:v>18</c:v>
                </c:pt>
                <c:pt idx="6">
                  <c:v>16</c:v>
                </c:pt>
                <c:pt idx="7">
                  <c:v>11</c:v>
                </c:pt>
                <c:pt idx="8">
                  <c:v>11</c:v>
                </c:pt>
                <c:pt idx="9">
                  <c:v>9</c:v>
                </c:pt>
                <c:pt idx="10">
                  <c:v>6</c:v>
                </c:pt>
                <c:pt idx="11">
                  <c:v>5</c:v>
                </c:pt>
                <c:pt idx="12">
                  <c:v>5</c:v>
                </c:pt>
                <c:pt idx="13">
                  <c:v>5</c:v>
                </c:pt>
                <c:pt idx="14">
                  <c:v>4</c:v>
                </c:pt>
              </c:numCache>
            </c:numRef>
          </c:val>
        </c:ser>
        <c:dLbls>
          <c:dLblPos val="outEnd"/>
          <c:showLegendKey val="0"/>
          <c:showVal val="1"/>
          <c:showCatName val="0"/>
          <c:showSerName val="0"/>
          <c:showPercent val="0"/>
          <c:showBubbleSize val="0"/>
        </c:dLbls>
        <c:gapWidth val="100"/>
        <c:overlap val="-24"/>
        <c:axId val="-663206000"/>
        <c:axId val="-663207088"/>
      </c:barChart>
      <c:catAx>
        <c:axId val="-6632060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3207088"/>
        <c:crosses val="autoZero"/>
        <c:auto val="1"/>
        <c:lblAlgn val="ctr"/>
        <c:lblOffset val="100"/>
        <c:noMultiLvlLbl val="0"/>
      </c:catAx>
      <c:valAx>
        <c:axId val="-663207088"/>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66320600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Constituency_Won2024</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win_counts_by_party2024!$B$1</c:f>
              <c:strCache>
                <c:ptCount val="1"/>
                <c:pt idx="0">
                  <c:v>Constituency_Won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win_counts_by_party2024!$A$2:$A$747</c:f>
              <c:strCache>
                <c:ptCount val="15"/>
                <c:pt idx="0">
                  <c:v>Bharatiya Janata Party</c:v>
                </c:pt>
                <c:pt idx="1">
                  <c:v>Indian National Congress</c:v>
                </c:pt>
                <c:pt idx="2">
                  <c:v>Samajwadi Party</c:v>
                </c:pt>
                <c:pt idx="3">
                  <c:v>All India Trinamool Congress</c:v>
                </c:pt>
                <c:pt idx="4">
                  <c:v>Dravida Munnetra Kazhagam</c:v>
                </c:pt>
                <c:pt idx="5">
                  <c:v>Telugu Desam</c:v>
                </c:pt>
                <c:pt idx="6">
                  <c:v>Janata Dal  (United)</c:v>
                </c:pt>
                <c:pt idx="7">
                  <c:v>Shiv Sena (Uddhav Balasaheb Thackrey)</c:v>
                </c:pt>
                <c:pt idx="8">
                  <c:v>Nationalist Congress Party – Sharadchandra Pawar</c:v>
                </c:pt>
                <c:pt idx="9">
                  <c:v>Independent</c:v>
                </c:pt>
                <c:pt idx="10">
                  <c:v>Shiv Sena</c:v>
                </c:pt>
                <c:pt idx="11">
                  <c:v>Lok Janshakti Party(Ram Vilas)</c:v>
                </c:pt>
                <c:pt idx="12">
                  <c:v>Yuvajana Sramika Rythu Congress Party</c:v>
                </c:pt>
                <c:pt idx="13">
                  <c:v>Rashtriya Janata Dal</c:v>
                </c:pt>
                <c:pt idx="14">
                  <c:v>Communist Party of India  (Marxist)</c:v>
                </c:pt>
              </c:strCache>
            </c:strRef>
          </c:cat>
          <c:val>
            <c:numRef>
              <c:f>win_counts_by_party2024!$B$2:$B$747</c:f>
              <c:numCache>
                <c:formatCode>General</c:formatCode>
                <c:ptCount val="15"/>
                <c:pt idx="0">
                  <c:v>240</c:v>
                </c:pt>
                <c:pt idx="1">
                  <c:v>99</c:v>
                </c:pt>
                <c:pt idx="2">
                  <c:v>37</c:v>
                </c:pt>
                <c:pt idx="3">
                  <c:v>29</c:v>
                </c:pt>
                <c:pt idx="4">
                  <c:v>22</c:v>
                </c:pt>
                <c:pt idx="5">
                  <c:v>16</c:v>
                </c:pt>
                <c:pt idx="6">
                  <c:v>12</c:v>
                </c:pt>
                <c:pt idx="7">
                  <c:v>9</c:v>
                </c:pt>
                <c:pt idx="8">
                  <c:v>8</c:v>
                </c:pt>
                <c:pt idx="9">
                  <c:v>7</c:v>
                </c:pt>
                <c:pt idx="10">
                  <c:v>7</c:v>
                </c:pt>
                <c:pt idx="11">
                  <c:v>5</c:v>
                </c:pt>
                <c:pt idx="12">
                  <c:v>4</c:v>
                </c:pt>
                <c:pt idx="13">
                  <c:v>4</c:v>
                </c:pt>
                <c:pt idx="14">
                  <c:v>4</c:v>
                </c:pt>
              </c:numCache>
            </c:numRef>
          </c:val>
        </c:ser>
        <c:dLbls>
          <c:dLblPos val="outEnd"/>
          <c:showLegendKey val="0"/>
          <c:showVal val="1"/>
          <c:showCatName val="0"/>
          <c:showSerName val="0"/>
          <c:showPercent val="0"/>
          <c:showBubbleSize val="0"/>
        </c:dLbls>
        <c:gapWidth val="100"/>
        <c:overlap val="-24"/>
        <c:axId val="-663197840"/>
        <c:axId val="-663207632"/>
      </c:barChart>
      <c:catAx>
        <c:axId val="-6631978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3207632"/>
        <c:crosses val="autoZero"/>
        <c:auto val="1"/>
        <c:lblAlgn val="ctr"/>
        <c:lblOffset val="100"/>
        <c:noMultiLvlLbl val="0"/>
      </c:catAx>
      <c:valAx>
        <c:axId val="-663207632"/>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66319784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dirty="0" smtClean="0">
                <a:effectLst/>
              </a:rPr>
              <a:t>Win </a:t>
            </a:r>
            <a:r>
              <a:rPr lang="en-IN" sz="1600" b="1" i="0" u="none" strike="noStrike" baseline="0" dirty="0" err="1" smtClean="0">
                <a:effectLst/>
              </a:rPr>
              <a:t>Vs</a:t>
            </a:r>
            <a:r>
              <a:rPr lang="en-IN" sz="1600" b="1" i="0" u="none" strike="noStrike" baseline="0" dirty="0" smtClean="0">
                <a:effectLst/>
              </a:rPr>
              <a:t> Loss Analysis for top Parties- 2024</a:t>
            </a:r>
            <a:endParaRPr lang="en-IN"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percentStacked"/>
        <c:varyColors val="0"/>
        <c:ser>
          <c:idx val="0"/>
          <c:order val="0"/>
          <c:tx>
            <c:strRef>
              <c:f>WinVLoss2024!$B$1</c:f>
              <c:strCache>
                <c:ptCount val="1"/>
                <c:pt idx="0">
                  <c:v>Wins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WinVLoss2024!$A$2:$A$747</c:f>
              <c:strCache>
                <c:ptCount val="14"/>
                <c:pt idx="0">
                  <c:v>Bharatiya Janata Party</c:v>
                </c:pt>
                <c:pt idx="1">
                  <c:v>Indian National Congress</c:v>
                </c:pt>
                <c:pt idx="2">
                  <c:v>Samajwadi Party</c:v>
                </c:pt>
                <c:pt idx="3">
                  <c:v>All India Trinamool Congress</c:v>
                </c:pt>
                <c:pt idx="4">
                  <c:v>Dravida Munnetra Kazhagam</c:v>
                </c:pt>
                <c:pt idx="5">
                  <c:v>Telugu Desam</c:v>
                </c:pt>
                <c:pt idx="6">
                  <c:v>Janata Dal  (United)</c:v>
                </c:pt>
                <c:pt idx="7">
                  <c:v>Shiv Sena (Uddhav Balasaheb Thackrey)</c:v>
                </c:pt>
                <c:pt idx="8">
                  <c:v>Nationalist Congress Party – Sharadchandra Pawar</c:v>
                </c:pt>
                <c:pt idx="9">
                  <c:v>Shiv Sena</c:v>
                </c:pt>
                <c:pt idx="10">
                  <c:v>Lok Janshakti Party(Ram Vilas)</c:v>
                </c:pt>
                <c:pt idx="11">
                  <c:v>Rashtriya Janata Dal</c:v>
                </c:pt>
                <c:pt idx="12">
                  <c:v>Yuvajana Sramika Rythu Congress Party</c:v>
                </c:pt>
                <c:pt idx="13">
                  <c:v>Communist Party of India  (Marxist)</c:v>
                </c:pt>
              </c:strCache>
            </c:strRef>
          </c:cat>
          <c:val>
            <c:numRef>
              <c:f>WinVLoss2024!$B$2:$B$747</c:f>
              <c:numCache>
                <c:formatCode>General</c:formatCode>
                <c:ptCount val="14"/>
                <c:pt idx="0">
                  <c:v>240</c:v>
                </c:pt>
                <c:pt idx="1">
                  <c:v>99</c:v>
                </c:pt>
                <c:pt idx="2">
                  <c:v>37</c:v>
                </c:pt>
                <c:pt idx="3">
                  <c:v>29</c:v>
                </c:pt>
                <c:pt idx="4">
                  <c:v>22</c:v>
                </c:pt>
                <c:pt idx="5">
                  <c:v>16</c:v>
                </c:pt>
                <c:pt idx="6">
                  <c:v>12</c:v>
                </c:pt>
                <c:pt idx="7">
                  <c:v>9</c:v>
                </c:pt>
                <c:pt idx="8">
                  <c:v>8</c:v>
                </c:pt>
                <c:pt idx="9">
                  <c:v>7</c:v>
                </c:pt>
                <c:pt idx="10">
                  <c:v>5</c:v>
                </c:pt>
                <c:pt idx="11">
                  <c:v>4</c:v>
                </c:pt>
                <c:pt idx="12">
                  <c:v>4</c:v>
                </c:pt>
                <c:pt idx="13">
                  <c:v>4</c:v>
                </c:pt>
              </c:numCache>
            </c:numRef>
          </c:val>
        </c:ser>
        <c:ser>
          <c:idx val="1"/>
          <c:order val="1"/>
          <c:tx>
            <c:strRef>
              <c:f>WinVLoss2024!$C$1</c:f>
              <c:strCache>
                <c:ptCount val="1"/>
                <c:pt idx="0">
                  <c:v>Losses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WinVLoss2024!$A$2:$A$747</c:f>
              <c:strCache>
                <c:ptCount val="14"/>
                <c:pt idx="0">
                  <c:v>Bharatiya Janata Party</c:v>
                </c:pt>
                <c:pt idx="1">
                  <c:v>Indian National Congress</c:v>
                </c:pt>
                <c:pt idx="2">
                  <c:v>Samajwadi Party</c:v>
                </c:pt>
                <c:pt idx="3">
                  <c:v>All India Trinamool Congress</c:v>
                </c:pt>
                <c:pt idx="4">
                  <c:v>Dravida Munnetra Kazhagam</c:v>
                </c:pt>
                <c:pt idx="5">
                  <c:v>Telugu Desam</c:v>
                </c:pt>
                <c:pt idx="6">
                  <c:v>Janata Dal  (United)</c:v>
                </c:pt>
                <c:pt idx="7">
                  <c:v>Shiv Sena (Uddhav Balasaheb Thackrey)</c:v>
                </c:pt>
                <c:pt idx="8">
                  <c:v>Nationalist Congress Party – Sharadchandra Pawar</c:v>
                </c:pt>
                <c:pt idx="9">
                  <c:v>Shiv Sena</c:v>
                </c:pt>
                <c:pt idx="10">
                  <c:v>Lok Janshakti Party(Ram Vilas)</c:v>
                </c:pt>
                <c:pt idx="11">
                  <c:v>Rashtriya Janata Dal</c:v>
                </c:pt>
                <c:pt idx="12">
                  <c:v>Yuvajana Sramika Rythu Congress Party</c:v>
                </c:pt>
                <c:pt idx="13">
                  <c:v>Communist Party of India  (Marxist)</c:v>
                </c:pt>
              </c:strCache>
            </c:strRef>
          </c:cat>
          <c:val>
            <c:numRef>
              <c:f>WinVLoss2024!$C$2:$C$747</c:f>
              <c:numCache>
                <c:formatCode>General</c:formatCode>
                <c:ptCount val="14"/>
                <c:pt idx="0">
                  <c:v>201</c:v>
                </c:pt>
                <c:pt idx="1">
                  <c:v>229</c:v>
                </c:pt>
                <c:pt idx="2">
                  <c:v>34</c:v>
                </c:pt>
                <c:pt idx="3">
                  <c:v>19</c:v>
                </c:pt>
                <c:pt idx="4">
                  <c:v>0</c:v>
                </c:pt>
                <c:pt idx="5">
                  <c:v>1</c:v>
                </c:pt>
                <c:pt idx="6">
                  <c:v>4</c:v>
                </c:pt>
                <c:pt idx="7">
                  <c:v>12</c:v>
                </c:pt>
                <c:pt idx="8">
                  <c:v>4</c:v>
                </c:pt>
                <c:pt idx="9">
                  <c:v>8</c:v>
                </c:pt>
                <c:pt idx="10">
                  <c:v>0</c:v>
                </c:pt>
                <c:pt idx="11">
                  <c:v>20</c:v>
                </c:pt>
                <c:pt idx="12">
                  <c:v>21</c:v>
                </c:pt>
                <c:pt idx="13">
                  <c:v>48</c:v>
                </c:pt>
              </c:numCache>
            </c:numRef>
          </c:val>
        </c:ser>
        <c:dLbls>
          <c:showLegendKey val="0"/>
          <c:showVal val="0"/>
          <c:showCatName val="0"/>
          <c:showSerName val="0"/>
          <c:showPercent val="0"/>
          <c:showBubbleSize val="0"/>
        </c:dLbls>
        <c:gapWidth val="150"/>
        <c:overlap val="100"/>
        <c:axId val="-663205456"/>
        <c:axId val="-663208176"/>
      </c:barChart>
      <c:catAx>
        <c:axId val="-6632054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3208176"/>
        <c:crosses val="autoZero"/>
        <c:auto val="1"/>
        <c:lblAlgn val="ctr"/>
        <c:lblOffset val="100"/>
        <c:noMultiLvlLbl val="0"/>
      </c:catAx>
      <c:valAx>
        <c:axId val="-66320817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3205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smtClean="0"/>
              <a:t>Win</a:t>
            </a:r>
            <a:r>
              <a:rPr lang="en-IN" baseline="0" dirty="0" smtClean="0"/>
              <a:t> </a:t>
            </a:r>
            <a:r>
              <a:rPr lang="en-IN" baseline="0" dirty="0" err="1" smtClean="0"/>
              <a:t>Vs</a:t>
            </a:r>
            <a:r>
              <a:rPr lang="en-IN" baseline="0" dirty="0" smtClean="0"/>
              <a:t> Loss Analysis for top Parties- 2019</a:t>
            </a:r>
            <a:endParaRPr lang="en-IN"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percentStacked"/>
        <c:varyColors val="0"/>
        <c:ser>
          <c:idx val="0"/>
          <c:order val="0"/>
          <c:tx>
            <c:strRef>
              <c:f>WinVLoss2019!$B$1</c:f>
              <c:strCache>
                <c:ptCount val="1"/>
                <c:pt idx="0">
                  <c:v>Wins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WinVLoss2019!$A$2:$A$134</c:f>
              <c:strCache>
                <c:ptCount val="15"/>
                <c:pt idx="0">
                  <c:v>BJP</c:v>
                </c:pt>
                <c:pt idx="1">
                  <c:v>INC</c:v>
                </c:pt>
                <c:pt idx="2">
                  <c:v>DMK</c:v>
                </c:pt>
                <c:pt idx="3">
                  <c:v>YSRCP</c:v>
                </c:pt>
                <c:pt idx="4">
                  <c:v>AITC</c:v>
                </c:pt>
                <c:pt idx="5">
                  <c:v>SHS</c:v>
                </c:pt>
                <c:pt idx="6">
                  <c:v>JD(U)</c:v>
                </c:pt>
                <c:pt idx="7">
                  <c:v>BJD</c:v>
                </c:pt>
                <c:pt idx="8">
                  <c:v>BSP</c:v>
                </c:pt>
                <c:pt idx="9">
                  <c:v>TRS</c:v>
                </c:pt>
                <c:pt idx="10">
                  <c:v>LJP</c:v>
                </c:pt>
                <c:pt idx="11">
                  <c:v>NCP</c:v>
                </c:pt>
                <c:pt idx="12">
                  <c:v>SP</c:v>
                </c:pt>
                <c:pt idx="13">
                  <c:v>CPI(M)</c:v>
                </c:pt>
                <c:pt idx="14">
                  <c:v>IND</c:v>
                </c:pt>
              </c:strCache>
            </c:strRef>
          </c:cat>
          <c:val>
            <c:numRef>
              <c:f>WinVLoss2019!$B$2:$B$134</c:f>
              <c:numCache>
                <c:formatCode>General</c:formatCode>
                <c:ptCount val="15"/>
                <c:pt idx="0">
                  <c:v>300</c:v>
                </c:pt>
                <c:pt idx="1">
                  <c:v>52</c:v>
                </c:pt>
                <c:pt idx="2">
                  <c:v>23</c:v>
                </c:pt>
                <c:pt idx="3">
                  <c:v>22</c:v>
                </c:pt>
                <c:pt idx="4">
                  <c:v>22</c:v>
                </c:pt>
                <c:pt idx="5">
                  <c:v>18</c:v>
                </c:pt>
                <c:pt idx="6">
                  <c:v>16</c:v>
                </c:pt>
                <c:pt idx="7">
                  <c:v>11</c:v>
                </c:pt>
                <c:pt idx="8">
                  <c:v>11</c:v>
                </c:pt>
                <c:pt idx="9">
                  <c:v>9</c:v>
                </c:pt>
                <c:pt idx="10">
                  <c:v>6</c:v>
                </c:pt>
                <c:pt idx="11">
                  <c:v>5</c:v>
                </c:pt>
                <c:pt idx="12">
                  <c:v>5</c:v>
                </c:pt>
                <c:pt idx="13">
                  <c:v>5</c:v>
                </c:pt>
                <c:pt idx="14">
                  <c:v>4</c:v>
                </c:pt>
              </c:numCache>
            </c:numRef>
          </c:val>
        </c:ser>
        <c:ser>
          <c:idx val="1"/>
          <c:order val="1"/>
          <c:tx>
            <c:strRef>
              <c:f>WinVLoss2019!$C$1</c:f>
              <c:strCache>
                <c:ptCount val="1"/>
                <c:pt idx="0">
                  <c:v>Losses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WinVLoss2019!$A$2:$A$134</c:f>
              <c:strCache>
                <c:ptCount val="15"/>
                <c:pt idx="0">
                  <c:v>BJP</c:v>
                </c:pt>
                <c:pt idx="1">
                  <c:v>INC</c:v>
                </c:pt>
                <c:pt idx="2">
                  <c:v>DMK</c:v>
                </c:pt>
                <c:pt idx="3">
                  <c:v>YSRCP</c:v>
                </c:pt>
                <c:pt idx="4">
                  <c:v>AITC</c:v>
                </c:pt>
                <c:pt idx="5">
                  <c:v>SHS</c:v>
                </c:pt>
                <c:pt idx="6">
                  <c:v>JD(U)</c:v>
                </c:pt>
                <c:pt idx="7">
                  <c:v>BJD</c:v>
                </c:pt>
                <c:pt idx="8">
                  <c:v>BSP</c:v>
                </c:pt>
                <c:pt idx="9">
                  <c:v>TRS</c:v>
                </c:pt>
                <c:pt idx="10">
                  <c:v>LJP</c:v>
                </c:pt>
                <c:pt idx="11">
                  <c:v>NCP</c:v>
                </c:pt>
                <c:pt idx="12">
                  <c:v>SP</c:v>
                </c:pt>
                <c:pt idx="13">
                  <c:v>CPI(M)</c:v>
                </c:pt>
                <c:pt idx="14">
                  <c:v>IND</c:v>
                </c:pt>
              </c:strCache>
            </c:strRef>
          </c:cat>
          <c:val>
            <c:numRef>
              <c:f>WinVLoss2019!$C$2:$C$134</c:f>
              <c:numCache>
                <c:formatCode>General</c:formatCode>
                <c:ptCount val="15"/>
                <c:pt idx="0">
                  <c:v>120</c:v>
                </c:pt>
                <c:pt idx="1">
                  <c:v>361</c:v>
                </c:pt>
                <c:pt idx="2">
                  <c:v>0</c:v>
                </c:pt>
                <c:pt idx="3">
                  <c:v>3</c:v>
                </c:pt>
                <c:pt idx="4">
                  <c:v>25</c:v>
                </c:pt>
                <c:pt idx="5">
                  <c:v>8</c:v>
                </c:pt>
                <c:pt idx="6">
                  <c:v>2</c:v>
                </c:pt>
                <c:pt idx="7">
                  <c:v>10</c:v>
                </c:pt>
                <c:pt idx="8">
                  <c:v>152</c:v>
                </c:pt>
                <c:pt idx="9">
                  <c:v>8</c:v>
                </c:pt>
                <c:pt idx="10">
                  <c:v>0</c:v>
                </c:pt>
                <c:pt idx="11">
                  <c:v>16</c:v>
                </c:pt>
                <c:pt idx="12">
                  <c:v>34</c:v>
                </c:pt>
                <c:pt idx="13">
                  <c:v>95</c:v>
                </c:pt>
                <c:pt idx="14">
                  <c:v>197</c:v>
                </c:pt>
              </c:numCache>
            </c:numRef>
          </c:val>
        </c:ser>
        <c:dLbls>
          <c:showLegendKey val="0"/>
          <c:showVal val="0"/>
          <c:showCatName val="0"/>
          <c:showSerName val="0"/>
          <c:showPercent val="0"/>
          <c:showBubbleSize val="0"/>
        </c:dLbls>
        <c:gapWidth val="150"/>
        <c:overlap val="100"/>
        <c:axId val="-663196208"/>
        <c:axId val="-663198928"/>
      </c:barChart>
      <c:catAx>
        <c:axId val="-6631962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3198928"/>
        <c:crosses val="autoZero"/>
        <c:auto val="1"/>
        <c:lblAlgn val="ctr"/>
        <c:lblOffset val="100"/>
        <c:noMultiLvlLbl val="0"/>
      </c:catAx>
      <c:valAx>
        <c:axId val="-663198928"/>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31962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F95C7-232B-4A0F-86CB-A45D68A3A47E}" type="datetimeFigureOut">
              <a:rPr lang="en-IN" smtClean="0"/>
              <a:t>11-06-2024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A9541-BB00-4706-82A7-341A0CE7C557}" type="slidenum">
              <a:rPr lang="en-IN" smtClean="0"/>
              <a:t>‹#›</a:t>
            </a:fld>
            <a:endParaRPr lang="en-IN"/>
          </a:p>
        </p:txBody>
      </p:sp>
    </p:spTree>
    <p:extLst>
      <p:ext uri="{BB962C8B-B14F-4D97-AF65-F5344CB8AC3E}">
        <p14:creationId xmlns:p14="http://schemas.microsoft.com/office/powerpoint/2010/main" val="3707982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61A9541-BB00-4706-82A7-341A0CE7C557}" type="slidenum">
              <a:rPr lang="en-IN" smtClean="0"/>
              <a:t>3</a:t>
            </a:fld>
            <a:endParaRPr lang="en-IN"/>
          </a:p>
        </p:txBody>
      </p:sp>
    </p:spTree>
    <p:extLst>
      <p:ext uri="{BB962C8B-B14F-4D97-AF65-F5344CB8AC3E}">
        <p14:creationId xmlns:p14="http://schemas.microsoft.com/office/powerpoint/2010/main" val="41566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23D290-74F1-4C8E-B3C4-02DBCC9507F9}"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414531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3D290-74F1-4C8E-B3C4-02DBCC9507F9}"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220279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3D290-74F1-4C8E-B3C4-02DBCC9507F9}"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EEA1-94AB-4028-98C8-168007080BA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2962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3D290-74F1-4C8E-B3C4-02DBCC9507F9}"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630462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3D290-74F1-4C8E-B3C4-02DBCC9507F9}"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EEA1-94AB-4028-98C8-168007080B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4079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3D290-74F1-4C8E-B3C4-02DBCC9507F9}"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3564421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3D290-74F1-4C8E-B3C4-02DBCC9507F9}"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3009691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3D290-74F1-4C8E-B3C4-02DBCC9507F9}"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149449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3D290-74F1-4C8E-B3C4-02DBCC9507F9}"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92178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3D290-74F1-4C8E-B3C4-02DBCC9507F9}"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45400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23D290-74F1-4C8E-B3C4-02DBCC9507F9}"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129015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23D290-74F1-4C8E-B3C4-02DBCC9507F9}"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5135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23D290-74F1-4C8E-B3C4-02DBCC9507F9}"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9701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3D290-74F1-4C8E-B3C4-02DBCC9507F9}"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137874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3D290-74F1-4C8E-B3C4-02DBCC9507F9}"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390800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3D290-74F1-4C8E-B3C4-02DBCC9507F9}"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5EEA1-94AB-4028-98C8-168007080BA2}" type="slidenum">
              <a:rPr lang="en-IN" smtClean="0"/>
              <a:t>‹#›</a:t>
            </a:fld>
            <a:endParaRPr lang="en-IN"/>
          </a:p>
        </p:txBody>
      </p:sp>
    </p:spTree>
    <p:extLst>
      <p:ext uri="{BB962C8B-B14F-4D97-AF65-F5344CB8AC3E}">
        <p14:creationId xmlns:p14="http://schemas.microsoft.com/office/powerpoint/2010/main" val="329243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23D290-74F1-4C8E-B3C4-02DBCC9507F9}" type="datetimeFigureOut">
              <a:rPr lang="en-IN" smtClean="0"/>
              <a:t>11-06-2024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35EEA1-94AB-4028-98C8-168007080BA2}" type="slidenum">
              <a:rPr lang="en-IN" smtClean="0"/>
              <a:t>‹#›</a:t>
            </a:fld>
            <a:endParaRPr lang="en-IN"/>
          </a:p>
        </p:txBody>
      </p:sp>
    </p:spTree>
    <p:extLst>
      <p:ext uri="{BB962C8B-B14F-4D97-AF65-F5344CB8AC3E}">
        <p14:creationId xmlns:p14="http://schemas.microsoft.com/office/powerpoint/2010/main" val="2617396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4753"/>
            <a:ext cx="9144000" cy="2387600"/>
          </a:xfrm>
        </p:spPr>
        <p:txBody>
          <a:bodyPr/>
          <a:lstStyle/>
          <a:p>
            <a:r>
              <a:rPr lang="en-IN" dirty="0"/>
              <a:t/>
            </a:r>
            <a:br>
              <a:rPr lang="en-IN" dirty="0"/>
            </a:br>
            <a:endParaRPr lang="en-IN" dirty="0"/>
          </a:p>
        </p:txBody>
      </p:sp>
      <p:sp>
        <p:nvSpPr>
          <p:cNvPr id="3" name="Subtitle 2"/>
          <p:cNvSpPr>
            <a:spLocks noGrp="1"/>
          </p:cNvSpPr>
          <p:nvPr>
            <p:ph type="subTitle" idx="1"/>
          </p:nvPr>
        </p:nvSpPr>
        <p:spPr>
          <a:xfrm>
            <a:off x="1524000" y="4387272"/>
            <a:ext cx="9144000" cy="870527"/>
          </a:xfrm>
        </p:spPr>
        <p:txBody>
          <a:bodyPr/>
          <a:lstStyle/>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707781"/>
          </a:xfrm>
          <a:prstGeom prst="rect">
            <a:avLst/>
          </a:prstGeom>
        </p:spPr>
      </p:pic>
      <p:sp>
        <p:nvSpPr>
          <p:cNvPr id="9" name="TextBox 8"/>
          <p:cNvSpPr txBox="1"/>
          <p:nvPr/>
        </p:nvSpPr>
        <p:spPr>
          <a:xfrm>
            <a:off x="96252" y="5707781"/>
            <a:ext cx="9567511" cy="892552"/>
          </a:xfrm>
          <a:prstGeom prst="rect">
            <a:avLst/>
          </a:prstGeom>
          <a:noFill/>
        </p:spPr>
        <p:txBody>
          <a:bodyPr wrap="square" rtlCol="0">
            <a:spAutoFit/>
          </a:bodyPr>
          <a:lstStyle/>
          <a:p>
            <a:r>
              <a:rPr lang="en-IN" sz="3600" b="1" dirty="0" smtClean="0">
                <a:solidFill>
                  <a:schemeClr val="tx1">
                    <a:lumMod val="95000"/>
                    <a:lumOff val="5000"/>
                  </a:schemeClr>
                </a:solidFill>
              </a:rPr>
              <a:t>How did Indians vote in 2019 and 2024?</a:t>
            </a:r>
          </a:p>
          <a:p>
            <a:r>
              <a:rPr lang="en-IN" sz="1600" b="1" dirty="0" smtClean="0">
                <a:solidFill>
                  <a:schemeClr val="tx1">
                    <a:lumMod val="95000"/>
                    <a:lumOff val="5000"/>
                  </a:schemeClr>
                </a:solidFill>
              </a:rPr>
              <a:t>A research project by Aryadev</a:t>
            </a:r>
            <a:endParaRPr lang="en-IN" sz="1600" b="1" dirty="0">
              <a:solidFill>
                <a:schemeClr val="tx1">
                  <a:lumMod val="95000"/>
                  <a:lumOff val="5000"/>
                </a:schemeClr>
              </a:solidFill>
            </a:endParaRPr>
          </a:p>
        </p:txBody>
      </p:sp>
    </p:spTree>
    <p:extLst>
      <p:ext uri="{BB962C8B-B14F-4D97-AF65-F5344CB8AC3E}">
        <p14:creationId xmlns:p14="http://schemas.microsoft.com/office/powerpoint/2010/main" val="663441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5" y="175491"/>
            <a:ext cx="8596667" cy="566738"/>
          </a:xfrm>
        </p:spPr>
        <p:txBody>
          <a:bodyPr>
            <a:normAutofit/>
          </a:bodyPr>
          <a:lstStyle/>
          <a:p>
            <a:r>
              <a:rPr lang="en-IN" dirty="0" smtClean="0"/>
              <a:t>Party Level </a:t>
            </a:r>
            <a:r>
              <a:rPr lang="en-IN" dirty="0"/>
              <a:t>A</a:t>
            </a:r>
            <a:r>
              <a:rPr lang="en-IN" dirty="0" smtClean="0"/>
              <a:t>nalysis</a:t>
            </a:r>
            <a:endParaRPr lang="en-IN" dirty="0"/>
          </a:p>
        </p:txBody>
      </p:sp>
      <p:sp>
        <p:nvSpPr>
          <p:cNvPr id="4" name="Text Placeholder 3"/>
          <p:cNvSpPr>
            <a:spLocks noGrp="1"/>
          </p:cNvSpPr>
          <p:nvPr>
            <p:ph type="body" sz="half" idx="2"/>
          </p:nvPr>
        </p:nvSpPr>
        <p:spPr>
          <a:xfrm>
            <a:off x="172412" y="828676"/>
            <a:ext cx="8596667" cy="674024"/>
          </a:xfrm>
        </p:spPr>
        <p:txBody>
          <a:bodyPr>
            <a:normAutofit/>
          </a:bodyPr>
          <a:lstStyle/>
          <a:p>
            <a:pPr lvl="1"/>
            <a:r>
              <a:rPr lang="en-US" sz="1800" dirty="0"/>
              <a:t>Which Party has the most candidates with criminal history?</a:t>
            </a:r>
          </a:p>
          <a:p>
            <a:pPr lvl="1"/>
            <a:endParaRPr lang="en-IN" sz="1800" dirty="0"/>
          </a:p>
        </p:txBody>
      </p:sp>
      <p:sp>
        <p:nvSpPr>
          <p:cNvPr id="10" name="TextBox 9"/>
          <p:cNvSpPr txBox="1"/>
          <p:nvPr/>
        </p:nvSpPr>
        <p:spPr>
          <a:xfrm>
            <a:off x="621915" y="5075872"/>
            <a:ext cx="10387830" cy="1077218"/>
          </a:xfrm>
          <a:prstGeom prst="rect">
            <a:avLst/>
          </a:prstGeom>
          <a:noFill/>
        </p:spPr>
        <p:txBody>
          <a:bodyPr wrap="square" rtlCol="0">
            <a:spAutoFit/>
          </a:bodyPr>
          <a:lstStyle/>
          <a:p>
            <a:r>
              <a:rPr lang="en-US" sz="1600" b="1" dirty="0"/>
              <a:t>Observations</a:t>
            </a:r>
            <a:r>
              <a:rPr lang="en-US" sz="1600" dirty="0"/>
              <a:t> </a:t>
            </a:r>
            <a:r>
              <a:rPr lang="en-US" sz="1600" dirty="0" smtClean="0"/>
              <a:t>As the data suggests, many </a:t>
            </a:r>
            <a:r>
              <a:rPr lang="en-US" sz="1600" dirty="0"/>
              <a:t>politicians have been associated with criminal </a:t>
            </a:r>
            <a:r>
              <a:rPr lang="en-US" sz="1600" dirty="0" smtClean="0"/>
              <a:t>activities, highest number of candidates coming from parties like </a:t>
            </a:r>
            <a:r>
              <a:rPr lang="en-US" sz="1600" b="1" u="sng" dirty="0" smtClean="0"/>
              <a:t>BJP and INC</a:t>
            </a:r>
            <a:r>
              <a:rPr lang="en-US" sz="1600" dirty="0" smtClean="0"/>
              <a:t>. </a:t>
            </a:r>
            <a:r>
              <a:rPr lang="en-US" sz="1600" dirty="0"/>
              <a:t>Always these cases pressed need not be genuine, but obviously, when its </a:t>
            </a:r>
            <a:r>
              <a:rPr lang="en-US" sz="1600" dirty="0" smtClean="0"/>
              <a:t>multiple for a single individual- </a:t>
            </a:r>
            <a:r>
              <a:rPr lang="en-US" sz="1600" dirty="0"/>
              <a:t>this is a serious issue. We must take the responsibility while voting, as its our duty to choose the right person- as a duty towards the </a:t>
            </a:r>
            <a:r>
              <a:rPr lang="en-US" sz="1600" dirty="0" smtClean="0"/>
              <a:t>nation.</a:t>
            </a:r>
            <a:endParaRPr lang="en-IN" sz="1600" dirty="0"/>
          </a:p>
        </p:txBody>
      </p:sp>
      <p:graphicFrame>
        <p:nvGraphicFramePr>
          <p:cNvPr id="7" name="Chart 6"/>
          <p:cNvGraphicFramePr>
            <a:graphicFrameLocks/>
          </p:cNvGraphicFramePr>
          <p:nvPr>
            <p:extLst>
              <p:ext uri="{D42A27DB-BD31-4B8C-83A1-F6EECF244321}">
                <p14:modId xmlns:p14="http://schemas.microsoft.com/office/powerpoint/2010/main" val="2180983792"/>
              </p:ext>
            </p:extLst>
          </p:nvPr>
        </p:nvGraphicFramePr>
        <p:xfrm>
          <a:off x="919018" y="1300017"/>
          <a:ext cx="8299564" cy="3539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354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5" y="175491"/>
            <a:ext cx="8596667" cy="566738"/>
          </a:xfrm>
        </p:spPr>
        <p:txBody>
          <a:bodyPr>
            <a:normAutofit/>
          </a:bodyPr>
          <a:lstStyle/>
          <a:p>
            <a:r>
              <a:rPr lang="en-IN" dirty="0"/>
              <a:t>Politician Level Analytics(2019)</a:t>
            </a:r>
          </a:p>
        </p:txBody>
      </p:sp>
      <p:sp>
        <p:nvSpPr>
          <p:cNvPr id="4" name="Text Placeholder 3"/>
          <p:cNvSpPr>
            <a:spLocks noGrp="1"/>
          </p:cNvSpPr>
          <p:nvPr>
            <p:ph type="body" sz="half" idx="2"/>
          </p:nvPr>
        </p:nvSpPr>
        <p:spPr>
          <a:xfrm>
            <a:off x="172412" y="828676"/>
            <a:ext cx="8596667" cy="674024"/>
          </a:xfrm>
        </p:spPr>
        <p:txBody>
          <a:bodyPr>
            <a:normAutofit/>
          </a:bodyPr>
          <a:lstStyle/>
          <a:p>
            <a:pPr lvl="1"/>
            <a:r>
              <a:rPr lang="en-US" sz="1800" dirty="0"/>
              <a:t>What is the Gender Ratio of the Contestants? Also the Gender Ratio of the Winners?</a:t>
            </a:r>
          </a:p>
          <a:p>
            <a:pPr lvl="1"/>
            <a:endParaRPr lang="en-IN" sz="1800" dirty="0"/>
          </a:p>
        </p:txBody>
      </p:sp>
      <p:sp>
        <p:nvSpPr>
          <p:cNvPr id="10" name="TextBox 9"/>
          <p:cNvSpPr txBox="1"/>
          <p:nvPr/>
        </p:nvSpPr>
        <p:spPr>
          <a:xfrm>
            <a:off x="621915" y="5075872"/>
            <a:ext cx="10387830" cy="1077218"/>
          </a:xfrm>
          <a:prstGeom prst="rect">
            <a:avLst/>
          </a:prstGeom>
          <a:noFill/>
        </p:spPr>
        <p:txBody>
          <a:bodyPr wrap="square" rtlCol="0">
            <a:spAutoFit/>
          </a:bodyPr>
          <a:lstStyle/>
          <a:p>
            <a:r>
              <a:rPr lang="en-US" sz="1600" b="1" dirty="0"/>
              <a:t>Observation</a:t>
            </a:r>
            <a:r>
              <a:rPr lang="en-US" sz="1600" dirty="0"/>
              <a:t> Out of the </a:t>
            </a:r>
            <a:r>
              <a:rPr lang="en-US" sz="1600" b="1" dirty="0"/>
              <a:t>total list </a:t>
            </a:r>
            <a:r>
              <a:rPr lang="en-US" sz="1600" dirty="0"/>
              <a:t>of participants </a:t>
            </a:r>
            <a:r>
              <a:rPr lang="en-US" sz="1600" b="1" u="sng" dirty="0"/>
              <a:t>only 12.78% </a:t>
            </a:r>
            <a:r>
              <a:rPr lang="en-US" sz="1600" dirty="0"/>
              <a:t>(258 out of 2018) are </a:t>
            </a:r>
            <a:r>
              <a:rPr lang="en-US" sz="1600" b="1" u="sng" dirty="0"/>
              <a:t>female politicians</a:t>
            </a:r>
            <a:r>
              <a:rPr lang="en-US" sz="1600" dirty="0"/>
              <a:t>, while </a:t>
            </a:r>
            <a:r>
              <a:rPr lang="en-US" sz="1600" b="1" u="sng" dirty="0"/>
              <a:t>87.21% </a:t>
            </a:r>
            <a:r>
              <a:rPr lang="en-US" sz="1600" dirty="0"/>
              <a:t>(1760 out of 2018) are </a:t>
            </a:r>
            <a:r>
              <a:rPr lang="en-US" sz="1600" b="1" u="sng" dirty="0"/>
              <a:t>male</a:t>
            </a:r>
            <a:r>
              <a:rPr lang="en-US" sz="1600" dirty="0"/>
              <a:t>. Upon considering the </a:t>
            </a:r>
            <a:r>
              <a:rPr lang="en-US" sz="1600" b="1" dirty="0"/>
              <a:t>winners</a:t>
            </a:r>
            <a:r>
              <a:rPr lang="en-US" sz="1600" dirty="0"/>
              <a:t>, </a:t>
            </a:r>
            <a:r>
              <a:rPr lang="en-US" sz="1600" b="1" u="sng" dirty="0"/>
              <a:t>14.1% </a:t>
            </a:r>
            <a:r>
              <a:rPr lang="en-US" sz="1600" dirty="0"/>
              <a:t>(76 out of 463) are </a:t>
            </a:r>
            <a:r>
              <a:rPr lang="en-US" sz="1600" b="1" u="sng" dirty="0"/>
              <a:t>female politicians</a:t>
            </a:r>
            <a:r>
              <a:rPr lang="en-US" sz="1600" dirty="0"/>
              <a:t>, while </a:t>
            </a:r>
            <a:r>
              <a:rPr lang="en-US" sz="1600" b="1" u="sng" dirty="0"/>
              <a:t>85.9% </a:t>
            </a:r>
            <a:r>
              <a:rPr lang="en-US" sz="1600" dirty="0"/>
              <a:t>are </a:t>
            </a:r>
            <a:r>
              <a:rPr lang="en-US" sz="1600" b="1" u="sng" dirty="0"/>
              <a:t>male </a:t>
            </a:r>
            <a:r>
              <a:rPr lang="en-US" sz="1600" dirty="0"/>
              <a:t>politicians. The Gender ratio is not very well distributed as can be seen from the above presentation.</a:t>
            </a:r>
            <a:endParaRPr lang="en-IN" sz="1600" dirty="0"/>
          </a:p>
        </p:txBody>
      </p:sp>
      <p:graphicFrame>
        <p:nvGraphicFramePr>
          <p:cNvPr id="6" name="Chart 5"/>
          <p:cNvGraphicFramePr>
            <a:graphicFrameLocks/>
          </p:cNvGraphicFramePr>
          <p:nvPr>
            <p:extLst>
              <p:ext uri="{D42A27DB-BD31-4B8C-83A1-F6EECF244321}">
                <p14:modId xmlns:p14="http://schemas.microsoft.com/office/powerpoint/2010/main" val="1925732479"/>
              </p:ext>
            </p:extLst>
          </p:nvPr>
        </p:nvGraphicFramePr>
        <p:xfrm>
          <a:off x="743526" y="1577108"/>
          <a:ext cx="7430655" cy="32535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900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5" y="175491"/>
            <a:ext cx="8596667" cy="566738"/>
          </a:xfrm>
        </p:spPr>
        <p:txBody>
          <a:bodyPr>
            <a:normAutofit/>
          </a:bodyPr>
          <a:lstStyle/>
          <a:p>
            <a:r>
              <a:rPr lang="en-IN" dirty="0"/>
              <a:t>Politician Level Analytics(2019)</a:t>
            </a:r>
          </a:p>
        </p:txBody>
      </p:sp>
      <p:sp>
        <p:nvSpPr>
          <p:cNvPr id="4" name="Text Placeholder 3"/>
          <p:cNvSpPr>
            <a:spLocks noGrp="1"/>
          </p:cNvSpPr>
          <p:nvPr>
            <p:ph type="body" sz="half" idx="2"/>
          </p:nvPr>
        </p:nvSpPr>
        <p:spPr>
          <a:xfrm>
            <a:off x="172412" y="828676"/>
            <a:ext cx="8596667" cy="674024"/>
          </a:xfrm>
        </p:spPr>
        <p:txBody>
          <a:bodyPr>
            <a:normAutofit/>
          </a:bodyPr>
          <a:lstStyle/>
          <a:p>
            <a:pPr lvl="1"/>
            <a:r>
              <a:rPr lang="en-US" sz="1800" dirty="0" smtClean="0"/>
              <a:t>What </a:t>
            </a:r>
            <a:r>
              <a:rPr lang="en-US" sz="1800" dirty="0"/>
              <a:t>is the relationship of Age and Politics?</a:t>
            </a:r>
          </a:p>
          <a:p>
            <a:pPr lvl="1"/>
            <a:endParaRPr lang="en-IN" sz="1800" dirty="0"/>
          </a:p>
        </p:txBody>
      </p:sp>
      <p:sp>
        <p:nvSpPr>
          <p:cNvPr id="10" name="TextBox 9"/>
          <p:cNvSpPr txBox="1"/>
          <p:nvPr/>
        </p:nvSpPr>
        <p:spPr>
          <a:xfrm>
            <a:off x="621915" y="5075872"/>
            <a:ext cx="10387830" cy="830997"/>
          </a:xfrm>
          <a:prstGeom prst="rect">
            <a:avLst/>
          </a:prstGeom>
          <a:noFill/>
        </p:spPr>
        <p:txBody>
          <a:bodyPr wrap="square" rtlCol="0">
            <a:spAutoFit/>
          </a:bodyPr>
          <a:lstStyle/>
          <a:p>
            <a:r>
              <a:rPr lang="en-US" sz="1600" b="1" dirty="0"/>
              <a:t>Observation</a:t>
            </a:r>
            <a:r>
              <a:rPr lang="en-US" sz="1600" dirty="0"/>
              <a:t> Most Number of female politicians have their average age between </a:t>
            </a:r>
            <a:r>
              <a:rPr lang="en-US" sz="1600" dirty="0" smtClean="0"/>
              <a:t>40-50</a:t>
            </a:r>
            <a:r>
              <a:rPr lang="en-US" sz="1600" dirty="0"/>
              <a:t>, while for male politician, it ranges from 50-60 range. The average age of male </a:t>
            </a:r>
            <a:r>
              <a:rPr lang="en-US" sz="1600" dirty="0" err="1"/>
              <a:t>politians</a:t>
            </a:r>
            <a:r>
              <a:rPr lang="en-US" sz="1600" dirty="0"/>
              <a:t> is more as compared to female politicians contesting for the </a:t>
            </a:r>
            <a:r>
              <a:rPr lang="en-US" sz="1600" dirty="0" err="1"/>
              <a:t>Lok</a:t>
            </a:r>
            <a:r>
              <a:rPr lang="en-US" sz="1600" dirty="0"/>
              <a:t> </a:t>
            </a:r>
            <a:r>
              <a:rPr lang="en-US" sz="1600" dirty="0" err="1"/>
              <a:t>Sabha</a:t>
            </a:r>
            <a:r>
              <a:rPr lang="en-US" sz="1600" dirty="0"/>
              <a:t> elections.</a:t>
            </a:r>
            <a:endParaRPr lang="en-IN" sz="1600" dirty="0"/>
          </a:p>
        </p:txBody>
      </p:sp>
      <p:graphicFrame>
        <p:nvGraphicFramePr>
          <p:cNvPr id="8" name="Chart 7"/>
          <p:cNvGraphicFramePr>
            <a:graphicFrameLocks/>
          </p:cNvGraphicFramePr>
          <p:nvPr>
            <p:extLst>
              <p:ext uri="{D42A27DB-BD31-4B8C-83A1-F6EECF244321}">
                <p14:modId xmlns:p14="http://schemas.microsoft.com/office/powerpoint/2010/main" val="1171416983"/>
              </p:ext>
            </p:extLst>
          </p:nvPr>
        </p:nvGraphicFramePr>
        <p:xfrm>
          <a:off x="706582" y="1336962"/>
          <a:ext cx="7633854" cy="34290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991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5" y="175491"/>
            <a:ext cx="8596667" cy="566738"/>
          </a:xfrm>
        </p:spPr>
        <p:txBody>
          <a:bodyPr>
            <a:normAutofit/>
          </a:bodyPr>
          <a:lstStyle/>
          <a:p>
            <a:r>
              <a:rPr lang="en-IN" dirty="0"/>
              <a:t>Politician Level Analytics(2019)</a:t>
            </a:r>
          </a:p>
        </p:txBody>
      </p:sp>
      <p:sp>
        <p:nvSpPr>
          <p:cNvPr id="4" name="Text Placeholder 3"/>
          <p:cNvSpPr>
            <a:spLocks noGrp="1"/>
          </p:cNvSpPr>
          <p:nvPr>
            <p:ph type="body" sz="half" idx="2"/>
          </p:nvPr>
        </p:nvSpPr>
        <p:spPr>
          <a:xfrm>
            <a:off x="172412" y="828676"/>
            <a:ext cx="8596667" cy="674024"/>
          </a:xfrm>
        </p:spPr>
        <p:txBody>
          <a:bodyPr>
            <a:normAutofit/>
          </a:bodyPr>
          <a:lstStyle/>
          <a:p>
            <a:pPr lvl="1"/>
            <a:r>
              <a:rPr lang="en-US" sz="1800" dirty="0"/>
              <a:t>What is the Educational Qualification of our politicians?</a:t>
            </a:r>
          </a:p>
          <a:p>
            <a:pPr lvl="1"/>
            <a:endParaRPr lang="en-IN" sz="1800" dirty="0"/>
          </a:p>
        </p:txBody>
      </p:sp>
      <p:sp>
        <p:nvSpPr>
          <p:cNvPr id="10" name="TextBox 9"/>
          <p:cNvSpPr txBox="1"/>
          <p:nvPr/>
        </p:nvSpPr>
        <p:spPr>
          <a:xfrm>
            <a:off x="621915" y="5075872"/>
            <a:ext cx="10387830" cy="1323439"/>
          </a:xfrm>
          <a:prstGeom prst="rect">
            <a:avLst/>
          </a:prstGeom>
          <a:noFill/>
        </p:spPr>
        <p:txBody>
          <a:bodyPr wrap="square" rtlCol="0">
            <a:spAutoFit/>
          </a:bodyPr>
          <a:lstStyle/>
          <a:p>
            <a:r>
              <a:rPr lang="en-US" sz="1600" b="1" dirty="0"/>
              <a:t>Observation</a:t>
            </a:r>
            <a:r>
              <a:rPr lang="en-US" sz="1600" dirty="0"/>
              <a:t> The total percentage of Graduate+ educated people contesting in the election is 67.12%, which has increased to 72.17% of the winners. This is actually a positive sign, as educated politicians are a very big factor towards a country's development. But still around 28% of the politicians have received no professional degree. Hope with passing time, we improve upon this factor, and consider the educational qualification as a primary requirement while voting!</a:t>
            </a:r>
            <a:endParaRPr lang="en-IN" sz="1600" dirty="0"/>
          </a:p>
        </p:txBody>
      </p:sp>
      <p:graphicFrame>
        <p:nvGraphicFramePr>
          <p:cNvPr id="7" name="Chart 6"/>
          <p:cNvGraphicFramePr>
            <a:graphicFrameLocks/>
          </p:cNvGraphicFramePr>
          <p:nvPr>
            <p:extLst>
              <p:ext uri="{D42A27DB-BD31-4B8C-83A1-F6EECF244321}">
                <p14:modId xmlns:p14="http://schemas.microsoft.com/office/powerpoint/2010/main" val="2539169438"/>
              </p:ext>
            </p:extLst>
          </p:nvPr>
        </p:nvGraphicFramePr>
        <p:xfrm>
          <a:off x="757382" y="1293092"/>
          <a:ext cx="4756727" cy="33989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3682731596"/>
              </p:ext>
            </p:extLst>
          </p:nvPr>
        </p:nvGraphicFramePr>
        <p:xfrm>
          <a:off x="5621746" y="1296272"/>
          <a:ext cx="4879999" cy="34050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816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5" y="175491"/>
            <a:ext cx="8596667" cy="566738"/>
          </a:xfrm>
        </p:spPr>
        <p:txBody>
          <a:bodyPr>
            <a:normAutofit/>
          </a:bodyPr>
          <a:lstStyle/>
          <a:p>
            <a:r>
              <a:rPr lang="en-IN" dirty="0"/>
              <a:t>Politician Level Analytics(2019)</a:t>
            </a:r>
          </a:p>
        </p:txBody>
      </p:sp>
      <p:sp>
        <p:nvSpPr>
          <p:cNvPr id="4" name="Text Placeholder 3"/>
          <p:cNvSpPr>
            <a:spLocks noGrp="1"/>
          </p:cNvSpPr>
          <p:nvPr>
            <p:ph type="body" sz="half" idx="2"/>
          </p:nvPr>
        </p:nvSpPr>
        <p:spPr>
          <a:xfrm>
            <a:off x="172412" y="828676"/>
            <a:ext cx="8596667" cy="674024"/>
          </a:xfrm>
        </p:spPr>
        <p:txBody>
          <a:bodyPr>
            <a:normAutofit/>
          </a:bodyPr>
          <a:lstStyle/>
          <a:p>
            <a:pPr lvl="1"/>
            <a:r>
              <a:rPr lang="en-US" sz="1800" dirty="0"/>
              <a:t>What relation does the Politician category have with the election results?</a:t>
            </a:r>
          </a:p>
          <a:p>
            <a:pPr lvl="1"/>
            <a:endParaRPr lang="en-IN" sz="1800" dirty="0"/>
          </a:p>
        </p:txBody>
      </p:sp>
      <p:sp>
        <p:nvSpPr>
          <p:cNvPr id="10" name="TextBox 9"/>
          <p:cNvSpPr txBox="1"/>
          <p:nvPr/>
        </p:nvSpPr>
        <p:spPr>
          <a:xfrm>
            <a:off x="621915" y="5445326"/>
            <a:ext cx="10387830" cy="584775"/>
          </a:xfrm>
          <a:prstGeom prst="rect">
            <a:avLst/>
          </a:prstGeom>
          <a:noFill/>
        </p:spPr>
        <p:txBody>
          <a:bodyPr wrap="square" rtlCol="0">
            <a:spAutoFit/>
          </a:bodyPr>
          <a:lstStyle/>
          <a:p>
            <a:r>
              <a:rPr lang="en-US" sz="1600" b="1" dirty="0"/>
              <a:t>Observation</a:t>
            </a:r>
            <a:r>
              <a:rPr lang="en-US" sz="1600" dirty="0"/>
              <a:t> The Category participation of General-SC-ST have been in the ratio of 68.97:18.97:12.04- while as of the winners, the ratios have been modified to 74.02:15.76:10:20</a:t>
            </a:r>
            <a:endParaRPr lang="en-IN" sz="1600" dirty="0"/>
          </a:p>
        </p:txBody>
      </p:sp>
      <p:graphicFrame>
        <p:nvGraphicFramePr>
          <p:cNvPr id="6" name="Chart 5"/>
          <p:cNvGraphicFramePr>
            <a:graphicFrameLocks/>
          </p:cNvGraphicFramePr>
          <p:nvPr>
            <p:extLst>
              <p:ext uri="{D42A27DB-BD31-4B8C-83A1-F6EECF244321}">
                <p14:modId xmlns:p14="http://schemas.microsoft.com/office/powerpoint/2010/main" val="1292464110"/>
              </p:ext>
            </p:extLst>
          </p:nvPr>
        </p:nvGraphicFramePr>
        <p:xfrm>
          <a:off x="762000" y="1253837"/>
          <a:ext cx="7153564" cy="37522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37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915" y="175491"/>
            <a:ext cx="8596667" cy="566738"/>
          </a:xfrm>
          <a:prstGeom prst="rect">
            <a:avLst/>
          </a:prstGeom>
        </p:spPr>
        <p:txBody>
          <a:bodyPr>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Summary</a:t>
            </a:r>
            <a:endParaRPr lang="en-IN" dirty="0"/>
          </a:p>
        </p:txBody>
      </p:sp>
      <p:sp>
        <p:nvSpPr>
          <p:cNvPr id="3" name="TextBox 2"/>
          <p:cNvSpPr txBox="1"/>
          <p:nvPr/>
        </p:nvSpPr>
        <p:spPr>
          <a:xfrm>
            <a:off x="748145" y="988291"/>
            <a:ext cx="8737600" cy="5324535"/>
          </a:xfrm>
          <a:prstGeom prst="rect">
            <a:avLst/>
          </a:prstGeom>
          <a:noFill/>
        </p:spPr>
        <p:txBody>
          <a:bodyPr wrap="square" rtlCol="0">
            <a:spAutoFit/>
          </a:bodyPr>
          <a:lstStyle/>
          <a:p>
            <a:r>
              <a:rPr lang="en-US" sz="1400" dirty="0"/>
              <a:t>After analyzing the voting pattern of Indians, we have come upon multiple conclusions. Let us look at them in the below points</a:t>
            </a:r>
            <a:r>
              <a:rPr lang="en-US" sz="1400" dirty="0" smtClean="0"/>
              <a:t>:</a:t>
            </a:r>
          </a:p>
          <a:p>
            <a:endParaRPr lang="en-US" sz="1400" dirty="0"/>
          </a:p>
          <a:p>
            <a:pPr marL="285750" indent="-285750">
              <a:buFont typeface="Arial" panose="020B0604020202020204" pitchFamily="34" charset="0"/>
              <a:buChar char="•"/>
            </a:pPr>
            <a:r>
              <a:rPr lang="en-US" sz="1400" dirty="0"/>
              <a:t>In </a:t>
            </a:r>
            <a:r>
              <a:rPr lang="en-US" sz="1400" dirty="0" smtClean="0"/>
              <a:t>2019 &amp; 2024, </a:t>
            </a:r>
            <a:r>
              <a:rPr lang="en-US" sz="1400" dirty="0"/>
              <a:t>the </a:t>
            </a:r>
            <a:r>
              <a:rPr lang="en-US" sz="1400" dirty="0" err="1"/>
              <a:t>Bharatiya</a:t>
            </a:r>
            <a:r>
              <a:rPr lang="en-US" sz="1400" dirty="0"/>
              <a:t> </a:t>
            </a:r>
            <a:r>
              <a:rPr lang="en-US" sz="1400" dirty="0" err="1"/>
              <a:t>Janata</a:t>
            </a:r>
            <a:r>
              <a:rPr lang="en-US" sz="1400" dirty="0"/>
              <a:t> Party (BJP) has claimed the most number of seats all over India- dominating clearly over all the national and the </a:t>
            </a:r>
            <a:r>
              <a:rPr lang="en-US" sz="1400" dirty="0" smtClean="0"/>
              <a:t>state </a:t>
            </a:r>
            <a:r>
              <a:rPr lang="en-US" sz="1400" dirty="0"/>
              <a:t>specific parties. The outreach created by them has really made them claim their position in the </a:t>
            </a:r>
            <a:r>
              <a:rPr lang="en-US" sz="1400" dirty="0" err="1"/>
              <a:t>Lok</a:t>
            </a:r>
            <a:r>
              <a:rPr lang="en-US" sz="1400" dirty="0"/>
              <a:t> </a:t>
            </a:r>
            <a:r>
              <a:rPr lang="en-US" sz="1400" dirty="0" err="1"/>
              <a:t>Sabha</a:t>
            </a:r>
            <a:r>
              <a:rPr lang="en-US" sz="1400" dirty="0" smtClean="0"/>
              <a:t>. However, it should not go unsaid that some parties like INC, BSP and AITMC came back stronger in the 2024 elections as compared to the 2019 elections.</a:t>
            </a:r>
            <a:endParaRPr lang="en-US" sz="1400" dirty="0"/>
          </a:p>
          <a:p>
            <a:endParaRPr lang="en-US" sz="1400" dirty="0" smtClean="0"/>
          </a:p>
          <a:p>
            <a:pPr marL="285750" indent="-285750">
              <a:buFont typeface="Arial" panose="020B0604020202020204" pitchFamily="34" charset="0"/>
              <a:buChar char="•"/>
            </a:pPr>
            <a:r>
              <a:rPr lang="en-US" sz="1400" dirty="0" smtClean="0"/>
              <a:t>Generally</a:t>
            </a:r>
            <a:r>
              <a:rPr lang="en-US" sz="1400" dirty="0"/>
              <a:t>, education is regarded as a significant factor while voting. </a:t>
            </a:r>
            <a:r>
              <a:rPr lang="en-US" sz="1400" dirty="0" smtClean="0"/>
              <a:t>Around </a:t>
            </a:r>
            <a:r>
              <a:rPr lang="en-US" sz="1400" dirty="0"/>
              <a:t>72%+ of the winners are having a </a:t>
            </a:r>
            <a:r>
              <a:rPr lang="en-US" sz="1400" dirty="0" smtClean="0"/>
              <a:t>graduate </a:t>
            </a:r>
            <a:r>
              <a:rPr lang="en-US" sz="1400" dirty="0"/>
              <a:t>+ degree. This is a significant factor for a developing nation like India- where we need educated politicians to lead the nation.</a:t>
            </a:r>
          </a:p>
          <a:p>
            <a:endParaRPr lang="en-US" sz="1400" dirty="0" smtClean="0"/>
          </a:p>
          <a:p>
            <a:pPr marL="285750" indent="-285750">
              <a:buFont typeface="Arial" panose="020B0604020202020204" pitchFamily="34" charset="0"/>
              <a:buChar char="•"/>
            </a:pPr>
            <a:r>
              <a:rPr lang="en-US" sz="1400" dirty="0" smtClean="0"/>
              <a:t>The </a:t>
            </a:r>
            <a:r>
              <a:rPr lang="en-US" sz="1400" dirty="0"/>
              <a:t>general </a:t>
            </a:r>
            <a:r>
              <a:rPr lang="en-US" sz="1400" dirty="0" smtClean="0"/>
              <a:t>participation </a:t>
            </a:r>
            <a:r>
              <a:rPr lang="en-US" sz="1400" dirty="0"/>
              <a:t>of Female politicians is much less than the male politicians. A balanced gander ratio would be good enough- as people from all sectors would be able to contribute to the progress of the society.</a:t>
            </a:r>
          </a:p>
          <a:p>
            <a:endParaRPr lang="en-US" sz="1400" dirty="0" smtClean="0"/>
          </a:p>
          <a:p>
            <a:pPr marL="285750" indent="-285750">
              <a:buFont typeface="Arial" panose="020B0604020202020204" pitchFamily="34" charset="0"/>
              <a:buChar char="•"/>
            </a:pPr>
            <a:r>
              <a:rPr lang="en-US" sz="1400" dirty="0" smtClean="0"/>
              <a:t>The </a:t>
            </a:r>
            <a:r>
              <a:rPr lang="en-US" sz="1400" dirty="0"/>
              <a:t>average age of </a:t>
            </a:r>
            <a:r>
              <a:rPr lang="en-US" sz="1400" dirty="0" smtClean="0"/>
              <a:t>politicians </a:t>
            </a:r>
            <a:r>
              <a:rPr lang="en-US" sz="1400" dirty="0"/>
              <a:t>is high. It might be an advantage if younger politicians contest and are able to lead the nation. </a:t>
            </a:r>
            <a:r>
              <a:rPr lang="en-US" sz="1400" dirty="0" smtClean="0"/>
              <a:t>Although it </a:t>
            </a:r>
            <a:r>
              <a:rPr lang="en-US" sz="1400" dirty="0"/>
              <a:t>is never a parameter to think that the older politicians wouldn't be able to perform their tasks well- but it comes with the risk of health and age related issues.</a:t>
            </a:r>
          </a:p>
          <a:p>
            <a:endParaRPr lang="en-US" sz="1400" dirty="0" smtClean="0"/>
          </a:p>
          <a:p>
            <a:pPr marL="285750" indent="-285750">
              <a:buFont typeface="Arial" panose="020B0604020202020204" pitchFamily="34" charset="0"/>
              <a:buChar char="•"/>
            </a:pPr>
            <a:r>
              <a:rPr lang="en-US" sz="1400" dirty="0" smtClean="0"/>
              <a:t>Criminal </a:t>
            </a:r>
            <a:r>
              <a:rPr lang="en-US" sz="1400" dirty="0"/>
              <a:t>activities is a serious concern- as the people who are elected by us- indirectly are the face of the nation. They should be more of a role model-rather than someone who is not respected.</a:t>
            </a:r>
          </a:p>
          <a:p>
            <a:endParaRPr lang="en-IN" dirty="0"/>
          </a:p>
        </p:txBody>
      </p:sp>
    </p:spTree>
    <p:extLst>
      <p:ext uri="{BB962C8B-B14F-4D97-AF65-F5344CB8AC3E}">
        <p14:creationId xmlns:p14="http://schemas.microsoft.com/office/powerpoint/2010/main" val="1865085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1" y="426460"/>
            <a:ext cx="8581276" cy="2595460"/>
          </a:xfrm>
        </p:spPr>
        <p:txBody>
          <a:bodyPr/>
          <a:lstStyle/>
          <a:p>
            <a:r>
              <a:rPr lang="en-IN" dirty="0" smtClean="0"/>
              <a:t>Thank You</a:t>
            </a:r>
            <a:endParaRPr lang="en-IN" dirty="0"/>
          </a:p>
        </p:txBody>
      </p:sp>
    </p:spTree>
    <p:extLst>
      <p:ext uri="{BB962C8B-B14F-4D97-AF65-F5344CB8AC3E}">
        <p14:creationId xmlns:p14="http://schemas.microsoft.com/office/powerpoint/2010/main" val="366615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91" y="2204001"/>
            <a:ext cx="1991628" cy="1325563"/>
          </a:xfrm>
        </p:spPr>
        <p:txBody>
          <a:bodyPr>
            <a:normAutofit/>
          </a:bodyPr>
          <a:lstStyle/>
          <a:p>
            <a:r>
              <a:rPr lang="en-IN" sz="2800" b="1" dirty="0" smtClean="0"/>
              <a:t>CONTENTS</a:t>
            </a:r>
            <a:endParaRPr lang="en-IN" sz="2800" b="1" dirty="0"/>
          </a:p>
        </p:txBody>
      </p:sp>
      <p:sp>
        <p:nvSpPr>
          <p:cNvPr id="3" name="Content Placeholder 2"/>
          <p:cNvSpPr>
            <a:spLocks noGrp="1"/>
          </p:cNvSpPr>
          <p:nvPr>
            <p:ph idx="1"/>
          </p:nvPr>
        </p:nvSpPr>
        <p:spPr>
          <a:xfrm>
            <a:off x="3927107" y="100564"/>
            <a:ext cx="6829927" cy="6858000"/>
          </a:xfrm>
        </p:spPr>
        <p:txBody>
          <a:bodyPr>
            <a:normAutofit lnSpcReduction="10000"/>
          </a:bodyPr>
          <a:lstStyle/>
          <a:p>
            <a:r>
              <a:rPr lang="en-IN" dirty="0" smtClean="0"/>
              <a:t>Introduction to the Analysis</a:t>
            </a:r>
          </a:p>
          <a:p>
            <a:r>
              <a:rPr lang="en-IN" dirty="0" smtClean="0"/>
              <a:t>Presenting a view before going into analysis</a:t>
            </a:r>
          </a:p>
          <a:p>
            <a:r>
              <a:rPr lang="en-IN" dirty="0" smtClean="0"/>
              <a:t>State and constituency level analysis</a:t>
            </a:r>
          </a:p>
          <a:p>
            <a:pPr lvl="1"/>
            <a:r>
              <a:rPr lang="en-US" dirty="0"/>
              <a:t>What is the distribution of Constituencies over all the states</a:t>
            </a:r>
            <a:r>
              <a:rPr lang="en-US" dirty="0" smtClean="0"/>
              <a:t>?</a:t>
            </a:r>
            <a:endParaRPr lang="en-IN" dirty="0" smtClean="0"/>
          </a:p>
          <a:p>
            <a:r>
              <a:rPr lang="en-US" dirty="0" smtClean="0"/>
              <a:t>Party level Analysis</a:t>
            </a:r>
          </a:p>
          <a:p>
            <a:pPr lvl="1"/>
            <a:r>
              <a:rPr lang="en-US" dirty="0"/>
              <a:t>Which Parties have been present in most constituencies and States</a:t>
            </a:r>
            <a:r>
              <a:rPr lang="en-US" dirty="0" smtClean="0"/>
              <a:t>?</a:t>
            </a:r>
          </a:p>
          <a:p>
            <a:pPr lvl="1"/>
            <a:r>
              <a:rPr lang="en-US" dirty="0"/>
              <a:t>What has been the performance of the Parties </a:t>
            </a:r>
            <a:r>
              <a:rPr lang="en-US" dirty="0" smtClean="0"/>
              <a:t>State-wise</a:t>
            </a:r>
            <a:r>
              <a:rPr lang="en-US" dirty="0"/>
              <a:t>?</a:t>
            </a:r>
          </a:p>
          <a:p>
            <a:pPr lvl="1"/>
            <a:r>
              <a:rPr lang="en-US" dirty="0"/>
              <a:t>Which party has won the most constituencies</a:t>
            </a:r>
            <a:r>
              <a:rPr lang="en-US" dirty="0" smtClean="0"/>
              <a:t>?</a:t>
            </a:r>
          </a:p>
          <a:p>
            <a:pPr lvl="1"/>
            <a:r>
              <a:rPr lang="en-US" dirty="0"/>
              <a:t>What has been the general Win </a:t>
            </a:r>
            <a:r>
              <a:rPr lang="en-US" dirty="0" err="1"/>
              <a:t>vs</a:t>
            </a:r>
            <a:r>
              <a:rPr lang="en-US" dirty="0"/>
              <a:t> Loss relationship for the Parties in </a:t>
            </a:r>
            <a:r>
              <a:rPr lang="en-US" dirty="0" smtClean="0"/>
              <a:t>2019 </a:t>
            </a:r>
            <a:r>
              <a:rPr lang="en-US" dirty="0" err="1" smtClean="0"/>
              <a:t>vs</a:t>
            </a:r>
            <a:r>
              <a:rPr lang="en-US" dirty="0" smtClean="0"/>
              <a:t> 2024?</a:t>
            </a:r>
          </a:p>
          <a:p>
            <a:pPr lvl="1"/>
            <a:r>
              <a:rPr lang="en-US" dirty="0" smtClean="0"/>
              <a:t>Which Party has the most candidates with criminal history?</a:t>
            </a:r>
          </a:p>
          <a:p>
            <a:r>
              <a:rPr lang="en-IN" dirty="0"/>
              <a:t>Politician Level </a:t>
            </a:r>
            <a:r>
              <a:rPr lang="en-IN" dirty="0" smtClean="0"/>
              <a:t>Analytics(2019)</a:t>
            </a:r>
            <a:endParaRPr lang="en-IN" dirty="0"/>
          </a:p>
          <a:p>
            <a:pPr lvl="1"/>
            <a:r>
              <a:rPr lang="en-US" dirty="0"/>
              <a:t>What is the Gender Ratio of the Contestants? Also the Gender Ratio of the Winners?</a:t>
            </a:r>
          </a:p>
          <a:p>
            <a:pPr lvl="1"/>
            <a:r>
              <a:rPr lang="en-US" dirty="0"/>
              <a:t>What is the Educational Qualification of our politicians?</a:t>
            </a:r>
          </a:p>
          <a:p>
            <a:pPr lvl="1"/>
            <a:r>
              <a:rPr lang="en-US" dirty="0"/>
              <a:t>What is the relationship of Age and Politics</a:t>
            </a:r>
            <a:r>
              <a:rPr lang="en-US" dirty="0" smtClean="0"/>
              <a:t>?</a:t>
            </a:r>
          </a:p>
          <a:p>
            <a:pPr lvl="1"/>
            <a:r>
              <a:rPr lang="en-US" dirty="0" smtClean="0"/>
              <a:t>What </a:t>
            </a:r>
            <a:r>
              <a:rPr lang="en-US" dirty="0"/>
              <a:t>relation does the Politician category have with the election results</a:t>
            </a:r>
            <a:r>
              <a:rPr lang="en-US" dirty="0" smtClean="0"/>
              <a:t>?</a:t>
            </a:r>
            <a:endParaRPr lang="en-US" dirty="0"/>
          </a:p>
          <a:p>
            <a:r>
              <a:rPr lang="en-US" dirty="0" smtClean="0"/>
              <a:t>Summary</a:t>
            </a:r>
            <a:endParaRPr lang="en-US" dirty="0"/>
          </a:p>
          <a:p>
            <a:pPr lvl="1"/>
            <a:endParaRPr lang="en-US" dirty="0"/>
          </a:p>
          <a:p>
            <a:pPr lvl="1"/>
            <a:endParaRPr lang="en-US" dirty="0" smtClean="0"/>
          </a:p>
          <a:p>
            <a:pPr lvl="1"/>
            <a:endParaRPr lang="en-US" dirty="0"/>
          </a:p>
          <a:p>
            <a:endParaRPr lang="en-US" dirty="0"/>
          </a:p>
        </p:txBody>
      </p:sp>
    </p:spTree>
    <p:extLst>
      <p:ext uri="{BB962C8B-B14F-4D97-AF65-F5344CB8AC3E}">
        <p14:creationId xmlns:p14="http://schemas.microsoft.com/office/powerpoint/2010/main" val="78801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the Analysis</a:t>
            </a:r>
            <a:endParaRPr lang="en-IN" dirty="0"/>
          </a:p>
        </p:txBody>
      </p:sp>
      <p:sp>
        <p:nvSpPr>
          <p:cNvPr id="4" name="TextBox 3"/>
          <p:cNvSpPr txBox="1"/>
          <p:nvPr/>
        </p:nvSpPr>
        <p:spPr>
          <a:xfrm>
            <a:off x="677334" y="1674796"/>
            <a:ext cx="10433785" cy="4524315"/>
          </a:xfrm>
          <a:prstGeom prst="rect">
            <a:avLst/>
          </a:prstGeom>
          <a:noFill/>
        </p:spPr>
        <p:txBody>
          <a:bodyPr wrap="square" rtlCol="0">
            <a:spAutoFit/>
          </a:bodyPr>
          <a:lstStyle/>
          <a:p>
            <a:r>
              <a:rPr lang="en-US" dirty="0"/>
              <a:t>India is a country, divided into states and union territories, with a parliamentary system governed under the Constitution of India, which defines the power distribution among the federal government and the states. Election Commission is a federal body, enacted under the provisions of the Constitution, responsible for monitoring and administering all the electoral processes of India. This body is responsible for ensuring elections are free and fair, without any </a:t>
            </a:r>
            <a:r>
              <a:rPr lang="en-US" dirty="0" smtClean="0"/>
              <a:t>bias.</a:t>
            </a:r>
          </a:p>
          <a:p>
            <a:endParaRPr lang="en-US" dirty="0"/>
          </a:p>
          <a:p>
            <a:r>
              <a:rPr lang="en-US" b="1" u="sng" dirty="0"/>
              <a:t>The Analysis here is based on the election to </a:t>
            </a:r>
            <a:r>
              <a:rPr lang="en-US" b="1" u="sng" dirty="0" err="1"/>
              <a:t>Lok</a:t>
            </a:r>
            <a:r>
              <a:rPr lang="en-US" b="1" u="sng" dirty="0"/>
              <a:t> </a:t>
            </a:r>
            <a:r>
              <a:rPr lang="en-US" b="1" u="sng" dirty="0" err="1"/>
              <a:t>Sabha</a:t>
            </a:r>
            <a:r>
              <a:rPr lang="en-US" b="1" u="sng" dirty="0"/>
              <a:t> (The General Elections) for the year </a:t>
            </a:r>
            <a:r>
              <a:rPr lang="en-US" b="1" u="sng" dirty="0" smtClean="0"/>
              <a:t>2019 </a:t>
            </a:r>
            <a:r>
              <a:rPr lang="en-US" b="1" u="sng" dirty="0" err="1" smtClean="0"/>
              <a:t>vs</a:t>
            </a:r>
            <a:r>
              <a:rPr lang="en-US" b="1" u="sng" dirty="0" smtClean="0"/>
              <a:t> 2024</a:t>
            </a:r>
            <a:r>
              <a:rPr lang="en-US" dirty="0"/>
              <a:t> Members of </a:t>
            </a:r>
            <a:r>
              <a:rPr lang="en-US" dirty="0" err="1"/>
              <a:t>Lok</a:t>
            </a:r>
            <a:r>
              <a:rPr lang="en-US" dirty="0"/>
              <a:t> </a:t>
            </a:r>
            <a:r>
              <a:rPr lang="en-US" dirty="0" err="1"/>
              <a:t>Sabha</a:t>
            </a:r>
            <a:r>
              <a:rPr lang="en-US" dirty="0"/>
              <a:t> (House of the People) or the lower house of India's Parliament are elected by being voted upon by all adult citizens of India, from a set of candidates who stand in their respective constituencies. Every adult citizen of India can vote only in their constituency. Candidates who win the </a:t>
            </a:r>
            <a:r>
              <a:rPr lang="en-US" dirty="0" err="1"/>
              <a:t>Lok</a:t>
            </a:r>
            <a:r>
              <a:rPr lang="en-US" dirty="0"/>
              <a:t> </a:t>
            </a:r>
            <a:r>
              <a:rPr lang="en-US" dirty="0" err="1"/>
              <a:t>Sabha</a:t>
            </a:r>
            <a:r>
              <a:rPr lang="en-US" dirty="0"/>
              <a:t> elections are called 'Member of Parliament' and hold their seats for five years or until the body is dissolved by the President on the advice of the council of ministers. The house meets in the </a:t>
            </a:r>
            <a:r>
              <a:rPr lang="en-US" dirty="0" err="1"/>
              <a:t>Lok</a:t>
            </a:r>
            <a:r>
              <a:rPr lang="en-US" dirty="0"/>
              <a:t> </a:t>
            </a:r>
            <a:r>
              <a:rPr lang="en-US" dirty="0" err="1"/>
              <a:t>Sabha</a:t>
            </a:r>
            <a:r>
              <a:rPr lang="en-US" dirty="0"/>
              <a:t> Chambers of the </a:t>
            </a:r>
            <a:r>
              <a:rPr lang="en-US" dirty="0" err="1"/>
              <a:t>Sansad</a:t>
            </a:r>
            <a:r>
              <a:rPr lang="en-US" dirty="0"/>
              <a:t> </a:t>
            </a:r>
            <a:r>
              <a:rPr lang="en-US" dirty="0" err="1"/>
              <a:t>Bhavan</a:t>
            </a:r>
            <a:r>
              <a:rPr lang="en-US" dirty="0"/>
              <a:t> in New Delhi, on matters relating to creation of new laws, removing or improving the existing laws that affect all citizens of India.</a:t>
            </a:r>
          </a:p>
          <a:p>
            <a:endParaRPr lang="en-IN" dirty="0"/>
          </a:p>
        </p:txBody>
      </p:sp>
    </p:spTree>
    <p:extLst>
      <p:ext uri="{BB962C8B-B14F-4D97-AF65-F5344CB8AC3E}">
        <p14:creationId xmlns:p14="http://schemas.microsoft.com/office/powerpoint/2010/main" val="333818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upload.wikimedia.org/wikipedia/commons/c/c2/Indian_General_Election_2019.svg"/>
          <p:cNvSpPr>
            <a:spLocks noChangeAspect="1" noChangeArrowheads="1"/>
          </p:cNvSpPr>
          <p:nvPr/>
        </p:nvSpPr>
        <p:spPr bwMode="auto">
          <a:xfrm>
            <a:off x="238702" y="197279"/>
            <a:ext cx="7335116" cy="73351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https://upload.wikimedia.org/wikipedia/commons/c/c2/Indian_General_Election_2019.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Map Showing Political Parties in Different States of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5921"/>
            <a:ext cx="6520873" cy="685799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155575" y="357617"/>
            <a:ext cx="413009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Presenting a view before going into Analysis</a:t>
            </a:r>
            <a:endParaRPr lang="en-IN" dirty="0"/>
          </a:p>
        </p:txBody>
      </p:sp>
    </p:spTree>
    <p:extLst>
      <p:ext uri="{BB962C8B-B14F-4D97-AF65-F5344CB8AC3E}">
        <p14:creationId xmlns:p14="http://schemas.microsoft.com/office/powerpoint/2010/main" val="353240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5" y="175491"/>
            <a:ext cx="8596667" cy="566738"/>
          </a:xfrm>
        </p:spPr>
        <p:txBody>
          <a:bodyPr>
            <a:normAutofit/>
          </a:bodyPr>
          <a:lstStyle/>
          <a:p>
            <a:r>
              <a:rPr lang="en-IN" dirty="0"/>
              <a:t>State and </a:t>
            </a:r>
            <a:r>
              <a:rPr lang="en-IN" dirty="0" smtClean="0"/>
              <a:t>Constituency Level </a:t>
            </a:r>
            <a:r>
              <a:rPr lang="en-IN" dirty="0"/>
              <a:t>A</a:t>
            </a:r>
            <a:r>
              <a:rPr lang="en-IN" dirty="0" smtClean="0"/>
              <a:t>nalysis</a:t>
            </a:r>
            <a:endParaRPr lang="en-IN" dirty="0"/>
          </a:p>
        </p:txBody>
      </p:sp>
      <p:sp>
        <p:nvSpPr>
          <p:cNvPr id="4" name="Text Placeholder 3"/>
          <p:cNvSpPr>
            <a:spLocks noGrp="1"/>
          </p:cNvSpPr>
          <p:nvPr>
            <p:ph type="body" sz="half" idx="2"/>
          </p:nvPr>
        </p:nvSpPr>
        <p:spPr>
          <a:xfrm>
            <a:off x="606521" y="837912"/>
            <a:ext cx="8596667" cy="674024"/>
          </a:xfrm>
        </p:spPr>
        <p:txBody>
          <a:bodyPr>
            <a:normAutofit/>
          </a:bodyPr>
          <a:lstStyle/>
          <a:p>
            <a:pPr marL="0" lvl="1"/>
            <a:r>
              <a:rPr lang="en-US" sz="1800" dirty="0"/>
              <a:t>What is the distribution of Constituencies over all the states?</a:t>
            </a:r>
            <a:endParaRPr lang="en-IN" sz="1800" dirty="0"/>
          </a:p>
          <a:p>
            <a:endParaRPr lang="en-IN" sz="1800" dirty="0"/>
          </a:p>
        </p:txBody>
      </p:sp>
      <p:graphicFrame>
        <p:nvGraphicFramePr>
          <p:cNvPr id="9" name="Picture Placeholder 8"/>
          <p:cNvGraphicFramePr>
            <a:graphicFrameLocks noGrp="1"/>
          </p:cNvGraphicFramePr>
          <p:nvPr>
            <p:ph type="pic" idx="1"/>
            <p:extLst>
              <p:ext uri="{D42A27DB-BD31-4B8C-83A1-F6EECF244321}">
                <p14:modId xmlns:p14="http://schemas.microsoft.com/office/powerpoint/2010/main" val="1031608260"/>
              </p:ext>
            </p:extLst>
          </p:nvPr>
        </p:nvGraphicFramePr>
        <p:xfrm>
          <a:off x="622269" y="1357023"/>
          <a:ext cx="8596313" cy="38465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621915" y="5380672"/>
            <a:ext cx="9190182" cy="1323439"/>
          </a:xfrm>
          <a:prstGeom prst="rect">
            <a:avLst/>
          </a:prstGeom>
          <a:noFill/>
        </p:spPr>
        <p:txBody>
          <a:bodyPr wrap="square" rtlCol="0">
            <a:spAutoFit/>
          </a:bodyPr>
          <a:lstStyle/>
          <a:p>
            <a:r>
              <a:rPr lang="en-US" sz="1600" b="1" dirty="0"/>
              <a:t>Observation</a:t>
            </a:r>
            <a:r>
              <a:rPr lang="en-US" sz="1600" dirty="0"/>
              <a:t> Uttar Pradesh, Maharashtra and West Bengal- </a:t>
            </a:r>
            <a:r>
              <a:rPr lang="en-US" sz="1600" dirty="0" smtClean="0"/>
              <a:t>These states </a:t>
            </a:r>
            <a:r>
              <a:rPr lang="en-US" sz="1600" dirty="0"/>
              <a:t>have the most number of constituencies. There exists a direct relationship of count of constituencies and population- The constituencies are divided based on the population of 1971- and this shall remain till the year 2026. Although currently Bihar has a higher population, West Bengal has the 3rd highest constituency count based on the above fact.</a:t>
            </a:r>
            <a:endParaRPr lang="en-IN" sz="1600" dirty="0"/>
          </a:p>
        </p:txBody>
      </p:sp>
    </p:spTree>
    <p:extLst>
      <p:ext uri="{BB962C8B-B14F-4D97-AF65-F5344CB8AC3E}">
        <p14:creationId xmlns:p14="http://schemas.microsoft.com/office/powerpoint/2010/main" val="322154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5" y="175491"/>
            <a:ext cx="8596667" cy="566738"/>
          </a:xfrm>
        </p:spPr>
        <p:txBody>
          <a:bodyPr>
            <a:normAutofit/>
          </a:bodyPr>
          <a:lstStyle/>
          <a:p>
            <a:r>
              <a:rPr lang="en-IN" dirty="0" smtClean="0"/>
              <a:t>Party Level </a:t>
            </a:r>
            <a:r>
              <a:rPr lang="en-IN" dirty="0"/>
              <a:t>A</a:t>
            </a:r>
            <a:r>
              <a:rPr lang="en-IN" dirty="0" smtClean="0"/>
              <a:t>nalysis</a:t>
            </a:r>
            <a:endParaRPr lang="en-IN" dirty="0"/>
          </a:p>
        </p:txBody>
      </p:sp>
      <p:sp>
        <p:nvSpPr>
          <p:cNvPr id="4" name="Text Placeholder 3"/>
          <p:cNvSpPr>
            <a:spLocks noGrp="1"/>
          </p:cNvSpPr>
          <p:nvPr>
            <p:ph type="body" sz="half" idx="2"/>
          </p:nvPr>
        </p:nvSpPr>
        <p:spPr>
          <a:xfrm>
            <a:off x="172412" y="828676"/>
            <a:ext cx="8596667" cy="674024"/>
          </a:xfrm>
        </p:spPr>
        <p:txBody>
          <a:bodyPr>
            <a:normAutofit/>
          </a:bodyPr>
          <a:lstStyle/>
          <a:p>
            <a:pPr lvl="1"/>
            <a:r>
              <a:rPr lang="en-US" sz="1800" dirty="0"/>
              <a:t>Which Parties have been present in most constituencies and States?</a:t>
            </a:r>
          </a:p>
          <a:p>
            <a:endParaRPr lang="en-IN" sz="1800" dirty="0"/>
          </a:p>
        </p:txBody>
      </p:sp>
      <p:sp>
        <p:nvSpPr>
          <p:cNvPr id="10" name="TextBox 9"/>
          <p:cNvSpPr txBox="1"/>
          <p:nvPr/>
        </p:nvSpPr>
        <p:spPr>
          <a:xfrm>
            <a:off x="621915" y="5380672"/>
            <a:ext cx="10387830" cy="1323439"/>
          </a:xfrm>
          <a:prstGeom prst="rect">
            <a:avLst/>
          </a:prstGeom>
          <a:noFill/>
        </p:spPr>
        <p:txBody>
          <a:bodyPr wrap="square" rtlCol="0">
            <a:spAutoFit/>
          </a:bodyPr>
          <a:lstStyle/>
          <a:p>
            <a:r>
              <a:rPr lang="en-US" sz="1600" b="1" dirty="0"/>
              <a:t>Observation</a:t>
            </a:r>
            <a:r>
              <a:rPr lang="en-US" sz="1600" dirty="0"/>
              <a:t> </a:t>
            </a:r>
            <a:r>
              <a:rPr lang="en-US" sz="1600" b="1" u="sng" dirty="0"/>
              <a:t>The </a:t>
            </a:r>
            <a:r>
              <a:rPr lang="en-US" sz="1600" b="1" u="sng" dirty="0" err="1"/>
              <a:t>Bharatiya</a:t>
            </a:r>
            <a:r>
              <a:rPr lang="en-US" sz="1600" b="1" u="sng" dirty="0"/>
              <a:t> </a:t>
            </a:r>
            <a:r>
              <a:rPr lang="en-US" sz="1600" b="1" u="sng" dirty="0" err="1"/>
              <a:t>Janata</a:t>
            </a:r>
            <a:r>
              <a:rPr lang="en-US" sz="1600" b="1" u="sng" dirty="0"/>
              <a:t> Party (BJP) and Indian National Congress (INC) have participated in the most number of </a:t>
            </a:r>
            <a:r>
              <a:rPr lang="en-US" sz="1600" b="1" u="sng" dirty="0" smtClean="0"/>
              <a:t>constituencies in 2019 </a:t>
            </a:r>
            <a:r>
              <a:rPr lang="en-US" sz="1600" dirty="0" smtClean="0"/>
              <a:t>elections </a:t>
            </a:r>
            <a:r>
              <a:rPr lang="en-US" sz="1600" dirty="0"/>
              <a:t>all over India. </a:t>
            </a:r>
            <a:r>
              <a:rPr lang="en-US" sz="1600" dirty="0" smtClean="0"/>
              <a:t>While in </a:t>
            </a:r>
            <a:r>
              <a:rPr lang="en-US" sz="1600" b="1" u="sng" dirty="0" smtClean="0"/>
              <a:t>2024 elections </a:t>
            </a:r>
            <a:r>
              <a:rPr lang="en-US" sz="1600" b="1" u="sng" dirty="0" err="1" smtClean="0"/>
              <a:t>Bahujan</a:t>
            </a:r>
            <a:r>
              <a:rPr lang="en-US" sz="1600" b="1" u="sng" dirty="0" smtClean="0"/>
              <a:t> </a:t>
            </a:r>
            <a:r>
              <a:rPr lang="en-US" sz="1600" b="1" u="sng" dirty="0" err="1" smtClean="0"/>
              <a:t>Samaj</a:t>
            </a:r>
            <a:r>
              <a:rPr lang="en-US" sz="1600" b="1" u="sng" dirty="0" smtClean="0"/>
              <a:t> Party (BSP) was leading </a:t>
            </a:r>
            <a:r>
              <a:rPr lang="en-US" sz="1600" dirty="0"/>
              <a:t>in the number of constituency contested</a:t>
            </a:r>
            <a:r>
              <a:rPr lang="en-US" sz="1600" dirty="0" smtClean="0"/>
              <a:t>, even surpassing BJP and INC, but INC </a:t>
            </a:r>
            <a:r>
              <a:rPr lang="en-US" sz="1600" dirty="0"/>
              <a:t>wins in terms of the number of </a:t>
            </a:r>
            <a:r>
              <a:rPr lang="en-US" sz="1600" dirty="0" smtClean="0"/>
              <a:t>States. </a:t>
            </a:r>
            <a:r>
              <a:rPr lang="en-US" sz="1600" dirty="0"/>
              <a:t>While these are the major parties to contest almost all over India, we see the rest of the parties have restricted themselves to a </a:t>
            </a:r>
            <a:r>
              <a:rPr lang="en-US" sz="1600" dirty="0" err="1"/>
              <a:t>handfull</a:t>
            </a:r>
            <a:r>
              <a:rPr lang="en-US" sz="1600" dirty="0"/>
              <a:t> of states.</a:t>
            </a:r>
            <a:endParaRPr lang="en-IN" sz="1600" dirty="0"/>
          </a:p>
        </p:txBody>
      </p:sp>
      <p:graphicFrame>
        <p:nvGraphicFramePr>
          <p:cNvPr id="7" name="Picture Placeholder 6"/>
          <p:cNvGraphicFramePr>
            <a:graphicFrameLocks noGrp="1"/>
          </p:cNvGraphicFramePr>
          <p:nvPr>
            <p:ph type="pic" idx="1"/>
            <p:extLst>
              <p:ext uri="{D42A27DB-BD31-4B8C-83A1-F6EECF244321}">
                <p14:modId xmlns:p14="http://schemas.microsoft.com/office/powerpoint/2010/main" val="3794556182"/>
              </p:ext>
            </p:extLst>
          </p:nvPr>
        </p:nvGraphicFramePr>
        <p:xfrm>
          <a:off x="298997" y="1389913"/>
          <a:ext cx="5676930" cy="35700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4107053827"/>
              </p:ext>
            </p:extLst>
          </p:nvPr>
        </p:nvGraphicFramePr>
        <p:xfrm>
          <a:off x="6235572" y="1401836"/>
          <a:ext cx="5695085" cy="35765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901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5" y="175491"/>
            <a:ext cx="8596667" cy="566738"/>
          </a:xfrm>
        </p:spPr>
        <p:txBody>
          <a:bodyPr>
            <a:normAutofit/>
          </a:bodyPr>
          <a:lstStyle/>
          <a:p>
            <a:r>
              <a:rPr lang="en-IN" dirty="0" smtClean="0"/>
              <a:t>Party Level </a:t>
            </a:r>
            <a:r>
              <a:rPr lang="en-IN" dirty="0"/>
              <a:t>A</a:t>
            </a:r>
            <a:r>
              <a:rPr lang="en-IN" dirty="0" smtClean="0"/>
              <a:t>nalysis</a:t>
            </a:r>
            <a:endParaRPr lang="en-IN" dirty="0"/>
          </a:p>
        </p:txBody>
      </p:sp>
      <p:sp>
        <p:nvSpPr>
          <p:cNvPr id="4" name="Text Placeholder 3"/>
          <p:cNvSpPr>
            <a:spLocks noGrp="1"/>
          </p:cNvSpPr>
          <p:nvPr>
            <p:ph type="body" sz="half" idx="2"/>
          </p:nvPr>
        </p:nvSpPr>
        <p:spPr>
          <a:xfrm>
            <a:off x="172412" y="828676"/>
            <a:ext cx="8596667" cy="674024"/>
          </a:xfrm>
        </p:spPr>
        <p:txBody>
          <a:bodyPr>
            <a:normAutofit/>
          </a:bodyPr>
          <a:lstStyle/>
          <a:p>
            <a:pPr lvl="1"/>
            <a:r>
              <a:rPr lang="en-US" sz="1800" dirty="0" smtClean="0"/>
              <a:t>W</a:t>
            </a:r>
            <a:r>
              <a:rPr lang="en-US" sz="1800" dirty="0"/>
              <a:t>hat has been the performance of the Parties State-wise?</a:t>
            </a:r>
          </a:p>
          <a:p>
            <a:endParaRPr lang="en-IN" sz="1800" dirty="0"/>
          </a:p>
        </p:txBody>
      </p:sp>
      <p:sp>
        <p:nvSpPr>
          <p:cNvPr id="10" name="TextBox 9"/>
          <p:cNvSpPr txBox="1"/>
          <p:nvPr/>
        </p:nvSpPr>
        <p:spPr>
          <a:xfrm>
            <a:off x="621915" y="5075872"/>
            <a:ext cx="10387830" cy="1569660"/>
          </a:xfrm>
          <a:prstGeom prst="rect">
            <a:avLst/>
          </a:prstGeom>
          <a:noFill/>
        </p:spPr>
        <p:txBody>
          <a:bodyPr wrap="square" rtlCol="0">
            <a:spAutoFit/>
          </a:bodyPr>
          <a:lstStyle/>
          <a:p>
            <a:r>
              <a:rPr lang="en-US" sz="1600" b="1" dirty="0"/>
              <a:t>Observation</a:t>
            </a:r>
            <a:r>
              <a:rPr lang="en-US" sz="1600" dirty="0"/>
              <a:t> </a:t>
            </a:r>
            <a:r>
              <a:rPr lang="en-US" sz="1600" dirty="0" smtClean="0"/>
              <a:t>The </a:t>
            </a:r>
            <a:r>
              <a:rPr lang="en-US" sz="1600" b="1" u="sng" dirty="0" err="1" smtClean="0"/>
              <a:t>Bharatiya</a:t>
            </a:r>
            <a:r>
              <a:rPr lang="en-US" sz="1600" b="1" u="sng" dirty="0" smtClean="0"/>
              <a:t> </a:t>
            </a:r>
            <a:r>
              <a:rPr lang="en-US" sz="1600" b="1" u="sng" dirty="0" err="1" smtClean="0"/>
              <a:t>Janata</a:t>
            </a:r>
            <a:r>
              <a:rPr lang="en-US" sz="1600" b="1" u="sng" dirty="0" smtClean="0"/>
              <a:t> Party (BJP) </a:t>
            </a:r>
            <a:r>
              <a:rPr lang="en-US" sz="1600" dirty="0" smtClean="0"/>
              <a:t>has been showing high performance </a:t>
            </a:r>
            <a:r>
              <a:rPr lang="en-US" sz="1600" b="1" u="sng" dirty="0" smtClean="0"/>
              <a:t>since 2019</a:t>
            </a:r>
            <a:r>
              <a:rPr lang="en-US" sz="1600" dirty="0" smtClean="0"/>
              <a:t>, when they won the highest number of seats in multiple states where the other parties underperformed. Even though BJP did dominate in the 2024 elections as well, they were unable to retain their lead in some states like UP. In </a:t>
            </a:r>
            <a:r>
              <a:rPr lang="en-US" sz="1600" b="1" u="sng" dirty="0" smtClean="0"/>
              <a:t>Uttar Pradesh </a:t>
            </a:r>
            <a:r>
              <a:rPr lang="en-US" sz="1600" dirty="0" smtClean="0"/>
              <a:t>where </a:t>
            </a:r>
            <a:r>
              <a:rPr lang="en-US" sz="1600" b="1" u="sng" dirty="0" err="1" smtClean="0"/>
              <a:t>Samajwadi</a:t>
            </a:r>
            <a:r>
              <a:rPr lang="en-US" sz="1600" b="1" u="sng" dirty="0" smtClean="0"/>
              <a:t> Party has shown great improvement in 2024 </a:t>
            </a:r>
            <a:r>
              <a:rPr lang="en-US" sz="1600" dirty="0" smtClean="0"/>
              <a:t>winning the most number of seats, in West Bengal All India </a:t>
            </a:r>
            <a:r>
              <a:rPr lang="en-US" sz="1600" dirty="0" err="1" smtClean="0"/>
              <a:t>Trinamool</a:t>
            </a:r>
            <a:r>
              <a:rPr lang="en-US" sz="1600" dirty="0" smtClean="0"/>
              <a:t> Congress (AITMC) has won the major share of votes standing out in the state-wise performance.</a:t>
            </a:r>
            <a:endParaRPr lang="en-IN" sz="1600" dirty="0"/>
          </a:p>
        </p:txBody>
      </p:sp>
      <p:graphicFrame>
        <p:nvGraphicFramePr>
          <p:cNvPr id="9" name="Picture Placeholder 8"/>
          <p:cNvGraphicFramePr>
            <a:graphicFrameLocks noGrp="1"/>
          </p:cNvGraphicFramePr>
          <p:nvPr>
            <p:ph type="pic" idx="1"/>
            <p:extLst>
              <p:ext uri="{D42A27DB-BD31-4B8C-83A1-F6EECF244321}">
                <p14:modId xmlns:p14="http://schemas.microsoft.com/office/powerpoint/2010/main" val="4219184817"/>
              </p:ext>
            </p:extLst>
          </p:nvPr>
        </p:nvGraphicFramePr>
        <p:xfrm>
          <a:off x="591472" y="1502699"/>
          <a:ext cx="5436466" cy="31175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1328483758"/>
              </p:ext>
            </p:extLst>
          </p:nvPr>
        </p:nvGraphicFramePr>
        <p:xfrm>
          <a:off x="6106841" y="1502699"/>
          <a:ext cx="5466323" cy="31175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7510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5" y="175491"/>
            <a:ext cx="8596667" cy="566738"/>
          </a:xfrm>
        </p:spPr>
        <p:txBody>
          <a:bodyPr>
            <a:normAutofit/>
          </a:bodyPr>
          <a:lstStyle/>
          <a:p>
            <a:r>
              <a:rPr lang="en-IN" dirty="0" smtClean="0"/>
              <a:t>Party Level </a:t>
            </a:r>
            <a:r>
              <a:rPr lang="en-IN" dirty="0"/>
              <a:t>A</a:t>
            </a:r>
            <a:r>
              <a:rPr lang="en-IN" dirty="0" smtClean="0"/>
              <a:t>nalysis</a:t>
            </a:r>
            <a:endParaRPr lang="en-IN" dirty="0"/>
          </a:p>
        </p:txBody>
      </p:sp>
      <p:sp>
        <p:nvSpPr>
          <p:cNvPr id="4" name="Text Placeholder 3"/>
          <p:cNvSpPr>
            <a:spLocks noGrp="1"/>
          </p:cNvSpPr>
          <p:nvPr>
            <p:ph type="body" sz="half" idx="2"/>
          </p:nvPr>
        </p:nvSpPr>
        <p:spPr>
          <a:xfrm>
            <a:off x="172412" y="828676"/>
            <a:ext cx="8596667" cy="674024"/>
          </a:xfrm>
        </p:spPr>
        <p:txBody>
          <a:bodyPr>
            <a:normAutofit/>
          </a:bodyPr>
          <a:lstStyle/>
          <a:p>
            <a:pPr lvl="1"/>
            <a:r>
              <a:rPr lang="en-US" sz="1800" dirty="0"/>
              <a:t>Which party has won the most constituencies?</a:t>
            </a:r>
          </a:p>
          <a:p>
            <a:endParaRPr lang="en-IN" sz="1800" dirty="0"/>
          </a:p>
        </p:txBody>
      </p:sp>
      <p:sp>
        <p:nvSpPr>
          <p:cNvPr id="10" name="TextBox 9"/>
          <p:cNvSpPr txBox="1"/>
          <p:nvPr/>
        </p:nvSpPr>
        <p:spPr>
          <a:xfrm>
            <a:off x="621915" y="5075872"/>
            <a:ext cx="10387830" cy="1323439"/>
          </a:xfrm>
          <a:prstGeom prst="rect">
            <a:avLst/>
          </a:prstGeom>
          <a:noFill/>
        </p:spPr>
        <p:txBody>
          <a:bodyPr wrap="square" rtlCol="0">
            <a:spAutoFit/>
          </a:bodyPr>
          <a:lstStyle/>
          <a:p>
            <a:r>
              <a:rPr lang="en-US" sz="1600" b="1" dirty="0"/>
              <a:t>Observation</a:t>
            </a:r>
            <a:r>
              <a:rPr lang="en-US" sz="1600" dirty="0"/>
              <a:t> As seen from the data, </a:t>
            </a:r>
            <a:r>
              <a:rPr lang="en-US" sz="1600" b="1" u="sng" dirty="0"/>
              <a:t>In </a:t>
            </a:r>
            <a:r>
              <a:rPr lang="en-US" sz="1600" b="1" u="sng" dirty="0" smtClean="0"/>
              <a:t>2019 and 2024, </a:t>
            </a:r>
            <a:r>
              <a:rPr lang="en-US" sz="1600" b="1" u="sng" dirty="0"/>
              <a:t>BJP has won the maximum constituencies all over </a:t>
            </a:r>
            <a:r>
              <a:rPr lang="en-US" sz="1600" b="1" u="sng" dirty="0" smtClean="0"/>
              <a:t>India</a:t>
            </a:r>
            <a:r>
              <a:rPr lang="en-US" sz="1600" dirty="0" smtClean="0"/>
              <a:t>. </a:t>
            </a:r>
            <a:r>
              <a:rPr lang="en-US" sz="1600" dirty="0" smtClean="0"/>
              <a:t>INC</a:t>
            </a:r>
            <a:r>
              <a:rPr lang="en-US" sz="1600" dirty="0"/>
              <a:t>, who stood 2nd in the number of victories had only </a:t>
            </a:r>
            <a:r>
              <a:rPr lang="en-US" sz="1600" dirty="0" smtClean="0"/>
              <a:t>52 seats in 2019 elections, </a:t>
            </a:r>
            <a:r>
              <a:rPr lang="en-US" sz="1600" dirty="0"/>
              <a:t>which is practically 1/6th of the constituencies won by </a:t>
            </a:r>
            <a:r>
              <a:rPr lang="en-US" sz="1600" dirty="0" smtClean="0"/>
              <a:t>BJP. Although, in 2024 elections Indian National Congress (INC) did show a high jump in number of winning seats with 99 seats. However it is still practically less than half of the constituencies won by BJP who won 240 seats in 2024 elections.</a:t>
            </a:r>
            <a:endParaRPr lang="en-IN" sz="1600" dirty="0"/>
          </a:p>
        </p:txBody>
      </p:sp>
      <p:graphicFrame>
        <p:nvGraphicFramePr>
          <p:cNvPr id="8" name="Chart 7"/>
          <p:cNvGraphicFramePr>
            <a:graphicFrameLocks/>
          </p:cNvGraphicFramePr>
          <p:nvPr>
            <p:extLst>
              <p:ext uri="{D42A27DB-BD31-4B8C-83A1-F6EECF244321}">
                <p14:modId xmlns:p14="http://schemas.microsoft.com/office/powerpoint/2010/main" val="140861907"/>
              </p:ext>
            </p:extLst>
          </p:nvPr>
        </p:nvGraphicFramePr>
        <p:xfrm>
          <a:off x="743527" y="1502701"/>
          <a:ext cx="5186218" cy="31154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1417127914"/>
              </p:ext>
            </p:extLst>
          </p:nvPr>
        </p:nvGraphicFramePr>
        <p:xfrm>
          <a:off x="6123419" y="1502700"/>
          <a:ext cx="5218835" cy="31154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046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5" y="175491"/>
            <a:ext cx="8596667" cy="566738"/>
          </a:xfrm>
        </p:spPr>
        <p:txBody>
          <a:bodyPr>
            <a:normAutofit/>
          </a:bodyPr>
          <a:lstStyle/>
          <a:p>
            <a:r>
              <a:rPr lang="en-IN" dirty="0" smtClean="0"/>
              <a:t>Party Level </a:t>
            </a:r>
            <a:r>
              <a:rPr lang="en-IN" dirty="0"/>
              <a:t>A</a:t>
            </a:r>
            <a:r>
              <a:rPr lang="en-IN" dirty="0" smtClean="0"/>
              <a:t>nalysis</a:t>
            </a:r>
            <a:endParaRPr lang="en-IN" dirty="0"/>
          </a:p>
        </p:txBody>
      </p:sp>
      <p:sp>
        <p:nvSpPr>
          <p:cNvPr id="4" name="Text Placeholder 3"/>
          <p:cNvSpPr>
            <a:spLocks noGrp="1"/>
          </p:cNvSpPr>
          <p:nvPr>
            <p:ph type="body" sz="half" idx="2"/>
          </p:nvPr>
        </p:nvSpPr>
        <p:spPr>
          <a:xfrm>
            <a:off x="172412" y="828676"/>
            <a:ext cx="8596667" cy="674024"/>
          </a:xfrm>
        </p:spPr>
        <p:txBody>
          <a:bodyPr>
            <a:normAutofit/>
          </a:bodyPr>
          <a:lstStyle/>
          <a:p>
            <a:pPr lvl="1"/>
            <a:r>
              <a:rPr lang="en-US" sz="1800" dirty="0"/>
              <a:t>What has been the general Win </a:t>
            </a:r>
            <a:r>
              <a:rPr lang="en-US" sz="1800" dirty="0" err="1"/>
              <a:t>vs</a:t>
            </a:r>
            <a:r>
              <a:rPr lang="en-US" sz="1800" dirty="0"/>
              <a:t> Loss relationship for the </a:t>
            </a:r>
            <a:r>
              <a:rPr lang="en-US" sz="1800" dirty="0" smtClean="0"/>
              <a:t>Parties?</a:t>
            </a:r>
            <a:endParaRPr lang="en-US" sz="1800" dirty="0"/>
          </a:p>
          <a:p>
            <a:pPr lvl="1"/>
            <a:endParaRPr lang="en-IN" sz="1800" dirty="0"/>
          </a:p>
        </p:txBody>
      </p:sp>
      <p:sp>
        <p:nvSpPr>
          <p:cNvPr id="10" name="TextBox 9"/>
          <p:cNvSpPr txBox="1"/>
          <p:nvPr/>
        </p:nvSpPr>
        <p:spPr>
          <a:xfrm>
            <a:off x="621915" y="5075872"/>
            <a:ext cx="10387830" cy="1077218"/>
          </a:xfrm>
          <a:prstGeom prst="rect">
            <a:avLst/>
          </a:prstGeom>
          <a:noFill/>
        </p:spPr>
        <p:txBody>
          <a:bodyPr wrap="square" rtlCol="0">
            <a:spAutoFit/>
          </a:bodyPr>
          <a:lstStyle/>
          <a:p>
            <a:r>
              <a:rPr lang="en-US" sz="1600" b="1" dirty="0"/>
              <a:t>Observation</a:t>
            </a:r>
            <a:r>
              <a:rPr lang="en-US" sz="1600" dirty="0"/>
              <a:t> As seen in the above chart, the 2019 elections have been extremely lucky for parties like BJP,SHS or DMK</a:t>
            </a:r>
            <a:r>
              <a:rPr lang="en-US" sz="1600" dirty="0" smtClean="0"/>
              <a:t>. However in 2024 elections BJP could win just above 50% of the seats contested and 2024 elections has been extremely lucky for parties like DMK, AITMC, </a:t>
            </a:r>
            <a:r>
              <a:rPr lang="en-US" sz="1600" dirty="0" err="1" smtClean="0"/>
              <a:t>Telegu</a:t>
            </a:r>
            <a:r>
              <a:rPr lang="en-US" sz="1600" dirty="0" smtClean="0"/>
              <a:t> </a:t>
            </a:r>
            <a:r>
              <a:rPr lang="en-US" sz="1600" dirty="0" err="1" smtClean="0"/>
              <a:t>Desam</a:t>
            </a:r>
            <a:r>
              <a:rPr lang="en-US" sz="1600" dirty="0" smtClean="0"/>
              <a:t>, JDU, </a:t>
            </a:r>
            <a:r>
              <a:rPr lang="en-US" sz="1600" dirty="0" err="1" smtClean="0"/>
              <a:t>Lok</a:t>
            </a:r>
            <a:r>
              <a:rPr lang="en-US" sz="1600" dirty="0" smtClean="0"/>
              <a:t> </a:t>
            </a:r>
            <a:r>
              <a:rPr lang="en-US" sz="1600" dirty="0" err="1" smtClean="0"/>
              <a:t>Janata</a:t>
            </a:r>
            <a:r>
              <a:rPr lang="en-US" sz="1600" dirty="0" err="1"/>
              <a:t>s</a:t>
            </a:r>
            <a:r>
              <a:rPr lang="en-US" sz="1600" dirty="0" err="1" smtClean="0"/>
              <a:t>hakti</a:t>
            </a:r>
            <a:r>
              <a:rPr lang="en-US" sz="1600" dirty="0" smtClean="0"/>
              <a:t> Party (LJP). But </a:t>
            </a:r>
            <a:r>
              <a:rPr lang="en-US" sz="1600" dirty="0"/>
              <a:t>it has been a major failure for the rest of the parties, where they have lost more than they won.</a:t>
            </a:r>
            <a:endParaRPr lang="en-IN" sz="1600" dirty="0"/>
          </a:p>
        </p:txBody>
      </p:sp>
      <p:graphicFrame>
        <p:nvGraphicFramePr>
          <p:cNvPr id="11" name="Chart 10"/>
          <p:cNvGraphicFramePr>
            <a:graphicFrameLocks/>
          </p:cNvGraphicFramePr>
          <p:nvPr>
            <p:extLst>
              <p:ext uri="{D42A27DB-BD31-4B8C-83A1-F6EECF244321}">
                <p14:modId xmlns:p14="http://schemas.microsoft.com/office/powerpoint/2010/main" val="2846641597"/>
              </p:ext>
            </p:extLst>
          </p:nvPr>
        </p:nvGraphicFramePr>
        <p:xfrm>
          <a:off x="5800436" y="1502699"/>
          <a:ext cx="5006109" cy="32078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3373362926"/>
              </p:ext>
            </p:extLst>
          </p:nvPr>
        </p:nvGraphicFramePr>
        <p:xfrm>
          <a:off x="697345" y="1502699"/>
          <a:ext cx="4973781" cy="31893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53704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1652</TotalTime>
  <Words>804</Words>
  <Application>Microsoft Office PowerPoint</Application>
  <PresentationFormat>Widescreen</PresentationFormat>
  <Paragraphs>92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 </vt:lpstr>
      <vt:lpstr>CONTENTS</vt:lpstr>
      <vt:lpstr>Introduction to the Analysis</vt:lpstr>
      <vt:lpstr>PowerPoint Presentation</vt:lpstr>
      <vt:lpstr>State and Constituency Level Analysis</vt:lpstr>
      <vt:lpstr>Party Level Analysis</vt:lpstr>
      <vt:lpstr>Party Level Analysis</vt:lpstr>
      <vt:lpstr>Party Level Analysis</vt:lpstr>
      <vt:lpstr>Party Level Analysis</vt:lpstr>
      <vt:lpstr>Party Level Analysis</vt:lpstr>
      <vt:lpstr>Politician Level Analytics(2019)</vt:lpstr>
      <vt:lpstr>Politician Level Analytics(2019)</vt:lpstr>
      <vt:lpstr>Politician Level Analytics(2019)</vt:lpstr>
      <vt:lpstr>Politician Level Analytics(2019)</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Indians Vote?</dc:title>
  <dc:creator>Aryadev</dc:creator>
  <cp:lastModifiedBy>Aryadev</cp:lastModifiedBy>
  <cp:revision>32</cp:revision>
  <dcterms:created xsi:type="dcterms:W3CDTF">2024-06-10T13:48:04Z</dcterms:created>
  <dcterms:modified xsi:type="dcterms:W3CDTF">2024-06-11T17:23:12Z</dcterms:modified>
</cp:coreProperties>
</file>