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71" r:id="rId14"/>
    <p:sldId id="268" r:id="rId15"/>
    <p:sldId id="269" r:id="rId16"/>
    <p:sldId id="270" r:id="rId17"/>
    <p:sldId id="272" r:id="rId18"/>
  </p:sldIdLst>
  <p:sldSz cx="18288000" cy="10287000"/>
  <p:notesSz cx="6858000" cy="9144000"/>
  <p:embeddedFontLst>
    <p:embeddedFont>
      <p:font typeface="Sakkal Majalla" panose="02000000000000000000" pitchFamily="2" charset="-78"/>
      <p:regular r:id="rId19"/>
      <p:bold r:id="rId20"/>
    </p:embeddedFont>
    <p:embeddedFont>
      <p:font typeface="Playfair Display"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Playfair Display Bold" panose="020B0604020202020204" charset="0"/>
      <p:regular r:id="rId29"/>
    </p:embeddedFont>
  </p:embeddedFontLst>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6FA"/>
    <a:srgbClr val="D8A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ags" Target="tags/tag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6151" r="16904" b="323"/>
          <a:stretch>
            <a:fillRect/>
          </a:stretch>
        </p:blipFill>
        <p:spPr>
          <a:xfrm>
            <a:off x="191417" y="1166601"/>
            <a:ext cx="6657987" cy="8625103"/>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7073397" y="1773448"/>
            <a:ext cx="12849820" cy="2492298"/>
          </a:xfrm>
          <a:prstGeom prst="rect">
            <a:avLst/>
          </a:prstGeom>
        </p:spPr>
        <p:txBody>
          <a:bodyPr lIns="0" tIns="0" rIns="0" bIns="0" rtlCol="0" anchor="t">
            <a:spAutoFit/>
          </a:bodyPr>
          <a:lstStyle/>
          <a:p>
            <a:pPr>
              <a:lnSpc>
                <a:spcPts val="6490"/>
              </a:lnSpc>
            </a:pPr>
            <a:r>
              <a:rPr lang="en-US" sz="5900">
                <a:solidFill>
                  <a:srgbClr val="8B3E2C"/>
                </a:solidFill>
                <a:latin typeface="Playfair Display Bold"/>
              </a:rPr>
              <a:t>Gemstone Price Prediction</a:t>
            </a:r>
          </a:p>
          <a:p>
            <a:pPr>
              <a:lnSpc>
                <a:spcPts val="3630"/>
              </a:lnSpc>
            </a:pPr>
            <a:r>
              <a:rPr lang="en-US" sz="100">
                <a:solidFill>
                  <a:srgbClr val="8B3E2C"/>
                </a:solidFill>
                <a:latin typeface="Playfair Display"/>
              </a:rPr>
              <a:t>Stone Price Prediction using Regression Analysis</a:t>
            </a:r>
          </a:p>
          <a:p>
            <a:pPr>
              <a:lnSpc>
                <a:spcPts val="9240"/>
              </a:lnSpc>
            </a:pPr>
            <a:endParaRPr lang="en-US" sz="100">
              <a:solidFill>
                <a:srgbClr val="8B3E2C"/>
              </a:solidFill>
              <a:latin typeface="Playfair Display"/>
            </a:endParaRPr>
          </a:p>
        </p:txBody>
      </p:sp>
      <p:sp>
        <p:nvSpPr>
          <p:cNvPr id="5" name="TextBox 5"/>
          <p:cNvSpPr txBox="1"/>
          <p:nvPr/>
        </p:nvSpPr>
        <p:spPr>
          <a:xfrm>
            <a:off x="7335675" y="9286875"/>
            <a:ext cx="9155906" cy="500137"/>
          </a:xfrm>
          <a:prstGeom prst="rect">
            <a:avLst/>
          </a:prstGeom>
        </p:spPr>
        <p:txBody>
          <a:bodyPr lIns="0" tIns="0" rIns="0" bIns="0" rtlCol="0" anchor="t">
            <a:spAutoFit/>
          </a:bodyPr>
          <a:lstStyle/>
          <a:p>
            <a:pPr algn="ctr">
              <a:lnSpc>
                <a:spcPts val="3850"/>
              </a:lnSpc>
              <a:spcBef>
                <a:spcPct val="0"/>
              </a:spcBef>
            </a:pPr>
            <a:r>
              <a:rPr lang="en-US" sz="3500" dirty="0">
                <a:solidFill>
                  <a:srgbClr val="29261D"/>
                </a:solidFill>
                <a:latin typeface="Playfair Display"/>
              </a:rPr>
              <a:t>AS Project 2</a:t>
            </a:r>
            <a:r>
              <a:rPr lang="en-US" sz="3500" dirty="0" smtClean="0">
                <a:solidFill>
                  <a:srgbClr val="29261D"/>
                </a:solidFill>
                <a:latin typeface="Playfair Display"/>
              </a:rPr>
              <a:t> </a:t>
            </a:r>
            <a:r>
              <a:rPr lang="en-US" sz="3500" dirty="0">
                <a:solidFill>
                  <a:srgbClr val="29261D"/>
                </a:solidFill>
                <a:latin typeface="Playfair Display"/>
              </a:rPr>
              <a:t>SDAIA data science Bootcamp(T5)</a:t>
            </a:r>
          </a:p>
        </p:txBody>
      </p:sp>
      <p:sp>
        <p:nvSpPr>
          <p:cNvPr id="6" name="TextBox 6"/>
          <p:cNvSpPr txBox="1"/>
          <p:nvPr/>
        </p:nvSpPr>
        <p:spPr>
          <a:xfrm>
            <a:off x="9526452" y="4063380"/>
            <a:ext cx="4774349" cy="2998257"/>
          </a:xfrm>
          <a:prstGeom prst="rect">
            <a:avLst/>
          </a:prstGeom>
        </p:spPr>
        <p:txBody>
          <a:bodyPr lIns="0" tIns="0" rIns="0" bIns="0" rtlCol="0" anchor="t">
            <a:spAutoFit/>
          </a:bodyPr>
          <a:lstStyle/>
          <a:p>
            <a:pPr algn="ctr">
              <a:lnSpc>
                <a:spcPts val="4290"/>
              </a:lnSpc>
              <a:spcBef>
                <a:spcPct val="0"/>
              </a:spcBef>
            </a:pPr>
            <a:r>
              <a:rPr lang="en-US" sz="3900" dirty="0">
                <a:solidFill>
                  <a:srgbClr val="8B3E2C"/>
                </a:solidFill>
                <a:latin typeface="Playfair Display Bold"/>
              </a:rPr>
              <a:t>Presented by :</a:t>
            </a:r>
          </a:p>
          <a:p>
            <a:pPr algn="ctr">
              <a:spcBef>
                <a:spcPct val="0"/>
              </a:spcBef>
            </a:pPr>
            <a:endParaRPr lang="en-US" sz="3900" dirty="0">
              <a:solidFill>
                <a:srgbClr val="8B3E2C"/>
              </a:solidFill>
              <a:latin typeface="Playfair Display Bold"/>
            </a:endParaRPr>
          </a:p>
          <a:p>
            <a:pPr algn="ctr">
              <a:spcBef>
                <a:spcPct val="0"/>
              </a:spcBef>
            </a:pPr>
            <a:r>
              <a:rPr lang="en-US" sz="2400" dirty="0" err="1" smtClean="0">
                <a:solidFill>
                  <a:srgbClr val="000000"/>
                </a:solidFill>
                <a:latin typeface="Playfair Display"/>
              </a:rPr>
              <a:t>Ahad</a:t>
            </a:r>
            <a:r>
              <a:rPr lang="en-US" sz="2400" dirty="0" smtClean="0">
                <a:solidFill>
                  <a:srgbClr val="000000"/>
                </a:solidFill>
                <a:latin typeface="Playfair Display"/>
              </a:rPr>
              <a:t> </a:t>
            </a:r>
            <a:r>
              <a:rPr lang="en-US" sz="2400" dirty="0" err="1" smtClean="0">
                <a:solidFill>
                  <a:srgbClr val="000000"/>
                </a:solidFill>
                <a:latin typeface="Playfair Display"/>
              </a:rPr>
              <a:t>Almutairi</a:t>
            </a:r>
            <a:endParaRPr lang="en-US" sz="2400" dirty="0" smtClean="0">
              <a:solidFill>
                <a:srgbClr val="000000"/>
              </a:solidFill>
              <a:latin typeface="Playfair Display"/>
            </a:endParaRPr>
          </a:p>
          <a:p>
            <a:pPr algn="ctr">
              <a:spcBef>
                <a:spcPct val="0"/>
              </a:spcBef>
            </a:pPr>
            <a:endParaRPr lang="en-US" sz="2400" dirty="0">
              <a:solidFill>
                <a:srgbClr val="000000"/>
              </a:solidFill>
              <a:latin typeface="Playfair Display"/>
            </a:endParaRPr>
          </a:p>
          <a:p>
            <a:pPr algn="ctr">
              <a:spcBef>
                <a:spcPct val="0"/>
              </a:spcBef>
            </a:pPr>
            <a:r>
              <a:rPr lang="en-US" sz="2400" dirty="0">
                <a:solidFill>
                  <a:srgbClr val="000000"/>
                </a:solidFill>
                <a:latin typeface="Playfair Display"/>
              </a:rPr>
              <a:t>Rayan </a:t>
            </a:r>
            <a:r>
              <a:rPr lang="en-US" sz="2400" dirty="0" err="1" smtClean="0">
                <a:solidFill>
                  <a:srgbClr val="000000"/>
                </a:solidFill>
                <a:latin typeface="Playfair Display"/>
              </a:rPr>
              <a:t>Almuwayni</a:t>
            </a:r>
            <a:endParaRPr lang="en-US" sz="2400" dirty="0" smtClean="0">
              <a:solidFill>
                <a:srgbClr val="000000"/>
              </a:solidFill>
              <a:latin typeface="Playfair Display"/>
            </a:endParaRPr>
          </a:p>
          <a:p>
            <a:pPr algn="ctr">
              <a:spcBef>
                <a:spcPct val="0"/>
              </a:spcBef>
            </a:pPr>
            <a:endParaRPr lang="en-US" sz="2400" dirty="0">
              <a:solidFill>
                <a:srgbClr val="000000"/>
              </a:solidFill>
              <a:latin typeface="Playfair Display"/>
            </a:endParaRPr>
          </a:p>
          <a:p>
            <a:pPr algn="ctr">
              <a:spcBef>
                <a:spcPct val="0"/>
              </a:spcBef>
            </a:pPr>
            <a:r>
              <a:rPr lang="en-US" sz="2400" dirty="0" err="1">
                <a:solidFill>
                  <a:srgbClr val="000000"/>
                </a:solidFill>
                <a:latin typeface="Playfair Display"/>
              </a:rPr>
              <a:t>Abdulsalam</a:t>
            </a:r>
            <a:r>
              <a:rPr lang="en-US" sz="2400" dirty="0">
                <a:solidFill>
                  <a:srgbClr val="000000"/>
                </a:solidFill>
                <a:latin typeface="Playfair Display"/>
              </a:rPr>
              <a:t> </a:t>
            </a:r>
            <a:r>
              <a:rPr lang="en-US" sz="2400" dirty="0" err="1">
                <a:solidFill>
                  <a:srgbClr val="000000"/>
                </a:solidFill>
                <a:latin typeface="Playfair Display"/>
              </a:rPr>
              <a:t>Alqarni</a:t>
            </a:r>
            <a:endParaRPr lang="en-US" sz="2400" dirty="0">
              <a:solidFill>
                <a:srgbClr val="000000"/>
              </a:solidFill>
              <a:latin typeface="Playfair Displ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70" t="5646" r="4484" b="5274"/>
          <a:stretch>
            <a:fillRect/>
          </a:stretch>
        </p:blipFill>
        <p:spPr>
          <a:xfrm>
            <a:off x="9601399" y="1390912"/>
            <a:ext cx="8546496" cy="8408112"/>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797087" y="3481814"/>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
        <p:nvSpPr>
          <p:cNvPr id="5" name="TextBox 5"/>
          <p:cNvSpPr txBox="1"/>
          <p:nvPr/>
        </p:nvSpPr>
        <p:spPr>
          <a:xfrm>
            <a:off x="-3000460" y="4929186"/>
            <a:ext cx="15716386" cy="413368"/>
          </a:xfrm>
          <a:prstGeom prst="rect">
            <a:avLst/>
          </a:prstGeom>
        </p:spPr>
        <p:txBody>
          <a:bodyPr lIns="0" tIns="0" rIns="0" bIns="0" rtlCol="0" anchor="t">
            <a:spAutoFit/>
          </a:bodyPr>
          <a:lstStyle/>
          <a:p>
            <a:pPr algn="ctr">
              <a:lnSpc>
                <a:spcPts val="3258"/>
              </a:lnSpc>
              <a:spcBef>
                <a:spcPct val="0"/>
              </a:spcBef>
            </a:pPr>
            <a:r>
              <a:rPr lang="en-US" sz="2962" dirty="0">
                <a:solidFill>
                  <a:srgbClr val="000000"/>
                </a:solidFill>
                <a:latin typeface="Playfair Display Bold"/>
              </a:rPr>
              <a:t>DOES THE QUALITY OF STONE AFFECT ITS PRICE?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3" name="TextBox 3"/>
          <p:cNvSpPr txBox="1"/>
          <p:nvPr/>
        </p:nvSpPr>
        <p:spPr>
          <a:xfrm>
            <a:off x="-147995" y="3491339"/>
            <a:ext cx="9144000" cy="902933"/>
          </a:xfrm>
          <a:prstGeom prst="rect">
            <a:avLst/>
          </a:prstGeom>
        </p:spPr>
        <p:txBody>
          <a:bodyPr lIns="0" tIns="0" rIns="0" bIns="0" rtlCol="0" anchor="t">
            <a:spAutoFit/>
          </a:bodyPr>
          <a:lstStyle/>
          <a:p>
            <a:pPr algn="ctr">
              <a:lnSpc>
                <a:spcPts val="6930"/>
              </a:lnSpc>
              <a:spcBef>
                <a:spcPct val="0"/>
              </a:spcBef>
            </a:pPr>
            <a:r>
              <a:rPr lang="en-US" sz="6300" dirty="0">
                <a:solidFill>
                  <a:srgbClr val="8B3E2C"/>
                </a:solidFill>
                <a:latin typeface="Playfair Display Bold"/>
              </a:rPr>
              <a:t>AL </a:t>
            </a:r>
            <a:r>
              <a:rPr lang="en-US" sz="6000" dirty="0">
                <a:solidFill>
                  <a:srgbClr val="8B3E2C"/>
                </a:solidFill>
                <a:latin typeface="Playfair Display Bold"/>
              </a:rPr>
              <a:t>GORITHMS</a:t>
            </a:r>
            <a:r>
              <a:rPr lang="en-US" sz="6300" dirty="0">
                <a:solidFill>
                  <a:srgbClr val="8B3E2C"/>
                </a:solidFill>
                <a:latin typeface="Playfair Display Bold"/>
              </a:rPr>
              <a:t> :</a:t>
            </a:r>
          </a:p>
        </p:txBody>
      </p:sp>
      <p:sp>
        <p:nvSpPr>
          <p:cNvPr id="4" name="TextBox 4"/>
          <p:cNvSpPr txBox="1"/>
          <p:nvPr/>
        </p:nvSpPr>
        <p:spPr>
          <a:xfrm>
            <a:off x="1028700" y="5067300"/>
            <a:ext cx="8858580" cy="2718693"/>
          </a:xfrm>
          <a:prstGeom prst="rect">
            <a:avLst/>
          </a:prstGeom>
        </p:spPr>
        <p:txBody>
          <a:bodyPr lIns="0" tIns="0" rIns="0" bIns="0" rtlCol="0" anchor="t">
            <a:spAutoFit/>
          </a:bodyPr>
          <a:lstStyle/>
          <a:p>
            <a:pPr marL="820417" lvl="1" indent="-410209">
              <a:lnSpc>
                <a:spcPts val="5319"/>
              </a:lnSpc>
              <a:buFont typeface="Wingdings" pitchFamily="2" charset="2"/>
              <a:buChar char="v"/>
            </a:pPr>
            <a:r>
              <a:rPr lang="en-US" sz="3000" dirty="0">
                <a:solidFill>
                  <a:srgbClr val="000000"/>
                </a:solidFill>
                <a:latin typeface="Playfair Display"/>
              </a:rPr>
              <a:t>  Linear </a:t>
            </a:r>
            <a:r>
              <a:rPr lang="en-US" sz="3000" dirty="0" smtClean="0">
                <a:solidFill>
                  <a:srgbClr val="000000"/>
                </a:solidFill>
                <a:latin typeface="Playfair Display"/>
              </a:rPr>
              <a:t>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Ridge 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Polynomial Regression</a:t>
            </a:r>
            <a:endParaRPr lang="en-US" sz="3000" dirty="0">
              <a:solidFill>
                <a:srgbClr val="000000"/>
              </a:solidFill>
              <a:latin typeface="Playfair Display"/>
            </a:endParaRPr>
          </a:p>
          <a:p>
            <a:pPr marL="820417" lvl="1" indent="-410209">
              <a:lnSpc>
                <a:spcPts val="5319"/>
              </a:lnSpc>
              <a:buFont typeface="Wingdings" pitchFamily="2" charset="2"/>
              <a:buChar char="v"/>
            </a:pPr>
            <a:r>
              <a:rPr lang="en-US" sz="3000" dirty="0">
                <a:solidFill>
                  <a:srgbClr val="000000"/>
                </a:solidFill>
                <a:latin typeface="Playfair Display"/>
              </a:rPr>
              <a:t>  </a:t>
            </a:r>
            <a:r>
              <a:rPr lang="en-US" sz="3000" dirty="0" smtClean="0">
                <a:solidFill>
                  <a:srgbClr val="000000"/>
                </a:solidFill>
                <a:latin typeface="Playfair Display"/>
              </a:rPr>
              <a:t>Decision Tree Regression</a:t>
            </a:r>
            <a:endParaRPr lang="en-US" sz="3000" dirty="0">
              <a:solidFill>
                <a:srgbClr val="000000"/>
              </a:solidFill>
              <a:latin typeface="Playfair Display"/>
            </a:endParaRPr>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5088743" y="6172200"/>
            <a:ext cx="3199257" cy="4114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1856" y="1612903"/>
            <a:ext cx="4125218"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MODELS</a:t>
            </a:r>
            <a:r>
              <a:rPr lang="en-US" sz="6700" dirty="0">
                <a:solidFill>
                  <a:srgbClr val="8B3E2C"/>
                </a:solidFill>
                <a:latin typeface="Playfair Display Bold"/>
              </a:rPr>
              <a:t> :</a:t>
            </a:r>
          </a:p>
        </p:txBody>
      </p:sp>
      <p:pic>
        <p:nvPicPr>
          <p:cNvPr id="3" name="Picture 3"/>
          <p:cNvPicPr>
            <a:picLocks noChangeAspect="1"/>
          </p:cNvPicPr>
          <p:nvPr/>
        </p:nvPicPr>
        <p:blipFill>
          <a:blip r:embed="rId2"/>
          <a:srcRect/>
          <a:stretch>
            <a:fillRect/>
          </a:stretch>
        </p:blipFill>
        <p:spPr>
          <a:xfrm>
            <a:off x="365115" y="329692"/>
            <a:ext cx="2101649" cy="54402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307735470"/>
              </p:ext>
            </p:extLst>
          </p:nvPr>
        </p:nvGraphicFramePr>
        <p:xfrm>
          <a:off x="1007097" y="3199284"/>
          <a:ext cx="13393488" cy="5646413"/>
        </p:xfrm>
        <a:graphic>
          <a:graphicData uri="http://schemas.openxmlformats.org/drawingml/2006/table">
            <a:tbl>
              <a:tblPr firstRow="1" bandRow="1">
                <a:tableStyleId>{21E4AEA4-8DFA-4A89-87EB-49C32662AFE0}</a:tableStyleId>
              </a:tblPr>
              <a:tblGrid>
                <a:gridCol w="4797254"/>
                <a:gridCol w="4298117"/>
                <a:gridCol w="4298117"/>
              </a:tblGrid>
              <a:tr h="870899">
                <a:tc>
                  <a:txBody>
                    <a:bodyPr/>
                    <a:lstStyle/>
                    <a:p>
                      <a:endParaRPr lang="en-US" dirty="0" smtClean="0"/>
                    </a:p>
                    <a:p>
                      <a:pPr algn="ctr"/>
                      <a:r>
                        <a:rPr lang="en-US" sz="3600" dirty="0" smtClean="0">
                          <a:solidFill>
                            <a:schemeClr val="tx1"/>
                          </a:solidFill>
                        </a:rPr>
                        <a:t>Algorithms</a:t>
                      </a:r>
                    </a:p>
                    <a:p>
                      <a:pPr algn="l"/>
                      <a:endParaRPr lang="en-US" dirty="0"/>
                    </a:p>
                  </a:txBody>
                  <a:tcPr anchor="ctr"/>
                </a:tc>
                <a:tc>
                  <a:txBody>
                    <a:bodyPr/>
                    <a:lstStyle/>
                    <a:p>
                      <a:pPr algn="ctr"/>
                      <a:r>
                        <a:rPr lang="en-US" sz="3600" dirty="0" smtClean="0">
                          <a:solidFill>
                            <a:schemeClr val="tx1"/>
                          </a:solidFill>
                        </a:rPr>
                        <a:t>Train</a:t>
                      </a:r>
                      <a:endParaRPr lang="en-US" sz="3600" dirty="0">
                        <a:solidFill>
                          <a:schemeClr val="tx1"/>
                        </a:solidFill>
                      </a:endParaRPr>
                    </a:p>
                  </a:txBody>
                  <a:tcPr anchor="ctr"/>
                </a:tc>
                <a:tc>
                  <a:txBody>
                    <a:bodyPr/>
                    <a:lstStyle/>
                    <a:p>
                      <a:pPr algn="ctr"/>
                      <a:r>
                        <a:rPr lang="en-US" sz="3600" dirty="0" smtClean="0">
                          <a:solidFill>
                            <a:schemeClr val="tx1"/>
                          </a:solidFill>
                        </a:rPr>
                        <a:t>Test</a:t>
                      </a:r>
                      <a:endParaRPr lang="en-US" sz="3200" dirty="0">
                        <a:solidFill>
                          <a:schemeClr val="tx1"/>
                        </a:solidFill>
                      </a:endParaRPr>
                    </a:p>
                  </a:txBody>
                  <a:tcPr anchor="ctr"/>
                </a:tc>
              </a:tr>
              <a:tr h="1098044">
                <a:tc>
                  <a:txBody>
                    <a:bodyPr/>
                    <a:lstStyle/>
                    <a:p>
                      <a:pPr algn="l"/>
                      <a:r>
                        <a:rPr lang="en-US" sz="3600" dirty="0" smtClean="0"/>
                        <a:t>Linear</a:t>
                      </a:r>
                      <a:r>
                        <a:rPr lang="en-US" sz="3600" baseline="0" dirty="0" smtClean="0"/>
                        <a:t> Regression</a:t>
                      </a:r>
                    </a:p>
                  </a:txBody>
                  <a:tcPr anchor="ctr"/>
                </a:tc>
                <a:tc>
                  <a:txBody>
                    <a:bodyPr/>
                    <a:lstStyle/>
                    <a:p>
                      <a:pPr algn="ctr"/>
                      <a:r>
                        <a:rPr lang="en-US" sz="2800" dirty="0" smtClean="0"/>
                        <a:t>0.9446</a:t>
                      </a:r>
                      <a:endParaRPr lang="en-US" sz="4000" dirty="0"/>
                    </a:p>
                  </a:txBody>
                  <a:tcPr anchor="ctr"/>
                </a:tc>
                <a:tc>
                  <a:txBody>
                    <a:bodyPr/>
                    <a:lstStyle/>
                    <a:p>
                      <a:pPr algn="ctr"/>
                      <a:r>
                        <a:rPr lang="en-US" sz="2800" dirty="0" smtClean="0"/>
                        <a:t>0.9451</a:t>
                      </a:r>
                      <a:endParaRPr lang="en-US" sz="2800" dirty="0"/>
                    </a:p>
                  </a:txBody>
                  <a:tcPr anchor="ctr"/>
                </a:tc>
              </a:tr>
              <a:tr h="1049545">
                <a:tc>
                  <a:txBody>
                    <a:bodyPr/>
                    <a:lstStyle/>
                    <a:p>
                      <a:pPr algn="l"/>
                      <a:r>
                        <a:rPr lang="en-US" sz="3200" dirty="0" smtClean="0"/>
                        <a:t>Ridge Regression</a:t>
                      </a:r>
                    </a:p>
                  </a:txBody>
                  <a:tcPr anchor="ctr"/>
                </a:tc>
                <a:tc>
                  <a:txBody>
                    <a:bodyPr/>
                    <a:lstStyle/>
                    <a:p>
                      <a:pPr algn="ctr"/>
                      <a:r>
                        <a:rPr lang="en-US" sz="2800" dirty="0" smtClean="0"/>
                        <a:t>0.9446</a:t>
                      </a:r>
                      <a:endParaRPr lang="en-US" sz="2800" dirty="0"/>
                    </a:p>
                  </a:txBody>
                  <a:tcPr anchor="ctr"/>
                </a:tc>
                <a:tc>
                  <a:txBody>
                    <a:bodyPr/>
                    <a:lstStyle/>
                    <a:p>
                      <a:pPr algn="ctr"/>
                      <a:r>
                        <a:rPr lang="en-US" sz="2800" dirty="0" smtClean="0"/>
                        <a:t>0.9449</a:t>
                      </a:r>
                      <a:endParaRPr lang="en-US" sz="2800" dirty="0"/>
                    </a:p>
                  </a:txBody>
                  <a:tcPr anchor="ctr"/>
                </a:tc>
              </a:tr>
              <a:tr h="1305221">
                <a:tc>
                  <a:txBody>
                    <a:bodyPr/>
                    <a:lstStyle/>
                    <a:p>
                      <a:pPr algn="l"/>
                      <a:r>
                        <a:rPr lang="en-US" sz="3200" dirty="0" smtClean="0"/>
                        <a:t>Polynomial</a:t>
                      </a:r>
                      <a:r>
                        <a:rPr lang="en-US" sz="3200" baseline="0" dirty="0" smtClean="0"/>
                        <a:t> Regression</a:t>
                      </a:r>
                    </a:p>
                  </a:txBody>
                  <a:tcPr anchor="ctr"/>
                </a:tc>
                <a:tc>
                  <a:txBody>
                    <a:bodyPr/>
                    <a:lstStyle/>
                    <a:p>
                      <a:pPr algn="ctr"/>
                      <a:r>
                        <a:rPr lang="en-US" sz="2800" dirty="0" smtClean="0"/>
                        <a:t>0.9675</a:t>
                      </a:r>
                      <a:endParaRPr lang="en-US" sz="2800" dirty="0"/>
                    </a:p>
                  </a:txBody>
                  <a:tcPr anchor="ctr"/>
                </a:tc>
                <a:tc>
                  <a:txBody>
                    <a:bodyPr/>
                    <a:lstStyle/>
                    <a:p>
                      <a:pPr algn="ctr"/>
                      <a:r>
                        <a:rPr lang="en-US" sz="2800" dirty="0" smtClean="0"/>
                        <a:t>0.9681</a:t>
                      </a:r>
                      <a:endParaRPr lang="en-US" sz="2800" dirty="0"/>
                    </a:p>
                  </a:txBody>
                  <a:tcPr anchor="ctr"/>
                </a:tc>
              </a:tr>
              <a:tr h="1004883">
                <a:tc>
                  <a:txBody>
                    <a:bodyPr/>
                    <a:lstStyle/>
                    <a:p>
                      <a:pPr algn="l"/>
                      <a:r>
                        <a:rPr lang="en-US" sz="3200" dirty="0" smtClean="0"/>
                        <a:t>Decision Tree Regression</a:t>
                      </a:r>
                    </a:p>
                  </a:txBody>
                  <a:tcPr anchor="ctr"/>
                </a:tc>
                <a:tc>
                  <a:txBody>
                    <a:bodyPr/>
                    <a:lstStyle/>
                    <a:p>
                      <a:pPr algn="ctr"/>
                      <a:r>
                        <a:rPr lang="en-US" sz="2800" dirty="0" smtClean="0"/>
                        <a:t>0.9447</a:t>
                      </a:r>
                      <a:endParaRPr lang="en-US" sz="2800" dirty="0"/>
                    </a:p>
                  </a:txBody>
                  <a:tcPr anchor="ctr"/>
                </a:tc>
                <a:tc>
                  <a:txBody>
                    <a:bodyPr/>
                    <a:lstStyle/>
                    <a:p>
                      <a:pPr algn="ctr"/>
                      <a:r>
                        <a:rPr lang="en-US" sz="2800" dirty="0" smtClean="0"/>
                        <a:t>0.9452</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1856" y="1612903"/>
            <a:ext cx="4577434" cy="948978"/>
          </a:xfrm>
          <a:prstGeom prst="rect">
            <a:avLst/>
          </a:prstGeom>
        </p:spPr>
        <p:txBody>
          <a:bodyPr wrap="square" lIns="0" tIns="0" rIns="0" bIns="0" rtlCol="0" anchor="t">
            <a:spAutoFit/>
          </a:bodyPr>
          <a:lstStyle/>
          <a:p>
            <a:pPr algn="ctr">
              <a:lnSpc>
                <a:spcPts val="7370"/>
              </a:lnSpc>
              <a:spcBef>
                <a:spcPct val="0"/>
              </a:spcBef>
            </a:pPr>
            <a:r>
              <a:rPr lang="en-US" sz="6000" dirty="0">
                <a:solidFill>
                  <a:srgbClr val="8B3E2C"/>
                </a:solidFill>
                <a:latin typeface="Playfair Display Bold"/>
              </a:rPr>
              <a:t>Best Model</a:t>
            </a:r>
            <a:r>
              <a:rPr lang="en-US" sz="6700" dirty="0">
                <a:solidFill>
                  <a:srgbClr val="8B3E2C"/>
                </a:solidFill>
                <a:latin typeface="Playfair Display Bold"/>
              </a:rPr>
              <a:t> :</a:t>
            </a:r>
          </a:p>
        </p:txBody>
      </p:sp>
      <p:pic>
        <p:nvPicPr>
          <p:cNvPr id="3" name="Picture 3"/>
          <p:cNvPicPr>
            <a:picLocks noChangeAspect="1"/>
          </p:cNvPicPr>
          <p:nvPr/>
        </p:nvPicPr>
        <p:blipFill>
          <a:blip r:embed="rId2"/>
          <a:srcRect/>
          <a:stretch>
            <a:fillRect/>
          </a:stretch>
        </p:blipFill>
        <p:spPr>
          <a:xfrm>
            <a:off x="365115" y="329692"/>
            <a:ext cx="2101649" cy="544024"/>
          </a:xfrm>
          <a:prstGeom prst="rect">
            <a:avLst/>
          </a:prstGeom>
        </p:spPr>
      </p:pic>
      <p:sp>
        <p:nvSpPr>
          <p:cNvPr id="5" name="Rectangle 4"/>
          <p:cNvSpPr/>
          <p:nvPr/>
        </p:nvSpPr>
        <p:spPr>
          <a:xfrm>
            <a:off x="1500134" y="3071798"/>
            <a:ext cx="8858312" cy="2246769"/>
          </a:xfrm>
          <a:prstGeom prst="rect">
            <a:avLst/>
          </a:prstGeom>
        </p:spPr>
        <p:txBody>
          <a:bodyPr wrap="square">
            <a:spAutoFit/>
          </a:bodyPr>
          <a:lstStyle/>
          <a:p>
            <a:pPr>
              <a:lnSpc>
                <a:spcPts val="4200"/>
              </a:lnSpc>
            </a:pPr>
            <a:r>
              <a:rPr lang="en-US" sz="3200" dirty="0">
                <a:solidFill>
                  <a:srgbClr val="000000"/>
                </a:solidFill>
                <a:latin typeface="Playfair Display"/>
              </a:rPr>
              <a:t>We are note that the best  model is :</a:t>
            </a:r>
          </a:p>
          <a:p>
            <a:pPr marL="0" lvl="1">
              <a:lnSpc>
                <a:spcPts val="4200"/>
              </a:lnSpc>
            </a:pPr>
            <a:r>
              <a:rPr lang="en-US" sz="3799" b="1" dirty="0">
                <a:solidFill>
                  <a:srgbClr val="000000"/>
                </a:solidFill>
                <a:latin typeface="Playfair Display"/>
              </a:rPr>
              <a:t> POLYNOMIAL REGRESSION</a:t>
            </a:r>
          </a:p>
          <a:p>
            <a:pPr>
              <a:lnSpc>
                <a:spcPts val="4200"/>
              </a:lnSpc>
            </a:pPr>
            <a:endParaRPr lang="en-US" dirty="0">
              <a:solidFill>
                <a:srgbClr val="000000"/>
              </a:solidFill>
              <a:latin typeface="Playfair Display"/>
            </a:endParaRPr>
          </a:p>
          <a:p>
            <a:pPr>
              <a:lnSpc>
                <a:spcPts val="4200"/>
              </a:lnSpc>
            </a:pPr>
            <a:endParaRPr lang="en-US" dirty="0">
              <a:solidFill>
                <a:srgbClr val="000000"/>
              </a:solidFill>
              <a:latin typeface="Playfair Display"/>
            </a:endParaRPr>
          </a:p>
        </p:txBody>
      </p:sp>
      <p:pic>
        <p:nvPicPr>
          <p:cNvPr id="6" name="Picture 5" descr="polynomial.png"/>
          <p:cNvPicPr>
            <a:picLocks noChangeAspect="1"/>
          </p:cNvPicPr>
          <p:nvPr/>
        </p:nvPicPr>
        <p:blipFill>
          <a:blip r:embed="rId3"/>
          <a:stretch>
            <a:fillRect/>
          </a:stretch>
        </p:blipFill>
        <p:spPr>
          <a:xfrm>
            <a:off x="3071770" y="4500558"/>
            <a:ext cx="12644526" cy="54857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pic>
        <p:nvPicPr>
          <p:cNvPr id="3" name="Picture 3"/>
          <p:cNvPicPr>
            <a:picLocks noChangeAspect="1"/>
          </p:cNvPicPr>
          <p:nvPr/>
        </p:nvPicPr>
        <p:blipFill>
          <a:blip r:embed="rId3"/>
          <a:srcRect/>
          <a:stretch>
            <a:fillRect/>
          </a:stretch>
        </p:blipFill>
        <p:spPr>
          <a:xfrm>
            <a:off x="10572760" y="7358079"/>
            <a:ext cx="7715241" cy="2928922"/>
          </a:xfrm>
          <a:prstGeom prst="rect">
            <a:avLst/>
          </a:prstGeom>
        </p:spPr>
      </p:pic>
      <p:sp>
        <p:nvSpPr>
          <p:cNvPr id="4" name="TextBox 4"/>
          <p:cNvSpPr txBox="1"/>
          <p:nvPr/>
        </p:nvSpPr>
        <p:spPr>
          <a:xfrm>
            <a:off x="714316" y="1357286"/>
            <a:ext cx="9144000" cy="902933"/>
          </a:xfrm>
          <a:prstGeom prst="rect">
            <a:avLst/>
          </a:prstGeom>
        </p:spPr>
        <p:txBody>
          <a:bodyPr lIns="0" tIns="0" rIns="0" bIns="0" rtlCol="0" anchor="t">
            <a:spAutoFit/>
          </a:bodyPr>
          <a:lstStyle/>
          <a:p>
            <a:pPr algn="ctr">
              <a:lnSpc>
                <a:spcPts val="6930"/>
              </a:lnSpc>
              <a:spcBef>
                <a:spcPct val="0"/>
              </a:spcBef>
            </a:pPr>
            <a:r>
              <a:rPr lang="en-US" sz="6000" dirty="0">
                <a:solidFill>
                  <a:srgbClr val="8B3E2C"/>
                </a:solidFill>
                <a:latin typeface="Playfair Display Bold"/>
              </a:rPr>
              <a:t>CHALLENGES</a:t>
            </a:r>
            <a:r>
              <a:rPr lang="en-US" sz="6300" dirty="0">
                <a:solidFill>
                  <a:srgbClr val="8B3E2C"/>
                </a:solidFill>
                <a:latin typeface="Playfair Display Bold"/>
              </a:rPr>
              <a:t> :</a:t>
            </a:r>
          </a:p>
        </p:txBody>
      </p:sp>
      <p:sp>
        <p:nvSpPr>
          <p:cNvPr id="5" name="TextBox 5"/>
          <p:cNvSpPr txBox="1"/>
          <p:nvPr/>
        </p:nvSpPr>
        <p:spPr>
          <a:xfrm>
            <a:off x="365115" y="2479204"/>
            <a:ext cx="14766613" cy="5386090"/>
          </a:xfrm>
          <a:prstGeom prst="rect">
            <a:avLst/>
          </a:prstGeom>
        </p:spPr>
        <p:txBody>
          <a:bodyPr lIns="0" tIns="0" rIns="0" bIns="0" rtlCol="0" anchor="t">
            <a:spAutoFit/>
          </a:bodyPr>
          <a:lstStyle/>
          <a:p>
            <a:pPr marL="647702" lvl="1" indent="-323851">
              <a:lnSpc>
                <a:spcPts val="4200"/>
              </a:lnSpc>
              <a:buFont typeface="Wingdings" pitchFamily="2" charset="2"/>
              <a:buChar char="v"/>
            </a:pPr>
            <a:r>
              <a:rPr lang="en-US" sz="3000" dirty="0">
                <a:solidFill>
                  <a:srgbClr val="000000"/>
                </a:solidFill>
                <a:latin typeface="Playfair Display"/>
              </a:rPr>
              <a:t>  We have 5 columns with very large outliers:</a:t>
            </a:r>
          </a:p>
          <a:p>
            <a:pPr marL="647702" lvl="1" indent="-323851">
              <a:lnSpc>
                <a:spcPts val="4200"/>
              </a:lnSpc>
              <a:buFont typeface="Wingdings" pitchFamily="2" charset="2"/>
              <a:buChar char="§"/>
            </a:pPr>
            <a:r>
              <a:rPr lang="en-US" sz="3000" dirty="0">
                <a:solidFill>
                  <a:srgbClr val="000000"/>
                </a:solidFill>
                <a:latin typeface="Playfair Display"/>
              </a:rPr>
              <a:t>    Price</a:t>
            </a:r>
          </a:p>
          <a:p>
            <a:pPr marL="838201" lvl="1" indent="-514350">
              <a:lnSpc>
                <a:spcPts val="4200"/>
              </a:lnSpc>
              <a:buFont typeface="Wingdings" pitchFamily="2" charset="2"/>
              <a:buChar char="§"/>
            </a:pPr>
            <a:r>
              <a:rPr lang="en-US" sz="3000" dirty="0">
                <a:solidFill>
                  <a:srgbClr val="000000"/>
                </a:solidFill>
                <a:latin typeface="Playfair Display"/>
              </a:rPr>
              <a:t>  Height</a:t>
            </a:r>
          </a:p>
          <a:p>
            <a:pPr marL="838201" lvl="1" indent="-514350">
              <a:lnSpc>
                <a:spcPts val="4200"/>
              </a:lnSpc>
              <a:buFont typeface="Wingdings" pitchFamily="2" charset="2"/>
              <a:buChar char="§"/>
            </a:pPr>
            <a:r>
              <a:rPr lang="en-US" sz="3000" dirty="0">
                <a:solidFill>
                  <a:srgbClr val="000000"/>
                </a:solidFill>
                <a:latin typeface="Playfair Display"/>
              </a:rPr>
              <a:t>  Width </a:t>
            </a:r>
          </a:p>
          <a:p>
            <a:pPr marL="838201" lvl="1" indent="-514350">
              <a:lnSpc>
                <a:spcPts val="4200"/>
              </a:lnSpc>
              <a:buFont typeface="Wingdings" pitchFamily="2" charset="2"/>
              <a:buChar char="§"/>
            </a:pPr>
            <a:r>
              <a:rPr lang="en-US" sz="3000" dirty="0">
                <a:solidFill>
                  <a:srgbClr val="000000"/>
                </a:solidFill>
                <a:latin typeface="Playfair Display"/>
              </a:rPr>
              <a:t>  Length </a:t>
            </a:r>
          </a:p>
          <a:p>
            <a:pPr marL="838201" lvl="1" indent="-514350">
              <a:lnSpc>
                <a:spcPts val="4200"/>
              </a:lnSpc>
              <a:buFont typeface="Wingdings" pitchFamily="2" charset="2"/>
              <a:buChar char="§"/>
            </a:pPr>
            <a:r>
              <a:rPr lang="en-US" sz="3000" dirty="0">
                <a:solidFill>
                  <a:srgbClr val="000000"/>
                </a:solidFill>
                <a:latin typeface="Playfair Display"/>
              </a:rPr>
              <a:t>  carat </a:t>
            </a:r>
          </a:p>
          <a:p>
            <a:pPr marL="838201" lvl="1" indent="-514350">
              <a:lnSpc>
                <a:spcPts val="4200"/>
              </a:lnSpc>
              <a:buFont typeface="+mj-lt"/>
              <a:buAutoNum type="arabicPeriod"/>
            </a:pPr>
            <a:endParaRPr lang="en-US" sz="3000" dirty="0">
              <a:solidFill>
                <a:srgbClr val="000000"/>
              </a:solidFill>
              <a:latin typeface="Playfair Display"/>
            </a:endParaRPr>
          </a:p>
          <a:p>
            <a:pPr marL="647702" lvl="1" indent="-323851">
              <a:lnSpc>
                <a:spcPts val="4200"/>
              </a:lnSpc>
              <a:buFont typeface="Wingdings" pitchFamily="2" charset="2"/>
              <a:buChar char="v"/>
            </a:pPr>
            <a:r>
              <a:rPr lang="en-US" sz="3000" dirty="0">
                <a:solidFill>
                  <a:srgbClr val="000000"/>
                </a:solidFill>
                <a:latin typeface="Playfair Display"/>
              </a:rPr>
              <a:t>  We have 3 columns of inputs that have a strong relationship to each other</a:t>
            </a:r>
          </a:p>
          <a:p>
            <a:pPr>
              <a:lnSpc>
                <a:spcPts val="4200"/>
              </a:lnSpc>
            </a:pPr>
            <a:r>
              <a:rPr lang="en-US" sz="3000" dirty="0">
                <a:solidFill>
                  <a:srgbClr val="000000"/>
                </a:solidFill>
                <a:latin typeface="Playfair Display"/>
              </a:rPr>
              <a:t>         so we solved this problem by creating a new column and combining </a:t>
            </a:r>
          </a:p>
          <a:p>
            <a:pPr>
              <a:lnSpc>
                <a:spcPts val="4200"/>
              </a:lnSpc>
            </a:pPr>
            <a:r>
              <a:rPr lang="en-US" sz="3000" dirty="0">
                <a:solidFill>
                  <a:srgbClr val="000000"/>
                </a:solidFill>
                <a:latin typeface="Playfair Display"/>
              </a:rPr>
              <a:t>         these 3 columns with a mathematical equation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3" name="TextBox 3"/>
          <p:cNvSpPr txBox="1"/>
          <p:nvPr/>
        </p:nvSpPr>
        <p:spPr>
          <a:xfrm>
            <a:off x="-7044" y="1590479"/>
            <a:ext cx="9144000" cy="902933"/>
          </a:xfrm>
          <a:prstGeom prst="rect">
            <a:avLst/>
          </a:prstGeom>
        </p:spPr>
        <p:txBody>
          <a:bodyPr lIns="0" tIns="0" rIns="0" bIns="0" rtlCol="0" anchor="t">
            <a:spAutoFit/>
          </a:bodyPr>
          <a:lstStyle/>
          <a:p>
            <a:pPr algn="ctr">
              <a:lnSpc>
                <a:spcPts val="6930"/>
              </a:lnSpc>
              <a:spcBef>
                <a:spcPct val="0"/>
              </a:spcBef>
            </a:pPr>
            <a:r>
              <a:rPr lang="en-US" sz="6000" dirty="0">
                <a:solidFill>
                  <a:srgbClr val="8B3E2C"/>
                </a:solidFill>
                <a:latin typeface="Playfair Display Bold"/>
              </a:rPr>
              <a:t>TOOLS</a:t>
            </a:r>
            <a:r>
              <a:rPr lang="en-US" sz="6300" dirty="0">
                <a:solidFill>
                  <a:srgbClr val="8B3E2C"/>
                </a:solidFill>
                <a:latin typeface="Playfair Display Bold"/>
              </a:rPr>
              <a:t> :</a:t>
            </a:r>
          </a:p>
        </p:txBody>
      </p:sp>
      <p:sp>
        <p:nvSpPr>
          <p:cNvPr id="4" name="TextBox 4"/>
          <p:cNvSpPr txBox="1"/>
          <p:nvPr/>
        </p:nvSpPr>
        <p:spPr>
          <a:xfrm>
            <a:off x="881064" y="2983260"/>
            <a:ext cx="10267637" cy="5924699"/>
          </a:xfrm>
          <a:prstGeom prst="rect">
            <a:avLst/>
          </a:prstGeom>
        </p:spPr>
        <p:txBody>
          <a:bodyPr wrap="square" lIns="0" tIns="0" rIns="0" bIns="0" rtlCol="0" anchor="t">
            <a:spAutoFit/>
          </a:bodyPr>
          <a:lstStyle/>
          <a:p>
            <a:pPr>
              <a:lnSpc>
                <a:spcPts val="4200"/>
              </a:lnSpc>
            </a:pPr>
            <a:r>
              <a:rPr lang="en-US" sz="3000" dirty="0">
                <a:solidFill>
                  <a:srgbClr val="000000"/>
                </a:solidFill>
                <a:latin typeface="Playfair Display Bold"/>
              </a:rPr>
              <a:t>Technologies</a:t>
            </a:r>
          </a:p>
          <a:p>
            <a:pPr>
              <a:lnSpc>
                <a:spcPts val="4200"/>
              </a:lnSpc>
            </a:pPr>
            <a:r>
              <a:rPr lang="en-US" sz="3000" dirty="0" err="1">
                <a:solidFill>
                  <a:srgbClr val="000000"/>
                </a:solidFill>
                <a:latin typeface="Playfair Display"/>
              </a:rPr>
              <a:t>Jupyter</a:t>
            </a:r>
            <a:r>
              <a:rPr lang="en-US" sz="3000" dirty="0">
                <a:solidFill>
                  <a:srgbClr val="000000"/>
                </a:solidFill>
                <a:latin typeface="Playfair Display"/>
              </a:rPr>
              <a:t> Notebook , Python </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a:solidFill>
                  <a:srgbClr val="000000"/>
                </a:solidFill>
                <a:latin typeface="Playfair Display Bold"/>
              </a:rPr>
              <a:t>Libraries</a:t>
            </a:r>
          </a:p>
          <a:p>
            <a:pPr>
              <a:lnSpc>
                <a:spcPts val="4200"/>
              </a:lnSpc>
            </a:pPr>
            <a:r>
              <a:rPr lang="en-US" sz="3000" dirty="0">
                <a:solidFill>
                  <a:srgbClr val="000000"/>
                </a:solidFill>
                <a:latin typeface="Playfair Display"/>
              </a:rPr>
              <a:t>Pandas , </a:t>
            </a:r>
            <a:r>
              <a:rPr lang="en-US" sz="3000" dirty="0" err="1">
                <a:solidFill>
                  <a:srgbClr val="000000"/>
                </a:solidFill>
                <a:latin typeface="Playfair Display"/>
              </a:rPr>
              <a:t>Numpy</a:t>
            </a:r>
            <a:r>
              <a:rPr lang="en-US" sz="3000" dirty="0">
                <a:solidFill>
                  <a:srgbClr val="000000"/>
                </a:solidFill>
                <a:latin typeface="Playfair Display"/>
              </a:rPr>
              <a:t> , </a:t>
            </a:r>
            <a:r>
              <a:rPr lang="en-US" sz="3000" dirty="0" err="1">
                <a:solidFill>
                  <a:srgbClr val="000000"/>
                </a:solidFill>
                <a:latin typeface="Playfair Display"/>
              </a:rPr>
              <a:t>Matplotlibe</a:t>
            </a:r>
            <a:r>
              <a:rPr lang="en-US" sz="3000" dirty="0">
                <a:solidFill>
                  <a:srgbClr val="000000"/>
                </a:solidFill>
                <a:latin typeface="Playfair Display"/>
              </a:rPr>
              <a:t> , Seaborn , </a:t>
            </a:r>
            <a:r>
              <a:rPr lang="en-US" sz="3000" dirty="0" err="1">
                <a:solidFill>
                  <a:srgbClr val="000000"/>
                </a:solidFill>
                <a:latin typeface="Playfair Display"/>
              </a:rPr>
              <a:t>Sklearn</a:t>
            </a:r>
            <a:r>
              <a:rPr lang="en-US" sz="3000" dirty="0">
                <a:solidFill>
                  <a:srgbClr val="000000"/>
                </a:solidFill>
                <a:latin typeface="Playfair Display"/>
              </a:rPr>
              <a:t> , </a:t>
            </a:r>
            <a:r>
              <a:rPr lang="en-US" sz="3000" dirty="0" smtClean="0">
                <a:solidFill>
                  <a:srgbClr val="000000"/>
                </a:solidFill>
                <a:latin typeface="Playfair Display"/>
              </a:rPr>
              <a:t>patsy</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err="1" smtClean="0">
                <a:solidFill>
                  <a:srgbClr val="000000"/>
                </a:solidFill>
                <a:latin typeface="Playfair Display Bold"/>
              </a:rPr>
              <a:t>Canva</a:t>
            </a:r>
            <a:endParaRPr lang="en-US" sz="3000" dirty="0">
              <a:solidFill>
                <a:srgbClr val="000000"/>
              </a:solidFill>
              <a:latin typeface="Playfair Display Bold"/>
            </a:endParaRPr>
          </a:p>
          <a:p>
            <a:pPr>
              <a:lnSpc>
                <a:spcPts val="4200"/>
              </a:lnSpc>
            </a:pPr>
            <a:r>
              <a:rPr lang="en-US" sz="3000" dirty="0">
                <a:solidFill>
                  <a:srgbClr val="000000"/>
                </a:solidFill>
                <a:latin typeface="Playfair Display"/>
              </a:rPr>
              <a:t>Presentation the </a:t>
            </a:r>
            <a:r>
              <a:rPr lang="en-US" sz="3000" dirty="0" smtClean="0">
                <a:solidFill>
                  <a:srgbClr val="000000"/>
                </a:solidFill>
                <a:latin typeface="Playfair Display"/>
              </a:rPr>
              <a:t>project</a:t>
            </a:r>
            <a:endParaRPr lang="ar-SA" sz="3000" dirty="0" smtClean="0">
              <a:solidFill>
                <a:srgbClr val="000000"/>
              </a:solidFill>
              <a:latin typeface="Playfair Display"/>
            </a:endParaRPr>
          </a:p>
          <a:p>
            <a:pPr>
              <a:lnSpc>
                <a:spcPts val="4200"/>
              </a:lnSpc>
            </a:pPr>
            <a:endParaRPr lang="en-US" sz="3000" dirty="0">
              <a:solidFill>
                <a:srgbClr val="000000"/>
              </a:solidFill>
              <a:latin typeface="Playfair Display"/>
            </a:endParaRPr>
          </a:p>
          <a:p>
            <a:pPr>
              <a:lnSpc>
                <a:spcPts val="4200"/>
              </a:lnSpc>
            </a:pPr>
            <a:r>
              <a:rPr lang="en-US" sz="3000" dirty="0">
                <a:solidFill>
                  <a:srgbClr val="000000"/>
                </a:solidFill>
                <a:latin typeface="Playfair Display Bold"/>
              </a:rPr>
              <a:t>Zoom</a:t>
            </a:r>
          </a:p>
          <a:p>
            <a:pPr algn="l">
              <a:lnSpc>
                <a:spcPts val="4200"/>
              </a:lnSpc>
            </a:pPr>
            <a:r>
              <a:rPr lang="en-US" sz="3000" dirty="0">
                <a:solidFill>
                  <a:srgbClr val="000000"/>
                </a:solidFill>
                <a:latin typeface="Playfair Display"/>
              </a:rPr>
              <a:t>Group Meeting</a:t>
            </a:r>
          </a:p>
        </p:txBody>
      </p:sp>
      <p:pic>
        <p:nvPicPr>
          <p:cNvPr id="5"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1400518">
            <a:off x="14123937" y="6603323"/>
            <a:ext cx="3545627" cy="26072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49697" y="2634034"/>
            <a:ext cx="9144000"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CONCLUSION</a:t>
            </a:r>
            <a:r>
              <a:rPr lang="en-US" sz="6700" dirty="0">
                <a:solidFill>
                  <a:srgbClr val="8B3E2C"/>
                </a:solidFill>
                <a:latin typeface="Playfair Display Bold"/>
              </a:rPr>
              <a:t>:</a:t>
            </a:r>
          </a:p>
        </p:txBody>
      </p:sp>
      <p:pic>
        <p:nvPicPr>
          <p:cNvPr id="4" name="Picture 2">
            <a:extLst>
              <a:ext uri="{FF2B5EF4-FFF2-40B4-BE49-F238E27FC236}">
                <a16:creationId xmlns:a16="http://schemas.microsoft.com/office/drawing/2014/main" xmlns="" id="{7D6D1FD0-01DB-4931-8367-3312A50C0465}"/>
              </a:ext>
            </a:extLst>
          </p:cNvPr>
          <p:cNvPicPr>
            <a:picLocks noChangeAspect="1"/>
          </p:cNvPicPr>
          <p:nvPr/>
        </p:nvPicPr>
        <p:blipFill>
          <a:blip r:embed="rId2"/>
          <a:srcRect/>
          <a:stretch>
            <a:fillRect/>
          </a:stretch>
        </p:blipFill>
        <p:spPr>
          <a:xfrm>
            <a:off x="365115" y="329692"/>
            <a:ext cx="2101649" cy="544024"/>
          </a:xfrm>
          <a:prstGeom prst="rect">
            <a:avLst/>
          </a:prstGeom>
        </p:spPr>
      </p:pic>
      <p:sp>
        <p:nvSpPr>
          <p:cNvPr id="8" name="Rectangle 7"/>
          <p:cNvSpPr/>
          <p:nvPr/>
        </p:nvSpPr>
        <p:spPr>
          <a:xfrm>
            <a:off x="2500266" y="3929054"/>
            <a:ext cx="13216030" cy="4093428"/>
          </a:xfrm>
          <a:prstGeom prst="rect">
            <a:avLst/>
          </a:prstGeom>
        </p:spPr>
        <p:txBody>
          <a:bodyPr wrap="square">
            <a:spAutoFit/>
          </a:bodyPr>
          <a:lstStyle/>
          <a:p>
            <a:endParaRPr lang="en-US" sz="3200" dirty="0">
              <a:latin typeface="Playfair Display "/>
            </a:endParaRPr>
          </a:p>
          <a:p>
            <a:r>
              <a:rPr lang="en-US" sz="3200" dirty="0">
                <a:solidFill>
                  <a:srgbClr val="000000"/>
                </a:solidFill>
                <a:latin typeface="Playfair Display"/>
              </a:rPr>
              <a:t>We were compared the quality , color and weight of the gemstone with the </a:t>
            </a:r>
            <a:r>
              <a:rPr lang="en-US" sz="3200" dirty="0" smtClean="0">
                <a:solidFill>
                  <a:srgbClr val="000000"/>
                </a:solidFill>
                <a:latin typeface="Playfair Display"/>
              </a:rPr>
              <a:t>price. And </a:t>
            </a:r>
            <a:r>
              <a:rPr lang="en-US" sz="3200" dirty="0">
                <a:solidFill>
                  <a:srgbClr val="000000"/>
                </a:solidFill>
                <a:latin typeface="Playfair Display"/>
              </a:rPr>
              <a:t>we were noticed that cubic zirconia stone price is high </a:t>
            </a:r>
          </a:p>
          <a:p>
            <a:r>
              <a:rPr lang="en-US" sz="3200" dirty="0">
                <a:solidFill>
                  <a:srgbClr val="000000"/>
                </a:solidFill>
                <a:latin typeface="Playfair Display"/>
              </a:rPr>
              <a:t>Therefore, our goal in this project is try to decrease the weight or quality of stone for some middle-income customers who want to gets this kind of gemstones</a:t>
            </a:r>
          </a:p>
          <a:p>
            <a:endParaRPr lang="en-US" sz="3200" dirty="0">
              <a:solidFill>
                <a:srgbClr val="000000"/>
              </a:solidFill>
              <a:latin typeface="Playfair Display"/>
            </a:endParaRPr>
          </a:p>
          <a:p>
            <a:r>
              <a:rPr lang="en-US" dirty="0"/>
              <a:t/>
            </a:r>
            <a:br>
              <a:rPr lang="en-US" dirty="0"/>
            </a:br>
            <a:endParaRPr lang="ar-S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7D6D1FD0-01DB-4931-8367-3312A50C0465}"/>
              </a:ext>
            </a:extLst>
          </p:cNvPr>
          <p:cNvPicPr>
            <a:picLocks noChangeAspect="1"/>
          </p:cNvPicPr>
          <p:nvPr/>
        </p:nvPicPr>
        <p:blipFill>
          <a:blip r:embed="rId2"/>
          <a:srcRect/>
          <a:stretch>
            <a:fillRect/>
          </a:stretch>
        </p:blipFill>
        <p:spPr>
          <a:xfrm>
            <a:off x="365115" y="329692"/>
            <a:ext cx="2101649" cy="544024"/>
          </a:xfrm>
          <a:prstGeom prst="rect">
            <a:avLst/>
          </a:prstGeom>
        </p:spPr>
      </p:pic>
      <p:sp>
        <p:nvSpPr>
          <p:cNvPr id="6" name="Rectangle 5"/>
          <p:cNvSpPr/>
          <p:nvPr/>
        </p:nvSpPr>
        <p:spPr>
          <a:xfrm>
            <a:off x="5214910" y="3786178"/>
            <a:ext cx="7523627" cy="2771593"/>
          </a:xfrm>
          <a:prstGeom prst="rect">
            <a:avLst/>
          </a:prstGeom>
        </p:spPr>
        <p:txBody>
          <a:bodyPr wrap="square">
            <a:spAutoFit/>
          </a:bodyPr>
          <a:lstStyle/>
          <a:p>
            <a:pPr algn="ctr">
              <a:lnSpc>
                <a:spcPts val="7370"/>
              </a:lnSpc>
              <a:spcBef>
                <a:spcPct val="0"/>
              </a:spcBef>
            </a:pPr>
            <a:r>
              <a:rPr lang="en-US" sz="6900" dirty="0">
                <a:solidFill>
                  <a:srgbClr val="8B3E2C"/>
                </a:solidFill>
                <a:latin typeface="Playfair Display Bold"/>
              </a:rPr>
              <a:t>THANK YOU</a:t>
            </a:r>
          </a:p>
          <a:p>
            <a:pPr algn="ctr">
              <a:lnSpc>
                <a:spcPts val="7370"/>
              </a:lnSpc>
              <a:spcBef>
                <a:spcPct val="0"/>
              </a:spcBef>
            </a:pPr>
            <a:r>
              <a:rPr lang="en-US" sz="3000" dirty="0">
                <a:solidFill>
                  <a:srgbClr val="8B3E2C"/>
                </a:solidFill>
                <a:latin typeface="Playfair Display Bold"/>
              </a:rPr>
              <a:t>    FOR YOUR KIND ATTENTION</a:t>
            </a:r>
          </a:p>
          <a:p>
            <a:pPr algn="ctr">
              <a:lnSpc>
                <a:spcPts val="7370"/>
              </a:lnSpc>
              <a:spcBef>
                <a:spcPct val="0"/>
              </a:spcBef>
            </a:pPr>
            <a:endParaRPr lang="en-US" sz="2400" dirty="0">
              <a:solidFill>
                <a:srgbClr val="8B3E2C"/>
              </a:solidFill>
              <a:latin typeface="Playfair Display Bold"/>
            </a:endParaRPr>
          </a:p>
        </p:txBody>
      </p:sp>
      <p:pic>
        <p:nvPicPr>
          <p:cNvPr id="7"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1400518">
            <a:off x="13730267" y="6096417"/>
            <a:ext cx="3545627" cy="26072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sp>
        <p:nvSpPr>
          <p:cNvPr id="4" name="TextBox 4"/>
          <p:cNvSpPr txBox="1"/>
          <p:nvPr/>
        </p:nvSpPr>
        <p:spPr>
          <a:xfrm>
            <a:off x="0" y="2631182"/>
            <a:ext cx="17560591" cy="5488682"/>
          </a:xfrm>
          <a:prstGeom prst="rect">
            <a:avLst/>
          </a:prstGeom>
        </p:spPr>
        <p:txBody>
          <a:bodyPr wrap="square" lIns="0" tIns="0" rIns="0" bIns="0" rtlCol="0" anchor="t">
            <a:spAutoFit/>
          </a:bodyPr>
          <a:lstStyle/>
          <a:p>
            <a:pPr>
              <a:lnSpc>
                <a:spcPts val="4290"/>
              </a:lnSpc>
            </a:pPr>
            <a:endParaRPr dirty="0"/>
          </a:p>
          <a:p>
            <a:pPr marL="421034" lvl="1">
              <a:lnSpc>
                <a:spcPts val="4290"/>
              </a:lnSpc>
            </a:pPr>
            <a:r>
              <a:rPr lang="ar-SA" sz="3900" dirty="0" smtClean="0">
                <a:solidFill>
                  <a:srgbClr val="29261D"/>
                </a:solidFill>
                <a:latin typeface="Playfair Display"/>
              </a:rPr>
              <a:t> </a:t>
            </a:r>
            <a:endParaRPr lang="en-US" sz="3900" dirty="0" smtClean="0">
              <a:solidFill>
                <a:srgbClr val="29261D"/>
              </a:solidFill>
              <a:latin typeface="Playfair Display"/>
            </a:endParaRPr>
          </a:p>
          <a:p>
            <a:pPr marL="421034" lvl="1">
              <a:lnSpc>
                <a:spcPts val="4290"/>
              </a:lnSpc>
            </a:pPr>
            <a:endParaRPr lang="en-US" sz="3900" dirty="0">
              <a:solidFill>
                <a:srgbClr val="29261D"/>
              </a:solidFill>
              <a:latin typeface="Playfair Display"/>
            </a:endParaRPr>
          </a:p>
          <a:p>
            <a:pPr marL="421034" lvl="1">
              <a:lnSpc>
                <a:spcPts val="4290"/>
              </a:lnSpc>
            </a:pPr>
            <a:r>
              <a:rPr lang="en-US" sz="3200" dirty="0" smtClean="0">
                <a:solidFill>
                  <a:srgbClr val="29261D"/>
                </a:solidFill>
                <a:latin typeface="Playfair Display" panose="020B0604020202020204" charset="0"/>
                <a:cs typeface="Sakkal Majalla" panose="02000000000000000000" pitchFamily="2" charset="-78"/>
              </a:rPr>
              <a:t>Back Story        Work Flow      Data Cleaning           Objects              EDA-Analysis</a:t>
            </a:r>
            <a:r>
              <a:rPr lang="en-US" sz="2800" dirty="0" smtClean="0">
                <a:solidFill>
                  <a:srgbClr val="29261D"/>
                </a:solidFill>
                <a:latin typeface="Playfair Display" panose="020B0604020202020204" charset="0"/>
                <a:cs typeface="Sakkal Majalla" panose="02000000000000000000" pitchFamily="2" charset="-78"/>
              </a:rPr>
              <a:t>                                                                                                                                                                                                  </a:t>
            </a:r>
            <a:r>
              <a:rPr lang="en-US" sz="2400" dirty="0" smtClean="0">
                <a:solidFill>
                  <a:srgbClr val="29261D"/>
                </a:solidFill>
                <a:latin typeface="Playfair Display" panose="020B0604020202020204" charset="0"/>
                <a:cs typeface="Sakkal Majalla" panose="02000000000000000000" pitchFamily="2" charset="-78"/>
              </a:rPr>
              <a:t>                                </a:t>
            </a:r>
            <a:endParaRPr lang="en-US" sz="3200" dirty="0" smtClean="0">
              <a:solidFill>
                <a:srgbClr val="29261D"/>
              </a:solidFill>
              <a:latin typeface="Playfair Display" panose="020B0604020202020204" charset="0"/>
              <a:cs typeface="Sakkal Majalla" panose="02000000000000000000" pitchFamily="2" charset="-78"/>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800" dirty="0">
              <a:solidFill>
                <a:srgbClr val="29261D"/>
              </a:solidFill>
              <a:latin typeface="Playfair Display"/>
            </a:endParaRPr>
          </a:p>
          <a:p>
            <a:pPr marL="421034" lvl="1">
              <a:lnSpc>
                <a:spcPts val="4290"/>
              </a:lnSpc>
            </a:pPr>
            <a:endParaRPr lang="en-US" sz="2000" dirty="0" smtClean="0">
              <a:solidFill>
                <a:srgbClr val="29261D"/>
              </a:solidFill>
              <a:latin typeface="Playfair Display"/>
            </a:endParaRPr>
          </a:p>
          <a:p>
            <a:pPr>
              <a:lnSpc>
                <a:spcPts val="8360"/>
              </a:lnSpc>
            </a:pPr>
            <a:r>
              <a:rPr lang="en-US" sz="2400" dirty="0" smtClean="0">
                <a:solidFill>
                  <a:srgbClr val="29261D"/>
                </a:solidFill>
                <a:latin typeface="Playfair Display"/>
              </a:rPr>
              <a:t>     </a:t>
            </a:r>
            <a:r>
              <a:rPr lang="en-US" sz="3200" dirty="0" smtClean="0">
                <a:solidFill>
                  <a:srgbClr val="29261D"/>
                </a:solidFill>
                <a:latin typeface="Playfair Display"/>
              </a:rPr>
              <a:t>Algorithms</a:t>
            </a:r>
            <a:r>
              <a:rPr lang="en-US" sz="2400" dirty="0" smtClean="0">
                <a:solidFill>
                  <a:srgbClr val="29261D"/>
                </a:solidFill>
                <a:latin typeface="Playfair Display"/>
              </a:rPr>
              <a:t>               </a:t>
            </a:r>
            <a:r>
              <a:rPr lang="en-US" sz="3200" dirty="0" smtClean="0">
                <a:solidFill>
                  <a:srgbClr val="29261D"/>
                </a:solidFill>
                <a:latin typeface="Playfair Display"/>
              </a:rPr>
              <a:t>Models            Challenges               Tools                   Conclusion</a:t>
            </a:r>
            <a:r>
              <a:rPr lang="en-US" sz="2400" dirty="0" smtClean="0">
                <a:solidFill>
                  <a:srgbClr val="29261D"/>
                </a:solidFill>
                <a:latin typeface="Playfair Display"/>
              </a:rPr>
              <a:t>                                    </a:t>
            </a:r>
            <a:endParaRPr lang="en-US" sz="2400" dirty="0">
              <a:solidFill>
                <a:srgbClr val="29261D"/>
              </a:solidFill>
              <a:latin typeface="Playfair Display"/>
            </a:endParaRPr>
          </a:p>
        </p:txBody>
      </p:sp>
      <p:sp>
        <p:nvSpPr>
          <p:cNvPr id="5" name="TextBox 5"/>
          <p:cNvSpPr txBox="1"/>
          <p:nvPr/>
        </p:nvSpPr>
        <p:spPr>
          <a:xfrm>
            <a:off x="708124" y="1543099"/>
            <a:ext cx="4028497" cy="885563"/>
          </a:xfrm>
          <a:prstGeom prst="rect">
            <a:avLst/>
          </a:prstGeom>
        </p:spPr>
        <p:txBody>
          <a:bodyPr wrap="square" lIns="0" tIns="0" rIns="0" bIns="0" rtlCol="0" anchor="t">
            <a:spAutoFit/>
          </a:bodyPr>
          <a:lstStyle/>
          <a:p>
            <a:pPr algn="ctr">
              <a:lnSpc>
                <a:spcPts val="7370"/>
              </a:lnSpc>
              <a:spcBef>
                <a:spcPct val="0"/>
              </a:spcBef>
            </a:pPr>
            <a:r>
              <a:rPr lang="en-US" sz="6000" dirty="0">
                <a:solidFill>
                  <a:srgbClr val="8B3E2C"/>
                </a:solidFill>
                <a:latin typeface="Playfair Display Bold"/>
              </a:rPr>
              <a:t>Outline :</a:t>
            </a:r>
          </a:p>
        </p:txBody>
      </p:sp>
      <p:sp>
        <p:nvSpPr>
          <p:cNvPr id="6" name="Google Shape;825;p41"/>
          <p:cNvSpPr txBox="1">
            <a:spLocks/>
          </p:cNvSpPr>
          <p:nvPr/>
        </p:nvSpPr>
        <p:spPr>
          <a:xfrm>
            <a:off x="778289"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01.</a:t>
            </a:r>
            <a:endParaRPr lang="en" dirty="0"/>
          </a:p>
        </p:txBody>
      </p:sp>
      <p:sp>
        <p:nvSpPr>
          <p:cNvPr id="7" name="Google Shape;825;p41"/>
          <p:cNvSpPr txBox="1">
            <a:spLocks/>
          </p:cNvSpPr>
          <p:nvPr/>
        </p:nvSpPr>
        <p:spPr>
          <a:xfrm>
            <a:off x="3599384"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02.</a:t>
            </a:r>
            <a:endParaRPr lang="en" dirty="0"/>
          </a:p>
        </p:txBody>
      </p:sp>
      <p:sp>
        <p:nvSpPr>
          <p:cNvPr id="8" name="Google Shape;825;p41"/>
          <p:cNvSpPr txBox="1">
            <a:spLocks/>
          </p:cNvSpPr>
          <p:nvPr/>
        </p:nvSpPr>
        <p:spPr>
          <a:xfrm>
            <a:off x="6435056"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03.</a:t>
            </a:r>
            <a:endParaRPr lang="en" dirty="0"/>
          </a:p>
        </p:txBody>
      </p:sp>
      <p:sp>
        <p:nvSpPr>
          <p:cNvPr id="9" name="Google Shape;825;p41"/>
          <p:cNvSpPr txBox="1">
            <a:spLocks/>
          </p:cNvSpPr>
          <p:nvPr/>
        </p:nvSpPr>
        <p:spPr>
          <a:xfrm>
            <a:off x="9504040"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04.</a:t>
            </a:r>
            <a:endParaRPr lang="en" dirty="0"/>
          </a:p>
        </p:txBody>
      </p:sp>
      <p:sp>
        <p:nvSpPr>
          <p:cNvPr id="10" name="Google Shape;825;p41"/>
          <p:cNvSpPr txBox="1">
            <a:spLocks/>
          </p:cNvSpPr>
          <p:nvPr/>
        </p:nvSpPr>
        <p:spPr>
          <a:xfrm>
            <a:off x="12888416" y="3233536"/>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05.</a:t>
            </a:r>
            <a:endParaRPr lang="en" dirty="0"/>
          </a:p>
        </p:txBody>
      </p:sp>
      <p:sp>
        <p:nvSpPr>
          <p:cNvPr id="11" name="Google Shape;825;p41"/>
          <p:cNvSpPr txBox="1">
            <a:spLocks/>
          </p:cNvSpPr>
          <p:nvPr/>
        </p:nvSpPr>
        <p:spPr>
          <a:xfrm>
            <a:off x="12888416" y="6461622"/>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10.</a:t>
            </a:r>
            <a:endParaRPr lang="en" dirty="0"/>
          </a:p>
        </p:txBody>
      </p:sp>
      <p:sp>
        <p:nvSpPr>
          <p:cNvPr id="12" name="Google Shape;825;p41"/>
          <p:cNvSpPr txBox="1">
            <a:spLocks/>
          </p:cNvSpPr>
          <p:nvPr/>
        </p:nvSpPr>
        <p:spPr>
          <a:xfrm>
            <a:off x="719608" y="6537375"/>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06.</a:t>
            </a:r>
            <a:endParaRPr lang="en" dirty="0"/>
          </a:p>
        </p:txBody>
      </p:sp>
      <p:sp>
        <p:nvSpPr>
          <p:cNvPr id="13" name="Google Shape;825;p41"/>
          <p:cNvSpPr txBox="1">
            <a:spLocks/>
          </p:cNvSpPr>
          <p:nvPr/>
        </p:nvSpPr>
        <p:spPr>
          <a:xfrm>
            <a:off x="3583708" y="6528747"/>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07.</a:t>
            </a:r>
            <a:endParaRPr lang="en" dirty="0"/>
          </a:p>
        </p:txBody>
      </p:sp>
      <p:sp>
        <p:nvSpPr>
          <p:cNvPr id="14" name="Google Shape;825;p41"/>
          <p:cNvSpPr txBox="1">
            <a:spLocks/>
          </p:cNvSpPr>
          <p:nvPr/>
        </p:nvSpPr>
        <p:spPr>
          <a:xfrm>
            <a:off x="6431732" y="6537375"/>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08.</a:t>
            </a:r>
            <a:endParaRPr lang="en" dirty="0"/>
          </a:p>
        </p:txBody>
      </p:sp>
      <p:sp>
        <p:nvSpPr>
          <p:cNvPr id="15" name="Google Shape;825;p41"/>
          <p:cNvSpPr txBox="1">
            <a:spLocks/>
          </p:cNvSpPr>
          <p:nvPr/>
        </p:nvSpPr>
        <p:spPr>
          <a:xfrm>
            <a:off x="9504040" y="6490147"/>
            <a:ext cx="1275300" cy="47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spcBef>
                <a:spcPts val="0"/>
              </a:spcBef>
            </a:pPr>
            <a:r>
              <a:rPr lang="en" dirty="0" smtClean="0"/>
              <a:t>09.</a:t>
            </a:r>
            <a:endParaRPr lang="en" dirty="0"/>
          </a:p>
        </p:txBody>
      </p:sp>
      <p:pic>
        <p:nvPicPr>
          <p:cNvPr id="16"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1400518">
            <a:off x="15126481" y="7493459"/>
            <a:ext cx="3312960" cy="243615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453" r="24364"/>
          <a:stretch>
            <a:fillRect/>
          </a:stretch>
        </p:blipFill>
        <p:spPr>
          <a:xfrm>
            <a:off x="7452794" y="6021998"/>
            <a:ext cx="3406761" cy="4042325"/>
          </a:xfrm>
          <a:prstGeom prst="rect">
            <a:avLst/>
          </a:prstGeom>
        </p:spPr>
      </p:pic>
      <p:pic>
        <p:nvPicPr>
          <p:cNvPr id="3" name="Picture 3"/>
          <p:cNvPicPr>
            <a:picLocks noChangeAspect="1"/>
          </p:cNvPicPr>
          <p:nvPr/>
        </p:nvPicPr>
        <p:blipFill>
          <a:blip r:embed="rId3"/>
          <a:srcRect l="24812" t="9422" r="18534" b="1374"/>
          <a:stretch>
            <a:fillRect/>
          </a:stretch>
        </p:blipFill>
        <p:spPr>
          <a:xfrm>
            <a:off x="2019663" y="6021998"/>
            <a:ext cx="3518146" cy="4042325"/>
          </a:xfrm>
          <a:prstGeom prst="rect">
            <a:avLst/>
          </a:prstGeom>
        </p:spPr>
      </p:pic>
      <p:pic>
        <p:nvPicPr>
          <p:cNvPr id="4" name="Picture 4"/>
          <p:cNvPicPr>
            <a:picLocks noChangeAspect="1"/>
          </p:cNvPicPr>
          <p:nvPr/>
        </p:nvPicPr>
        <p:blipFill>
          <a:blip r:embed="rId4"/>
          <a:srcRect l="19643" t="11256" r="30887" b="8906"/>
          <a:stretch>
            <a:fillRect/>
          </a:stretch>
        </p:blipFill>
        <p:spPr>
          <a:xfrm>
            <a:off x="12615172" y="6021998"/>
            <a:ext cx="3518146" cy="4042325"/>
          </a:xfrm>
          <a:prstGeom prst="rect">
            <a:avLst/>
          </a:prstGeom>
        </p:spPr>
      </p:pic>
      <p:pic>
        <p:nvPicPr>
          <p:cNvPr id="5" name="Picture 5"/>
          <p:cNvPicPr>
            <a:picLocks noChangeAspect="1"/>
          </p:cNvPicPr>
          <p:nvPr/>
        </p:nvPicPr>
        <p:blipFill>
          <a:blip r:embed="rId5"/>
          <a:srcRect/>
          <a:stretch>
            <a:fillRect/>
          </a:stretch>
        </p:blipFill>
        <p:spPr>
          <a:xfrm>
            <a:off x="365115" y="329692"/>
            <a:ext cx="2101649" cy="544024"/>
          </a:xfrm>
          <a:prstGeom prst="rect">
            <a:avLst/>
          </a:prstGeom>
        </p:spPr>
      </p:pic>
      <p:sp>
        <p:nvSpPr>
          <p:cNvPr id="6" name="TextBox 6"/>
          <p:cNvSpPr txBox="1"/>
          <p:nvPr/>
        </p:nvSpPr>
        <p:spPr>
          <a:xfrm>
            <a:off x="365115" y="1965649"/>
            <a:ext cx="5849243"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BACK STORY</a:t>
            </a:r>
            <a:r>
              <a:rPr lang="en-US" sz="6700" dirty="0">
                <a:solidFill>
                  <a:srgbClr val="8B3E2C"/>
                </a:solidFill>
                <a:latin typeface="Playfair Display Bold"/>
              </a:rPr>
              <a:t> : </a:t>
            </a:r>
          </a:p>
        </p:txBody>
      </p:sp>
      <p:sp>
        <p:nvSpPr>
          <p:cNvPr id="7" name="TextBox 7"/>
          <p:cNvSpPr txBox="1"/>
          <p:nvPr/>
        </p:nvSpPr>
        <p:spPr>
          <a:xfrm>
            <a:off x="365115" y="3170455"/>
            <a:ext cx="17690320" cy="2192576"/>
          </a:xfrm>
          <a:prstGeom prst="rect">
            <a:avLst/>
          </a:prstGeom>
        </p:spPr>
        <p:txBody>
          <a:bodyPr lIns="0" tIns="0" rIns="0" bIns="0" rtlCol="0" anchor="t">
            <a:spAutoFit/>
          </a:bodyPr>
          <a:lstStyle/>
          <a:p>
            <a:pPr>
              <a:lnSpc>
                <a:spcPts val="4340"/>
              </a:lnSpc>
            </a:pPr>
            <a:r>
              <a:rPr lang="en-US" sz="3100" dirty="0">
                <a:solidFill>
                  <a:srgbClr val="000000"/>
                </a:solidFill>
                <a:latin typeface="Playfair Display"/>
              </a:rPr>
              <a:t>Gemstones are different types of polymerized minerals that consist of two or more elements and are mainly composed of silica with the presence of some mineral impurities. The type of gemstones varies with different  colors, sizes and the material that is made up in it. In our project, we will used one type of gemstones that is cubic </a:t>
            </a:r>
            <a:r>
              <a:rPr lang="en-US" sz="3100" dirty="0" err="1">
                <a:solidFill>
                  <a:srgbClr val="000000"/>
                </a:solidFill>
                <a:latin typeface="Playfair Display"/>
              </a:rPr>
              <a:t>zirconia</a:t>
            </a:r>
            <a:r>
              <a:rPr lang="en-US" sz="3100" dirty="0">
                <a:solidFill>
                  <a:srgbClr val="000000"/>
                </a:solidFill>
                <a:latin typeface="Playfair Display"/>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33475" y="4171369"/>
            <a:ext cx="2465378" cy="246537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4" name="Group 4"/>
          <p:cNvGrpSpPr/>
          <p:nvPr/>
        </p:nvGrpSpPr>
        <p:grpSpPr>
          <a:xfrm>
            <a:off x="10112556" y="4171369"/>
            <a:ext cx="2465378" cy="24653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6" name="Group 6"/>
          <p:cNvGrpSpPr/>
          <p:nvPr/>
        </p:nvGrpSpPr>
        <p:grpSpPr>
          <a:xfrm>
            <a:off x="6244942" y="4185994"/>
            <a:ext cx="2465378" cy="246537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grpSp>
        <p:nvGrpSpPr>
          <p:cNvPr id="8" name="Group 8"/>
          <p:cNvGrpSpPr/>
          <p:nvPr/>
        </p:nvGrpSpPr>
        <p:grpSpPr>
          <a:xfrm>
            <a:off x="13923948" y="4185994"/>
            <a:ext cx="2465378" cy="246537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3E2C"/>
            </a:solidFill>
          </p:spPr>
        </p:sp>
      </p:grpSp>
      <p:pic>
        <p:nvPicPr>
          <p:cNvPr id="10" name="Picture 10"/>
          <p:cNvPicPr>
            <a:picLocks noChangeAspect="1"/>
          </p:cNvPicPr>
          <p:nvPr/>
        </p:nvPicPr>
        <p:blipFill>
          <a:blip r:embed="rId2"/>
          <a:srcRect/>
          <a:stretch>
            <a:fillRect/>
          </a:stretch>
        </p:blipFill>
        <p:spPr>
          <a:xfrm>
            <a:off x="365115" y="329692"/>
            <a:ext cx="2101649" cy="544024"/>
          </a:xfrm>
          <a:prstGeom prst="rect">
            <a:avLst/>
          </a:prstGeom>
        </p:spPr>
      </p:pic>
      <p:sp>
        <p:nvSpPr>
          <p:cNvPr id="11" name="TextBox 11"/>
          <p:cNvSpPr txBox="1"/>
          <p:nvPr/>
        </p:nvSpPr>
        <p:spPr>
          <a:xfrm>
            <a:off x="0" y="2338043"/>
            <a:ext cx="9144000" cy="885563"/>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WORK FLOW :</a:t>
            </a:r>
          </a:p>
        </p:txBody>
      </p:sp>
      <p:sp>
        <p:nvSpPr>
          <p:cNvPr id="12" name="TextBox 12"/>
          <p:cNvSpPr txBox="1"/>
          <p:nvPr/>
        </p:nvSpPr>
        <p:spPr>
          <a:xfrm>
            <a:off x="9139238" y="4295775"/>
            <a:ext cx="9525" cy="1533525"/>
          </a:xfrm>
          <a:prstGeom prst="rect">
            <a:avLst/>
          </a:prstGeom>
        </p:spPr>
        <p:txBody>
          <a:bodyPr lIns="0" tIns="0" rIns="0" bIns="0" rtlCol="0" anchor="t">
            <a:spAutoFit/>
          </a:bodyPr>
          <a:lstStyle/>
          <a:p>
            <a:pPr algn="ctr">
              <a:lnSpc>
                <a:spcPts val="12599"/>
              </a:lnSpc>
            </a:pPr>
            <a:endParaRPr/>
          </a:p>
        </p:txBody>
      </p:sp>
      <p:sp>
        <p:nvSpPr>
          <p:cNvPr id="13" name="TextBox 13"/>
          <p:cNvSpPr txBox="1"/>
          <p:nvPr/>
        </p:nvSpPr>
        <p:spPr>
          <a:xfrm>
            <a:off x="2233475" y="4950607"/>
            <a:ext cx="2465378" cy="847729"/>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Playfair Display Bold"/>
              </a:rPr>
              <a:t>DATA</a:t>
            </a:r>
          </a:p>
          <a:p>
            <a:pPr algn="ctr">
              <a:lnSpc>
                <a:spcPts val="3300"/>
              </a:lnSpc>
              <a:spcBef>
                <a:spcPct val="0"/>
              </a:spcBef>
            </a:pPr>
            <a:r>
              <a:rPr lang="en-US" sz="3000" dirty="0">
                <a:solidFill>
                  <a:srgbClr val="000000"/>
                </a:solidFill>
                <a:latin typeface="Playfair Display Bold"/>
              </a:rPr>
              <a:t>CLEANING </a:t>
            </a:r>
          </a:p>
        </p:txBody>
      </p:sp>
      <p:sp>
        <p:nvSpPr>
          <p:cNvPr id="14" name="TextBox 14"/>
          <p:cNvSpPr txBox="1"/>
          <p:nvPr/>
        </p:nvSpPr>
        <p:spPr>
          <a:xfrm>
            <a:off x="6483736" y="4989381"/>
            <a:ext cx="1987791" cy="808954"/>
          </a:xfrm>
          <a:prstGeom prst="rect">
            <a:avLst/>
          </a:prstGeom>
        </p:spPr>
        <p:txBody>
          <a:bodyPr lIns="0" tIns="0" rIns="0" bIns="0" rtlCol="0" anchor="t">
            <a:spAutoFit/>
          </a:bodyPr>
          <a:lstStyle/>
          <a:p>
            <a:pPr algn="ctr">
              <a:lnSpc>
                <a:spcPts val="3190"/>
              </a:lnSpc>
            </a:pPr>
            <a:r>
              <a:rPr lang="en-US" sz="2900" dirty="0">
                <a:solidFill>
                  <a:srgbClr val="000000"/>
                </a:solidFill>
                <a:latin typeface="Playfair Display Bold"/>
              </a:rPr>
              <a:t>EDA</a:t>
            </a:r>
          </a:p>
          <a:p>
            <a:pPr algn="ctr">
              <a:lnSpc>
                <a:spcPts val="3190"/>
              </a:lnSpc>
              <a:spcBef>
                <a:spcPct val="0"/>
              </a:spcBef>
            </a:pPr>
            <a:r>
              <a:rPr lang="en-US" sz="2900" dirty="0">
                <a:solidFill>
                  <a:srgbClr val="000000"/>
                </a:solidFill>
                <a:latin typeface="Playfair Display Bold"/>
              </a:rPr>
              <a:t>ANALISIS</a:t>
            </a:r>
          </a:p>
        </p:txBody>
      </p:sp>
      <p:sp>
        <p:nvSpPr>
          <p:cNvPr id="15" name="TextBox 15"/>
          <p:cNvSpPr txBox="1"/>
          <p:nvPr/>
        </p:nvSpPr>
        <p:spPr>
          <a:xfrm>
            <a:off x="10463419" y="5009106"/>
            <a:ext cx="1763652" cy="847729"/>
          </a:xfrm>
          <a:prstGeom prst="rect">
            <a:avLst/>
          </a:prstGeom>
        </p:spPr>
        <p:txBody>
          <a:bodyPr lIns="0" tIns="0" rIns="0" bIns="0" rtlCol="0" anchor="t">
            <a:spAutoFit/>
          </a:bodyPr>
          <a:lstStyle/>
          <a:p>
            <a:pPr algn="ctr">
              <a:lnSpc>
                <a:spcPts val="3300"/>
              </a:lnSpc>
              <a:spcBef>
                <a:spcPct val="0"/>
              </a:spcBef>
            </a:pPr>
            <a:r>
              <a:rPr lang="en-US" sz="3000">
                <a:solidFill>
                  <a:srgbClr val="000000"/>
                </a:solidFill>
                <a:latin typeface="Playfair Display Bold"/>
              </a:rPr>
              <a:t>BULDINGMODEL</a:t>
            </a:r>
          </a:p>
        </p:txBody>
      </p:sp>
      <p:sp>
        <p:nvSpPr>
          <p:cNvPr id="16" name="TextBox 16"/>
          <p:cNvSpPr txBox="1"/>
          <p:nvPr/>
        </p:nvSpPr>
        <p:spPr>
          <a:xfrm>
            <a:off x="13923948" y="4590006"/>
            <a:ext cx="2446288" cy="1266829"/>
          </a:xfrm>
          <a:prstGeom prst="rect">
            <a:avLst/>
          </a:prstGeom>
        </p:spPr>
        <p:txBody>
          <a:bodyPr lIns="0" tIns="0" rIns="0" bIns="0" rtlCol="0" anchor="t">
            <a:spAutoFit/>
          </a:bodyPr>
          <a:lstStyle/>
          <a:p>
            <a:pPr algn="ctr">
              <a:lnSpc>
                <a:spcPts val="3300"/>
              </a:lnSpc>
            </a:pPr>
            <a:endParaRPr dirty="0"/>
          </a:p>
          <a:p>
            <a:pPr algn="ctr">
              <a:lnSpc>
                <a:spcPts val="3300"/>
              </a:lnSpc>
            </a:pPr>
            <a:r>
              <a:rPr lang="en-US" sz="3000" dirty="0">
                <a:solidFill>
                  <a:srgbClr val="000000"/>
                </a:solidFill>
                <a:latin typeface="Playfair Display Bold"/>
              </a:rPr>
              <a:t> TESTING</a:t>
            </a:r>
          </a:p>
          <a:p>
            <a:pPr algn="ctr">
              <a:lnSpc>
                <a:spcPts val="3300"/>
              </a:lnSpc>
              <a:spcBef>
                <a:spcPct val="0"/>
              </a:spcBef>
            </a:pPr>
            <a:r>
              <a:rPr lang="en-US" sz="3000" dirty="0">
                <a:solidFill>
                  <a:srgbClr val="000000"/>
                </a:solidFill>
                <a:latin typeface="Playfair Display Bold"/>
              </a:rPr>
              <a:t>MODEL</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400518">
            <a:off x="14123937" y="6261008"/>
            <a:ext cx="3545627" cy="2607244"/>
          </a:xfrm>
          <a:prstGeom prst="rect">
            <a:avLst/>
          </a:prstGeom>
        </p:spPr>
      </p:pic>
      <p:pic>
        <p:nvPicPr>
          <p:cNvPr id="3" name="Picture 3"/>
          <p:cNvPicPr>
            <a:picLocks noChangeAspect="1"/>
          </p:cNvPicPr>
          <p:nvPr/>
        </p:nvPicPr>
        <p:blipFill>
          <a:blip r:embed="rId4"/>
          <a:srcRect/>
          <a:stretch>
            <a:fillRect/>
          </a:stretch>
        </p:blipFill>
        <p:spPr>
          <a:xfrm>
            <a:off x="365115" y="329692"/>
            <a:ext cx="2101649" cy="544024"/>
          </a:xfrm>
          <a:prstGeom prst="rect">
            <a:avLst/>
          </a:prstGeom>
        </p:spPr>
      </p:pic>
      <p:sp>
        <p:nvSpPr>
          <p:cNvPr id="4" name="TextBox 4"/>
          <p:cNvSpPr txBox="1"/>
          <p:nvPr/>
        </p:nvSpPr>
        <p:spPr>
          <a:xfrm>
            <a:off x="357126" y="2285980"/>
            <a:ext cx="9144000" cy="954348"/>
          </a:xfrm>
          <a:prstGeom prst="rect">
            <a:avLst/>
          </a:prstGeom>
        </p:spPr>
        <p:txBody>
          <a:bodyPr lIns="0" tIns="0" rIns="0" bIns="0" rtlCol="0" anchor="t">
            <a:spAutoFit/>
          </a:bodyPr>
          <a:lstStyle/>
          <a:p>
            <a:pPr algn="ctr">
              <a:lnSpc>
                <a:spcPts val="7370"/>
              </a:lnSpc>
              <a:spcBef>
                <a:spcPct val="0"/>
              </a:spcBef>
            </a:pPr>
            <a:r>
              <a:rPr lang="en-US" sz="6700" dirty="0">
                <a:solidFill>
                  <a:srgbClr val="8B3E2C"/>
                </a:solidFill>
                <a:latin typeface="Playfair Display Bold"/>
              </a:rPr>
              <a:t>DATA </a:t>
            </a:r>
            <a:r>
              <a:rPr lang="en-US" sz="6000" dirty="0">
                <a:solidFill>
                  <a:srgbClr val="8B3E2C"/>
                </a:solidFill>
                <a:latin typeface="Playfair Display Bold"/>
              </a:rPr>
              <a:t>CLEANING</a:t>
            </a:r>
            <a:r>
              <a:rPr lang="en-US" sz="6700" dirty="0">
                <a:solidFill>
                  <a:srgbClr val="8B3E2C"/>
                </a:solidFill>
                <a:latin typeface="Playfair Display Bold"/>
              </a:rPr>
              <a:t> :</a:t>
            </a:r>
          </a:p>
        </p:txBody>
      </p:sp>
      <p:sp>
        <p:nvSpPr>
          <p:cNvPr id="8" name="Rectangle 7"/>
          <p:cNvSpPr/>
          <p:nvPr/>
        </p:nvSpPr>
        <p:spPr>
          <a:xfrm>
            <a:off x="1357258" y="4071930"/>
            <a:ext cx="13216030" cy="3400931"/>
          </a:xfrm>
          <a:prstGeom prst="rect">
            <a:avLst/>
          </a:prstGeom>
        </p:spPr>
        <p:txBody>
          <a:bodyPr wrap="square">
            <a:spAutoFit/>
          </a:bodyPr>
          <a:lstStyle/>
          <a:p>
            <a:pPr>
              <a:lnSpc>
                <a:spcPts val="4340"/>
              </a:lnSpc>
              <a:buFont typeface="Wingdings" pitchFamily="2" charset="2"/>
              <a:buChar char="v"/>
            </a:pPr>
            <a:r>
              <a:rPr lang="en-US" sz="3000" dirty="0">
                <a:solidFill>
                  <a:srgbClr val="000000"/>
                </a:solidFill>
                <a:latin typeface="Playfair Display"/>
              </a:rPr>
              <a:t>  Dataset from KAGGLE.COM and contains 26967 rows </a:t>
            </a:r>
            <a:r>
              <a:rPr lang="en-US" sz="3000" dirty="0">
                <a:solidFill>
                  <a:srgbClr val="000000"/>
                </a:solidFill>
                <a:latin typeface="Playfair Display Bold"/>
              </a:rPr>
              <a:t> × </a:t>
            </a:r>
            <a:r>
              <a:rPr lang="en-US" sz="3000" dirty="0">
                <a:solidFill>
                  <a:srgbClr val="000000"/>
                </a:solidFill>
                <a:latin typeface="Playfair Display"/>
              </a:rPr>
              <a:t> 11 columns</a:t>
            </a:r>
          </a:p>
          <a:p>
            <a:pPr>
              <a:lnSpc>
                <a:spcPts val="4340"/>
              </a:lnSpc>
              <a:buFont typeface="Wingdings" pitchFamily="2" charset="2"/>
              <a:buChar char="v"/>
            </a:pPr>
            <a:r>
              <a:rPr lang="en-US" sz="3000" dirty="0">
                <a:solidFill>
                  <a:srgbClr val="000000"/>
                </a:solidFill>
                <a:latin typeface="Playfair Display"/>
              </a:rPr>
              <a:t>  Drop two columns , So we have 9 columns</a:t>
            </a:r>
          </a:p>
          <a:p>
            <a:pPr>
              <a:lnSpc>
                <a:spcPts val="4340"/>
              </a:lnSpc>
              <a:buFont typeface="Wingdings" pitchFamily="2" charset="2"/>
              <a:buChar char="v"/>
            </a:pPr>
            <a:r>
              <a:rPr lang="en-US" sz="3000" dirty="0">
                <a:solidFill>
                  <a:srgbClr val="000000"/>
                </a:solidFill>
                <a:latin typeface="Playfair Display"/>
              </a:rPr>
              <a:t>  We have 3 columns with null values and replace them by mean </a:t>
            </a:r>
          </a:p>
          <a:p>
            <a:pPr>
              <a:lnSpc>
                <a:spcPts val="4340"/>
              </a:lnSpc>
              <a:buFont typeface="Wingdings" pitchFamily="2" charset="2"/>
              <a:buChar char="v"/>
            </a:pPr>
            <a:r>
              <a:rPr lang="en-US" sz="3000" dirty="0">
                <a:solidFill>
                  <a:srgbClr val="000000"/>
                </a:solidFill>
                <a:latin typeface="Playfair Display"/>
              </a:rPr>
              <a:t>   We have 5 columns with outlier </a:t>
            </a:r>
          </a:p>
          <a:p>
            <a:pPr>
              <a:lnSpc>
                <a:spcPts val="4340"/>
              </a:lnSpc>
            </a:pPr>
            <a:endParaRPr lang="en-US" dirty="0">
              <a:solidFill>
                <a:srgbClr val="000000"/>
              </a:solidFill>
              <a:latin typeface="Playfair Display"/>
            </a:endParaRPr>
          </a:p>
          <a:p>
            <a:pPr>
              <a:lnSpc>
                <a:spcPts val="4340"/>
              </a:lnSpc>
            </a:pPr>
            <a:r>
              <a:rPr lang="en-US" dirty="0">
                <a:solidFill>
                  <a:srgbClr val="000000"/>
                </a:solidFill>
                <a:latin typeface="Playfair Display Bold"/>
              </a:rPr>
              <a:t>  </a:t>
            </a:r>
            <a:r>
              <a:rPr lang="en-US" dirty="0">
                <a:solidFill>
                  <a:srgbClr val="000000"/>
                </a:solidFill>
                <a:latin typeface="Playfair Display"/>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5115" y="329692"/>
            <a:ext cx="2101649" cy="544024"/>
          </a:xfrm>
          <a:prstGeom prst="rect">
            <a:avLst/>
          </a:prstGeom>
        </p:spPr>
      </p:pic>
      <p:grpSp>
        <p:nvGrpSpPr>
          <p:cNvPr id="3" name="Group 3"/>
          <p:cNvGrpSpPr/>
          <p:nvPr/>
        </p:nvGrpSpPr>
        <p:grpSpPr>
          <a:xfrm>
            <a:off x="1571572" y="2500294"/>
            <a:ext cx="8833555" cy="6286140"/>
            <a:chOff x="0" y="0"/>
            <a:chExt cx="11778073" cy="8381521"/>
          </a:xfrm>
        </p:grpSpPr>
        <p:sp>
          <p:nvSpPr>
            <p:cNvPr id="4" name="TextBox 4"/>
            <p:cNvSpPr txBox="1"/>
            <p:nvPr/>
          </p:nvSpPr>
          <p:spPr>
            <a:xfrm>
              <a:off x="0" y="0"/>
              <a:ext cx="11778073" cy="1463014"/>
            </a:xfrm>
            <a:prstGeom prst="rect">
              <a:avLst/>
            </a:prstGeom>
          </p:spPr>
          <p:txBody>
            <a:bodyPr lIns="0" tIns="0" rIns="0" bIns="0" rtlCol="0" anchor="t">
              <a:spAutoFit/>
            </a:bodyPr>
            <a:lstStyle/>
            <a:p>
              <a:pPr>
                <a:lnSpc>
                  <a:spcPts val="8640"/>
                </a:lnSpc>
              </a:pPr>
              <a:endParaRPr/>
            </a:p>
          </p:txBody>
        </p:sp>
        <p:sp>
          <p:nvSpPr>
            <p:cNvPr id="5" name="TextBox 5"/>
            <p:cNvSpPr txBox="1"/>
            <p:nvPr/>
          </p:nvSpPr>
          <p:spPr>
            <a:xfrm>
              <a:off x="0" y="7817641"/>
              <a:ext cx="10355677" cy="563880"/>
            </a:xfrm>
            <a:prstGeom prst="rect">
              <a:avLst/>
            </a:prstGeom>
          </p:spPr>
          <p:txBody>
            <a:bodyPr lIns="0" tIns="0" rIns="0" bIns="0" rtlCol="0" anchor="t">
              <a:spAutoFit/>
            </a:bodyPr>
            <a:lstStyle/>
            <a:p>
              <a:pPr>
                <a:lnSpc>
                  <a:spcPts val="3600"/>
                </a:lnSpc>
              </a:pPr>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5088743" y="6172200"/>
            <a:ext cx="3199257" cy="4114800"/>
          </a:xfrm>
          <a:prstGeom prst="rect">
            <a:avLst/>
          </a:prstGeom>
        </p:spPr>
      </p:pic>
      <p:sp>
        <p:nvSpPr>
          <p:cNvPr id="7" name="TextBox 7"/>
          <p:cNvSpPr txBox="1"/>
          <p:nvPr/>
        </p:nvSpPr>
        <p:spPr>
          <a:xfrm>
            <a:off x="428564" y="4357682"/>
            <a:ext cx="17351446" cy="2821285"/>
          </a:xfrm>
          <a:prstGeom prst="rect">
            <a:avLst/>
          </a:prstGeom>
        </p:spPr>
        <p:txBody>
          <a:bodyPr wrap="square" lIns="0" tIns="0" rIns="0" bIns="0" rtlCol="0" anchor="t">
            <a:spAutoFit/>
          </a:bodyPr>
          <a:lstStyle/>
          <a:p>
            <a:pPr marL="992504" lvl="1" indent="-571500">
              <a:lnSpc>
                <a:spcPts val="5459"/>
              </a:lnSpc>
              <a:buFont typeface="Wingdings" panose="05000000000000000000" pitchFamily="2" charset="2"/>
              <a:buChar char="v"/>
            </a:pPr>
            <a:r>
              <a:rPr lang="en-US" sz="3899" dirty="0" smtClean="0">
                <a:solidFill>
                  <a:srgbClr val="000000"/>
                </a:solidFill>
                <a:latin typeface="Playfair Display"/>
              </a:rPr>
              <a:t> </a:t>
            </a:r>
            <a:r>
              <a:rPr lang="en-US" sz="3000" dirty="0">
                <a:solidFill>
                  <a:srgbClr val="000000"/>
                </a:solidFill>
                <a:latin typeface="Playfair Display"/>
              </a:rPr>
              <a:t>Which color is the best of selling stone?</a:t>
            </a:r>
          </a:p>
          <a:p>
            <a:pPr marL="878204" lvl="1" indent="-457200">
              <a:lnSpc>
                <a:spcPts val="5459"/>
              </a:lnSpc>
              <a:buFont typeface="Wingdings" panose="05000000000000000000" pitchFamily="2" charset="2"/>
              <a:buChar char="v"/>
            </a:pPr>
            <a:r>
              <a:rPr lang="en-US" sz="3000" dirty="0" smtClean="0">
                <a:solidFill>
                  <a:srgbClr val="000000"/>
                </a:solidFill>
                <a:latin typeface="Playfair Display"/>
              </a:rPr>
              <a:t> </a:t>
            </a:r>
            <a:r>
              <a:rPr lang="en-US" sz="3000" dirty="0">
                <a:solidFill>
                  <a:srgbClr val="000000"/>
                </a:solidFill>
                <a:latin typeface="Playfair Display"/>
              </a:rPr>
              <a:t>What is the best clarity of selling stone?</a:t>
            </a:r>
          </a:p>
          <a:p>
            <a:pPr marL="842007" lvl="1" indent="-421003">
              <a:lnSpc>
                <a:spcPts val="5459"/>
              </a:lnSpc>
              <a:buFont typeface="Wingdings" pitchFamily="2" charset="2"/>
              <a:buChar char="v"/>
            </a:pPr>
            <a:r>
              <a:rPr lang="en-US" sz="3000" dirty="0">
                <a:solidFill>
                  <a:srgbClr val="000000"/>
                </a:solidFill>
                <a:latin typeface="Playfair Display"/>
              </a:rPr>
              <a:t>  Does the quality of stone affect its price?</a:t>
            </a:r>
          </a:p>
          <a:p>
            <a:pPr marL="842007" lvl="1" indent="-421003">
              <a:lnSpc>
                <a:spcPts val="5459"/>
              </a:lnSpc>
              <a:buFont typeface="Wingdings" pitchFamily="2" charset="2"/>
              <a:buChar char="v"/>
            </a:pPr>
            <a:r>
              <a:rPr lang="en-US" sz="3000" dirty="0">
                <a:solidFill>
                  <a:srgbClr val="000000"/>
                </a:solidFill>
                <a:latin typeface="Playfair Display"/>
              </a:rPr>
              <a:t>  What is the highest and lowest value of the stone based on its price?</a:t>
            </a:r>
          </a:p>
        </p:txBody>
      </p:sp>
      <p:sp>
        <p:nvSpPr>
          <p:cNvPr id="8" name="TextBox 8"/>
          <p:cNvSpPr txBox="1"/>
          <p:nvPr/>
        </p:nvSpPr>
        <p:spPr>
          <a:xfrm>
            <a:off x="1000068" y="2428856"/>
            <a:ext cx="4206081" cy="954348"/>
          </a:xfrm>
          <a:prstGeom prst="rect">
            <a:avLst/>
          </a:prstGeom>
        </p:spPr>
        <p:txBody>
          <a:bodyPr lIns="0" tIns="0" rIns="0" bIns="0" rtlCol="0" anchor="t">
            <a:spAutoFit/>
          </a:bodyPr>
          <a:lstStyle/>
          <a:p>
            <a:pPr algn="ctr">
              <a:lnSpc>
                <a:spcPts val="7370"/>
              </a:lnSpc>
              <a:spcBef>
                <a:spcPct val="0"/>
              </a:spcBef>
            </a:pPr>
            <a:r>
              <a:rPr lang="en-US" sz="6000" dirty="0">
                <a:solidFill>
                  <a:srgbClr val="8B3E2C"/>
                </a:solidFill>
                <a:latin typeface="Playfair Display Bold"/>
              </a:rPr>
              <a:t>OBJECTS</a:t>
            </a:r>
            <a:r>
              <a:rPr lang="en-US" sz="6700" dirty="0">
                <a:solidFill>
                  <a:srgbClr val="8B3E2C"/>
                </a:solidFill>
                <a:latin typeface="Playfair Display Bold"/>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411" t="7081" r="12608" b="12500"/>
          <a:stretch>
            <a:fillRect/>
          </a:stretch>
        </p:blipFill>
        <p:spPr>
          <a:xfrm>
            <a:off x="10172573" y="873715"/>
            <a:ext cx="7892959" cy="8818203"/>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479954" y="4010369"/>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
        <p:nvSpPr>
          <p:cNvPr id="5" name="TextBox 5"/>
          <p:cNvSpPr txBox="1"/>
          <p:nvPr/>
        </p:nvSpPr>
        <p:spPr>
          <a:xfrm>
            <a:off x="-285816" y="5500690"/>
            <a:ext cx="10359211" cy="428629"/>
          </a:xfrm>
          <a:prstGeom prst="rect">
            <a:avLst/>
          </a:prstGeom>
        </p:spPr>
        <p:txBody>
          <a:bodyPr lIns="0" tIns="0" rIns="0" bIns="0" rtlCol="0" anchor="t">
            <a:spAutoFit/>
          </a:bodyPr>
          <a:lstStyle/>
          <a:p>
            <a:pPr algn="ctr">
              <a:lnSpc>
                <a:spcPts val="3300"/>
              </a:lnSpc>
              <a:spcBef>
                <a:spcPct val="0"/>
              </a:spcBef>
            </a:pPr>
            <a:r>
              <a:rPr lang="en-US" sz="3000" dirty="0">
                <a:solidFill>
                  <a:srgbClr val="000000"/>
                </a:solidFill>
                <a:latin typeface="Playfair Display Bold"/>
              </a:rPr>
              <a:t>WHICH COLOR IS THE BEST OF SELLING STONE?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21" t="3672" r="3409" b="4617"/>
          <a:stretch>
            <a:fillRect/>
          </a:stretch>
        </p:blipFill>
        <p:spPr>
          <a:xfrm>
            <a:off x="9634592" y="1387346"/>
            <a:ext cx="8449968" cy="8168640"/>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76374" y="5500241"/>
            <a:ext cx="9244211" cy="428629"/>
          </a:xfrm>
          <a:prstGeom prst="rect">
            <a:avLst/>
          </a:prstGeom>
        </p:spPr>
        <p:txBody>
          <a:bodyPr lIns="0" tIns="0" rIns="0" bIns="0" rtlCol="0" anchor="t">
            <a:spAutoFit/>
          </a:bodyPr>
          <a:lstStyle/>
          <a:p>
            <a:pPr algn="ctr">
              <a:lnSpc>
                <a:spcPts val="3300"/>
              </a:lnSpc>
              <a:spcBef>
                <a:spcPct val="0"/>
              </a:spcBef>
            </a:pPr>
            <a:r>
              <a:rPr lang="en-US" sz="3000">
                <a:solidFill>
                  <a:srgbClr val="000000"/>
                </a:solidFill>
                <a:latin typeface="Playfair Display Bold"/>
              </a:rPr>
              <a:t>WHAT IS THE BEST CLARITY OF SELLING STONE?</a:t>
            </a:r>
          </a:p>
        </p:txBody>
      </p:sp>
      <p:sp>
        <p:nvSpPr>
          <p:cNvPr id="5" name="TextBox 5"/>
          <p:cNvSpPr txBox="1"/>
          <p:nvPr/>
        </p:nvSpPr>
        <p:spPr>
          <a:xfrm>
            <a:off x="-1479954" y="4010369"/>
            <a:ext cx="9144000" cy="790578"/>
          </a:xfrm>
          <a:prstGeom prst="rect">
            <a:avLst/>
          </a:prstGeom>
        </p:spPr>
        <p:txBody>
          <a:bodyPr lIns="0" tIns="0" rIns="0" bIns="0" rtlCol="0" anchor="t">
            <a:spAutoFit/>
          </a:bodyPr>
          <a:lstStyle/>
          <a:p>
            <a:pPr algn="ctr">
              <a:lnSpc>
                <a:spcPts val="6050"/>
              </a:lnSpc>
              <a:spcBef>
                <a:spcPct val="0"/>
              </a:spcBef>
            </a:pPr>
            <a:r>
              <a:rPr lang="en-US" sz="5500" dirty="0">
                <a:solidFill>
                  <a:srgbClr val="8B3E2C"/>
                </a:solidFill>
                <a:latin typeface="Playfair Display Bold"/>
              </a:rPr>
              <a:t>EDA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56" t="4392" b="4978"/>
          <a:stretch>
            <a:fillRect/>
          </a:stretch>
        </p:blipFill>
        <p:spPr>
          <a:xfrm>
            <a:off x="9144000" y="974436"/>
            <a:ext cx="8979767" cy="8283864"/>
          </a:xfrm>
          <a:prstGeom prst="rect">
            <a:avLst/>
          </a:prstGeom>
        </p:spPr>
      </p:pic>
      <p:pic>
        <p:nvPicPr>
          <p:cNvPr id="3" name="Picture 3"/>
          <p:cNvPicPr>
            <a:picLocks noChangeAspect="1"/>
          </p:cNvPicPr>
          <p:nvPr/>
        </p:nvPicPr>
        <p:blipFill>
          <a:blip r:embed="rId3"/>
          <a:srcRect/>
          <a:stretch>
            <a:fillRect/>
          </a:stretch>
        </p:blipFill>
        <p:spPr>
          <a:xfrm>
            <a:off x="365115" y="329692"/>
            <a:ext cx="2101649" cy="544024"/>
          </a:xfrm>
          <a:prstGeom prst="rect">
            <a:avLst/>
          </a:prstGeom>
        </p:spPr>
      </p:pic>
      <p:sp>
        <p:nvSpPr>
          <p:cNvPr id="4" name="TextBox 4"/>
          <p:cNvSpPr txBox="1"/>
          <p:nvPr/>
        </p:nvSpPr>
        <p:spPr>
          <a:xfrm>
            <a:off x="-1458812" y="3714378"/>
            <a:ext cx="9144000" cy="790578"/>
          </a:xfrm>
          <a:prstGeom prst="rect">
            <a:avLst/>
          </a:prstGeom>
        </p:spPr>
        <p:txBody>
          <a:bodyPr lIns="0" tIns="0" rIns="0" bIns="0" rtlCol="0" anchor="t">
            <a:spAutoFit/>
          </a:bodyPr>
          <a:lstStyle/>
          <a:p>
            <a:pPr algn="ctr">
              <a:lnSpc>
                <a:spcPts val="6050"/>
              </a:lnSpc>
              <a:spcBef>
                <a:spcPct val="0"/>
              </a:spcBef>
            </a:pPr>
            <a:r>
              <a:rPr lang="en-US" sz="5500">
                <a:solidFill>
                  <a:srgbClr val="8B3E2C"/>
                </a:solidFill>
                <a:latin typeface="Playfair Display Bold"/>
              </a:rPr>
              <a:t>EDA ANALYSIS:</a:t>
            </a:r>
          </a:p>
        </p:txBody>
      </p:sp>
      <p:sp>
        <p:nvSpPr>
          <p:cNvPr id="5" name="TextBox 5"/>
          <p:cNvSpPr txBox="1"/>
          <p:nvPr/>
        </p:nvSpPr>
        <p:spPr>
          <a:xfrm>
            <a:off x="365115" y="5172075"/>
            <a:ext cx="8414445" cy="847729"/>
          </a:xfrm>
          <a:prstGeom prst="rect">
            <a:avLst/>
          </a:prstGeom>
        </p:spPr>
        <p:txBody>
          <a:bodyPr lIns="0" tIns="0" rIns="0" bIns="0" rtlCol="0" anchor="t">
            <a:spAutoFit/>
          </a:bodyPr>
          <a:lstStyle/>
          <a:p>
            <a:pPr>
              <a:lnSpc>
                <a:spcPts val="3300"/>
              </a:lnSpc>
              <a:spcBef>
                <a:spcPct val="0"/>
              </a:spcBef>
            </a:pPr>
            <a:r>
              <a:rPr lang="en-US" sz="3000" dirty="0">
                <a:solidFill>
                  <a:srgbClr val="000000"/>
                </a:solidFill>
                <a:latin typeface="Playfair Display Bold"/>
              </a:rPr>
              <a:t>WHAT IS THE HIGHEST AND LOWEST VALUE </a:t>
            </a:r>
          </a:p>
          <a:p>
            <a:pPr>
              <a:lnSpc>
                <a:spcPts val="3300"/>
              </a:lnSpc>
              <a:spcBef>
                <a:spcPct val="0"/>
              </a:spcBef>
            </a:pPr>
            <a:r>
              <a:rPr lang="en-US" sz="3000" dirty="0">
                <a:solidFill>
                  <a:srgbClr val="000000"/>
                </a:solidFill>
                <a:latin typeface="Playfair Display Bold"/>
              </a:rPr>
              <a:t>OF THE STONE BASED ON ITS PRICE?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1208055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2413</TotalTime>
  <Words>490</Words>
  <Application>Microsoft Office PowerPoint</Application>
  <PresentationFormat>Custom</PresentationFormat>
  <Paragraphs>118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Sakkal Majalla</vt:lpstr>
      <vt:lpstr>Wingdings</vt:lpstr>
      <vt:lpstr>Playfair Display</vt:lpstr>
      <vt:lpstr>Playfair Display </vt:lpstr>
      <vt:lpstr>Calibri</vt:lpstr>
      <vt:lpstr>Playfair Display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Gemstone Price Prediction Stone Price Prediction using Regression Analysis</dc:title>
  <dc:creator>Rayoo</dc:creator>
  <cp:lastModifiedBy>huaweI</cp:lastModifiedBy>
  <cp:revision>38</cp:revision>
  <dcterms:created xsi:type="dcterms:W3CDTF">2006-08-16T00:00:00Z</dcterms:created>
  <dcterms:modified xsi:type="dcterms:W3CDTF">2021-12-04T16:08:41Z</dcterms:modified>
  <dc:identifier>DAExUdxdpdk</dc:identifier>
</cp:coreProperties>
</file>