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elegraf" charset="1" panose="00000500000000000000"/>
      <p:regular r:id="rId10"/>
    </p:embeddedFont>
    <p:embeddedFont>
      <p:font typeface="Telegraf Bold" charset="1" panose="00000800000000000000"/>
      <p:regular r:id="rId11"/>
    </p:embeddedFont>
    <p:embeddedFont>
      <p:font typeface="Open Sans Light" charset="1" panose="020B0306030504020204"/>
      <p:regular r:id="rId12"/>
    </p:embeddedFont>
    <p:embeddedFont>
      <p:font typeface="Open Sans Light Bold" charset="1" panose="020B0806030504020204"/>
      <p:regular r:id="rId13"/>
    </p:embeddedFont>
    <p:embeddedFont>
      <p:font typeface="Open Sans Light Italics" charset="1" panose="020B0306030504020204"/>
      <p:regular r:id="rId14"/>
    </p:embeddedFont>
    <p:embeddedFont>
      <p:font typeface="Open Sans Light Bold Italics" charset="1" panose="020B0806030504020204"/>
      <p:regular r:id="rId15"/>
    </p:embeddedFont>
    <p:embeddedFont>
      <p:font typeface="Open Sans" charset="1" panose="020B0606030504020204"/>
      <p:regular r:id="rId16"/>
    </p:embeddedFont>
    <p:embeddedFont>
      <p:font typeface="Open Sans Bold" charset="1" panose="020B0806030504020204"/>
      <p:regular r:id="rId17"/>
    </p:embeddedFont>
    <p:embeddedFont>
      <p:font typeface="Open Sans Italics" charset="1" panose="020B0606030504020204"/>
      <p:regular r:id="rId18"/>
    </p:embeddedFont>
    <p:embeddedFont>
      <p:font typeface="Open Sans Bold Italics" charset="1" panose="020B0806030504020204"/>
      <p:regular r:id="rId19"/>
    </p:embeddedFont>
    <p:embeddedFont>
      <p:font typeface="Open Sans Extra Bold" charset="1" panose="020B0906030804020204"/>
      <p:regular r:id="rId20"/>
    </p:embeddedFont>
    <p:embeddedFont>
      <p:font typeface="Open Sans Extra Bold Italics" charset="1" panose="020B0906030804020204"/>
      <p:regular r:id="rId21"/>
    </p:embeddedFont>
    <p:embeddedFont>
      <p:font typeface="RoxboroughCF" charset="1" panose="00000500000000000000"/>
      <p:regular r:id="rId22"/>
    </p:embeddedFont>
    <p:embeddedFont>
      <p:font typeface="RoxboroughCF Bold" charset="1" panose="00000800000000000000"/>
      <p:regular r:id="rId23"/>
    </p:embeddedFont>
    <p:embeddedFont>
      <p:font typeface="RoxboroughCF Italics" charset="1" panose="00000500000000000000"/>
      <p:regular r:id="rId24"/>
    </p:embeddedFont>
    <p:embeddedFont>
      <p:font typeface="RoxboroughCF Bold Italics" charset="1" panose="000008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sp>
        <p:nvSpPr>
          <p:cNvPr name="TextBox 2" id="2"/>
          <p:cNvSpPr txBox="true"/>
          <p:nvPr/>
        </p:nvSpPr>
        <p:spPr>
          <a:xfrm rot="0">
            <a:off x="1467932" y="3929444"/>
            <a:ext cx="12653784" cy="3473391"/>
          </a:xfrm>
          <a:prstGeom prst="rect">
            <a:avLst/>
          </a:prstGeom>
        </p:spPr>
        <p:txBody>
          <a:bodyPr anchor="t" rtlCol="false" tIns="0" lIns="0" bIns="0" rIns="0">
            <a:spAutoFit/>
          </a:bodyPr>
          <a:lstStyle/>
          <a:p>
            <a:pPr algn="ctr">
              <a:lnSpc>
                <a:spcPts val="13466"/>
              </a:lnSpc>
            </a:pPr>
            <a:r>
              <a:rPr lang="en-US" sz="12704">
                <a:solidFill>
                  <a:srgbClr val="000000"/>
                </a:solidFill>
                <a:latin typeface="RoxboroughCF Bold"/>
              </a:rPr>
              <a:t>HR Analytics</a:t>
            </a:r>
          </a:p>
          <a:p>
            <a:pPr algn="ctr">
              <a:lnSpc>
                <a:spcPts val="13466"/>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092855" y="5432681"/>
            <a:ext cx="7639810" cy="2473389"/>
          </a:xfrm>
          <a:prstGeom prst="rect">
            <a:avLst/>
          </a:prstGeom>
        </p:spPr>
      </p:pic>
      <p:pic>
        <p:nvPicPr>
          <p:cNvPr name="Picture 4" id="4"/>
          <p:cNvPicPr>
            <a:picLocks noChangeAspect="true"/>
          </p:cNvPicPr>
          <p:nvPr/>
        </p:nvPicPr>
        <p:blipFill>
          <a:blip r:embed="rId4"/>
          <a:srcRect l="0" t="11848" r="0" b="11848"/>
          <a:stretch>
            <a:fillRect/>
          </a:stretch>
        </p:blipFill>
        <p:spPr>
          <a:xfrm flipH="false" flipV="false" rot="0">
            <a:off x="166444" y="249666"/>
            <a:ext cx="5794775" cy="2529893"/>
          </a:xfrm>
          <a:prstGeom prst="rect">
            <a:avLst/>
          </a:prstGeom>
        </p:spPr>
      </p:pic>
      <p:sp>
        <p:nvSpPr>
          <p:cNvPr name="TextBox 5" id="5"/>
          <p:cNvSpPr txBox="true"/>
          <p:nvPr/>
        </p:nvSpPr>
        <p:spPr>
          <a:xfrm rot="0">
            <a:off x="-1174362" y="5356481"/>
            <a:ext cx="12420010" cy="669289"/>
          </a:xfrm>
          <a:prstGeom prst="rect">
            <a:avLst/>
          </a:prstGeom>
        </p:spPr>
        <p:txBody>
          <a:bodyPr anchor="t" rtlCol="false" tIns="0" lIns="0" bIns="0" rIns="0">
            <a:spAutoFit/>
          </a:bodyPr>
          <a:lstStyle/>
          <a:p>
            <a:pPr algn="ctr">
              <a:lnSpc>
                <a:spcPts val="5460"/>
              </a:lnSpc>
            </a:pPr>
            <a:r>
              <a:rPr lang="en-US" sz="3900">
                <a:solidFill>
                  <a:srgbClr val="000000"/>
                </a:solidFill>
                <a:latin typeface="Open Sans Bold"/>
              </a:rPr>
              <a:t>RAYAN ABDULAZIZ</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81" r="0" b="81"/>
          <a:stretch>
            <a:fillRect/>
          </a:stretch>
        </p:blipFill>
        <p:spPr>
          <a:xfrm flipH="false" flipV="false" rot="0">
            <a:off x="7058602" y="-1176822"/>
            <a:ext cx="12306087" cy="12286012"/>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49666" y="1028700"/>
            <a:ext cx="7639810" cy="2473389"/>
          </a:xfrm>
          <a:prstGeom prst="rect">
            <a:avLst/>
          </a:prstGeom>
        </p:spPr>
      </p:pic>
      <p:sp>
        <p:nvSpPr>
          <p:cNvPr name="TextBox 4" id="4"/>
          <p:cNvSpPr txBox="true"/>
          <p:nvPr/>
        </p:nvSpPr>
        <p:spPr>
          <a:xfrm rot="0">
            <a:off x="249666" y="5484155"/>
            <a:ext cx="7138988" cy="17900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Bold"/>
              </a:rPr>
              <a:t>Who</a:t>
            </a:r>
            <a:r>
              <a:rPr lang="en-US" sz="3399">
                <a:solidFill>
                  <a:srgbClr val="000000"/>
                </a:solidFill>
                <a:latin typeface="Open Sans Light Bold"/>
              </a:rPr>
              <a:t> has the most won , females or males?</a:t>
            </a:r>
          </a:p>
          <a:p>
            <a:pPr algn="ctr">
              <a:lnSpc>
                <a:spcPts val="4759"/>
              </a:lnSpc>
            </a:pPr>
          </a:p>
        </p:txBody>
      </p:sp>
      <p:sp>
        <p:nvSpPr>
          <p:cNvPr name="TextBox 5" id="5"/>
          <p:cNvSpPr txBox="true"/>
          <p:nvPr/>
        </p:nvSpPr>
        <p:spPr>
          <a:xfrm rot="0">
            <a:off x="0" y="1417669"/>
            <a:ext cx="7639810"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Results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62334" y="702765"/>
            <a:ext cx="7639810" cy="2473389"/>
          </a:xfrm>
          <a:prstGeom prst="rect">
            <a:avLst/>
          </a:prstGeom>
        </p:spPr>
      </p:pic>
      <p:sp>
        <p:nvSpPr>
          <p:cNvPr name="TextBox 3" id="3"/>
          <p:cNvSpPr txBox="true"/>
          <p:nvPr/>
        </p:nvSpPr>
        <p:spPr>
          <a:xfrm rot="0">
            <a:off x="0" y="866775"/>
            <a:ext cx="8702378" cy="1533525"/>
          </a:xfrm>
          <a:prstGeom prst="rect">
            <a:avLst/>
          </a:prstGeom>
        </p:spPr>
        <p:txBody>
          <a:bodyPr anchor="t" rtlCol="false" tIns="0" lIns="0" bIns="0" rIns="0">
            <a:spAutoFit/>
          </a:bodyPr>
          <a:lstStyle/>
          <a:p>
            <a:pPr algn="r" marL="1943100" indent="-971550" lvl="1">
              <a:lnSpc>
                <a:spcPts val="12599"/>
              </a:lnSpc>
              <a:buFont typeface="Arial"/>
              <a:buChar char="•"/>
            </a:pPr>
            <a:r>
              <a:rPr lang="en-US" sz="9000">
                <a:solidFill>
                  <a:srgbClr val="000000"/>
                </a:solidFill>
                <a:latin typeface="Open Sans Extra Bold"/>
              </a:rPr>
              <a:t> </a:t>
            </a:r>
            <a:r>
              <a:rPr lang="en-US" sz="1200">
                <a:solidFill>
                  <a:srgbClr val="000000"/>
                </a:solidFill>
                <a:latin typeface="Arimo"/>
              </a:rPr>
              <a:t>Conclusion</a:t>
            </a:r>
          </a:p>
        </p:txBody>
      </p:sp>
      <p:sp>
        <p:nvSpPr>
          <p:cNvPr name="TextBox 4" id="4"/>
          <p:cNvSpPr txBox="true"/>
          <p:nvPr/>
        </p:nvSpPr>
        <p:spPr>
          <a:xfrm rot="0">
            <a:off x="0" y="5688369"/>
            <a:ext cx="18288000" cy="1755775"/>
          </a:xfrm>
          <a:prstGeom prst="rect">
            <a:avLst/>
          </a:prstGeom>
        </p:spPr>
        <p:txBody>
          <a:bodyPr anchor="t" rtlCol="false" tIns="0" lIns="0" bIns="0" rIns="0">
            <a:spAutoFit/>
          </a:bodyPr>
          <a:lstStyle/>
          <a:p>
            <a:pPr algn="ctr">
              <a:lnSpc>
                <a:spcPts val="7000"/>
              </a:lnSpc>
            </a:pPr>
            <a:r>
              <a:rPr lang="en-US" sz="5000">
                <a:solidFill>
                  <a:srgbClr val="000000"/>
                </a:solidFill>
                <a:latin typeface="Open Sans Bold"/>
              </a:rPr>
              <a:t>In conclusion, this result will help the company identify the most superior employees.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324095" y="3906806"/>
            <a:ext cx="7639810" cy="2473389"/>
          </a:xfrm>
          <a:prstGeom prst="rect">
            <a:avLst/>
          </a:prstGeom>
        </p:spPr>
      </p:pic>
      <p:sp>
        <p:nvSpPr>
          <p:cNvPr name="TextBox 3" id="3"/>
          <p:cNvSpPr txBox="true"/>
          <p:nvPr/>
        </p:nvSpPr>
        <p:spPr>
          <a:xfrm rot="0">
            <a:off x="9139238" y="4653915"/>
            <a:ext cx="9525" cy="883920"/>
          </a:xfrm>
          <a:prstGeom prst="rect">
            <a:avLst/>
          </a:prstGeom>
        </p:spPr>
        <p:txBody>
          <a:bodyPr anchor="t" rtlCol="false" tIns="0" lIns="0" bIns="0" rIns="0">
            <a:spAutoFit/>
          </a:bodyPr>
          <a:lstStyle/>
          <a:p>
            <a:pPr algn="ctr">
              <a:lnSpc>
                <a:spcPts val="7279"/>
              </a:lnSpc>
            </a:pPr>
          </a:p>
        </p:txBody>
      </p:sp>
      <p:sp>
        <p:nvSpPr>
          <p:cNvPr name="TextBox 4" id="4"/>
          <p:cNvSpPr txBox="true"/>
          <p:nvPr/>
        </p:nvSpPr>
        <p:spPr>
          <a:xfrm rot="0">
            <a:off x="6754465" y="4295775"/>
            <a:ext cx="4779070"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THANKS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3624960" y="6363211"/>
            <a:ext cx="719550" cy="719550"/>
            <a:chOff x="0" y="0"/>
            <a:chExt cx="959400" cy="959400"/>
          </a:xfrm>
        </p:grpSpPr>
        <p:grpSp>
          <p:nvGrpSpPr>
            <p:cNvPr name="Group 3" id="3"/>
            <p:cNvGrpSpPr/>
            <p:nvPr/>
          </p:nvGrpSpPr>
          <p:grpSpPr>
            <a:xfrm rot="0">
              <a:off x="0" y="0"/>
              <a:ext cx="959400" cy="959400"/>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5" id="5"/>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2</a:t>
              </a:r>
            </a:p>
          </p:txBody>
        </p:sp>
      </p:grpSp>
      <p:grpSp>
        <p:nvGrpSpPr>
          <p:cNvPr name="Group 6" id="6"/>
          <p:cNvGrpSpPr/>
          <p:nvPr/>
        </p:nvGrpSpPr>
        <p:grpSpPr>
          <a:xfrm rot="0">
            <a:off x="10493561" y="6363211"/>
            <a:ext cx="719550" cy="719550"/>
            <a:chOff x="0" y="0"/>
            <a:chExt cx="959400" cy="959400"/>
          </a:xfrm>
        </p:grpSpPr>
        <p:grpSp>
          <p:nvGrpSpPr>
            <p:cNvPr name="Group 7" id="7"/>
            <p:cNvGrpSpPr/>
            <p:nvPr/>
          </p:nvGrpSpPr>
          <p:grpSpPr>
            <a:xfrm rot="0">
              <a:off x="0" y="0"/>
              <a:ext cx="959400" cy="9594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9" id="9"/>
            <p:cNvSpPr txBox="true"/>
            <p:nvPr/>
          </p:nvSpPr>
          <p:spPr>
            <a:xfrm rot="0">
              <a:off x="176710" y="-16581"/>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4</a:t>
              </a:r>
            </a:p>
          </p:txBody>
        </p:sp>
      </p:grpSp>
      <p:grpSp>
        <p:nvGrpSpPr>
          <p:cNvPr name="Group 10" id="10"/>
          <p:cNvGrpSpPr/>
          <p:nvPr/>
        </p:nvGrpSpPr>
        <p:grpSpPr>
          <a:xfrm rot="0">
            <a:off x="3609956" y="4818649"/>
            <a:ext cx="5082439" cy="719550"/>
            <a:chOff x="0" y="0"/>
            <a:chExt cx="6776585" cy="959400"/>
          </a:xfrm>
        </p:grpSpPr>
        <p:grpSp>
          <p:nvGrpSpPr>
            <p:cNvPr name="Group 11" id="11"/>
            <p:cNvGrpSpPr/>
            <p:nvPr/>
          </p:nvGrpSpPr>
          <p:grpSpPr>
            <a:xfrm rot="0">
              <a:off x="0" y="0"/>
              <a:ext cx="959400" cy="959400"/>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13" id="13"/>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1</a:t>
              </a:r>
            </a:p>
          </p:txBody>
        </p:sp>
        <p:sp>
          <p:nvSpPr>
            <p:cNvPr name="TextBox 14" id="14"/>
            <p:cNvSpPr txBox="true"/>
            <p:nvPr/>
          </p:nvSpPr>
          <p:spPr>
            <a:xfrm rot="0">
              <a:off x="1176297" y="237678"/>
              <a:ext cx="5600288" cy="445945"/>
            </a:xfrm>
            <a:prstGeom prst="rect">
              <a:avLst/>
            </a:prstGeom>
          </p:spPr>
          <p:txBody>
            <a:bodyPr anchor="t" rtlCol="false" tIns="0" lIns="0" bIns="0" rIns="0">
              <a:spAutoFit/>
            </a:bodyPr>
            <a:lstStyle/>
            <a:p>
              <a:pPr marL="0" indent="0" lvl="0">
                <a:lnSpc>
                  <a:spcPts val="2519"/>
                </a:lnSpc>
              </a:pPr>
            </a:p>
          </p:txBody>
        </p:sp>
      </p:grpSp>
      <p:grpSp>
        <p:nvGrpSpPr>
          <p:cNvPr name="Group 15" id="15"/>
          <p:cNvGrpSpPr/>
          <p:nvPr/>
        </p:nvGrpSpPr>
        <p:grpSpPr>
          <a:xfrm rot="0">
            <a:off x="10493561" y="4818649"/>
            <a:ext cx="5082439" cy="719550"/>
            <a:chOff x="0" y="0"/>
            <a:chExt cx="6776585" cy="959400"/>
          </a:xfrm>
        </p:grpSpPr>
        <p:grpSp>
          <p:nvGrpSpPr>
            <p:cNvPr name="Group 16" id="16"/>
            <p:cNvGrpSpPr/>
            <p:nvPr/>
          </p:nvGrpSpPr>
          <p:grpSpPr>
            <a:xfrm rot="0">
              <a:off x="0" y="0"/>
              <a:ext cx="959400" cy="959400"/>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18" id="18"/>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3</a:t>
              </a:r>
            </a:p>
          </p:txBody>
        </p:sp>
        <p:sp>
          <p:nvSpPr>
            <p:cNvPr name="TextBox 19" id="19"/>
            <p:cNvSpPr txBox="true"/>
            <p:nvPr/>
          </p:nvSpPr>
          <p:spPr>
            <a:xfrm rot="0">
              <a:off x="1176297" y="237678"/>
              <a:ext cx="5600288" cy="445945"/>
            </a:xfrm>
            <a:prstGeom prst="rect">
              <a:avLst/>
            </a:prstGeom>
          </p:spPr>
          <p:txBody>
            <a:bodyPr anchor="t" rtlCol="false" tIns="0" lIns="0" bIns="0" rIns="0">
              <a:spAutoFit/>
            </a:bodyPr>
            <a:lstStyle/>
            <a:p>
              <a:pPr marL="0" indent="0" lvl="0">
                <a:lnSpc>
                  <a:spcPts val="2519"/>
                </a:lnSpc>
              </a:pPr>
            </a:p>
          </p:txBody>
        </p:sp>
      </p:grpSp>
      <p:sp>
        <p:nvSpPr>
          <p:cNvPr name="TextBox 20" id="20"/>
          <p:cNvSpPr txBox="true"/>
          <p:nvPr/>
        </p:nvSpPr>
        <p:spPr>
          <a:xfrm rot="0">
            <a:off x="6806466" y="8024400"/>
            <a:ext cx="3782814"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 Conclusion</a:t>
            </a:r>
          </a:p>
        </p:txBody>
      </p:sp>
      <p:grpSp>
        <p:nvGrpSpPr>
          <p:cNvPr name="Group 21" id="21"/>
          <p:cNvGrpSpPr/>
          <p:nvPr/>
        </p:nvGrpSpPr>
        <p:grpSpPr>
          <a:xfrm rot="0">
            <a:off x="6086916" y="8188770"/>
            <a:ext cx="719550" cy="719550"/>
            <a:chOff x="0" y="0"/>
            <a:chExt cx="959400" cy="959400"/>
          </a:xfrm>
        </p:grpSpPr>
        <p:grpSp>
          <p:nvGrpSpPr>
            <p:cNvPr name="Group 22" id="22"/>
            <p:cNvGrpSpPr/>
            <p:nvPr/>
          </p:nvGrpSpPr>
          <p:grpSpPr>
            <a:xfrm rot="0">
              <a:off x="0" y="0"/>
              <a:ext cx="959400" cy="959400"/>
              <a:chOff x="0" y="0"/>
              <a:chExt cx="6350000" cy="6350000"/>
            </a:xfrm>
          </p:grpSpPr>
          <p:sp>
            <p:nvSpPr>
              <p:cNvPr name="Freeform 23" id="2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24" id="24"/>
            <p:cNvSpPr txBox="true"/>
            <p:nvPr/>
          </p:nvSpPr>
          <p:spPr>
            <a:xfrm rot="0">
              <a:off x="176710" y="-16581"/>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rPr>
                <a:t>5</a:t>
              </a:r>
            </a:p>
          </p:txBody>
        </p:sp>
      </p:gr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49583" y="1701427"/>
            <a:ext cx="7639810" cy="2473389"/>
          </a:xfrm>
          <a:prstGeom prst="rect">
            <a:avLst/>
          </a:prstGeom>
        </p:spPr>
      </p:pic>
      <p:sp>
        <p:nvSpPr>
          <p:cNvPr name="TextBox 26" id="26"/>
          <p:cNvSpPr txBox="true"/>
          <p:nvPr/>
        </p:nvSpPr>
        <p:spPr>
          <a:xfrm rot="0">
            <a:off x="3624960" y="4688839"/>
            <a:ext cx="5082439"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BackStory</a:t>
            </a:r>
          </a:p>
        </p:txBody>
      </p:sp>
      <p:sp>
        <p:nvSpPr>
          <p:cNvPr name="TextBox 27" id="27"/>
          <p:cNvSpPr txBox="true"/>
          <p:nvPr/>
        </p:nvSpPr>
        <p:spPr>
          <a:xfrm rot="0">
            <a:off x="4579786" y="6233401"/>
            <a:ext cx="2489498"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Objects</a:t>
            </a:r>
          </a:p>
        </p:txBody>
      </p:sp>
      <p:sp>
        <p:nvSpPr>
          <p:cNvPr name="TextBox 28" id="28"/>
          <p:cNvSpPr txBox="true"/>
          <p:nvPr/>
        </p:nvSpPr>
        <p:spPr>
          <a:xfrm rot="0">
            <a:off x="9878162" y="4653915"/>
            <a:ext cx="5082439"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Tools</a:t>
            </a:r>
          </a:p>
        </p:txBody>
      </p:sp>
      <p:sp>
        <p:nvSpPr>
          <p:cNvPr name="TextBox 29" id="29"/>
          <p:cNvSpPr txBox="true"/>
          <p:nvPr/>
        </p:nvSpPr>
        <p:spPr>
          <a:xfrm rot="0">
            <a:off x="11355057" y="6198841"/>
            <a:ext cx="3359448"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Work flow</a:t>
            </a:r>
          </a:p>
        </p:txBody>
      </p:sp>
      <p:sp>
        <p:nvSpPr>
          <p:cNvPr name="TextBox 30" id="30"/>
          <p:cNvSpPr txBox="true"/>
          <p:nvPr/>
        </p:nvSpPr>
        <p:spPr>
          <a:xfrm rot="0">
            <a:off x="1361029" y="1944758"/>
            <a:ext cx="6437514"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Outlines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sp>
        <p:nvSpPr>
          <p:cNvPr name="TextBox 2" id="2"/>
          <p:cNvSpPr txBox="true"/>
          <p:nvPr/>
        </p:nvSpPr>
        <p:spPr>
          <a:xfrm rot="0">
            <a:off x="9139238" y="4818380"/>
            <a:ext cx="9525" cy="583565"/>
          </a:xfrm>
          <a:prstGeom prst="rect">
            <a:avLst/>
          </a:prstGeom>
        </p:spPr>
        <p:txBody>
          <a:bodyPr anchor="t" rtlCol="false" tIns="0" lIns="0" bIns="0" rIns="0">
            <a:spAutoFit/>
          </a:bodyPr>
          <a:lstStyle/>
          <a:p>
            <a:pPr algn="ctr">
              <a:lnSpc>
                <a:spcPts val="4759"/>
              </a:lnSpc>
            </a:pPr>
          </a:p>
        </p:txBody>
      </p:sp>
      <p:sp>
        <p:nvSpPr>
          <p:cNvPr name="TextBox 3" id="3"/>
          <p:cNvSpPr txBox="true"/>
          <p:nvPr/>
        </p:nvSpPr>
        <p:spPr>
          <a:xfrm rot="0">
            <a:off x="268403" y="4413774"/>
            <a:ext cx="17760720" cy="3971925"/>
          </a:xfrm>
          <a:prstGeom prst="rect">
            <a:avLst/>
          </a:prstGeom>
        </p:spPr>
        <p:txBody>
          <a:bodyPr anchor="t" rtlCol="false" tIns="0" lIns="0" bIns="0" rIns="0">
            <a:spAutoFit/>
          </a:bodyPr>
          <a:lstStyle/>
          <a:p>
            <a:pPr algn="just">
              <a:lnSpc>
                <a:spcPts val="6300"/>
              </a:lnSpc>
            </a:pPr>
            <a:r>
              <a:rPr lang="en-US" sz="4500">
                <a:solidFill>
                  <a:srgbClr val="000000"/>
                </a:solidFill>
                <a:latin typeface="Open Sans"/>
              </a:rPr>
              <a:t>MNC has 9 large broad sectors throughout the organization One problem is to identify the most superior people and the final win is announced only after the evaluation and this delays the transition to new roles and therefore the company needs to help identify the winners.</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20054" y="349072"/>
            <a:ext cx="7639810" cy="2473389"/>
          </a:xfrm>
          <a:prstGeom prst="rect">
            <a:avLst/>
          </a:prstGeom>
        </p:spPr>
      </p:pic>
      <p:sp>
        <p:nvSpPr>
          <p:cNvPr name="TextBox 5" id="5"/>
          <p:cNvSpPr txBox="true"/>
          <p:nvPr/>
        </p:nvSpPr>
        <p:spPr>
          <a:xfrm rot="0">
            <a:off x="0" y="738041"/>
            <a:ext cx="8218157" cy="1533525"/>
          </a:xfrm>
          <a:prstGeom prst="rect">
            <a:avLst/>
          </a:prstGeom>
        </p:spPr>
        <p:txBody>
          <a:bodyPr anchor="t" rtlCol="false" tIns="0" lIns="0" bIns="0" rIns="0">
            <a:spAutoFit/>
          </a:bodyPr>
          <a:lstStyle/>
          <a:p>
            <a:pPr algn="ctr" marL="1943100" indent="-971550" lvl="1">
              <a:lnSpc>
                <a:spcPts val="12599"/>
              </a:lnSpc>
              <a:buFont typeface="Arial"/>
              <a:buChar char="•"/>
            </a:pPr>
            <a:r>
              <a:rPr lang="en-US" sz="9000">
                <a:solidFill>
                  <a:srgbClr val="000000"/>
                </a:solidFill>
                <a:latin typeface="Open Sans Extra Bold"/>
              </a:rPr>
              <a:t>BackStory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04190" y="1028700"/>
            <a:ext cx="7639810" cy="2473389"/>
          </a:xfrm>
          <a:prstGeom prst="rect">
            <a:avLst/>
          </a:prstGeom>
        </p:spPr>
      </p:pic>
      <p:sp>
        <p:nvSpPr>
          <p:cNvPr name="TextBox 3" id="3"/>
          <p:cNvSpPr txBox="true"/>
          <p:nvPr/>
        </p:nvSpPr>
        <p:spPr>
          <a:xfrm rot="0">
            <a:off x="442624" y="1740604"/>
            <a:ext cx="6417469" cy="1533525"/>
          </a:xfrm>
          <a:prstGeom prst="rect">
            <a:avLst/>
          </a:prstGeom>
        </p:spPr>
        <p:txBody>
          <a:bodyPr anchor="t" rtlCol="false" tIns="0" lIns="0" bIns="0" rIns="0">
            <a:spAutoFit/>
          </a:bodyPr>
          <a:lstStyle/>
          <a:p>
            <a:pPr marL="1943100" indent="-971550" lvl="1">
              <a:lnSpc>
                <a:spcPts val="12599"/>
              </a:lnSpc>
              <a:buFont typeface="Arial"/>
              <a:buChar char="•"/>
            </a:pPr>
            <a:r>
              <a:rPr lang="en-US" sz="9000">
                <a:solidFill>
                  <a:srgbClr val="000000"/>
                </a:solidFill>
                <a:latin typeface="Open Sans Extra Bold"/>
              </a:rPr>
              <a:t>Objects</a:t>
            </a:r>
          </a:p>
        </p:txBody>
      </p:sp>
      <p:sp>
        <p:nvSpPr>
          <p:cNvPr name="TextBox 4" id="4"/>
          <p:cNvSpPr txBox="true"/>
          <p:nvPr/>
        </p:nvSpPr>
        <p:spPr>
          <a:xfrm rot="0">
            <a:off x="587595" y="4640656"/>
            <a:ext cx="11183254" cy="1212850"/>
          </a:xfrm>
          <a:prstGeom prst="rect">
            <a:avLst/>
          </a:prstGeom>
        </p:spPr>
        <p:txBody>
          <a:bodyPr anchor="t" rtlCol="false" tIns="0" lIns="0" bIns="0" rIns="0">
            <a:spAutoFit/>
          </a:bodyPr>
          <a:lstStyle/>
          <a:p>
            <a:pPr algn="ctr">
              <a:lnSpc>
                <a:spcPts val="4899"/>
              </a:lnSpc>
            </a:pPr>
            <a:r>
              <a:rPr lang="en-US" sz="3499">
                <a:solidFill>
                  <a:srgbClr val="000000"/>
                </a:solidFill>
                <a:latin typeface="Open Sans Light Bold"/>
              </a:rPr>
              <a:t>Which </a:t>
            </a:r>
            <a:r>
              <a:rPr lang="en-US" sz="3499">
                <a:solidFill>
                  <a:srgbClr val="000000"/>
                </a:solidFill>
                <a:latin typeface="Open Sans Light Bold"/>
              </a:rPr>
              <a:t>department has the most award wins?</a:t>
            </a:r>
          </a:p>
          <a:p>
            <a:pPr algn="ctr">
              <a:lnSpc>
                <a:spcPts val="4899"/>
              </a:lnSpc>
            </a:pPr>
          </a:p>
        </p:txBody>
      </p:sp>
      <p:sp>
        <p:nvSpPr>
          <p:cNvPr name="TextBox 5" id="5"/>
          <p:cNvSpPr txBox="true"/>
          <p:nvPr/>
        </p:nvSpPr>
        <p:spPr>
          <a:xfrm rot="0">
            <a:off x="1194221" y="5653953"/>
            <a:ext cx="13902234" cy="118681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Bold"/>
              </a:rPr>
              <a:t>Do</a:t>
            </a:r>
            <a:r>
              <a:rPr lang="en-US" sz="3399">
                <a:solidFill>
                  <a:srgbClr val="000000"/>
                </a:solidFill>
                <a:latin typeface="Open Sans Light Bold"/>
              </a:rPr>
              <a:t> age has an affect on years of experience and winning award ?</a:t>
            </a:r>
          </a:p>
          <a:p>
            <a:pPr algn="ctr">
              <a:lnSpc>
                <a:spcPts val="4759"/>
              </a:lnSpc>
            </a:pPr>
          </a:p>
        </p:txBody>
      </p:sp>
      <p:sp>
        <p:nvSpPr>
          <p:cNvPr name="TextBox 6" id="6"/>
          <p:cNvSpPr txBox="true"/>
          <p:nvPr/>
        </p:nvSpPr>
        <p:spPr>
          <a:xfrm rot="0">
            <a:off x="1194221" y="6774093"/>
            <a:ext cx="9154021" cy="5835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Bold"/>
              </a:rPr>
              <a:t>Who has the most won , females or males?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92421"/>
            <a:ext cx="7045460" cy="2280968"/>
          </a:xfrm>
          <a:prstGeom prst="rect">
            <a:avLst/>
          </a:prstGeom>
        </p:spPr>
      </p:pic>
      <p:pic>
        <p:nvPicPr>
          <p:cNvPr name="Picture 3" id="3"/>
          <p:cNvPicPr>
            <a:picLocks noChangeAspect="true"/>
          </p:cNvPicPr>
          <p:nvPr/>
        </p:nvPicPr>
        <p:blipFill>
          <a:blip r:embed="rId4"/>
          <a:srcRect l="14186" t="5046" r="7479" b="0"/>
          <a:stretch>
            <a:fillRect/>
          </a:stretch>
        </p:blipFill>
        <p:spPr>
          <a:xfrm flipH="false" flipV="false" rot="0">
            <a:off x="11767029" y="2312989"/>
            <a:ext cx="3408214" cy="2830511"/>
          </a:xfrm>
          <a:prstGeom prst="rect">
            <a:avLst/>
          </a:prstGeom>
        </p:spPr>
      </p:pic>
      <p:pic>
        <p:nvPicPr>
          <p:cNvPr name="Picture 4" id="4"/>
          <p:cNvPicPr>
            <a:picLocks noChangeAspect="true"/>
          </p:cNvPicPr>
          <p:nvPr/>
        </p:nvPicPr>
        <p:blipFill>
          <a:blip r:embed="rId5"/>
          <a:srcRect l="3774" t="5201" r="3145" b="9224"/>
          <a:stretch>
            <a:fillRect/>
          </a:stretch>
        </p:blipFill>
        <p:spPr>
          <a:xfrm flipH="false" flipV="false" rot="0">
            <a:off x="8650116" y="5204463"/>
            <a:ext cx="3078813" cy="2830511"/>
          </a:xfrm>
          <a:prstGeom prst="rect">
            <a:avLst/>
          </a:prstGeom>
        </p:spPr>
      </p:pic>
      <p:sp>
        <p:nvSpPr>
          <p:cNvPr name="TextBox 5" id="5"/>
          <p:cNvSpPr txBox="true"/>
          <p:nvPr/>
        </p:nvSpPr>
        <p:spPr>
          <a:xfrm rot="0">
            <a:off x="-382888" y="710637"/>
            <a:ext cx="6180640" cy="1398270"/>
          </a:xfrm>
          <a:prstGeom prst="rect">
            <a:avLst/>
          </a:prstGeom>
        </p:spPr>
        <p:txBody>
          <a:bodyPr anchor="t" rtlCol="false" tIns="0" lIns="0" bIns="0" rIns="0">
            <a:spAutoFit/>
          </a:bodyPr>
          <a:lstStyle/>
          <a:p>
            <a:pPr marL="1770384" indent="-885192" lvl="1">
              <a:lnSpc>
                <a:spcPts val="11480"/>
              </a:lnSpc>
              <a:buFont typeface="Arial"/>
              <a:buChar char="•"/>
            </a:pPr>
            <a:r>
              <a:rPr lang="en-US" sz="8200">
                <a:solidFill>
                  <a:srgbClr val="000000"/>
                </a:solidFill>
                <a:latin typeface="Open Sans Extra Bold"/>
              </a:rPr>
              <a:t>TOOls</a:t>
            </a:r>
          </a:p>
        </p:txBody>
      </p:sp>
      <p:sp>
        <p:nvSpPr>
          <p:cNvPr name="TextBox 6" id="6"/>
          <p:cNvSpPr txBox="true"/>
          <p:nvPr/>
        </p:nvSpPr>
        <p:spPr>
          <a:xfrm rot="0">
            <a:off x="9139238" y="4653915"/>
            <a:ext cx="9525" cy="883920"/>
          </a:xfrm>
          <a:prstGeom prst="rect">
            <a:avLst/>
          </a:prstGeom>
        </p:spPr>
        <p:txBody>
          <a:bodyPr anchor="t" rtlCol="false" tIns="0" lIns="0" bIns="0" rIns="0">
            <a:spAutoFit/>
          </a:bodyPr>
          <a:lstStyle/>
          <a:p>
            <a:pPr algn="ctr">
              <a:lnSpc>
                <a:spcPts val="7279"/>
              </a:lnSpc>
            </a:pPr>
          </a:p>
        </p:txBody>
      </p:sp>
      <p:sp>
        <p:nvSpPr>
          <p:cNvPr name="TextBox 7" id="7"/>
          <p:cNvSpPr txBox="true"/>
          <p:nvPr/>
        </p:nvSpPr>
        <p:spPr>
          <a:xfrm rot="0">
            <a:off x="163304" y="2677396"/>
            <a:ext cx="5414864" cy="8839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Open Sans Bold"/>
              </a:rPr>
              <a:t>Technologies</a:t>
            </a:r>
          </a:p>
        </p:txBody>
      </p:sp>
      <p:sp>
        <p:nvSpPr>
          <p:cNvPr name="TextBox 8" id="8"/>
          <p:cNvSpPr txBox="true"/>
          <p:nvPr/>
        </p:nvSpPr>
        <p:spPr>
          <a:xfrm rot="0">
            <a:off x="-232497" y="4040984"/>
            <a:ext cx="5081588" cy="1790065"/>
          </a:xfrm>
          <a:prstGeom prst="rect">
            <a:avLst/>
          </a:prstGeom>
        </p:spPr>
        <p:txBody>
          <a:bodyPr anchor="t" rtlCol="false" tIns="0" lIns="0" bIns="0" rIns="0">
            <a:spAutoFit/>
          </a:bodyPr>
          <a:lstStyle/>
          <a:p>
            <a:pPr algn="ctr">
              <a:lnSpc>
                <a:spcPts val="4759"/>
              </a:lnSpc>
            </a:pPr>
            <a:r>
              <a:rPr lang="en-US" sz="3399">
                <a:solidFill>
                  <a:srgbClr val="737B8E"/>
                </a:solidFill>
                <a:latin typeface="Open Sans Light Bold"/>
              </a:rPr>
              <a:t>PYthon</a:t>
            </a:r>
          </a:p>
          <a:p>
            <a:pPr algn="ctr">
              <a:lnSpc>
                <a:spcPts val="4759"/>
              </a:lnSpc>
            </a:pPr>
            <a:r>
              <a:rPr lang="en-US" sz="1200">
                <a:solidFill>
                  <a:srgbClr val="737B8E"/>
                </a:solidFill>
                <a:latin typeface="Arimo Bold"/>
              </a:rPr>
              <a:t>Jupyter</a:t>
            </a:r>
          </a:p>
          <a:p>
            <a:pPr algn="ctr">
              <a:lnSpc>
                <a:spcPts val="4759"/>
              </a:lnSpc>
            </a:pPr>
          </a:p>
        </p:txBody>
      </p:sp>
      <p:sp>
        <p:nvSpPr>
          <p:cNvPr name="TextBox 9" id="9"/>
          <p:cNvSpPr txBox="true"/>
          <p:nvPr/>
        </p:nvSpPr>
        <p:spPr>
          <a:xfrm rot="0">
            <a:off x="163304" y="5735799"/>
            <a:ext cx="5741472" cy="8839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Open Sans Bold"/>
              </a:rPr>
              <a:t>Libraries</a:t>
            </a:r>
          </a:p>
        </p:txBody>
      </p:sp>
      <p:sp>
        <p:nvSpPr>
          <p:cNvPr name="TextBox 10" id="10"/>
          <p:cNvSpPr txBox="true"/>
          <p:nvPr/>
        </p:nvSpPr>
        <p:spPr>
          <a:xfrm rot="0">
            <a:off x="1340782" y="7114759"/>
            <a:ext cx="5081588" cy="2996565"/>
          </a:xfrm>
          <a:prstGeom prst="rect">
            <a:avLst/>
          </a:prstGeom>
        </p:spPr>
        <p:txBody>
          <a:bodyPr anchor="t" rtlCol="false" tIns="0" lIns="0" bIns="0" rIns="0">
            <a:spAutoFit/>
          </a:bodyPr>
          <a:lstStyle/>
          <a:p>
            <a:pPr>
              <a:lnSpc>
                <a:spcPts val="4759"/>
              </a:lnSpc>
            </a:pPr>
            <a:r>
              <a:rPr lang="en-US" sz="3399">
                <a:solidFill>
                  <a:srgbClr val="737373"/>
                </a:solidFill>
                <a:latin typeface="Open Sans Light Bold"/>
              </a:rPr>
              <a:t>Pandas</a:t>
            </a:r>
          </a:p>
          <a:p>
            <a:pPr>
              <a:lnSpc>
                <a:spcPts val="4759"/>
              </a:lnSpc>
            </a:pPr>
            <a:r>
              <a:rPr lang="en-US" sz="1200">
                <a:solidFill>
                  <a:srgbClr val="737373"/>
                </a:solidFill>
                <a:latin typeface="Arimo Bold"/>
              </a:rPr>
              <a:t>Nunmpy</a:t>
            </a:r>
          </a:p>
          <a:p>
            <a:pPr>
              <a:lnSpc>
                <a:spcPts val="4759"/>
              </a:lnSpc>
            </a:pPr>
            <a:r>
              <a:rPr lang="en-US" sz="1200">
                <a:solidFill>
                  <a:srgbClr val="737373"/>
                </a:solidFill>
                <a:latin typeface="Arimo Bold"/>
              </a:rPr>
              <a:t>Matplotlibe</a:t>
            </a:r>
          </a:p>
          <a:p>
            <a:pPr>
              <a:lnSpc>
                <a:spcPts val="4759"/>
              </a:lnSpc>
            </a:pPr>
            <a:r>
              <a:rPr lang="en-US" sz="1200">
                <a:solidFill>
                  <a:srgbClr val="737373"/>
                </a:solidFill>
                <a:latin typeface="Arimo Bold"/>
              </a:rPr>
              <a:t>seaborn</a:t>
            </a:r>
          </a:p>
          <a:p>
            <a:pPr algn="ctr">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348405" y="328266"/>
            <a:ext cx="7639810" cy="2473389"/>
          </a:xfrm>
          <a:prstGeom prst="rect">
            <a:avLst/>
          </a:prstGeom>
        </p:spPr>
      </p:pic>
      <p:pic>
        <p:nvPicPr>
          <p:cNvPr name="Picture 3" id="3"/>
          <p:cNvPicPr>
            <a:picLocks noChangeAspect="true"/>
          </p:cNvPicPr>
          <p:nvPr/>
        </p:nvPicPr>
        <p:blipFill>
          <a:blip r:embed="rId4"/>
          <a:srcRect l="0" t="0" r="0" b="735"/>
          <a:stretch>
            <a:fillRect/>
          </a:stretch>
        </p:blipFill>
        <p:spPr>
          <a:xfrm flipH="false" flipV="false" rot="1936499">
            <a:off x="1514894" y="3976608"/>
            <a:ext cx="3351124" cy="3552983"/>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1895439">
            <a:off x="7321383" y="3978691"/>
            <a:ext cx="3334581" cy="3561635"/>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1375343">
            <a:off x="13028024" y="3905909"/>
            <a:ext cx="3292619" cy="3516816"/>
          </a:xfrm>
          <a:prstGeom prst="rect">
            <a:avLst/>
          </a:prstGeom>
        </p:spPr>
      </p:pic>
      <p:sp>
        <p:nvSpPr>
          <p:cNvPr name="TextBox 6" id="6"/>
          <p:cNvSpPr txBox="true"/>
          <p:nvPr/>
        </p:nvSpPr>
        <p:spPr>
          <a:xfrm rot="0">
            <a:off x="0" y="541267"/>
            <a:ext cx="10818840" cy="1510030"/>
          </a:xfrm>
          <a:prstGeom prst="rect">
            <a:avLst/>
          </a:prstGeom>
        </p:spPr>
        <p:txBody>
          <a:bodyPr anchor="t" rtlCol="false" tIns="0" lIns="0" bIns="0" rIns="0">
            <a:spAutoFit/>
          </a:bodyPr>
          <a:lstStyle/>
          <a:p>
            <a:pPr marL="1899921" indent="-949961" lvl="1">
              <a:lnSpc>
                <a:spcPts val="12320"/>
              </a:lnSpc>
              <a:buFont typeface="Arial"/>
              <a:buChar char="•"/>
            </a:pPr>
            <a:r>
              <a:rPr lang="en-US" sz="8800">
                <a:solidFill>
                  <a:srgbClr val="000000"/>
                </a:solidFill>
                <a:latin typeface="Open Sans Extra Bold"/>
              </a:rPr>
              <a:t>work flow </a:t>
            </a:r>
          </a:p>
        </p:txBody>
      </p:sp>
      <p:sp>
        <p:nvSpPr>
          <p:cNvPr name="TextBox 7" id="7"/>
          <p:cNvSpPr txBox="true"/>
          <p:nvPr/>
        </p:nvSpPr>
        <p:spPr>
          <a:xfrm rot="0">
            <a:off x="1442514" y="5273793"/>
            <a:ext cx="3495883" cy="695324"/>
          </a:xfrm>
          <a:prstGeom prst="rect">
            <a:avLst/>
          </a:prstGeom>
        </p:spPr>
        <p:txBody>
          <a:bodyPr anchor="t" rtlCol="false" tIns="0" lIns="0" bIns="0" rIns="0">
            <a:spAutoFit/>
          </a:bodyPr>
          <a:lstStyle/>
          <a:p>
            <a:pPr algn="ctr">
              <a:lnSpc>
                <a:spcPts val="5600"/>
              </a:lnSpc>
            </a:pPr>
            <a:r>
              <a:rPr lang="en-US" sz="4000">
                <a:solidFill>
                  <a:srgbClr val="000000"/>
                </a:solidFill>
                <a:latin typeface="Open Sans Bold"/>
              </a:rPr>
              <a:t>1-import data</a:t>
            </a:r>
          </a:p>
        </p:txBody>
      </p:sp>
      <p:sp>
        <p:nvSpPr>
          <p:cNvPr name="TextBox 8" id="8"/>
          <p:cNvSpPr txBox="true"/>
          <p:nvPr/>
        </p:nvSpPr>
        <p:spPr>
          <a:xfrm rot="-96851">
            <a:off x="7187991" y="4784849"/>
            <a:ext cx="3599869" cy="2282825"/>
          </a:xfrm>
          <a:prstGeom prst="rect">
            <a:avLst/>
          </a:prstGeom>
        </p:spPr>
        <p:txBody>
          <a:bodyPr anchor="t" rtlCol="false" tIns="0" lIns="0" bIns="0" rIns="0">
            <a:spAutoFit/>
          </a:bodyPr>
          <a:lstStyle/>
          <a:p>
            <a:pPr algn="ctr">
              <a:lnSpc>
                <a:spcPts val="5600"/>
              </a:lnSpc>
            </a:pPr>
            <a:r>
              <a:rPr lang="en-US" sz="4000">
                <a:solidFill>
                  <a:srgbClr val="000000"/>
                </a:solidFill>
                <a:latin typeface="Open Sans Bold"/>
              </a:rPr>
              <a:t>2-Cleaning Data</a:t>
            </a:r>
          </a:p>
          <a:p>
            <a:pPr algn="ctr">
              <a:lnSpc>
                <a:spcPts val="7000"/>
              </a:lnSpc>
            </a:pPr>
          </a:p>
        </p:txBody>
      </p:sp>
      <p:sp>
        <p:nvSpPr>
          <p:cNvPr name="TextBox 9" id="9"/>
          <p:cNvSpPr txBox="true"/>
          <p:nvPr/>
        </p:nvSpPr>
        <p:spPr>
          <a:xfrm rot="0">
            <a:off x="12926392" y="4595495"/>
            <a:ext cx="3495883" cy="2229485"/>
          </a:xfrm>
          <a:prstGeom prst="rect">
            <a:avLst/>
          </a:prstGeom>
        </p:spPr>
        <p:txBody>
          <a:bodyPr anchor="t" rtlCol="false" tIns="0" lIns="0" bIns="0" rIns="0">
            <a:spAutoFit/>
          </a:bodyPr>
          <a:lstStyle/>
          <a:p>
            <a:pPr algn="ctr">
              <a:lnSpc>
                <a:spcPts val="5600"/>
              </a:lnSpc>
            </a:pPr>
            <a:r>
              <a:rPr lang="en-US" sz="4000">
                <a:solidFill>
                  <a:srgbClr val="000000"/>
                </a:solidFill>
                <a:latin typeface="Open Sans Bold"/>
              </a:rPr>
              <a:t>3-Answer Questions</a:t>
            </a:r>
          </a:p>
          <a:p>
            <a:pPr algn="ctr">
              <a:lnSpc>
                <a:spcPts val="658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028700"/>
            <a:ext cx="7639810" cy="2473389"/>
          </a:xfrm>
          <a:prstGeom prst="rect">
            <a:avLst/>
          </a:prstGeom>
        </p:spPr>
      </p:pic>
      <p:pic>
        <p:nvPicPr>
          <p:cNvPr name="Picture 3" id="3"/>
          <p:cNvPicPr>
            <a:picLocks noChangeAspect="true"/>
          </p:cNvPicPr>
          <p:nvPr/>
        </p:nvPicPr>
        <p:blipFill>
          <a:blip r:embed="rId4"/>
          <a:srcRect l="0" t="2620" r="1007" b="2620"/>
          <a:stretch>
            <a:fillRect/>
          </a:stretch>
        </p:blipFill>
        <p:spPr>
          <a:xfrm flipH="false" flipV="false" rot="0">
            <a:off x="6193776" y="7076633"/>
            <a:ext cx="11065524" cy="1840996"/>
          </a:xfrm>
          <a:prstGeom prst="rect">
            <a:avLst/>
          </a:prstGeom>
        </p:spPr>
      </p:pic>
      <p:sp>
        <p:nvSpPr>
          <p:cNvPr name="TextBox 4" id="4"/>
          <p:cNvSpPr txBox="true"/>
          <p:nvPr/>
        </p:nvSpPr>
        <p:spPr>
          <a:xfrm rot="0">
            <a:off x="839910" y="6981383"/>
            <a:ext cx="4780955" cy="8839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Open Sans Bold"/>
              </a:rPr>
              <a:t>23490 rows</a:t>
            </a:r>
          </a:p>
        </p:txBody>
      </p:sp>
      <p:sp>
        <p:nvSpPr>
          <p:cNvPr name="TextBox 5" id="5"/>
          <p:cNvSpPr txBox="true"/>
          <p:nvPr/>
        </p:nvSpPr>
        <p:spPr>
          <a:xfrm rot="0">
            <a:off x="839910" y="7770053"/>
            <a:ext cx="4842570" cy="883920"/>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Open Sans Bold"/>
              </a:rPr>
              <a:t>10 columns</a:t>
            </a:r>
          </a:p>
        </p:txBody>
      </p:sp>
      <p:sp>
        <p:nvSpPr>
          <p:cNvPr name="TextBox 6" id="6"/>
          <p:cNvSpPr txBox="true"/>
          <p:nvPr/>
        </p:nvSpPr>
        <p:spPr>
          <a:xfrm rot="0">
            <a:off x="1361587" y="5048250"/>
            <a:ext cx="10728623" cy="8839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Get this data from KAGGLE.COM </a:t>
            </a:r>
          </a:p>
        </p:txBody>
      </p:sp>
      <p:sp>
        <p:nvSpPr>
          <p:cNvPr name="TextBox 7" id="7"/>
          <p:cNvSpPr txBox="true"/>
          <p:nvPr/>
        </p:nvSpPr>
        <p:spPr>
          <a:xfrm rot="0">
            <a:off x="686580" y="1278983"/>
            <a:ext cx="6573738" cy="1533525"/>
          </a:xfrm>
          <a:prstGeom prst="rect">
            <a:avLst/>
          </a:prstGeom>
        </p:spPr>
        <p:txBody>
          <a:bodyPr anchor="t" rtlCol="false" tIns="0" lIns="0" bIns="0" rIns="0">
            <a:spAutoFit/>
          </a:bodyPr>
          <a:lstStyle/>
          <a:p>
            <a:pPr algn="ctr" marL="1943100" indent="-971550" lvl="1">
              <a:lnSpc>
                <a:spcPts val="12599"/>
              </a:lnSpc>
              <a:buFont typeface="Arial"/>
              <a:buChar char="•"/>
            </a:pPr>
            <a:r>
              <a:rPr lang="en-US" sz="9000">
                <a:solidFill>
                  <a:srgbClr val="000000"/>
                </a:solidFill>
                <a:latin typeface="Open Sans Extra Bold"/>
              </a:rPr>
              <a:t>Dataset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912" r="0" b="7912"/>
          <a:stretch>
            <a:fillRect/>
          </a:stretch>
        </p:blipFill>
        <p:spPr>
          <a:xfrm flipH="false" flipV="false" rot="0">
            <a:off x="8116233" y="279403"/>
            <a:ext cx="11149624" cy="9385111"/>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76422" y="1028700"/>
            <a:ext cx="7639810" cy="2473389"/>
          </a:xfrm>
          <a:prstGeom prst="rect">
            <a:avLst/>
          </a:prstGeom>
        </p:spPr>
      </p:pic>
      <p:sp>
        <p:nvSpPr>
          <p:cNvPr name="TextBox 4" id="4"/>
          <p:cNvSpPr txBox="true"/>
          <p:nvPr/>
        </p:nvSpPr>
        <p:spPr>
          <a:xfrm rot="0">
            <a:off x="268368" y="1259321"/>
            <a:ext cx="7639810"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Results</a:t>
            </a:r>
          </a:p>
        </p:txBody>
      </p:sp>
      <p:sp>
        <p:nvSpPr>
          <p:cNvPr name="TextBox 5" id="5"/>
          <p:cNvSpPr txBox="true"/>
          <p:nvPr/>
        </p:nvSpPr>
        <p:spPr>
          <a:xfrm rot="0">
            <a:off x="73180" y="4735266"/>
            <a:ext cx="8695961" cy="17900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Bold"/>
              </a:rPr>
              <a:t>Which </a:t>
            </a:r>
            <a:r>
              <a:rPr lang="en-US" sz="3399">
                <a:solidFill>
                  <a:srgbClr val="000000"/>
                </a:solidFill>
                <a:latin typeface="Open Sans Light Bold"/>
              </a:rPr>
              <a:t>department has the most award wins?</a:t>
            </a:r>
          </a:p>
          <a:p>
            <a:pPr algn="ctr">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824191" y="-995530"/>
            <a:ext cx="12278060" cy="1227806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1246828"/>
            <a:ext cx="7639810" cy="2473389"/>
          </a:xfrm>
          <a:prstGeom prst="rect">
            <a:avLst/>
          </a:prstGeom>
        </p:spPr>
      </p:pic>
      <p:sp>
        <p:nvSpPr>
          <p:cNvPr name="TextBox 4" id="4"/>
          <p:cNvSpPr txBox="true"/>
          <p:nvPr/>
        </p:nvSpPr>
        <p:spPr>
          <a:xfrm rot="0">
            <a:off x="1361587" y="1366106"/>
            <a:ext cx="4359970"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Results</a:t>
            </a:r>
          </a:p>
        </p:txBody>
      </p:sp>
      <p:sp>
        <p:nvSpPr>
          <p:cNvPr name="TextBox 5" id="5"/>
          <p:cNvSpPr txBox="true"/>
          <p:nvPr/>
        </p:nvSpPr>
        <p:spPr>
          <a:xfrm rot="0">
            <a:off x="0" y="4830280"/>
            <a:ext cx="7883662" cy="179006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Bold"/>
              </a:rPr>
              <a:t>Do</a:t>
            </a:r>
            <a:r>
              <a:rPr lang="en-US" sz="3399">
                <a:solidFill>
                  <a:srgbClr val="000000"/>
                </a:solidFill>
                <a:latin typeface="Open Sans Light Bold"/>
              </a:rPr>
              <a:t> age has an affect on years of experience and winning award ?</a:t>
            </a:r>
          </a:p>
          <a:p>
            <a:pPr algn="ctr">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DAEv_QyUu50</dc:identifier>
  <dcterms:modified xsi:type="dcterms:W3CDTF">2011-08-01T06:04:30Z</dcterms:modified>
  <cp:revision>1</cp:revision>
  <dc:title>HR Analytics</dc:title>
</cp:coreProperties>
</file>