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mo" panose="020B0604020202020204" charset="0"/>
      <p:regular r:id="rId14"/>
    </p:embeddedFont>
    <p:embeddedFont>
      <p:font typeface="Arimo Bold" panose="020B0604020202020204" charset="0"/>
      <p:regular r:id="rId15"/>
    </p:embeddedFont>
    <p:embeddedFont>
      <p:font typeface="Calibri" panose="020F0502020204030204" pitchFamily="34" charset="0"/>
      <p:regular r:id="rId16"/>
      <p:bold r:id="rId17"/>
    </p:embeddedFont>
    <p:embeddedFont>
      <p:font typeface="Open Sans" panose="020B0606030504020204" pitchFamily="34" charset="0"/>
      <p:regular r:id="rId18"/>
    </p:embeddedFont>
    <p:embeddedFont>
      <p:font typeface="Open Sans Bold" panose="020B0806030504020204" charset="0"/>
      <p:regular r:id="rId19"/>
    </p:embeddedFont>
    <p:embeddedFont>
      <p:font typeface="Open Sans Extra Bold" panose="020B0604020202020204" charset="0"/>
      <p:regular r:id="rId20"/>
    </p:embeddedFont>
    <p:embeddedFont>
      <p:font typeface="Open Sans Light Bold" panose="020B0604020202020204" charset="0"/>
      <p:regular r:id="rId21"/>
    </p:embeddedFont>
    <p:embeddedFont>
      <p:font typeface="RoxboroughCF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26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1467932" y="3929444"/>
            <a:ext cx="12653784" cy="3473391"/>
          </a:xfrm>
          <a:prstGeom prst="rect">
            <a:avLst/>
          </a:prstGeom>
        </p:spPr>
        <p:txBody>
          <a:bodyPr lIns="0" tIns="0" rIns="0" bIns="0" rtlCol="0" anchor="t">
            <a:spAutoFit/>
          </a:bodyPr>
          <a:lstStyle/>
          <a:p>
            <a:pPr algn="ctr">
              <a:lnSpc>
                <a:spcPts val="13466"/>
              </a:lnSpc>
            </a:pPr>
            <a:r>
              <a:rPr lang="en-US" sz="12704">
                <a:solidFill>
                  <a:srgbClr val="000000"/>
                </a:solidFill>
                <a:latin typeface="RoxboroughCF Bold"/>
              </a:rPr>
              <a:t>HR Analytics</a:t>
            </a:r>
          </a:p>
          <a:p>
            <a:pPr algn="ctr">
              <a:lnSpc>
                <a:spcPts val="13466"/>
              </a:lnSpc>
            </a:pPr>
            <a:endParaRPr lang="en-US" sz="12704">
              <a:solidFill>
                <a:srgbClr val="000000"/>
              </a:solidFill>
              <a:latin typeface="RoxboroughCF Bold"/>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092855" y="5432681"/>
            <a:ext cx="7639810" cy="2473389"/>
          </a:xfrm>
          <a:prstGeom prst="rect">
            <a:avLst/>
          </a:prstGeom>
        </p:spPr>
      </p:pic>
      <p:pic>
        <p:nvPicPr>
          <p:cNvPr id="4" name="Picture 4"/>
          <p:cNvPicPr>
            <a:picLocks noChangeAspect="1"/>
          </p:cNvPicPr>
          <p:nvPr/>
        </p:nvPicPr>
        <p:blipFill>
          <a:blip r:embed="rId4"/>
          <a:srcRect t="427" b="427"/>
          <a:stretch>
            <a:fillRect/>
          </a:stretch>
        </p:blipFill>
        <p:spPr>
          <a:xfrm>
            <a:off x="13185992" y="427872"/>
            <a:ext cx="4682244" cy="1201656"/>
          </a:xfrm>
          <a:prstGeom prst="rect">
            <a:avLst/>
          </a:prstGeom>
        </p:spPr>
      </p:pic>
      <p:sp>
        <p:nvSpPr>
          <p:cNvPr id="5" name="TextBox 5"/>
          <p:cNvSpPr txBox="1"/>
          <p:nvPr/>
        </p:nvSpPr>
        <p:spPr>
          <a:xfrm>
            <a:off x="-1174362" y="5356481"/>
            <a:ext cx="12420010" cy="669289"/>
          </a:xfrm>
          <a:prstGeom prst="rect">
            <a:avLst/>
          </a:prstGeom>
        </p:spPr>
        <p:txBody>
          <a:bodyPr lIns="0" tIns="0" rIns="0" bIns="0" rtlCol="0" anchor="t">
            <a:spAutoFit/>
          </a:bodyPr>
          <a:lstStyle/>
          <a:p>
            <a:pPr algn="ctr">
              <a:lnSpc>
                <a:spcPts val="5460"/>
              </a:lnSpc>
            </a:pPr>
            <a:r>
              <a:rPr lang="en-US" sz="3900">
                <a:solidFill>
                  <a:srgbClr val="000000"/>
                </a:solidFill>
                <a:latin typeface="Open Sans Bold"/>
              </a:rPr>
              <a:t>RAYAN ABDULAZIZ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81" b="81"/>
          <a:stretch>
            <a:fillRect/>
          </a:stretch>
        </p:blipFill>
        <p:spPr>
          <a:xfrm>
            <a:off x="7058602" y="-1176822"/>
            <a:ext cx="12306087" cy="1228601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9666" y="1028700"/>
            <a:ext cx="7639810" cy="2473389"/>
          </a:xfrm>
          <a:prstGeom prst="rect">
            <a:avLst/>
          </a:prstGeom>
        </p:spPr>
      </p:pic>
      <p:sp>
        <p:nvSpPr>
          <p:cNvPr id="4" name="TextBox 4"/>
          <p:cNvSpPr txBox="1"/>
          <p:nvPr/>
        </p:nvSpPr>
        <p:spPr>
          <a:xfrm>
            <a:off x="249666" y="5484155"/>
            <a:ext cx="7138988" cy="17900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Bold"/>
              </a:rPr>
              <a:t>Who has the most won , females or males?</a:t>
            </a:r>
          </a:p>
          <a:p>
            <a:pPr algn="ctr">
              <a:lnSpc>
                <a:spcPts val="4759"/>
              </a:lnSpc>
            </a:pPr>
            <a:endParaRPr lang="en-US" sz="3399">
              <a:solidFill>
                <a:srgbClr val="000000"/>
              </a:solidFill>
              <a:latin typeface="Open Sans Light Bold"/>
            </a:endParaRPr>
          </a:p>
        </p:txBody>
      </p:sp>
      <p:sp>
        <p:nvSpPr>
          <p:cNvPr id="5" name="TextBox 5"/>
          <p:cNvSpPr txBox="1"/>
          <p:nvPr/>
        </p:nvSpPr>
        <p:spPr>
          <a:xfrm>
            <a:off x="0" y="1417669"/>
            <a:ext cx="7639810" cy="1533525"/>
          </a:xfrm>
          <a:prstGeom prst="rect">
            <a:avLst/>
          </a:prstGeom>
        </p:spPr>
        <p:txBody>
          <a:bodyPr lIns="0" tIns="0" rIns="0" bIns="0" rtlCol="0" anchor="t">
            <a:spAutoFit/>
          </a:bodyPr>
          <a:lstStyle/>
          <a:p>
            <a:pPr algn="ctr">
              <a:lnSpc>
                <a:spcPts val="12599"/>
              </a:lnSpc>
            </a:pPr>
            <a:r>
              <a:rPr lang="en-US" sz="9000" dirty="0">
                <a:solidFill>
                  <a:srgbClr val="000000"/>
                </a:solidFill>
                <a:latin typeface="Open Sans Extra Bold"/>
              </a:rPr>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0200" y="866775"/>
            <a:ext cx="7639810" cy="2473389"/>
          </a:xfrm>
          <a:prstGeom prst="rect">
            <a:avLst/>
          </a:prstGeom>
        </p:spPr>
      </p:pic>
      <p:sp>
        <p:nvSpPr>
          <p:cNvPr id="3" name="TextBox 3"/>
          <p:cNvSpPr txBox="1"/>
          <p:nvPr/>
        </p:nvSpPr>
        <p:spPr>
          <a:xfrm>
            <a:off x="838200" y="1104900"/>
            <a:ext cx="8153400" cy="1492140"/>
          </a:xfrm>
          <a:prstGeom prst="rect">
            <a:avLst/>
          </a:prstGeom>
        </p:spPr>
        <p:txBody>
          <a:bodyPr wrap="square" lIns="0" tIns="0" rIns="0" bIns="0" rtlCol="0" anchor="t">
            <a:spAutoFit/>
          </a:bodyPr>
          <a:lstStyle/>
          <a:p>
            <a:pPr marL="1943100" lvl="1" indent="-971550" algn="r">
              <a:lnSpc>
                <a:spcPts val="12599"/>
              </a:lnSpc>
              <a:buFont typeface="Arial"/>
              <a:buChar char="•"/>
            </a:pPr>
            <a:r>
              <a:rPr lang="en-US" sz="9600" b="1" dirty="0">
                <a:solidFill>
                  <a:srgbClr val="000000"/>
                </a:solidFill>
                <a:latin typeface="Arimo"/>
              </a:rPr>
              <a:t>Conclusion</a:t>
            </a:r>
          </a:p>
        </p:txBody>
      </p:sp>
      <p:sp>
        <p:nvSpPr>
          <p:cNvPr id="4" name="TextBox 4"/>
          <p:cNvSpPr txBox="1"/>
          <p:nvPr/>
        </p:nvSpPr>
        <p:spPr>
          <a:xfrm>
            <a:off x="0" y="5688369"/>
            <a:ext cx="18288000" cy="1755775"/>
          </a:xfrm>
          <a:prstGeom prst="rect">
            <a:avLst/>
          </a:prstGeom>
        </p:spPr>
        <p:txBody>
          <a:bodyPr lIns="0" tIns="0" rIns="0" bIns="0" rtlCol="0" anchor="t">
            <a:spAutoFit/>
          </a:bodyPr>
          <a:lstStyle/>
          <a:p>
            <a:pPr algn="ctr">
              <a:lnSpc>
                <a:spcPts val="7000"/>
              </a:lnSpc>
            </a:pPr>
            <a:r>
              <a:rPr lang="en-US" sz="5000">
                <a:solidFill>
                  <a:srgbClr val="000000"/>
                </a:solidFill>
                <a:latin typeface="Open Sans Bold"/>
              </a:rPr>
              <a:t>In conclusion, this result will help the company identify the most superior employees.</a:t>
            </a:r>
          </a:p>
        </p:txBody>
      </p:sp>
      <p:pic>
        <p:nvPicPr>
          <p:cNvPr id="5" name="Picture 5"/>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24095" y="3906806"/>
            <a:ext cx="7639810" cy="2473389"/>
          </a:xfrm>
          <a:prstGeom prst="rect">
            <a:avLst/>
          </a:prstGeom>
        </p:spPr>
      </p:pic>
      <p:sp>
        <p:nvSpPr>
          <p:cNvPr id="3" name="TextBox 3"/>
          <p:cNvSpPr txBox="1"/>
          <p:nvPr/>
        </p:nvSpPr>
        <p:spPr>
          <a:xfrm>
            <a:off x="9139238" y="4653915"/>
            <a:ext cx="9525" cy="883920"/>
          </a:xfrm>
          <a:prstGeom prst="rect">
            <a:avLst/>
          </a:prstGeom>
        </p:spPr>
        <p:txBody>
          <a:bodyPr lIns="0" tIns="0" rIns="0" bIns="0" rtlCol="0" anchor="t">
            <a:spAutoFit/>
          </a:bodyPr>
          <a:lstStyle/>
          <a:p>
            <a:pPr algn="ctr">
              <a:lnSpc>
                <a:spcPts val="7279"/>
              </a:lnSpc>
            </a:pPr>
            <a:endParaRPr/>
          </a:p>
        </p:txBody>
      </p:sp>
      <p:sp>
        <p:nvSpPr>
          <p:cNvPr id="4" name="TextBox 4"/>
          <p:cNvSpPr txBox="1"/>
          <p:nvPr/>
        </p:nvSpPr>
        <p:spPr>
          <a:xfrm>
            <a:off x="6754465" y="4295775"/>
            <a:ext cx="4779070" cy="1533525"/>
          </a:xfrm>
          <a:prstGeom prst="rect">
            <a:avLst/>
          </a:prstGeom>
        </p:spPr>
        <p:txBody>
          <a:bodyPr lIns="0" tIns="0" rIns="0" bIns="0" rtlCol="0" anchor="t">
            <a:spAutoFit/>
          </a:bodyPr>
          <a:lstStyle/>
          <a:p>
            <a:pPr algn="ctr">
              <a:lnSpc>
                <a:spcPts val="12599"/>
              </a:lnSpc>
            </a:pPr>
            <a:r>
              <a:rPr lang="en-US" sz="9000" dirty="0">
                <a:solidFill>
                  <a:srgbClr val="000000"/>
                </a:solidFill>
                <a:latin typeface="Open Sans Extra Bold"/>
              </a:rPr>
              <a:t>Thanks</a:t>
            </a:r>
          </a:p>
        </p:txBody>
      </p:sp>
      <p:pic>
        <p:nvPicPr>
          <p:cNvPr id="5" name="Picture 5"/>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pSp>
        <p:nvGrpSpPr>
          <p:cNvPr id="2" name="Group 2"/>
          <p:cNvGrpSpPr/>
          <p:nvPr/>
        </p:nvGrpSpPr>
        <p:grpSpPr>
          <a:xfrm>
            <a:off x="3624960" y="6363211"/>
            <a:ext cx="719550" cy="719550"/>
            <a:chOff x="0" y="0"/>
            <a:chExt cx="959400" cy="959400"/>
          </a:xfrm>
        </p:grpSpPr>
        <p:grpSp>
          <p:nvGrpSpPr>
            <p:cNvPr id="3" name="Group 3"/>
            <p:cNvGrpSpPr/>
            <p:nvPr/>
          </p:nvGrpSpPr>
          <p:grpSpPr>
            <a:xfrm>
              <a:off x="0" y="0"/>
              <a:ext cx="959400" cy="95940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5" name="TextBox 5"/>
            <p:cNvSpPr txBox="1"/>
            <p:nvPr/>
          </p:nvSpPr>
          <p:spPr>
            <a:xfrm>
              <a:off x="176710" y="21519"/>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2</a:t>
              </a:r>
            </a:p>
          </p:txBody>
        </p:sp>
      </p:grpSp>
      <p:grpSp>
        <p:nvGrpSpPr>
          <p:cNvPr id="6" name="Group 6"/>
          <p:cNvGrpSpPr/>
          <p:nvPr/>
        </p:nvGrpSpPr>
        <p:grpSpPr>
          <a:xfrm>
            <a:off x="10493561" y="6363211"/>
            <a:ext cx="719550" cy="719550"/>
            <a:chOff x="0" y="0"/>
            <a:chExt cx="959400" cy="959400"/>
          </a:xfrm>
        </p:grpSpPr>
        <p:grpSp>
          <p:nvGrpSpPr>
            <p:cNvPr id="7" name="Group 7"/>
            <p:cNvGrpSpPr/>
            <p:nvPr/>
          </p:nvGrpSpPr>
          <p:grpSpPr>
            <a:xfrm>
              <a:off x="0" y="0"/>
              <a:ext cx="959400" cy="9594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76710" y="-16581"/>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4</a:t>
              </a:r>
            </a:p>
          </p:txBody>
        </p:sp>
      </p:grpSp>
      <p:grpSp>
        <p:nvGrpSpPr>
          <p:cNvPr id="10" name="Group 10"/>
          <p:cNvGrpSpPr/>
          <p:nvPr/>
        </p:nvGrpSpPr>
        <p:grpSpPr>
          <a:xfrm>
            <a:off x="3609956" y="4818649"/>
            <a:ext cx="5082439" cy="719550"/>
            <a:chOff x="0" y="0"/>
            <a:chExt cx="6776585" cy="959400"/>
          </a:xfrm>
        </p:grpSpPr>
        <p:grpSp>
          <p:nvGrpSpPr>
            <p:cNvPr id="11" name="Group 11"/>
            <p:cNvGrpSpPr/>
            <p:nvPr/>
          </p:nvGrpSpPr>
          <p:grpSpPr>
            <a:xfrm>
              <a:off x="0" y="0"/>
              <a:ext cx="959400" cy="959400"/>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13" name="TextBox 13"/>
            <p:cNvSpPr txBox="1"/>
            <p:nvPr/>
          </p:nvSpPr>
          <p:spPr>
            <a:xfrm>
              <a:off x="176710" y="21519"/>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1</a:t>
              </a:r>
            </a:p>
          </p:txBody>
        </p:sp>
        <p:sp>
          <p:nvSpPr>
            <p:cNvPr id="14" name="TextBox 14"/>
            <p:cNvSpPr txBox="1"/>
            <p:nvPr/>
          </p:nvSpPr>
          <p:spPr>
            <a:xfrm>
              <a:off x="1176297" y="237678"/>
              <a:ext cx="5600288" cy="445945"/>
            </a:xfrm>
            <a:prstGeom prst="rect">
              <a:avLst/>
            </a:prstGeom>
          </p:spPr>
          <p:txBody>
            <a:bodyPr lIns="0" tIns="0" rIns="0" bIns="0" rtlCol="0" anchor="t">
              <a:spAutoFit/>
            </a:bodyPr>
            <a:lstStyle/>
            <a:p>
              <a:pPr marL="0" lvl="0" indent="0">
                <a:lnSpc>
                  <a:spcPts val="2519"/>
                </a:lnSpc>
              </a:pPr>
              <a:endParaRPr/>
            </a:p>
          </p:txBody>
        </p:sp>
      </p:grpSp>
      <p:grpSp>
        <p:nvGrpSpPr>
          <p:cNvPr id="15" name="Group 15"/>
          <p:cNvGrpSpPr/>
          <p:nvPr/>
        </p:nvGrpSpPr>
        <p:grpSpPr>
          <a:xfrm>
            <a:off x="10493561" y="4818649"/>
            <a:ext cx="5082439" cy="719550"/>
            <a:chOff x="0" y="0"/>
            <a:chExt cx="6776585" cy="959400"/>
          </a:xfrm>
        </p:grpSpPr>
        <p:grpSp>
          <p:nvGrpSpPr>
            <p:cNvPr id="16" name="Group 16"/>
            <p:cNvGrpSpPr/>
            <p:nvPr/>
          </p:nvGrpSpPr>
          <p:grpSpPr>
            <a:xfrm>
              <a:off x="0" y="0"/>
              <a:ext cx="959400" cy="959400"/>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18" name="TextBox 18"/>
            <p:cNvSpPr txBox="1"/>
            <p:nvPr/>
          </p:nvSpPr>
          <p:spPr>
            <a:xfrm>
              <a:off x="176710" y="21519"/>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3</a:t>
              </a:r>
            </a:p>
          </p:txBody>
        </p:sp>
        <p:sp>
          <p:nvSpPr>
            <p:cNvPr id="19" name="TextBox 19"/>
            <p:cNvSpPr txBox="1"/>
            <p:nvPr/>
          </p:nvSpPr>
          <p:spPr>
            <a:xfrm>
              <a:off x="1176297" y="237678"/>
              <a:ext cx="5600288" cy="445945"/>
            </a:xfrm>
            <a:prstGeom prst="rect">
              <a:avLst/>
            </a:prstGeom>
          </p:spPr>
          <p:txBody>
            <a:bodyPr lIns="0" tIns="0" rIns="0" bIns="0" rtlCol="0" anchor="t">
              <a:spAutoFit/>
            </a:bodyPr>
            <a:lstStyle/>
            <a:p>
              <a:pPr marL="0" lvl="0" indent="0">
                <a:lnSpc>
                  <a:spcPts val="2519"/>
                </a:lnSpc>
              </a:pPr>
              <a:endParaRPr/>
            </a:p>
          </p:txBody>
        </p:sp>
      </p:grpSp>
      <p:sp>
        <p:nvSpPr>
          <p:cNvPr id="20" name="TextBox 20"/>
          <p:cNvSpPr txBox="1"/>
          <p:nvPr/>
        </p:nvSpPr>
        <p:spPr>
          <a:xfrm>
            <a:off x="6806466" y="8024400"/>
            <a:ext cx="3782814" cy="883920"/>
          </a:xfrm>
          <a:prstGeom prst="rect">
            <a:avLst/>
          </a:prstGeom>
        </p:spPr>
        <p:txBody>
          <a:bodyPr lIns="0" tIns="0" rIns="0" bIns="0" rtlCol="0" anchor="t">
            <a:spAutoFit/>
          </a:bodyPr>
          <a:lstStyle/>
          <a:p>
            <a:pPr algn="ctr">
              <a:lnSpc>
                <a:spcPts val="7279"/>
              </a:lnSpc>
            </a:pPr>
            <a:r>
              <a:rPr lang="en-US" sz="5199" dirty="0">
                <a:solidFill>
                  <a:srgbClr val="000000"/>
                </a:solidFill>
                <a:latin typeface="Open Sans Bold"/>
              </a:rPr>
              <a:t>Conclusion</a:t>
            </a:r>
          </a:p>
        </p:txBody>
      </p:sp>
      <p:grpSp>
        <p:nvGrpSpPr>
          <p:cNvPr id="21" name="Group 21"/>
          <p:cNvGrpSpPr/>
          <p:nvPr/>
        </p:nvGrpSpPr>
        <p:grpSpPr>
          <a:xfrm>
            <a:off x="6086916" y="8188770"/>
            <a:ext cx="719550" cy="719550"/>
            <a:chOff x="0" y="0"/>
            <a:chExt cx="959400" cy="959400"/>
          </a:xfrm>
        </p:grpSpPr>
        <p:grpSp>
          <p:nvGrpSpPr>
            <p:cNvPr id="22" name="Group 22"/>
            <p:cNvGrpSpPr/>
            <p:nvPr/>
          </p:nvGrpSpPr>
          <p:grpSpPr>
            <a:xfrm>
              <a:off x="0" y="0"/>
              <a:ext cx="959400" cy="959400"/>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24" name="TextBox 24"/>
            <p:cNvSpPr txBox="1"/>
            <p:nvPr/>
          </p:nvSpPr>
          <p:spPr>
            <a:xfrm>
              <a:off x="176710" y="-16581"/>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5</a:t>
              </a:r>
            </a:p>
          </p:txBody>
        </p:sp>
      </p:grpSp>
      <p:pic>
        <p:nvPicPr>
          <p:cNvPr id="25" name="Picture 2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9583" y="1701427"/>
            <a:ext cx="7639810" cy="2473389"/>
          </a:xfrm>
          <a:prstGeom prst="rect">
            <a:avLst/>
          </a:prstGeom>
        </p:spPr>
      </p:pic>
      <p:sp>
        <p:nvSpPr>
          <p:cNvPr id="26" name="TextBox 26"/>
          <p:cNvSpPr txBox="1"/>
          <p:nvPr/>
        </p:nvSpPr>
        <p:spPr>
          <a:xfrm>
            <a:off x="3624960" y="4688839"/>
            <a:ext cx="5082439" cy="883920"/>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BackStory</a:t>
            </a:r>
          </a:p>
        </p:txBody>
      </p:sp>
      <p:sp>
        <p:nvSpPr>
          <p:cNvPr id="27" name="TextBox 27"/>
          <p:cNvSpPr txBox="1"/>
          <p:nvPr/>
        </p:nvSpPr>
        <p:spPr>
          <a:xfrm>
            <a:off x="4579786" y="6233401"/>
            <a:ext cx="2659214" cy="874214"/>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Open Sans Bold"/>
              </a:rPr>
              <a:t>Objects</a:t>
            </a:r>
          </a:p>
        </p:txBody>
      </p:sp>
      <p:sp>
        <p:nvSpPr>
          <p:cNvPr id="28" name="TextBox 28"/>
          <p:cNvSpPr txBox="1"/>
          <p:nvPr/>
        </p:nvSpPr>
        <p:spPr>
          <a:xfrm>
            <a:off x="9878162" y="4653915"/>
            <a:ext cx="5082439" cy="883920"/>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Tools</a:t>
            </a:r>
          </a:p>
        </p:txBody>
      </p:sp>
      <p:sp>
        <p:nvSpPr>
          <p:cNvPr id="29" name="TextBox 29"/>
          <p:cNvSpPr txBox="1"/>
          <p:nvPr/>
        </p:nvSpPr>
        <p:spPr>
          <a:xfrm>
            <a:off x="11355057" y="6198841"/>
            <a:ext cx="3359448" cy="874214"/>
          </a:xfrm>
          <a:prstGeom prst="rect">
            <a:avLst/>
          </a:prstGeom>
        </p:spPr>
        <p:txBody>
          <a:bodyPr lIns="0" tIns="0" rIns="0" bIns="0" rtlCol="0" anchor="t">
            <a:spAutoFit/>
          </a:bodyPr>
          <a:lstStyle/>
          <a:p>
            <a:pPr algn="ctr">
              <a:lnSpc>
                <a:spcPts val="7279"/>
              </a:lnSpc>
            </a:pPr>
            <a:r>
              <a:rPr lang="en-US" sz="5199" dirty="0">
                <a:solidFill>
                  <a:srgbClr val="000000"/>
                </a:solidFill>
                <a:latin typeface="Open Sans Bold"/>
              </a:rPr>
              <a:t>Workflow</a:t>
            </a:r>
          </a:p>
        </p:txBody>
      </p:sp>
      <p:sp>
        <p:nvSpPr>
          <p:cNvPr id="30" name="TextBox 30"/>
          <p:cNvSpPr txBox="1"/>
          <p:nvPr/>
        </p:nvSpPr>
        <p:spPr>
          <a:xfrm>
            <a:off x="1361029" y="1944758"/>
            <a:ext cx="6437514"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Outlines :</a:t>
            </a:r>
          </a:p>
        </p:txBody>
      </p:sp>
      <p:pic>
        <p:nvPicPr>
          <p:cNvPr id="31" name="Picture 31"/>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9139238" y="4818380"/>
            <a:ext cx="9525" cy="583565"/>
          </a:xfrm>
          <a:prstGeom prst="rect">
            <a:avLst/>
          </a:prstGeom>
        </p:spPr>
        <p:txBody>
          <a:bodyPr lIns="0" tIns="0" rIns="0" bIns="0" rtlCol="0" anchor="t">
            <a:spAutoFit/>
          </a:bodyPr>
          <a:lstStyle/>
          <a:p>
            <a:pPr algn="ctr">
              <a:lnSpc>
                <a:spcPts val="4759"/>
              </a:lnSpc>
            </a:pPr>
            <a:endParaRPr/>
          </a:p>
        </p:txBody>
      </p:sp>
      <p:sp>
        <p:nvSpPr>
          <p:cNvPr id="3" name="TextBox 3"/>
          <p:cNvSpPr txBox="1"/>
          <p:nvPr/>
        </p:nvSpPr>
        <p:spPr>
          <a:xfrm>
            <a:off x="268403" y="4413774"/>
            <a:ext cx="17760720" cy="3971925"/>
          </a:xfrm>
          <a:prstGeom prst="rect">
            <a:avLst/>
          </a:prstGeom>
        </p:spPr>
        <p:txBody>
          <a:bodyPr lIns="0" tIns="0" rIns="0" bIns="0" rtlCol="0" anchor="t">
            <a:spAutoFit/>
          </a:bodyPr>
          <a:lstStyle/>
          <a:p>
            <a:pPr algn="just">
              <a:lnSpc>
                <a:spcPts val="6300"/>
              </a:lnSpc>
            </a:pPr>
            <a:r>
              <a:rPr lang="en-US" sz="4500">
                <a:solidFill>
                  <a:srgbClr val="000000"/>
                </a:solidFill>
                <a:latin typeface="Open Sans"/>
              </a:rPr>
              <a:t>MNC has 9 large broad sectors throughout the organization One problem is to identify the most superior people and the final win is announced only after the evaluation and this delays the transition to new roles and therefore the company needs to help identify the winners.</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20054" y="349072"/>
            <a:ext cx="7639810" cy="2473389"/>
          </a:xfrm>
          <a:prstGeom prst="rect">
            <a:avLst/>
          </a:prstGeom>
        </p:spPr>
      </p:pic>
      <p:sp>
        <p:nvSpPr>
          <p:cNvPr id="5" name="TextBox 5"/>
          <p:cNvSpPr txBox="1"/>
          <p:nvPr/>
        </p:nvSpPr>
        <p:spPr>
          <a:xfrm>
            <a:off x="0" y="738041"/>
            <a:ext cx="8218157" cy="1533525"/>
          </a:xfrm>
          <a:prstGeom prst="rect">
            <a:avLst/>
          </a:prstGeom>
        </p:spPr>
        <p:txBody>
          <a:bodyPr lIns="0" tIns="0" rIns="0" bIns="0" rtlCol="0" anchor="t">
            <a:spAutoFit/>
          </a:bodyPr>
          <a:lstStyle/>
          <a:p>
            <a:pPr marL="1943100" lvl="1" indent="-971550" algn="ctr">
              <a:lnSpc>
                <a:spcPts val="12599"/>
              </a:lnSpc>
              <a:buFont typeface="Arial"/>
              <a:buChar char="•"/>
            </a:pPr>
            <a:r>
              <a:rPr lang="en-US" sz="9000">
                <a:solidFill>
                  <a:srgbClr val="000000"/>
                </a:solidFill>
                <a:latin typeface="Open Sans Extra Bold"/>
              </a:rPr>
              <a:t>BackStory</a:t>
            </a:r>
          </a:p>
        </p:txBody>
      </p:sp>
      <p:pic>
        <p:nvPicPr>
          <p:cNvPr id="6" name="Picture 6"/>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04190" y="1028700"/>
            <a:ext cx="7639810" cy="2473389"/>
          </a:xfrm>
          <a:prstGeom prst="rect">
            <a:avLst/>
          </a:prstGeom>
        </p:spPr>
      </p:pic>
      <p:sp>
        <p:nvSpPr>
          <p:cNvPr id="3" name="TextBox 3"/>
          <p:cNvSpPr txBox="1"/>
          <p:nvPr/>
        </p:nvSpPr>
        <p:spPr>
          <a:xfrm>
            <a:off x="442624" y="1740604"/>
            <a:ext cx="6417469" cy="1533525"/>
          </a:xfrm>
          <a:prstGeom prst="rect">
            <a:avLst/>
          </a:prstGeom>
        </p:spPr>
        <p:txBody>
          <a:bodyPr lIns="0" tIns="0" rIns="0" bIns="0" rtlCol="0" anchor="t">
            <a:spAutoFit/>
          </a:bodyPr>
          <a:lstStyle/>
          <a:p>
            <a:pPr marL="1943100" lvl="1" indent="-971550">
              <a:lnSpc>
                <a:spcPts val="12599"/>
              </a:lnSpc>
              <a:buFont typeface="Arial"/>
              <a:buChar char="•"/>
            </a:pPr>
            <a:r>
              <a:rPr lang="en-US" sz="9000">
                <a:solidFill>
                  <a:srgbClr val="000000"/>
                </a:solidFill>
                <a:latin typeface="Open Sans Extra Bold"/>
              </a:rPr>
              <a:t>Objects</a:t>
            </a:r>
          </a:p>
        </p:txBody>
      </p:sp>
      <p:sp>
        <p:nvSpPr>
          <p:cNvPr id="4" name="TextBox 4"/>
          <p:cNvSpPr txBox="1"/>
          <p:nvPr/>
        </p:nvSpPr>
        <p:spPr>
          <a:xfrm>
            <a:off x="587595" y="4640656"/>
            <a:ext cx="11183254" cy="1212850"/>
          </a:xfrm>
          <a:prstGeom prst="rect">
            <a:avLst/>
          </a:prstGeom>
        </p:spPr>
        <p:txBody>
          <a:bodyPr lIns="0" tIns="0" rIns="0" bIns="0" rtlCol="0" anchor="t">
            <a:spAutoFit/>
          </a:bodyPr>
          <a:lstStyle/>
          <a:p>
            <a:pPr algn="ctr">
              <a:lnSpc>
                <a:spcPts val="4899"/>
              </a:lnSpc>
            </a:pPr>
            <a:r>
              <a:rPr lang="en-US" sz="3499" dirty="0">
                <a:solidFill>
                  <a:srgbClr val="000000"/>
                </a:solidFill>
                <a:latin typeface="Open Sans Light Bold"/>
              </a:rPr>
              <a:t>   Which department has the most award wins?</a:t>
            </a:r>
          </a:p>
          <a:p>
            <a:pPr algn="ctr">
              <a:lnSpc>
                <a:spcPts val="4899"/>
              </a:lnSpc>
            </a:pPr>
            <a:endParaRPr lang="en-US" sz="3499" dirty="0">
              <a:solidFill>
                <a:srgbClr val="000000"/>
              </a:solidFill>
              <a:latin typeface="Open Sans Light Bold"/>
            </a:endParaRPr>
          </a:p>
        </p:txBody>
      </p:sp>
      <p:sp>
        <p:nvSpPr>
          <p:cNvPr id="5" name="TextBox 5"/>
          <p:cNvSpPr txBox="1"/>
          <p:nvPr/>
        </p:nvSpPr>
        <p:spPr>
          <a:xfrm>
            <a:off x="1066800" y="5653953"/>
            <a:ext cx="14029655" cy="1189749"/>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Open Sans Light Bold"/>
              </a:rPr>
              <a:t>  Do age has an affect on years of experience and winning award?</a:t>
            </a:r>
          </a:p>
          <a:p>
            <a:pPr algn="ctr">
              <a:lnSpc>
                <a:spcPts val="4759"/>
              </a:lnSpc>
            </a:pPr>
            <a:endParaRPr lang="en-US" sz="3399" dirty="0">
              <a:solidFill>
                <a:srgbClr val="000000"/>
              </a:solidFill>
              <a:latin typeface="Open Sans Light Bold"/>
            </a:endParaRPr>
          </a:p>
        </p:txBody>
      </p:sp>
      <p:sp>
        <p:nvSpPr>
          <p:cNvPr id="6" name="TextBox 6"/>
          <p:cNvSpPr txBox="1"/>
          <p:nvPr/>
        </p:nvSpPr>
        <p:spPr>
          <a:xfrm>
            <a:off x="1194221" y="6774093"/>
            <a:ext cx="9397579"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Open Sans Light Bold"/>
              </a:rPr>
              <a:t>Who has the most won , females or males?</a:t>
            </a:r>
          </a:p>
        </p:txBody>
      </p:sp>
      <p:pic>
        <p:nvPicPr>
          <p:cNvPr id="7" name="Picture 7"/>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92421"/>
            <a:ext cx="7045460" cy="2280968"/>
          </a:xfrm>
          <a:prstGeom prst="rect">
            <a:avLst/>
          </a:prstGeom>
        </p:spPr>
      </p:pic>
      <p:pic>
        <p:nvPicPr>
          <p:cNvPr id="3" name="Picture 3"/>
          <p:cNvPicPr>
            <a:picLocks noChangeAspect="1"/>
          </p:cNvPicPr>
          <p:nvPr/>
        </p:nvPicPr>
        <p:blipFill>
          <a:blip r:embed="rId4"/>
          <a:srcRect l="14186" t="5046" r="7479"/>
          <a:stretch>
            <a:fillRect/>
          </a:stretch>
        </p:blipFill>
        <p:spPr>
          <a:xfrm>
            <a:off x="11767029" y="2312989"/>
            <a:ext cx="3408214" cy="2830511"/>
          </a:xfrm>
          <a:prstGeom prst="rect">
            <a:avLst/>
          </a:prstGeom>
        </p:spPr>
      </p:pic>
      <p:pic>
        <p:nvPicPr>
          <p:cNvPr id="4" name="Picture 4"/>
          <p:cNvPicPr>
            <a:picLocks noChangeAspect="1"/>
          </p:cNvPicPr>
          <p:nvPr/>
        </p:nvPicPr>
        <p:blipFill>
          <a:blip r:embed="rId5"/>
          <a:srcRect l="3774" t="5201" r="3145" b="9224"/>
          <a:stretch>
            <a:fillRect/>
          </a:stretch>
        </p:blipFill>
        <p:spPr>
          <a:xfrm>
            <a:off x="8650116" y="5204463"/>
            <a:ext cx="3078813" cy="2830511"/>
          </a:xfrm>
          <a:prstGeom prst="rect">
            <a:avLst/>
          </a:prstGeom>
        </p:spPr>
      </p:pic>
      <p:sp>
        <p:nvSpPr>
          <p:cNvPr id="5" name="TextBox 5"/>
          <p:cNvSpPr txBox="1"/>
          <p:nvPr/>
        </p:nvSpPr>
        <p:spPr>
          <a:xfrm>
            <a:off x="-382888" y="710637"/>
            <a:ext cx="6180640" cy="1398270"/>
          </a:xfrm>
          <a:prstGeom prst="rect">
            <a:avLst/>
          </a:prstGeom>
        </p:spPr>
        <p:txBody>
          <a:bodyPr lIns="0" tIns="0" rIns="0" bIns="0" rtlCol="0" anchor="t">
            <a:spAutoFit/>
          </a:bodyPr>
          <a:lstStyle/>
          <a:p>
            <a:pPr marL="1770384" lvl="1" indent="-885192">
              <a:lnSpc>
                <a:spcPts val="11480"/>
              </a:lnSpc>
              <a:buFont typeface="Arial"/>
              <a:buChar char="•"/>
            </a:pPr>
            <a:r>
              <a:rPr lang="en-US" sz="8200">
                <a:solidFill>
                  <a:srgbClr val="000000"/>
                </a:solidFill>
                <a:latin typeface="Open Sans Extra Bold"/>
              </a:rPr>
              <a:t>TOOls</a:t>
            </a:r>
          </a:p>
        </p:txBody>
      </p:sp>
      <p:sp>
        <p:nvSpPr>
          <p:cNvPr id="6" name="TextBox 6"/>
          <p:cNvSpPr txBox="1"/>
          <p:nvPr/>
        </p:nvSpPr>
        <p:spPr>
          <a:xfrm>
            <a:off x="9139238" y="4653915"/>
            <a:ext cx="9525" cy="883920"/>
          </a:xfrm>
          <a:prstGeom prst="rect">
            <a:avLst/>
          </a:prstGeom>
        </p:spPr>
        <p:txBody>
          <a:bodyPr lIns="0" tIns="0" rIns="0" bIns="0" rtlCol="0" anchor="t">
            <a:spAutoFit/>
          </a:bodyPr>
          <a:lstStyle/>
          <a:p>
            <a:pPr algn="ctr">
              <a:lnSpc>
                <a:spcPts val="7279"/>
              </a:lnSpc>
            </a:pPr>
            <a:endParaRPr/>
          </a:p>
        </p:txBody>
      </p:sp>
      <p:sp>
        <p:nvSpPr>
          <p:cNvPr id="7" name="TextBox 7"/>
          <p:cNvSpPr txBox="1"/>
          <p:nvPr/>
        </p:nvSpPr>
        <p:spPr>
          <a:xfrm>
            <a:off x="163304" y="2677396"/>
            <a:ext cx="5414864" cy="883920"/>
          </a:xfrm>
          <a:prstGeom prst="rect">
            <a:avLst/>
          </a:prstGeom>
        </p:spPr>
        <p:txBody>
          <a:bodyPr lIns="0" tIns="0" rIns="0" bIns="0" rtlCol="0" anchor="t">
            <a:spAutoFit/>
          </a:bodyPr>
          <a:lstStyle/>
          <a:p>
            <a:pPr marL="1122679" lvl="1" indent="-561340" algn="ctr">
              <a:lnSpc>
                <a:spcPts val="7279"/>
              </a:lnSpc>
              <a:buFont typeface="Arial"/>
              <a:buChar char="•"/>
            </a:pPr>
            <a:r>
              <a:rPr lang="en-US" sz="5199" dirty="0" err="1">
                <a:solidFill>
                  <a:srgbClr val="000000"/>
                </a:solidFill>
                <a:latin typeface="Open Sans Bold"/>
              </a:rPr>
              <a:t>Technologis</a:t>
            </a:r>
            <a:endParaRPr lang="en-US" sz="5199" dirty="0">
              <a:solidFill>
                <a:srgbClr val="000000"/>
              </a:solidFill>
              <a:latin typeface="Open Sans Bold"/>
            </a:endParaRPr>
          </a:p>
        </p:txBody>
      </p:sp>
      <p:sp>
        <p:nvSpPr>
          <p:cNvPr id="8" name="TextBox 8"/>
          <p:cNvSpPr txBox="1"/>
          <p:nvPr/>
        </p:nvSpPr>
        <p:spPr>
          <a:xfrm>
            <a:off x="-232497" y="4040984"/>
            <a:ext cx="5081588" cy="1790065"/>
          </a:xfrm>
          <a:prstGeom prst="rect">
            <a:avLst/>
          </a:prstGeom>
        </p:spPr>
        <p:txBody>
          <a:bodyPr lIns="0" tIns="0" rIns="0" bIns="0" rtlCol="0" anchor="t">
            <a:spAutoFit/>
          </a:bodyPr>
          <a:lstStyle/>
          <a:p>
            <a:pPr algn="ctr">
              <a:lnSpc>
                <a:spcPts val="4759"/>
              </a:lnSpc>
            </a:pPr>
            <a:r>
              <a:rPr lang="en-US" sz="3399" dirty="0" err="1">
                <a:solidFill>
                  <a:srgbClr val="737B8E"/>
                </a:solidFill>
                <a:latin typeface="Open Sans Light Bold"/>
              </a:rPr>
              <a:t>PYthon</a:t>
            </a:r>
            <a:endParaRPr lang="en-US" sz="3399" dirty="0">
              <a:solidFill>
                <a:srgbClr val="737B8E"/>
              </a:solidFill>
              <a:latin typeface="Open Sans Light Bold"/>
            </a:endParaRPr>
          </a:p>
          <a:p>
            <a:pPr algn="ctr">
              <a:lnSpc>
                <a:spcPts val="4759"/>
              </a:lnSpc>
            </a:pPr>
            <a:r>
              <a:rPr lang="en-US" sz="3600" dirty="0" err="1">
                <a:solidFill>
                  <a:srgbClr val="737B8E"/>
                </a:solidFill>
                <a:latin typeface="Arimo Bold"/>
              </a:rPr>
              <a:t>Jupyter</a:t>
            </a:r>
            <a:endParaRPr lang="en-US" sz="3600" dirty="0">
              <a:solidFill>
                <a:srgbClr val="737B8E"/>
              </a:solidFill>
              <a:latin typeface="Arimo Bold"/>
            </a:endParaRPr>
          </a:p>
          <a:p>
            <a:pPr algn="ctr">
              <a:lnSpc>
                <a:spcPts val="4759"/>
              </a:lnSpc>
            </a:pPr>
            <a:endParaRPr lang="en-US" sz="1200" dirty="0">
              <a:solidFill>
                <a:srgbClr val="737B8E"/>
              </a:solidFill>
              <a:latin typeface="Arimo Bold"/>
            </a:endParaRPr>
          </a:p>
        </p:txBody>
      </p:sp>
      <p:sp>
        <p:nvSpPr>
          <p:cNvPr id="9" name="TextBox 9"/>
          <p:cNvSpPr txBox="1"/>
          <p:nvPr/>
        </p:nvSpPr>
        <p:spPr>
          <a:xfrm>
            <a:off x="163304" y="5735799"/>
            <a:ext cx="5741472" cy="883920"/>
          </a:xfrm>
          <a:prstGeom prst="rect">
            <a:avLst/>
          </a:prstGeom>
        </p:spPr>
        <p:txBody>
          <a:bodyPr lIns="0" tIns="0" rIns="0" bIns="0" rtlCol="0" anchor="t">
            <a:spAutoFit/>
          </a:bodyPr>
          <a:lstStyle/>
          <a:p>
            <a:pPr marL="1122679" lvl="1" indent="-561340" algn="ctr">
              <a:lnSpc>
                <a:spcPts val="7279"/>
              </a:lnSpc>
              <a:buFont typeface="Arial"/>
              <a:buChar char="•"/>
            </a:pPr>
            <a:r>
              <a:rPr lang="en-US" sz="5199">
                <a:solidFill>
                  <a:srgbClr val="000000"/>
                </a:solidFill>
                <a:latin typeface="Open Sans Bold"/>
              </a:rPr>
              <a:t>Libraries</a:t>
            </a:r>
          </a:p>
        </p:txBody>
      </p:sp>
      <p:sp>
        <p:nvSpPr>
          <p:cNvPr id="10" name="TextBox 10"/>
          <p:cNvSpPr txBox="1"/>
          <p:nvPr/>
        </p:nvSpPr>
        <p:spPr>
          <a:xfrm>
            <a:off x="1340782" y="7114759"/>
            <a:ext cx="5081588" cy="2996565"/>
          </a:xfrm>
          <a:prstGeom prst="rect">
            <a:avLst/>
          </a:prstGeom>
        </p:spPr>
        <p:txBody>
          <a:bodyPr lIns="0" tIns="0" rIns="0" bIns="0" rtlCol="0" anchor="t">
            <a:spAutoFit/>
          </a:bodyPr>
          <a:lstStyle/>
          <a:p>
            <a:pPr>
              <a:lnSpc>
                <a:spcPts val="4759"/>
              </a:lnSpc>
            </a:pPr>
            <a:r>
              <a:rPr lang="en-US" sz="3399" dirty="0">
                <a:solidFill>
                  <a:srgbClr val="737373"/>
                </a:solidFill>
                <a:latin typeface="Open Sans Light Bold"/>
              </a:rPr>
              <a:t>Pandas</a:t>
            </a:r>
          </a:p>
          <a:p>
            <a:pPr>
              <a:lnSpc>
                <a:spcPts val="4759"/>
              </a:lnSpc>
            </a:pPr>
            <a:r>
              <a:rPr lang="en-US" sz="3600" dirty="0" err="1">
                <a:solidFill>
                  <a:srgbClr val="737373"/>
                </a:solidFill>
                <a:latin typeface="Arimo Bold"/>
              </a:rPr>
              <a:t>Nunmpy</a:t>
            </a:r>
            <a:endParaRPr lang="en-US" sz="3600" dirty="0">
              <a:solidFill>
                <a:srgbClr val="737373"/>
              </a:solidFill>
              <a:latin typeface="Arimo Bold"/>
            </a:endParaRPr>
          </a:p>
          <a:p>
            <a:pPr>
              <a:lnSpc>
                <a:spcPts val="4759"/>
              </a:lnSpc>
            </a:pPr>
            <a:r>
              <a:rPr lang="en-US" sz="3600" dirty="0" err="1">
                <a:solidFill>
                  <a:srgbClr val="737373"/>
                </a:solidFill>
                <a:latin typeface="Arimo Bold"/>
              </a:rPr>
              <a:t>Matplotlibe</a:t>
            </a:r>
            <a:endParaRPr lang="en-US" sz="3600" dirty="0">
              <a:solidFill>
                <a:srgbClr val="737373"/>
              </a:solidFill>
              <a:latin typeface="Arimo Bold"/>
            </a:endParaRPr>
          </a:p>
          <a:p>
            <a:pPr>
              <a:lnSpc>
                <a:spcPts val="4759"/>
              </a:lnSpc>
            </a:pPr>
            <a:r>
              <a:rPr lang="en-US" sz="3600" dirty="0">
                <a:solidFill>
                  <a:srgbClr val="737373"/>
                </a:solidFill>
                <a:latin typeface="Arimo Bold"/>
              </a:rPr>
              <a:t>seaborn</a:t>
            </a:r>
          </a:p>
          <a:p>
            <a:pPr algn="ctr">
              <a:lnSpc>
                <a:spcPts val="4759"/>
              </a:lnSpc>
            </a:pPr>
            <a:endParaRPr lang="en-US" sz="1200" dirty="0">
              <a:solidFill>
                <a:srgbClr val="737373"/>
              </a:solidFill>
              <a:latin typeface="Arimo Bold"/>
            </a:endParaRPr>
          </a:p>
        </p:txBody>
      </p:sp>
      <p:pic>
        <p:nvPicPr>
          <p:cNvPr id="11" name="Picture 11"/>
          <p:cNvPicPr>
            <a:picLocks noChangeAspect="1"/>
          </p:cNvPicPr>
          <p:nvPr/>
        </p:nvPicPr>
        <p:blipFill>
          <a:blip r:embed="rId6"/>
          <a:srcRect t="427" b="427"/>
          <a:stretch>
            <a:fillRect/>
          </a:stretch>
        </p:blipFill>
        <p:spPr>
          <a:xfrm>
            <a:off x="13234878" y="427872"/>
            <a:ext cx="4682244" cy="12016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48405" y="328266"/>
            <a:ext cx="7639810" cy="2473389"/>
          </a:xfrm>
          <a:prstGeom prst="rect">
            <a:avLst/>
          </a:prstGeom>
        </p:spPr>
      </p:pic>
      <p:pic>
        <p:nvPicPr>
          <p:cNvPr id="3" name="Picture 3"/>
          <p:cNvPicPr>
            <a:picLocks noChangeAspect="1"/>
          </p:cNvPicPr>
          <p:nvPr/>
        </p:nvPicPr>
        <p:blipFill>
          <a:blip r:embed="rId4"/>
          <a:srcRect b="735"/>
          <a:stretch>
            <a:fillRect/>
          </a:stretch>
        </p:blipFill>
        <p:spPr>
          <a:xfrm rot="1936499">
            <a:off x="1514894" y="3976608"/>
            <a:ext cx="3351124" cy="3552983"/>
          </a:xfrm>
          <a:prstGeom prst="rect">
            <a:avLst/>
          </a:prstGeom>
        </p:spPr>
      </p:pic>
      <p:pic>
        <p:nvPicPr>
          <p:cNvPr id="4" name="Picture 4"/>
          <p:cNvPicPr>
            <a:picLocks noChangeAspect="1"/>
          </p:cNvPicPr>
          <p:nvPr/>
        </p:nvPicPr>
        <p:blipFill>
          <a:blip r:embed="rId4"/>
          <a:srcRect/>
          <a:stretch>
            <a:fillRect/>
          </a:stretch>
        </p:blipFill>
        <p:spPr>
          <a:xfrm rot="1895439">
            <a:off x="7321383" y="3978691"/>
            <a:ext cx="3334581" cy="3561635"/>
          </a:xfrm>
          <a:prstGeom prst="rect">
            <a:avLst/>
          </a:prstGeom>
        </p:spPr>
      </p:pic>
      <p:pic>
        <p:nvPicPr>
          <p:cNvPr id="5" name="Picture 5"/>
          <p:cNvPicPr>
            <a:picLocks noChangeAspect="1"/>
          </p:cNvPicPr>
          <p:nvPr/>
        </p:nvPicPr>
        <p:blipFill>
          <a:blip r:embed="rId4"/>
          <a:srcRect/>
          <a:stretch>
            <a:fillRect/>
          </a:stretch>
        </p:blipFill>
        <p:spPr>
          <a:xfrm rot="1375343">
            <a:off x="13028024" y="3905909"/>
            <a:ext cx="3292619" cy="3516816"/>
          </a:xfrm>
          <a:prstGeom prst="rect">
            <a:avLst/>
          </a:prstGeom>
        </p:spPr>
      </p:pic>
      <p:sp>
        <p:nvSpPr>
          <p:cNvPr id="6" name="TextBox 6"/>
          <p:cNvSpPr txBox="1"/>
          <p:nvPr/>
        </p:nvSpPr>
        <p:spPr>
          <a:xfrm>
            <a:off x="0" y="541267"/>
            <a:ext cx="10818840" cy="1510030"/>
          </a:xfrm>
          <a:prstGeom prst="rect">
            <a:avLst/>
          </a:prstGeom>
        </p:spPr>
        <p:txBody>
          <a:bodyPr lIns="0" tIns="0" rIns="0" bIns="0" rtlCol="0" anchor="t">
            <a:spAutoFit/>
          </a:bodyPr>
          <a:lstStyle/>
          <a:p>
            <a:pPr marL="1899921" lvl="1" indent="-949961">
              <a:lnSpc>
                <a:spcPts val="12320"/>
              </a:lnSpc>
              <a:buFont typeface="Arial"/>
              <a:buChar char="•"/>
            </a:pPr>
            <a:r>
              <a:rPr lang="en-US" sz="8800">
                <a:solidFill>
                  <a:srgbClr val="000000"/>
                </a:solidFill>
                <a:latin typeface="Open Sans Extra Bold"/>
              </a:rPr>
              <a:t>work flow </a:t>
            </a:r>
          </a:p>
        </p:txBody>
      </p:sp>
      <p:sp>
        <p:nvSpPr>
          <p:cNvPr id="7" name="TextBox 7"/>
          <p:cNvSpPr txBox="1"/>
          <p:nvPr/>
        </p:nvSpPr>
        <p:spPr>
          <a:xfrm>
            <a:off x="1442514" y="5273793"/>
            <a:ext cx="3495883" cy="695324"/>
          </a:xfrm>
          <a:prstGeom prst="rect">
            <a:avLst/>
          </a:prstGeom>
        </p:spPr>
        <p:txBody>
          <a:bodyPr lIns="0" tIns="0" rIns="0" bIns="0" rtlCol="0" anchor="t">
            <a:spAutoFit/>
          </a:bodyPr>
          <a:lstStyle/>
          <a:p>
            <a:pPr algn="ctr">
              <a:lnSpc>
                <a:spcPts val="5600"/>
              </a:lnSpc>
            </a:pPr>
            <a:r>
              <a:rPr lang="en-US" sz="4000">
                <a:solidFill>
                  <a:srgbClr val="000000"/>
                </a:solidFill>
                <a:latin typeface="Open Sans Bold"/>
              </a:rPr>
              <a:t>1-import data</a:t>
            </a:r>
          </a:p>
        </p:txBody>
      </p:sp>
      <p:sp>
        <p:nvSpPr>
          <p:cNvPr id="8" name="TextBox 8"/>
          <p:cNvSpPr txBox="1"/>
          <p:nvPr/>
        </p:nvSpPr>
        <p:spPr>
          <a:xfrm rot="-96851">
            <a:off x="7187991" y="4784849"/>
            <a:ext cx="3599869" cy="2282825"/>
          </a:xfrm>
          <a:prstGeom prst="rect">
            <a:avLst/>
          </a:prstGeom>
        </p:spPr>
        <p:txBody>
          <a:bodyPr lIns="0" tIns="0" rIns="0" bIns="0" rtlCol="0" anchor="t">
            <a:spAutoFit/>
          </a:bodyPr>
          <a:lstStyle/>
          <a:p>
            <a:pPr algn="ctr">
              <a:lnSpc>
                <a:spcPts val="5600"/>
              </a:lnSpc>
            </a:pPr>
            <a:r>
              <a:rPr lang="en-US" sz="4000">
                <a:solidFill>
                  <a:srgbClr val="000000"/>
                </a:solidFill>
                <a:latin typeface="Open Sans Bold"/>
              </a:rPr>
              <a:t>2-Cleaning Data</a:t>
            </a:r>
          </a:p>
          <a:p>
            <a:pPr algn="ctr">
              <a:lnSpc>
                <a:spcPts val="7000"/>
              </a:lnSpc>
            </a:pPr>
            <a:endParaRPr lang="en-US" sz="4000">
              <a:solidFill>
                <a:srgbClr val="000000"/>
              </a:solidFill>
              <a:latin typeface="Open Sans Bold"/>
            </a:endParaRPr>
          </a:p>
        </p:txBody>
      </p:sp>
      <p:sp>
        <p:nvSpPr>
          <p:cNvPr id="9" name="TextBox 9"/>
          <p:cNvSpPr txBox="1"/>
          <p:nvPr/>
        </p:nvSpPr>
        <p:spPr>
          <a:xfrm>
            <a:off x="12926392" y="4595495"/>
            <a:ext cx="3495883" cy="2229485"/>
          </a:xfrm>
          <a:prstGeom prst="rect">
            <a:avLst/>
          </a:prstGeom>
        </p:spPr>
        <p:txBody>
          <a:bodyPr lIns="0" tIns="0" rIns="0" bIns="0" rtlCol="0" anchor="t">
            <a:spAutoFit/>
          </a:bodyPr>
          <a:lstStyle/>
          <a:p>
            <a:pPr algn="ctr">
              <a:lnSpc>
                <a:spcPts val="5600"/>
              </a:lnSpc>
            </a:pPr>
            <a:r>
              <a:rPr lang="en-US" sz="4000">
                <a:solidFill>
                  <a:srgbClr val="000000"/>
                </a:solidFill>
                <a:latin typeface="Open Sans Bold"/>
              </a:rPr>
              <a:t>3-Answer Questions</a:t>
            </a:r>
          </a:p>
          <a:p>
            <a:pPr algn="ctr">
              <a:lnSpc>
                <a:spcPts val="6580"/>
              </a:lnSpc>
            </a:pPr>
            <a:endParaRPr lang="en-US" sz="4000">
              <a:solidFill>
                <a:srgbClr val="000000"/>
              </a:solidFill>
              <a:latin typeface="Open Sans Bold"/>
            </a:endParaRPr>
          </a:p>
        </p:txBody>
      </p:sp>
      <p:pic>
        <p:nvPicPr>
          <p:cNvPr id="10" name="Picture 10"/>
          <p:cNvPicPr>
            <a:picLocks noChangeAspect="1"/>
          </p:cNvPicPr>
          <p:nvPr/>
        </p:nvPicPr>
        <p:blipFill>
          <a:blip r:embed="rId5"/>
          <a:srcRect t="427" b="427"/>
          <a:stretch>
            <a:fillRect/>
          </a:stretch>
        </p:blipFill>
        <p:spPr>
          <a:xfrm>
            <a:off x="13234878" y="427872"/>
            <a:ext cx="4682244" cy="12016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7639810" cy="2473389"/>
          </a:xfrm>
          <a:prstGeom prst="rect">
            <a:avLst/>
          </a:prstGeom>
        </p:spPr>
      </p:pic>
      <p:pic>
        <p:nvPicPr>
          <p:cNvPr id="3" name="Picture 3"/>
          <p:cNvPicPr>
            <a:picLocks noChangeAspect="1"/>
          </p:cNvPicPr>
          <p:nvPr/>
        </p:nvPicPr>
        <p:blipFill>
          <a:blip r:embed="rId4"/>
          <a:srcRect t="2620" r="1007" b="2620"/>
          <a:stretch>
            <a:fillRect/>
          </a:stretch>
        </p:blipFill>
        <p:spPr>
          <a:xfrm>
            <a:off x="6193776" y="7076633"/>
            <a:ext cx="11065524" cy="1840996"/>
          </a:xfrm>
          <a:prstGeom prst="rect">
            <a:avLst/>
          </a:prstGeom>
        </p:spPr>
      </p:pic>
      <p:sp>
        <p:nvSpPr>
          <p:cNvPr id="4" name="TextBox 4"/>
          <p:cNvSpPr txBox="1"/>
          <p:nvPr/>
        </p:nvSpPr>
        <p:spPr>
          <a:xfrm>
            <a:off x="839910" y="6981383"/>
            <a:ext cx="4780955" cy="883920"/>
          </a:xfrm>
          <a:prstGeom prst="rect">
            <a:avLst/>
          </a:prstGeom>
        </p:spPr>
        <p:txBody>
          <a:bodyPr lIns="0" tIns="0" rIns="0" bIns="0" rtlCol="0" anchor="t">
            <a:spAutoFit/>
          </a:bodyPr>
          <a:lstStyle/>
          <a:p>
            <a:pPr marL="1122679" lvl="1" indent="-561340" algn="ctr">
              <a:lnSpc>
                <a:spcPts val="7279"/>
              </a:lnSpc>
              <a:buFont typeface="Arial"/>
              <a:buChar char="•"/>
            </a:pPr>
            <a:r>
              <a:rPr lang="en-US" sz="5199">
                <a:solidFill>
                  <a:srgbClr val="000000"/>
                </a:solidFill>
                <a:latin typeface="Open Sans Bold"/>
              </a:rPr>
              <a:t>23490 rows</a:t>
            </a:r>
          </a:p>
        </p:txBody>
      </p:sp>
      <p:sp>
        <p:nvSpPr>
          <p:cNvPr id="5" name="TextBox 5"/>
          <p:cNvSpPr txBox="1"/>
          <p:nvPr/>
        </p:nvSpPr>
        <p:spPr>
          <a:xfrm>
            <a:off x="839910" y="7770053"/>
            <a:ext cx="4842570" cy="883920"/>
          </a:xfrm>
          <a:prstGeom prst="rect">
            <a:avLst/>
          </a:prstGeom>
        </p:spPr>
        <p:txBody>
          <a:bodyPr lIns="0" tIns="0" rIns="0" bIns="0" rtlCol="0" anchor="t">
            <a:spAutoFit/>
          </a:bodyPr>
          <a:lstStyle/>
          <a:p>
            <a:pPr marL="1122679" lvl="1" indent="-561340" algn="ctr">
              <a:lnSpc>
                <a:spcPts val="7279"/>
              </a:lnSpc>
              <a:buFont typeface="Arial"/>
              <a:buChar char="•"/>
            </a:pPr>
            <a:r>
              <a:rPr lang="en-US" sz="5199">
                <a:solidFill>
                  <a:srgbClr val="000000"/>
                </a:solidFill>
                <a:latin typeface="Open Sans Bold"/>
              </a:rPr>
              <a:t>10 columns</a:t>
            </a:r>
          </a:p>
        </p:txBody>
      </p:sp>
      <p:sp>
        <p:nvSpPr>
          <p:cNvPr id="6" name="TextBox 6"/>
          <p:cNvSpPr txBox="1"/>
          <p:nvPr/>
        </p:nvSpPr>
        <p:spPr>
          <a:xfrm>
            <a:off x="1361587" y="5048250"/>
            <a:ext cx="10728623" cy="883920"/>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Get this data from KAGGLE.COM </a:t>
            </a:r>
          </a:p>
        </p:txBody>
      </p:sp>
      <p:sp>
        <p:nvSpPr>
          <p:cNvPr id="7" name="TextBox 7"/>
          <p:cNvSpPr txBox="1"/>
          <p:nvPr/>
        </p:nvSpPr>
        <p:spPr>
          <a:xfrm>
            <a:off x="686580" y="1278983"/>
            <a:ext cx="7009620" cy="1509837"/>
          </a:xfrm>
          <a:prstGeom prst="rect">
            <a:avLst/>
          </a:prstGeom>
        </p:spPr>
        <p:txBody>
          <a:bodyPr wrap="square" lIns="0" tIns="0" rIns="0" bIns="0" rtlCol="0" anchor="t">
            <a:spAutoFit/>
          </a:bodyPr>
          <a:lstStyle/>
          <a:p>
            <a:pPr marL="1943100" lvl="1" indent="-971550" algn="ctr">
              <a:lnSpc>
                <a:spcPts val="12599"/>
              </a:lnSpc>
              <a:buFont typeface="Arial"/>
              <a:buChar char="•"/>
            </a:pPr>
            <a:r>
              <a:rPr lang="en-US" sz="9000" dirty="0">
                <a:solidFill>
                  <a:srgbClr val="000000"/>
                </a:solidFill>
                <a:latin typeface="Open Sans Extra Bold"/>
              </a:rPr>
              <a:t>Dataset</a:t>
            </a:r>
          </a:p>
        </p:txBody>
      </p:sp>
      <p:pic>
        <p:nvPicPr>
          <p:cNvPr id="8" name="Picture 8"/>
          <p:cNvPicPr>
            <a:picLocks noChangeAspect="1"/>
          </p:cNvPicPr>
          <p:nvPr/>
        </p:nvPicPr>
        <p:blipFill>
          <a:blip r:embed="rId5"/>
          <a:srcRect t="427" b="427"/>
          <a:stretch>
            <a:fillRect/>
          </a:stretch>
        </p:blipFill>
        <p:spPr>
          <a:xfrm>
            <a:off x="13234878" y="427872"/>
            <a:ext cx="4682244" cy="12016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912" b="7912"/>
          <a:stretch>
            <a:fillRect/>
          </a:stretch>
        </p:blipFill>
        <p:spPr>
          <a:xfrm>
            <a:off x="8116233" y="279403"/>
            <a:ext cx="11149624" cy="9385111"/>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76422" y="1028700"/>
            <a:ext cx="7639810" cy="2473389"/>
          </a:xfrm>
          <a:prstGeom prst="rect">
            <a:avLst/>
          </a:prstGeom>
        </p:spPr>
      </p:pic>
      <p:sp>
        <p:nvSpPr>
          <p:cNvPr id="4" name="TextBox 4"/>
          <p:cNvSpPr txBox="1"/>
          <p:nvPr/>
        </p:nvSpPr>
        <p:spPr>
          <a:xfrm>
            <a:off x="268368" y="1259321"/>
            <a:ext cx="7639810"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Results</a:t>
            </a:r>
          </a:p>
        </p:txBody>
      </p:sp>
      <p:sp>
        <p:nvSpPr>
          <p:cNvPr id="5" name="TextBox 5"/>
          <p:cNvSpPr txBox="1"/>
          <p:nvPr/>
        </p:nvSpPr>
        <p:spPr>
          <a:xfrm>
            <a:off x="73180" y="4735266"/>
            <a:ext cx="8695961" cy="17900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Bold"/>
              </a:rPr>
              <a:t>Which department has the most award wins?</a:t>
            </a:r>
          </a:p>
          <a:p>
            <a:pPr algn="ctr">
              <a:lnSpc>
                <a:spcPts val="4759"/>
              </a:lnSpc>
            </a:pPr>
            <a:endParaRPr lang="en-US" sz="3399">
              <a:solidFill>
                <a:srgbClr val="000000"/>
              </a:solidFill>
              <a:latin typeface="Open Sans Light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824191" y="-995530"/>
            <a:ext cx="12278060" cy="1227806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246828"/>
            <a:ext cx="7639810" cy="2473389"/>
          </a:xfrm>
          <a:prstGeom prst="rect">
            <a:avLst/>
          </a:prstGeom>
        </p:spPr>
      </p:pic>
      <p:sp>
        <p:nvSpPr>
          <p:cNvPr id="4" name="TextBox 4"/>
          <p:cNvSpPr txBox="1"/>
          <p:nvPr/>
        </p:nvSpPr>
        <p:spPr>
          <a:xfrm>
            <a:off x="1361587" y="1366106"/>
            <a:ext cx="4359970"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Results</a:t>
            </a:r>
          </a:p>
        </p:txBody>
      </p:sp>
      <p:sp>
        <p:nvSpPr>
          <p:cNvPr id="5" name="TextBox 5"/>
          <p:cNvSpPr txBox="1"/>
          <p:nvPr/>
        </p:nvSpPr>
        <p:spPr>
          <a:xfrm>
            <a:off x="0" y="4830280"/>
            <a:ext cx="7883662" cy="17900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Bold"/>
              </a:rPr>
              <a:t>Do age has an affect on years of experience and winning award ?</a:t>
            </a:r>
          </a:p>
          <a:p>
            <a:pPr algn="ctr">
              <a:lnSpc>
                <a:spcPts val="4759"/>
              </a:lnSpc>
            </a:pPr>
            <a:endParaRPr lang="en-US" sz="3399">
              <a:solidFill>
                <a:srgbClr val="000000"/>
              </a:solidFill>
              <a:latin typeface="Open Sans Light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178</Words>
  <Application>Microsoft Office PowerPoint</Application>
  <PresentationFormat>مخصص</PresentationFormat>
  <Paragraphs>45</Paragraphs>
  <Slides>12</Slides>
  <Notes>0</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12</vt:i4>
      </vt:variant>
    </vt:vector>
  </HeadingPairs>
  <TitlesOfParts>
    <vt:vector size="22" baseType="lpstr">
      <vt:lpstr>Calibri</vt:lpstr>
      <vt:lpstr>Arimo Bold</vt:lpstr>
      <vt:lpstr>Arimo</vt:lpstr>
      <vt:lpstr>Open Sans Bold</vt:lpstr>
      <vt:lpstr>RoxboroughCF Bold</vt:lpstr>
      <vt:lpstr>Arial</vt:lpstr>
      <vt:lpstr>Open Sans</vt:lpstr>
      <vt:lpstr>Open Sans Extra Bold</vt:lpstr>
      <vt:lpstr>Open Sans Light Bold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Rayoo</dc:creator>
  <cp:lastModifiedBy>ريان .</cp:lastModifiedBy>
  <cp:revision>2</cp:revision>
  <dcterms:created xsi:type="dcterms:W3CDTF">2006-08-16T00:00:00Z</dcterms:created>
  <dcterms:modified xsi:type="dcterms:W3CDTF">2021-11-18T06:10:42Z</dcterms:modified>
  <dc:identifier>DAEv_QyUu50</dc:identifier>
</cp:coreProperties>
</file>