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398" r:id="rId3"/>
    <p:sldId id="258" r:id="rId4"/>
    <p:sldId id="260" r:id="rId5"/>
    <p:sldId id="261" r:id="rId6"/>
    <p:sldId id="274" r:id="rId7"/>
    <p:sldId id="412" r:id="rId8"/>
    <p:sldId id="416" r:id="rId9"/>
    <p:sldId id="276" r:id="rId10"/>
    <p:sldId id="334" r:id="rId11"/>
    <p:sldId id="410" r:id="rId12"/>
    <p:sldId id="269" r:id="rId13"/>
    <p:sldId id="335" r:id="rId14"/>
    <p:sldId id="263" r:id="rId15"/>
    <p:sldId id="273" r:id="rId16"/>
    <p:sldId id="339" r:id="rId17"/>
    <p:sldId id="340" r:id="rId18"/>
    <p:sldId id="338" r:id="rId19"/>
    <p:sldId id="341" r:id="rId20"/>
    <p:sldId id="397" r:id="rId21"/>
    <p:sldId id="344" r:id="rId22"/>
    <p:sldId id="345" r:id="rId23"/>
    <p:sldId id="411" r:id="rId24"/>
    <p:sldId id="413" r:id="rId25"/>
    <p:sldId id="336" r:id="rId26"/>
    <p:sldId id="337" r:id="rId27"/>
    <p:sldId id="414" r:id="rId28"/>
    <p:sldId id="415" r:id="rId29"/>
    <p:sldId id="417" r:id="rId30"/>
    <p:sldId id="401" r:id="rId31"/>
    <p:sldId id="34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n Trovato" initials="KT" lastIdx="3" clrIdx="0">
    <p:extLst>
      <p:ext uri="{19B8F6BF-5375-455C-9EA6-DF929625EA0E}">
        <p15:presenceInfo xmlns:p15="http://schemas.microsoft.com/office/powerpoint/2012/main" userId="Karen Trova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D01FD"/>
    <a:srgbClr val="E5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5" autoAdjust="0"/>
    <p:restoredTop sz="94660"/>
  </p:normalViewPr>
  <p:slideViewPr>
    <p:cSldViewPr>
      <p:cViewPr varScale="1">
        <p:scale>
          <a:sx n="97" d="100"/>
          <a:sy n="97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Trovato" userId="126f220e-3937-4704-99b1-902910097e04" providerId="ADAL" clId="{700A7EA4-2E8B-4006-8401-EA8DA0DCE8E9}"/>
    <pc:docChg chg="custSel delSld modSld">
      <pc:chgData name="Karen Trovato" userId="126f220e-3937-4704-99b1-902910097e04" providerId="ADAL" clId="{700A7EA4-2E8B-4006-8401-EA8DA0DCE8E9}" dt="2023-01-17T20:29:21.018" v="17" actId="20577"/>
      <pc:docMkLst>
        <pc:docMk/>
      </pc:docMkLst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1322889858" sldId="256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1377822049" sldId="264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2312657392" sldId="265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3586395569" sldId="266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3180796084" sldId="267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503062445" sldId="268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4156978945" sldId="270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2893321605" sldId="271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3110736293" sldId="272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2711239646" sldId="277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4023277649" sldId="279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1604376683" sldId="280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288897860" sldId="281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3038232002" sldId="282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1149672765" sldId="283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1679578033" sldId="284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4061408640" sldId="285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2792657545" sldId="286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3691101476" sldId="292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1238559838" sldId="293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1717939863" sldId="294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97598147" sldId="295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7510141" sldId="301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1658418728" sldId="322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3183072548" sldId="323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3296064816" sldId="325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621823473" sldId="326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3788450957" sldId="328"/>
        </pc:sldMkLst>
      </pc:sldChg>
      <pc:sldChg chg="del">
        <pc:chgData name="Karen Trovato" userId="126f220e-3937-4704-99b1-902910097e04" providerId="ADAL" clId="{700A7EA4-2E8B-4006-8401-EA8DA0DCE8E9}" dt="2023-01-17T19:10:21.929" v="0" actId="47"/>
        <pc:sldMkLst>
          <pc:docMk/>
          <pc:sldMk cId="918250378" sldId="342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1965217405" sldId="350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4210246496" sldId="351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2682777183" sldId="352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3010058507" sldId="354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2387080999" sldId="355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2699472895" sldId="356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1769951447" sldId="357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3354023065" sldId="358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3035283120" sldId="395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494317152" sldId="399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2038929688" sldId="400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471831898" sldId="402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1306894834" sldId="403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2608136568" sldId="405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4158973662" sldId="406"/>
        </pc:sldMkLst>
      </pc:sldChg>
      <pc:sldChg chg="del">
        <pc:chgData name="Karen Trovato" userId="126f220e-3937-4704-99b1-902910097e04" providerId="ADAL" clId="{700A7EA4-2E8B-4006-8401-EA8DA0DCE8E9}" dt="2023-01-17T19:10:43.355" v="1" actId="47"/>
        <pc:sldMkLst>
          <pc:docMk/>
          <pc:sldMk cId="3543902981" sldId="408"/>
        </pc:sldMkLst>
      </pc:sldChg>
      <pc:sldChg chg="modSp mod">
        <pc:chgData name="Karen Trovato" userId="126f220e-3937-4704-99b1-902910097e04" providerId="ADAL" clId="{700A7EA4-2E8B-4006-8401-EA8DA0DCE8E9}" dt="2023-01-17T20:29:21.018" v="17" actId="20577"/>
        <pc:sldMkLst>
          <pc:docMk/>
          <pc:sldMk cId="3568551955" sldId="415"/>
        </pc:sldMkLst>
        <pc:spChg chg="mod">
          <ac:chgData name="Karen Trovato" userId="126f220e-3937-4704-99b1-902910097e04" providerId="ADAL" clId="{700A7EA4-2E8B-4006-8401-EA8DA0DCE8E9}" dt="2023-01-17T20:29:21.018" v="17" actId="20577"/>
          <ac:spMkLst>
            <pc:docMk/>
            <pc:sldMk cId="3568551955" sldId="415"/>
            <ac:spMk id="3" creationId="{CDDFAA33-D695-5409-DDB9-0B1F41FBE7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79C35-8ECC-4E00-8BBE-7979037192CC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73169-4E5C-4C1B-A7AD-AAC28EF4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1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032B-63DF-4EF6-8775-6B33FF0AF6B0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C4A2-C292-4925-9C19-F5D456C1FEF1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1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05A0-316D-4982-AABA-41F14AD89F44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2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44EA-3105-4098-B775-4E2452B483CE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3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90BD-07F7-4BF6-AFAE-4A343C744450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4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A5E5-05A3-42BC-8866-8E718856997B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71CB-AB9F-4665-A69E-1569EF4ADA4F}" type="datetime1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0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C1D-BD81-4A8B-807B-F175B30D0B36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60E-2DD4-4573-BC84-A0D75D23E225}" type="datetime1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14B2-C1E6-4F94-BD61-7D5434E7E15A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9589-0695-4124-B57C-A533BEA5E174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8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72C8-81DF-43FC-9805-0534CABD6C5A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CC9D-57C0-4AFA-94E4-BF9EE6A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1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2A9CC2C-411A-49BD-BB6F-C089B5C0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Linux</a:t>
            </a:r>
            <a:br>
              <a:rPr lang="en-US" dirty="0"/>
            </a:br>
            <a:r>
              <a:rPr lang="en-US" dirty="0"/>
              <a:t>Writing and compiling programs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81BF56-8CB5-4674-BEE4-1FD3F4063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3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F55B-0030-4A10-94F9-BCD3B14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ToDo</a:t>
            </a:r>
            <a:r>
              <a:rPr lang="en-US" b="1" dirty="0"/>
              <a:t>: From YOUR Mac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79D6-136A-4AC0-933D-19865FB1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the Mac, under Documents </a:t>
            </a:r>
          </a:p>
          <a:p>
            <a:pPr lvl="1"/>
            <a:r>
              <a:rPr lang="en-US" dirty="0"/>
              <a:t>Make a subfolder called        uploads</a:t>
            </a:r>
          </a:p>
          <a:p>
            <a:r>
              <a:rPr lang="en-US" dirty="0"/>
              <a:t>Open terminal</a:t>
            </a:r>
          </a:p>
          <a:p>
            <a:pPr lvl="1"/>
            <a:r>
              <a:rPr lang="en-US" dirty="0"/>
              <a:t>double finger click to open terminal OR terminal-/shell-&gt; New window   OR </a:t>
            </a:r>
            <a:r>
              <a:rPr lang="en-US" dirty="0" err="1"/>
              <a:t>cmd</a:t>
            </a:r>
            <a:r>
              <a:rPr lang="en-US" dirty="0"/>
              <a:t> N</a:t>
            </a:r>
          </a:p>
          <a:p>
            <a:r>
              <a:rPr lang="en-US" dirty="0"/>
              <a:t>Type:</a:t>
            </a:r>
          </a:p>
          <a:p>
            <a:pPr marL="400050" lvl="1" indent="0">
              <a:buNone/>
            </a:pPr>
            <a:r>
              <a:rPr lang="en-US" dirty="0" err="1"/>
              <a:t>ssh</a:t>
            </a:r>
            <a:r>
              <a:rPr lang="en-US" dirty="0"/>
              <a:t> userid@storm.cis.fordham.edu</a:t>
            </a:r>
          </a:p>
          <a:p>
            <a:r>
              <a:rPr lang="en-US" dirty="0"/>
              <a:t>Enter your given password. Remember your changed password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AE61B-9F65-4638-AB0F-CACB812C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0788-2631-461A-B359-84B83D8D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in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39230-FA24-409C-AE1D-9AEE2F1CD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0C11A-0B73-4864-9B0E-A165170B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Files are stored in directories in your computer. We will store our C++ code and executable files on the computer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storm.cis.fordham.edu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Directories can contain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other directories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within them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3724" y="317757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5515" y="3860939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4658380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amy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0978" y="465838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chuck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4658380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5496580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633478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lab1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633478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lab2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6361" y="633478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lab3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929345" y="3667780"/>
            <a:ext cx="0" cy="2616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 flipH="1">
            <a:off x="4605537" y="4253354"/>
            <a:ext cx="1339978" cy="4050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172200" y="4353580"/>
            <a:ext cx="313699" cy="3441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8" idx="0"/>
          </p:cNvCxnSpPr>
          <p:nvPr/>
        </p:nvCxnSpPr>
        <p:spPr>
          <a:xfrm>
            <a:off x="7487705" y="4384159"/>
            <a:ext cx="546832" cy="2742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12738" y="5963334"/>
            <a:ext cx="1230662" cy="4050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9" idx="0"/>
          </p:cNvCxnSpPr>
          <p:nvPr/>
        </p:nvCxnSpPr>
        <p:spPr>
          <a:xfrm flipH="1">
            <a:off x="4605537" y="5181600"/>
            <a:ext cx="14517" cy="3149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1" idx="0"/>
          </p:cNvCxnSpPr>
          <p:nvPr/>
        </p:nvCxnSpPr>
        <p:spPr>
          <a:xfrm>
            <a:off x="4634573" y="5954293"/>
            <a:ext cx="230765" cy="3804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902355" y="5954293"/>
            <a:ext cx="1426694" cy="3804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7132" y="265435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934200" y="3046765"/>
            <a:ext cx="0" cy="2616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is a subdirectory 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students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“full path” of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lab1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/home/students/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/cs1/lab1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7124" y="1676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8042" y="2359769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3527" y="3157210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amy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3505" y="315721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chuck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2527" y="3157210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3527" y="3995410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3327" y="483361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5927" y="483361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lab2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888" y="483361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lab3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471872" y="2166610"/>
            <a:ext cx="0" cy="2616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 flipH="1">
            <a:off x="5148064" y="2752184"/>
            <a:ext cx="1339978" cy="4050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714727" y="2852410"/>
            <a:ext cx="313699" cy="3441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8" idx="0"/>
          </p:cNvCxnSpPr>
          <p:nvPr/>
        </p:nvCxnSpPr>
        <p:spPr>
          <a:xfrm>
            <a:off x="8030232" y="2882989"/>
            <a:ext cx="546832" cy="2742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655265" y="4462164"/>
            <a:ext cx="1230662" cy="4050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9" idx="0"/>
          </p:cNvCxnSpPr>
          <p:nvPr/>
        </p:nvCxnSpPr>
        <p:spPr>
          <a:xfrm flipH="1">
            <a:off x="5148064" y="3680430"/>
            <a:ext cx="14517" cy="3149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1" idx="0"/>
          </p:cNvCxnSpPr>
          <p:nvPr/>
        </p:nvCxnSpPr>
        <p:spPr>
          <a:xfrm>
            <a:off x="5177100" y="4453123"/>
            <a:ext cx="230765" cy="3804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44882" y="4453123"/>
            <a:ext cx="1426694" cy="3804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29765" y="1139847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476833" y="1532262"/>
            <a:ext cx="0" cy="2616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Logging into storm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username@storm.cis.fordham.edu</a:t>
            </a:r>
          </a:p>
          <a:p>
            <a:pPr marL="0" indent="0">
              <a:buNone/>
            </a:pPr>
            <a:endParaRPr lang="en-US" sz="15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Show name of current directory (“print working directory”)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List contents of current directory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Make new directory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newDirectoryName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Change directory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AA3CA9-09CA-4F98-B76D-DC9EC7B1BDF0}"/>
              </a:ext>
            </a:extLst>
          </p:cNvPr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Practice Key Linux commands</a:t>
            </a:r>
          </a:p>
        </p:txBody>
      </p:sp>
    </p:spTree>
    <p:extLst>
      <p:ext uri="{BB962C8B-B14F-4D97-AF65-F5344CB8AC3E}">
        <p14:creationId xmlns:p14="http://schemas.microsoft.com/office/powerpoint/2010/main" val="357508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A913-B7C9-4B51-A3DC-6ED103E4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ToDo</a:t>
            </a:r>
            <a:r>
              <a:rPr lang="en-US" b="1" dirty="0"/>
              <a:t>: Make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633E0-ED56-4518-8923-EDBA3ACD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ls		</a:t>
            </a:r>
            <a:r>
              <a:rPr lang="en-US" dirty="0">
                <a:solidFill>
                  <a:srgbClr val="FF0000"/>
                </a:solidFill>
              </a:rPr>
              <a:t>// list files in this directory</a:t>
            </a:r>
          </a:p>
          <a:p>
            <a:pPr marL="0" indent="0">
              <a:buNone/>
            </a:pPr>
            <a:r>
              <a:rPr lang="en-US" dirty="0" err="1"/>
              <a:t>pwd</a:t>
            </a: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// print working directory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(current directory)</a:t>
            </a:r>
          </a:p>
          <a:p>
            <a:pPr marL="0" indent="0">
              <a:buNone/>
            </a:pPr>
            <a:r>
              <a:rPr lang="en-US" dirty="0"/>
              <a:t>ls –</a:t>
            </a:r>
            <a:r>
              <a:rPr lang="en-US" dirty="0" err="1"/>
              <a:t>als</a:t>
            </a:r>
            <a:r>
              <a:rPr lang="en-US" dirty="0"/>
              <a:t>    // show details about the files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cs1</a:t>
            </a:r>
          </a:p>
          <a:p>
            <a:pPr marL="0" indent="0">
              <a:buNone/>
            </a:pPr>
            <a:r>
              <a:rPr lang="en-US" dirty="0"/>
              <a:t>cd cs1</a:t>
            </a:r>
          </a:p>
          <a:p>
            <a:pPr marL="0" indent="0">
              <a:buNone/>
            </a:pPr>
            <a:r>
              <a:rPr lang="en-US" dirty="0" err="1"/>
              <a:t>pwd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lab1</a:t>
            </a:r>
          </a:p>
          <a:p>
            <a:pPr marL="0" indent="0">
              <a:buNone/>
            </a:pPr>
            <a:r>
              <a:rPr lang="en-US" dirty="0"/>
              <a:t>cd lab1</a:t>
            </a:r>
          </a:p>
          <a:p>
            <a:pPr marL="0" indent="0">
              <a:buNone/>
            </a:pPr>
            <a:r>
              <a:rPr lang="en-US" dirty="0" err="1"/>
              <a:t>pwd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8980-AA07-4FBB-A557-FF9BEBEE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Editing in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 is a very simple text editor that runs in two modes</a:t>
            </a:r>
          </a:p>
          <a:p>
            <a:r>
              <a:rPr lang="en-US" dirty="0"/>
              <a:t>Command Mode</a:t>
            </a:r>
          </a:p>
          <a:p>
            <a:r>
              <a:rPr lang="en-US" dirty="0"/>
              <a:t>Edit Mode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edit mode: type in &amp; change all the text you want in your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command mode: save your file and exit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2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Editing in vi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1981200"/>
            <a:ext cx="2057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Command mode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1981200"/>
            <a:ext cx="2057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Edit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mode</a:t>
            </a:r>
          </a:p>
        </p:txBody>
      </p:sp>
      <p:sp>
        <p:nvSpPr>
          <p:cNvPr id="7" name="Freeform 6"/>
          <p:cNvSpPr/>
          <p:nvPr/>
        </p:nvSpPr>
        <p:spPr>
          <a:xfrm>
            <a:off x="2836190" y="1208868"/>
            <a:ext cx="3409627" cy="728420"/>
          </a:xfrm>
          <a:custGeom>
            <a:avLst/>
            <a:gdLst>
              <a:gd name="connsiteX0" fmla="*/ 0 w 3409627"/>
              <a:gd name="connsiteY0" fmla="*/ 728420 h 728420"/>
              <a:gd name="connsiteX1" fmla="*/ 1658318 w 3409627"/>
              <a:gd name="connsiteY1" fmla="*/ 0 h 728420"/>
              <a:gd name="connsiteX2" fmla="*/ 3409627 w 3409627"/>
              <a:gd name="connsiteY2" fmla="*/ 728420 h 72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9627" h="728420">
                <a:moveTo>
                  <a:pt x="0" y="728420"/>
                </a:moveTo>
                <a:cubicBezTo>
                  <a:pt x="545023" y="364210"/>
                  <a:pt x="1090047" y="0"/>
                  <a:pt x="1658318" y="0"/>
                </a:cubicBezTo>
                <a:cubicBezTo>
                  <a:pt x="2226589" y="0"/>
                  <a:pt x="2818108" y="364210"/>
                  <a:pt x="3409627" y="72842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38284" y="916480"/>
            <a:ext cx="1496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Type “</a:t>
            </a:r>
            <a:r>
              <a:rPr lang="en-US" sz="3200" dirty="0" err="1"/>
              <a:t>i</a:t>
            </a:r>
            <a:r>
              <a:rPr lang="en-US" sz="3200" dirty="0"/>
              <a:t>”</a:t>
            </a:r>
          </a:p>
        </p:txBody>
      </p:sp>
      <p:sp>
        <p:nvSpPr>
          <p:cNvPr id="9" name="Freeform 8"/>
          <p:cNvSpPr/>
          <p:nvPr/>
        </p:nvSpPr>
        <p:spPr>
          <a:xfrm rot="10800000">
            <a:off x="2679310" y="3259811"/>
            <a:ext cx="3409627" cy="728420"/>
          </a:xfrm>
          <a:custGeom>
            <a:avLst/>
            <a:gdLst>
              <a:gd name="connsiteX0" fmla="*/ 0 w 3409627"/>
              <a:gd name="connsiteY0" fmla="*/ 728420 h 728420"/>
              <a:gd name="connsiteX1" fmla="*/ 1658318 w 3409627"/>
              <a:gd name="connsiteY1" fmla="*/ 0 h 728420"/>
              <a:gd name="connsiteX2" fmla="*/ 3409627 w 3409627"/>
              <a:gd name="connsiteY2" fmla="*/ 728420 h 72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9627" h="728420">
                <a:moveTo>
                  <a:pt x="0" y="728420"/>
                </a:moveTo>
                <a:cubicBezTo>
                  <a:pt x="545023" y="364210"/>
                  <a:pt x="1090047" y="0"/>
                  <a:pt x="1658318" y="0"/>
                </a:cubicBezTo>
                <a:cubicBezTo>
                  <a:pt x="2226589" y="0"/>
                  <a:pt x="2818108" y="364210"/>
                  <a:pt x="3409627" y="72842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8354" y="3755255"/>
            <a:ext cx="2908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Press Esc button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259811"/>
            <a:ext cx="3722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:w </a:t>
            </a:r>
            <a:r>
              <a:rPr lang="en-US" sz="3200" i="1" dirty="0"/>
              <a:t>Save file</a:t>
            </a:r>
            <a:endParaRPr lang="en-US" sz="3200" dirty="0"/>
          </a:p>
          <a:p>
            <a:r>
              <a:rPr lang="en-US" sz="3200" dirty="0"/>
              <a:t>:q  </a:t>
            </a:r>
            <a:r>
              <a:rPr lang="en-US" sz="3200" i="1" dirty="0"/>
              <a:t>Exit vi (no save)</a:t>
            </a:r>
          </a:p>
          <a:p>
            <a:r>
              <a:rPr lang="en-US" sz="3200" i="1" dirty="0"/>
              <a:t>:</a:t>
            </a:r>
            <a:r>
              <a:rPr lang="en-US" sz="3200" i="1" dirty="0" err="1"/>
              <a:t>wq</a:t>
            </a:r>
            <a:r>
              <a:rPr lang="en-US" sz="3200" i="1" dirty="0"/>
              <a:t> write &amp; then quit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5222036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You can  use the arrow keys, but not the mouse.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There are many other vi commands.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E5BD-5491-4307-9BCC-FC11AB33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Create file called hello.cpp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02420-8E0C-414E-BE21-225F8EA5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vi hello.cpp		</a:t>
            </a:r>
            <a:r>
              <a:rPr lang="en-US" dirty="0">
                <a:solidFill>
                  <a:srgbClr val="FF0000"/>
                </a:solidFill>
              </a:rPr>
              <a:t>capitalization matters!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Toggle between 'insert mode' and 'command mode'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	   </a:t>
            </a:r>
            <a:r>
              <a:rPr lang="en-US" dirty="0">
                <a:solidFill>
                  <a:srgbClr val="FF0000"/>
                </a:solidFill>
              </a:rPr>
              <a:t>insert characters</a:t>
            </a:r>
          </a:p>
          <a:p>
            <a:pPr marL="0" indent="0">
              <a:buNone/>
            </a:pPr>
            <a:r>
              <a:rPr lang="en-US" dirty="0"/>
              <a:t>escape </a:t>
            </a:r>
            <a:r>
              <a:rPr lang="en-US" dirty="0">
                <a:solidFill>
                  <a:srgbClr val="FF0000"/>
                </a:solidFill>
              </a:rPr>
              <a:t>(stop inserting, enter command mode)</a:t>
            </a:r>
          </a:p>
          <a:p>
            <a:pPr marL="0" indent="0">
              <a:buNone/>
            </a:pPr>
            <a:r>
              <a:rPr lang="en-US" dirty="0"/>
              <a:t>:w		</a:t>
            </a:r>
            <a:r>
              <a:rPr lang="en-US" dirty="0">
                <a:solidFill>
                  <a:srgbClr val="FF0000"/>
                </a:solidFill>
              </a:rPr>
              <a:t>write (save) file</a:t>
            </a:r>
          </a:p>
          <a:p>
            <a:pPr marL="0" indent="0">
              <a:buNone/>
            </a:pPr>
            <a:r>
              <a:rPr lang="en-US" dirty="0"/>
              <a:t>:q		</a:t>
            </a:r>
            <a:r>
              <a:rPr lang="en-US" dirty="0">
                <a:solidFill>
                  <a:srgbClr val="FF0000"/>
                </a:solidFill>
              </a:rPr>
              <a:t>quit (no save)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07804-049B-40EE-9257-DD03425F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6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2D41-2B53-413F-808B-1F56CE4A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is similar to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CE92-67BB-4704-A0BD-5A775935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 keys also work</a:t>
            </a:r>
          </a:p>
          <a:p>
            <a:r>
              <a:rPr lang="en-US" dirty="0"/>
              <a:t>Helpful:</a:t>
            </a:r>
          </a:p>
          <a:p>
            <a:r>
              <a:rPr lang="en-US" dirty="0"/>
              <a:t>Note whether it says ‘--Input—’ at the bottom of the screen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1E069-6939-418C-8BED-BFE6FAD1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2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C77D-9231-46B4-9E18-CBCB8B9E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Record commands as you learn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7ED6-61FB-4CFD-9B6D-0FC1EF28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the last page of your notebook</a:t>
            </a:r>
          </a:p>
          <a:p>
            <a:pPr marL="0" indent="0">
              <a:buNone/>
            </a:pPr>
            <a:r>
              <a:rPr lang="en-US" dirty="0"/>
              <a:t>Please write this at the top: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Linux Commands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On the second to last page</a:t>
            </a:r>
          </a:p>
          <a:p>
            <a:pPr marL="0" indent="0">
              <a:buNone/>
            </a:pPr>
            <a:r>
              <a:rPr lang="en-US" dirty="0"/>
              <a:t>Please write this at the top: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vi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1B181-A326-4D3E-9EDD-886CC8C0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3CBC2-6801-4D34-922C-37405F4D89F3}"/>
              </a:ext>
            </a:extLst>
          </p:cNvPr>
          <p:cNvSpPr txBox="1"/>
          <p:nvPr/>
        </p:nvSpPr>
        <p:spPr>
          <a:xfrm>
            <a:off x="5638800" y="2819400"/>
            <a:ext cx="3124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will help you throughout the course – because you know where to find them!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Add new commands  as they are discussed in class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Don't lose it! </a:t>
            </a:r>
          </a:p>
          <a:p>
            <a:r>
              <a:rPr lang="en-US" dirty="0">
                <a:solidFill>
                  <a:srgbClr val="FF0000"/>
                </a:solidFill>
              </a:rPr>
              <a:t>Important for remaining CS courses.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Our first program: “Hello world!”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358140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E02FC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// include library of standard input and output commands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iostream</a:t>
            </a:r>
            <a:r>
              <a:rPr lang="en-US" sz="2000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using namespace </a:t>
            </a:r>
            <a:r>
              <a:rPr lang="en-US" sz="2000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main()</a:t>
            </a:r>
            <a:endParaRPr lang="en-US" sz="2000" dirty="0">
              <a:solidFill>
                <a:srgbClr val="0E02FC"/>
              </a:solidFill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{ </a:t>
            </a:r>
            <a:r>
              <a:rPr lang="en-US" sz="2000" dirty="0">
                <a:solidFill>
                  <a:srgbClr val="0E02FC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// Begin main function</a:t>
            </a:r>
            <a:endParaRPr lang="en-US" sz="2000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&lt;&lt; "Hello world!\n";  </a:t>
            </a:r>
            <a:r>
              <a:rPr lang="en-US" sz="2000" dirty="0">
                <a:solidFill>
                  <a:srgbClr val="0E02FC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// output "Hello world!“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E02FC"/>
              </a:solidFill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return 0;                  </a:t>
            </a:r>
            <a:r>
              <a:rPr lang="en-US" sz="2000" dirty="0">
                <a:solidFill>
                  <a:srgbClr val="0E02FC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/* indicate successful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E02FC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                              program completion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E02FC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// End main function</a:t>
            </a:r>
            <a:endParaRPr lang="en-US" sz="2000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068A1-A9CE-4AEF-9322-53C166862F5B}"/>
              </a:ext>
            </a:extLst>
          </p:cNvPr>
          <p:cNvSpPr txBox="1"/>
          <p:nvPr/>
        </p:nvSpPr>
        <p:spPr>
          <a:xfrm>
            <a:off x="228600" y="838200"/>
            <a:ext cx="594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Create file named    hello.cpp</a:t>
            </a:r>
          </a:p>
        </p:txBody>
      </p:sp>
    </p:spTree>
    <p:extLst>
      <p:ext uri="{BB962C8B-B14F-4D97-AF65-F5344CB8AC3E}">
        <p14:creationId xmlns:p14="http://schemas.microsoft.com/office/powerpoint/2010/main" val="317789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4ADD-82B1-4DED-AB17-9177CB6E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compile!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5449-B165-454E-A03F-84579B29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g++ hello.cpp</a:t>
            </a:r>
          </a:p>
          <a:p>
            <a:pPr marL="0" indent="0">
              <a:buNone/>
            </a:pPr>
            <a:r>
              <a:rPr lang="en-US" dirty="0"/>
              <a:t>By default, the system creates an executable called </a:t>
            </a:r>
            <a:r>
              <a:rPr lang="en-US" dirty="0" err="1"/>
              <a:t>a.out</a:t>
            </a:r>
            <a:r>
              <a:rPr lang="en-US" dirty="0"/>
              <a:t> in the current directory (.)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Type:</a:t>
            </a:r>
          </a:p>
          <a:p>
            <a:pPr marL="0" indent="0">
              <a:buNone/>
            </a:pPr>
            <a:r>
              <a:rPr lang="en-US" dirty="0"/>
              <a:t>ls </a:t>
            </a:r>
          </a:p>
          <a:p>
            <a:pPr marL="0" indent="0">
              <a:buNone/>
            </a:pPr>
            <a:r>
              <a:rPr lang="en-US" dirty="0"/>
              <a:t>And you will see the new file!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9C811-F783-4368-A19C-0AA37444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DD83-EBDD-4565-AA62-F9F4EFB4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run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64D6-A0D4-45CF-A9CE-279F3DAB0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run it type:</a:t>
            </a:r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a.out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56889-1129-47F3-BC09-4C9DF355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396A-C0BD-418F-8E64-E8DD1338684C}"/>
              </a:ext>
            </a:extLst>
          </p:cNvPr>
          <p:cNvSpPr txBox="1"/>
          <p:nvPr/>
        </p:nvSpPr>
        <p:spPr>
          <a:xfrm>
            <a:off x="3886200" y="3044143"/>
            <a:ext cx="499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Interaction with terminal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D615D0-ECA5-4019-80E2-E43FE57557BD}"/>
              </a:ext>
            </a:extLst>
          </p:cNvPr>
          <p:cNvCxnSpPr/>
          <p:nvPr/>
        </p:nvCxnSpPr>
        <p:spPr>
          <a:xfrm flipH="1">
            <a:off x="8131629" y="3664413"/>
            <a:ext cx="457200" cy="5728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AA1DB93-BD0E-4FBC-AFCF-FBB0D0C4489C}"/>
              </a:ext>
            </a:extLst>
          </p:cNvPr>
          <p:cNvSpPr/>
          <p:nvPr/>
        </p:nvSpPr>
        <p:spPr>
          <a:xfrm>
            <a:off x="435429" y="3853543"/>
            <a:ext cx="7696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g++ hello.cpp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0184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BA3B-078A-4533-819F-37C947E0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D105-0D09-4E01-8AAD-CFB2F225E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Converts a file of text…</a:t>
            </a:r>
          </a:p>
          <a:p>
            <a:pPr marL="0" indent="0">
              <a:buNone/>
            </a:pPr>
            <a:r>
              <a:rPr lang="en-US" dirty="0"/>
              <a:t>			…  to a program (App)</a:t>
            </a:r>
          </a:p>
          <a:p>
            <a:endParaRPr lang="en-US" dirty="0"/>
          </a:p>
          <a:p>
            <a:r>
              <a:rPr lang="en-US" dirty="0"/>
              <a:t>Ours compiler is called:    </a:t>
            </a:r>
            <a:r>
              <a:rPr lang="en-US" sz="4400" dirty="0"/>
              <a:t>g++</a:t>
            </a:r>
          </a:p>
          <a:p>
            <a:pPr marL="0" indent="0">
              <a:buNone/>
            </a:pPr>
            <a:r>
              <a:rPr lang="en-US" sz="4000" dirty="0"/>
              <a:t>	g++ hello.cpp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Generates an executable app called    </a:t>
            </a:r>
            <a:r>
              <a:rPr lang="en-US" dirty="0" err="1"/>
              <a:t>a.out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4D573-A050-4701-80B8-AE0C63BA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13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BA3B-078A-4533-819F-37C947E0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D105-0D09-4E01-8AAD-CFB2F225E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 you want a different executable name:</a:t>
            </a:r>
          </a:p>
          <a:p>
            <a:pPr marL="0" indent="0">
              <a:buNone/>
            </a:pPr>
            <a:r>
              <a:rPr lang="en-US" dirty="0"/>
              <a:t>	g++ -o </a:t>
            </a:r>
            <a:r>
              <a:rPr lang="en-US" dirty="0" err="1"/>
              <a:t>AppName</a:t>
            </a:r>
            <a:r>
              <a:rPr lang="en-US" dirty="0"/>
              <a:t> hello.cpp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the generated executable is </a:t>
            </a:r>
            <a:r>
              <a:rPr lang="en-US" dirty="0" err="1"/>
              <a:t>AppName</a:t>
            </a:r>
            <a:r>
              <a:rPr lang="en-US" dirty="0"/>
              <a:t> rather than </a:t>
            </a:r>
            <a:r>
              <a:rPr lang="en-US" dirty="0" err="1"/>
              <a:t>a.out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it with:   ./</a:t>
            </a:r>
            <a:r>
              <a:rPr lang="en-US" dirty="0" err="1"/>
              <a:t>AppName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4D573-A050-4701-80B8-AE0C63BA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Common Pattern of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Logging into storm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username@storm.cis.fordham.edu</a:t>
            </a:r>
          </a:p>
          <a:p>
            <a:pPr marL="0" indent="0">
              <a:buNone/>
            </a:pPr>
            <a:endParaRPr lang="en-US" sz="15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Opening a new file to write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 myProgram.cpp</a:t>
            </a:r>
          </a:p>
          <a:p>
            <a:pPr marL="0" indent="0">
              <a:buNone/>
            </a:pPr>
            <a:endParaRPr lang="en-US" sz="15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Compiling a program – converting from text to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g++ myProgram.cpp</a:t>
            </a:r>
          </a:p>
          <a:p>
            <a:pPr marL="0" indent="0">
              <a:buNone/>
            </a:pPr>
            <a:endParaRPr lang="en-US" sz="15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Running a program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61858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There are many other Linux commands. I highly recommend you use my list of commands online</a:t>
            </a:r>
          </a:p>
        </p:txBody>
      </p:sp>
    </p:spTree>
    <p:extLst>
      <p:ext uri="{BB962C8B-B14F-4D97-AF65-F5344CB8AC3E}">
        <p14:creationId xmlns:p14="http://schemas.microsoft.com/office/powerpoint/2010/main" val="17619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2432-972D-4863-B312-CA6D6E96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0D051-6F5E-4AAB-8B6D-947B10B4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!!	</a:t>
            </a:r>
            <a:r>
              <a:rPr lang="en-US" dirty="0">
                <a:solidFill>
                  <a:srgbClr val="FF0000"/>
                </a:solidFill>
              </a:rPr>
              <a:t>Repeat last command</a:t>
            </a:r>
          </a:p>
          <a:p>
            <a:pPr marL="0" indent="0">
              <a:buNone/>
            </a:pPr>
            <a:r>
              <a:rPr lang="en-US" dirty="0"/>
              <a:t>!v</a:t>
            </a:r>
            <a:r>
              <a:rPr lang="en-US" dirty="0">
                <a:solidFill>
                  <a:srgbClr val="FF0000"/>
                </a:solidFill>
              </a:rPr>
              <a:t>	Repeat last command that starts with v</a:t>
            </a:r>
          </a:p>
          <a:p>
            <a:pPr marL="0" indent="0">
              <a:buNone/>
            </a:pPr>
            <a:r>
              <a:rPr lang="en-US" dirty="0"/>
              <a:t>cd ..	</a:t>
            </a:r>
            <a:r>
              <a:rPr lang="en-US" dirty="0">
                <a:solidFill>
                  <a:srgbClr val="FF0000"/>
                </a:solidFill>
              </a:rPr>
              <a:t>Move up one directory level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	Shorthand for current directory</a:t>
            </a:r>
          </a:p>
          <a:p>
            <a:pPr marL="0" indent="0">
              <a:buNone/>
            </a:pPr>
            <a:r>
              <a:rPr lang="en-US" dirty="0"/>
              <a:t>cat &lt;filename&gt;	</a:t>
            </a:r>
            <a:r>
              <a:rPr lang="en-US" dirty="0">
                <a:solidFill>
                  <a:srgbClr val="FF0000"/>
                </a:solidFill>
              </a:rPr>
              <a:t>Print filename to the screen**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F6B7B-B904-4F5C-87E4-8E6413BF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D1716-FE29-48E7-A4D9-1332720FCE34}"/>
              </a:ext>
            </a:extLst>
          </p:cNvPr>
          <p:cNvSpPr txBox="1"/>
          <p:nvPr/>
        </p:nvSpPr>
        <p:spPr>
          <a:xfrm>
            <a:off x="457200" y="3932933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Example: 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cat hello.cpp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8471B-51C3-4C0E-B9E4-435D69D244B0}"/>
              </a:ext>
            </a:extLst>
          </p:cNvPr>
          <p:cNvSpPr txBox="1"/>
          <p:nvPr/>
        </p:nvSpPr>
        <p:spPr>
          <a:xfrm>
            <a:off x="228600" y="5691982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** Yes, some command names seem to have been invented by Dr. Seuss!  This one is short for concatenate (connect) multiple files (and print them to the screen)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81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FB79-346F-9467-D2E4-3B797AE9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files from storm to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5D8F-E286-5097-9330-6EDE8B01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Mac, under Documents </a:t>
            </a:r>
          </a:p>
          <a:p>
            <a:pPr lvl="1"/>
            <a:r>
              <a:rPr lang="en-US" dirty="0"/>
              <a:t>Make a subfolder called uploads</a:t>
            </a:r>
          </a:p>
          <a:p>
            <a:pPr lvl="1"/>
            <a:endParaRPr lang="en-US" dirty="0"/>
          </a:p>
          <a:p>
            <a:r>
              <a:rPr lang="en-US" dirty="0"/>
              <a:t>double finger click to open terminal on the mac OR terminal-/shell-&gt; New window   OR </a:t>
            </a:r>
            <a:r>
              <a:rPr lang="en-US" dirty="0" err="1"/>
              <a:t>cmd</a:t>
            </a:r>
            <a:r>
              <a:rPr lang="en-US" dirty="0"/>
              <a:t> 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1BF58-E2EF-105D-1466-735DC02E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52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0933-8F8E-023F-19C1-71ED9F6D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Mac: Assume we want to pull hello.cpp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AA33-D695-5409-DDB9-0B1F41FBE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Still on the Mac.. In the terminal window</a:t>
            </a:r>
          </a:p>
          <a:p>
            <a:endParaRPr lang="en-US" dirty="0"/>
          </a:p>
          <a:p>
            <a:r>
              <a:rPr lang="en-US" dirty="0"/>
              <a:t>cd Documents</a:t>
            </a:r>
          </a:p>
          <a:p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cd uploads</a:t>
            </a:r>
          </a:p>
          <a:p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This is your </a:t>
            </a:r>
            <a:r>
              <a:rPr lang="en-US" dirty="0" err="1"/>
              <a:t>MacID</a:t>
            </a:r>
            <a:r>
              <a:rPr lang="en-US"/>
              <a:t> destination</a:t>
            </a:r>
            <a:r>
              <a:rPr lang="en-US" dirty="0"/>
              <a:t>. copy it!</a:t>
            </a:r>
          </a:p>
          <a:p>
            <a:pPr marL="0" indent="0">
              <a:buNone/>
            </a:pPr>
            <a:r>
              <a:rPr lang="en-US" dirty="0"/>
              <a:t>Next two lines are one long command on one line with a space after </a:t>
            </a:r>
            <a:r>
              <a:rPr lang="en-US" dirty="0" err="1"/>
              <a:t>scp</a:t>
            </a:r>
            <a:r>
              <a:rPr lang="en-US" dirty="0"/>
              <a:t> and after .</a:t>
            </a:r>
            <a:r>
              <a:rPr lang="en-US" dirty="0" err="1"/>
              <a:t>cpp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scp</a:t>
            </a:r>
            <a:r>
              <a:rPr lang="en-US" dirty="0"/>
              <a:t> yourid@storm.cis.fordham.edu://home/students/</a:t>
            </a:r>
            <a:r>
              <a:rPr lang="en-US" dirty="0" err="1"/>
              <a:t>yourid</a:t>
            </a:r>
            <a:r>
              <a:rPr lang="en-US" dirty="0"/>
              <a:t>/cs1/lab1/hello.cpp /Users/</a:t>
            </a:r>
            <a:r>
              <a:rPr lang="en-US" dirty="0" err="1"/>
              <a:t>yourid</a:t>
            </a:r>
            <a:r>
              <a:rPr lang="en-US" dirty="0"/>
              <a:t>/Documents/uploads </a:t>
            </a:r>
          </a:p>
          <a:p>
            <a:pPr marL="0" indent="0">
              <a:buNone/>
            </a:pPr>
            <a:r>
              <a:rPr lang="en-US" sz="2500" dirty="0" err="1"/>
              <a:t>scp</a:t>
            </a:r>
            <a:r>
              <a:rPr lang="en-US" sz="2500" dirty="0"/>
              <a:t> yourid@storm.cis.fordham.edu://home/students/</a:t>
            </a:r>
            <a:r>
              <a:rPr lang="en-US" sz="2500" dirty="0" err="1"/>
              <a:t>yourid</a:t>
            </a:r>
            <a:r>
              <a:rPr lang="en-US" sz="2500" dirty="0"/>
              <a:t>/cs1/lab1/hello.cpp /Users/</a:t>
            </a:r>
            <a:r>
              <a:rPr lang="en-US" sz="2500" dirty="0" err="1"/>
              <a:t>yourMacid</a:t>
            </a:r>
            <a:r>
              <a:rPr lang="en-US" sz="2500" dirty="0"/>
              <a:t>/Documents/uploads </a:t>
            </a:r>
          </a:p>
          <a:p>
            <a:endParaRPr lang="en-US" dirty="0"/>
          </a:p>
          <a:p>
            <a:r>
              <a:rPr lang="en-US" dirty="0"/>
              <a:t>Then it asks for your password </a:t>
            </a:r>
          </a:p>
          <a:p>
            <a:endParaRPr lang="en-US" dirty="0"/>
          </a:p>
          <a:p>
            <a:r>
              <a:rPr lang="en-US" dirty="0"/>
              <a:t>NOW you can drag  &amp; drop this file to the </a:t>
            </a:r>
            <a:r>
              <a:rPr lang="en-US" dirty="0" err="1"/>
              <a:t>autograder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34156-270B-B80C-56AC-31546792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1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E5FA-FF0B-EC4B-3839-AFD7D926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 files from storm to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48C2-C5B2-F8A9-09AE-80EE814E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 the file to transfer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Click Download</a:t>
            </a:r>
          </a:p>
          <a:p>
            <a:endParaRPr lang="en-US" sz="2400" dirty="0"/>
          </a:p>
          <a:p>
            <a:r>
              <a:rPr lang="en-US" sz="2400" dirty="0"/>
              <a:t>Select the destination on </a:t>
            </a:r>
            <a:r>
              <a:rPr lang="en-US" sz="2400" dirty="0" err="1"/>
              <a:t>on</a:t>
            </a:r>
            <a:r>
              <a:rPr lang="en-US" sz="2400" dirty="0"/>
              <a:t> your PC (maybe create a directory like CS1_Download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Drag &amp; Drop to </a:t>
            </a:r>
            <a:r>
              <a:rPr lang="en-US" sz="2400" dirty="0" err="1"/>
              <a:t>Autograder</a:t>
            </a:r>
            <a:endParaRPr lang="en-US" sz="2400" dirty="0"/>
          </a:p>
          <a:p>
            <a:pPr lvl="6"/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74C35-B8C4-B65A-3F75-D61BCBF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00190-5A9D-364F-8DF5-4F9387A5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19" y="2751137"/>
            <a:ext cx="2162175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8F9531-E94E-7BFF-D95F-DD384DFE5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366659"/>
            <a:ext cx="2314575" cy="2390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FC074C-0400-D8E5-3B78-C9013DF3B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271016"/>
            <a:ext cx="24860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Linux/UNIX programming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</a:t>
            </a:r>
          </a:p>
          <a:p>
            <a:r>
              <a:rPr lang="en-US" dirty="0"/>
              <a:t>Directory structure</a:t>
            </a:r>
          </a:p>
          <a:p>
            <a:r>
              <a:rPr lang="en-US" dirty="0"/>
              <a:t>vi     editor</a:t>
            </a:r>
          </a:p>
          <a:p>
            <a:r>
              <a:rPr lang="en-US" dirty="0"/>
              <a:t>g++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4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A9E-9593-478A-A245-4C7BE746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Catch More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C26A-74B6-4D41-AE4E-2B383995B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better way to compile:</a:t>
            </a:r>
          </a:p>
          <a:p>
            <a:pPr marL="0" indent="0">
              <a:buNone/>
            </a:pPr>
            <a:r>
              <a:rPr lang="en-US" dirty="0"/>
              <a:t>g++ -O -Wall filename.cpp</a:t>
            </a:r>
          </a:p>
          <a:p>
            <a:pPr lvl="1"/>
            <a:r>
              <a:rPr lang="en-US" dirty="0"/>
              <a:t>This will give you all Warnings (like using an uninitialized variable, or declared a variable that is unused).</a:t>
            </a:r>
          </a:p>
          <a:p>
            <a:pPr lvl="1"/>
            <a:r>
              <a:rPr lang="en-US" dirty="0"/>
              <a:t>This might help you build better code.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99787-404C-42E3-BED1-1B567F65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8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More on Compiling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2743200"/>
            <a:ext cx="2895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myProgram.cpp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114800"/>
            <a:ext cx="2895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myProgram</a:t>
            </a:r>
            <a:r>
              <a:rPr lang="en-US" sz="3200" dirty="0">
                <a:solidFill>
                  <a:schemeClr val="tx1"/>
                </a:solidFill>
              </a:rPr>
              <a:t> object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4114800"/>
            <a:ext cx="2895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iostream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library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5562600"/>
            <a:ext cx="2895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myProgram.out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2209800" y="3657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6600" y="5029200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181600" y="5029200"/>
            <a:ext cx="9525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3593812"/>
            <a:ext cx="1731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Compiler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88400" y="4977825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Linker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2104" y="1376840"/>
            <a:ext cx="899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g++ myProgram.cpp –o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myProgram.out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5B73E6-BA2C-4149-884E-5331E7743E40}"/>
              </a:ext>
            </a:extLst>
          </p:cNvPr>
          <p:cNvCxnSpPr/>
          <p:nvPr/>
        </p:nvCxnSpPr>
        <p:spPr>
          <a:xfrm flipH="1">
            <a:off x="2895600" y="3060413"/>
            <a:ext cx="1463040" cy="676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C9CB71-5A18-40BD-A176-68098F9C5601}"/>
              </a:ext>
            </a:extLst>
          </p:cNvPr>
          <p:cNvSpPr txBox="1"/>
          <p:nvPr/>
        </p:nvSpPr>
        <p:spPr>
          <a:xfrm>
            <a:off x="4472940" y="2546390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#include   </a:t>
            </a:r>
            <a:r>
              <a:rPr lang="en-US" sz="2400" i="1" dirty="0">
                <a:solidFill>
                  <a:srgbClr val="FF0000"/>
                </a:solidFill>
              </a:rPr>
              <a:t>imports instructions from other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7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Command-line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Run programs through text commands, rather than through mouse clicks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The “terminal” runs a command-line interpreter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Interpreter waits for a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enters text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Interpreter determines activity to perform based on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of activity displayed in 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back to waiting (step 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0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Command-line: typical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305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[-flags][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additional_inputs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751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command_name</a:t>
            </a:r>
            <a:r>
              <a:rPr lang="en-US" dirty="0"/>
              <a:t> is an executable file (an app)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-flags </a:t>
            </a:r>
            <a:r>
              <a:rPr lang="en-US" dirty="0"/>
              <a:t>are special behaviors for the command. Start with a -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additional_inputs</a:t>
            </a:r>
            <a:r>
              <a:rPr lang="en-US" dirty="0"/>
              <a:t> can be included</a:t>
            </a:r>
          </a:p>
          <a:p>
            <a:r>
              <a:rPr lang="en-US" dirty="0"/>
              <a:t>to specify special behaviors of the command</a:t>
            </a:r>
          </a:p>
          <a:p>
            <a:r>
              <a:rPr lang="en-US" dirty="0"/>
              <a:t>to tell the command to act on certain files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 -o 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hello.out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hello.cpp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F55B-0030-4A10-94F9-BCD3B14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ToDo</a:t>
            </a:r>
            <a:r>
              <a:rPr lang="en-US" b="1" dirty="0"/>
              <a:t>: From Windows Lab Computer</a:t>
            </a:r>
            <a:br>
              <a:rPr lang="en-US" dirty="0"/>
            </a:br>
            <a:r>
              <a:rPr lang="en-US" dirty="0"/>
              <a:t>Getting into your account on Storm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79D6-136A-4AC0-933D-19865FB1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into the computer with your Fordham ID</a:t>
            </a:r>
          </a:p>
          <a:p>
            <a:r>
              <a:rPr lang="en-US" dirty="0"/>
              <a:t>Look for </a:t>
            </a:r>
            <a:r>
              <a:rPr lang="en-US" dirty="0" err="1"/>
              <a:t>mobaX</a:t>
            </a:r>
            <a:r>
              <a:rPr lang="en-US" dirty="0"/>
              <a:t> (icon on screen) or type in search bar (bottom left)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AE61B-9F65-4638-AB0F-CACB812C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0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50AE-A751-2A62-2B96-82398EC4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Windows: </a:t>
            </a:r>
            <a:r>
              <a:rPr lang="en-US" dirty="0" err="1"/>
              <a:t>MobaXterm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E2D3-D055-9D56-3030-BFBD82DC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SSH</a:t>
            </a:r>
          </a:p>
          <a:p>
            <a:r>
              <a:rPr lang="en-US" dirty="0"/>
              <a:t>Enter remote host </a:t>
            </a:r>
          </a:p>
          <a:p>
            <a:pPr marL="457200" lvl="1" indent="0">
              <a:buNone/>
            </a:pPr>
            <a:r>
              <a:rPr lang="en-US" dirty="0"/>
              <a:t>storm.cis.fordham.edu</a:t>
            </a:r>
          </a:p>
          <a:p>
            <a:r>
              <a:rPr lang="en-US" dirty="0"/>
              <a:t>Enter </a:t>
            </a:r>
            <a:r>
              <a:rPr lang="en-US" dirty="0" err="1"/>
              <a:t>userid</a:t>
            </a:r>
            <a:endParaRPr lang="en-US" dirty="0"/>
          </a:p>
          <a:p>
            <a:r>
              <a:rPr lang="en-US" dirty="0"/>
              <a:t>Click OK</a:t>
            </a:r>
          </a:p>
          <a:p>
            <a:r>
              <a:rPr lang="en-US" dirty="0"/>
              <a:t>Enter &amp; change </a:t>
            </a:r>
            <a:br>
              <a:rPr lang="en-US" dirty="0"/>
            </a:br>
            <a:r>
              <a:rPr lang="en-US" dirty="0"/>
              <a:t>your </a:t>
            </a:r>
            <a:r>
              <a:rPr lang="en-US" dirty="0" err="1"/>
              <a:t>userID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678A8-6807-6BCF-1018-07E8622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9EDBF-0B65-ED57-D553-C36A26765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057400"/>
            <a:ext cx="4572000" cy="33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C329-A478-07F5-4906-575A399C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– Easy!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EB8A-59C7-D181-1551-0863C960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CE22-34C2-3892-A874-2807F569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CC9D-57C0-4AFA-94E4-BF9EE6A240C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A2113-5E07-27BD-C830-77193CF6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86037"/>
            <a:ext cx="3619500" cy="2288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622317-016C-A85D-A964-E66DCA161131}"/>
              </a:ext>
            </a:extLst>
          </p:cNvPr>
          <p:cNvSpPr txBox="1"/>
          <p:nvPr/>
        </p:nvSpPr>
        <p:spPr>
          <a:xfrm>
            <a:off x="5334000" y="4495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on the storm user session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B89304-C3F3-BA8A-E346-A48261E4FD4B}"/>
              </a:ext>
            </a:extLst>
          </p:cNvPr>
          <p:cNvCxnSpPr/>
          <p:nvPr/>
        </p:nvCxnSpPr>
        <p:spPr>
          <a:xfrm flipH="1">
            <a:off x="4838700" y="46482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4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F55B-0030-4A10-94F9-BCD3B14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ToDo</a:t>
            </a:r>
            <a:r>
              <a:rPr lang="en-US" b="1" dirty="0"/>
              <a:t>: From Mac Lab Computer</a:t>
            </a:r>
            <a:br>
              <a:rPr lang="en-US" dirty="0"/>
            </a:br>
            <a:r>
              <a:rPr lang="en-US" dirty="0"/>
              <a:t>Getting into your account on Storm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79D6-136A-4AC0-933D-19865FB1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Click: Student (on screen. Use password on whiteboard) 411EastFordhamRoad</a:t>
            </a:r>
          </a:p>
          <a:p>
            <a:r>
              <a:rPr lang="en-US" dirty="0"/>
              <a:t>On Mac : double click  term (or </a:t>
            </a:r>
            <a:r>
              <a:rPr lang="en-US" dirty="0" err="1"/>
              <a:t>cmd</a:t>
            </a:r>
            <a:r>
              <a:rPr lang="en-US" dirty="0"/>
              <a:t> N)</a:t>
            </a:r>
          </a:p>
          <a:p>
            <a:r>
              <a:rPr lang="en-US" dirty="0"/>
              <a:t>then type  </a:t>
            </a:r>
          </a:p>
          <a:p>
            <a:pPr marL="457200" lvl="1" indent="0">
              <a:buNone/>
            </a:pPr>
            <a:r>
              <a:rPr lang="en-US" dirty="0" err="1"/>
              <a:t>ssh</a:t>
            </a:r>
            <a:r>
              <a:rPr lang="en-US" dirty="0"/>
              <a:t> myuserID@storm.cis.fordham.edu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AE61B-9F65-4638-AB0F-CACB812C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8737-DB57-4D1A-9A7C-614DBD9690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0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6048</TotalTime>
  <Words>1432</Words>
  <Application>Microsoft Office PowerPoint</Application>
  <PresentationFormat>On-screen Show (4:3)</PresentationFormat>
  <Paragraphs>306</Paragraphs>
  <Slides>31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Office Theme</vt:lpstr>
      <vt:lpstr>Linux Writing and compiling programs</vt:lpstr>
      <vt:lpstr>Record commands as you learn them</vt:lpstr>
      <vt:lpstr>Linux/UNIX programming environment</vt:lpstr>
      <vt:lpstr>Command-line interface</vt:lpstr>
      <vt:lpstr>Command-line: typical format</vt:lpstr>
      <vt:lpstr>ToDo: From Windows Lab Computer Getting into your account on Storm</vt:lpstr>
      <vt:lpstr>Windows: MobaXterm</vt:lpstr>
      <vt:lpstr>Next Time – Easy!</vt:lpstr>
      <vt:lpstr>ToDo: From Mac Lab Computer Getting into your account on Storm</vt:lpstr>
      <vt:lpstr>ToDo: From YOUR Mac </vt:lpstr>
      <vt:lpstr>Getting Around in linux</vt:lpstr>
      <vt:lpstr>Directory structure</vt:lpstr>
      <vt:lpstr>Directory structure</vt:lpstr>
      <vt:lpstr>PowerPoint Presentation</vt:lpstr>
      <vt:lpstr>ToDo: Make Directories</vt:lpstr>
      <vt:lpstr>Editing in vi</vt:lpstr>
      <vt:lpstr>Editing in vi</vt:lpstr>
      <vt:lpstr>ToDo: Create file called hello.cpp</vt:lpstr>
      <vt:lpstr>Vim is similar to vi</vt:lpstr>
      <vt:lpstr>Our first program: “Hello world!”</vt:lpstr>
      <vt:lpstr>Let's compile!</vt:lpstr>
      <vt:lpstr>Let's run it!</vt:lpstr>
      <vt:lpstr>Compiler</vt:lpstr>
      <vt:lpstr>Compiler</vt:lpstr>
      <vt:lpstr>Common Pattern of Commands</vt:lpstr>
      <vt:lpstr>Additional Linux Commands</vt:lpstr>
      <vt:lpstr>Transfer files from storm to Mac</vt:lpstr>
      <vt:lpstr>Mac: Assume we want to pull hello.cpp</vt:lpstr>
      <vt:lpstr>Transfer files from storm to Windows</vt:lpstr>
      <vt:lpstr>To Catch More Errors</vt:lpstr>
      <vt:lpstr>More on Compiling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1600 Computer Science I</dc:title>
  <dc:creator>Daniel Leeds</dc:creator>
  <cp:lastModifiedBy>Karen Trovato</cp:lastModifiedBy>
  <cp:revision>157</cp:revision>
  <dcterms:created xsi:type="dcterms:W3CDTF">2014-07-27T21:09:56Z</dcterms:created>
  <dcterms:modified xsi:type="dcterms:W3CDTF">2023-01-17T20:29:27Z</dcterms:modified>
</cp:coreProperties>
</file>