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8"/>
  </p:notesMasterIdLst>
  <p:sldIdLst>
    <p:sldId id="257" r:id="rId2"/>
    <p:sldId id="942" r:id="rId3"/>
    <p:sldId id="266" r:id="rId4"/>
    <p:sldId id="292" r:id="rId5"/>
    <p:sldId id="258" r:id="rId6"/>
    <p:sldId id="946" r:id="rId7"/>
    <p:sldId id="259" r:id="rId8"/>
    <p:sldId id="260" r:id="rId9"/>
    <p:sldId id="261" r:id="rId10"/>
    <p:sldId id="944" r:id="rId11"/>
    <p:sldId id="263" r:id="rId12"/>
    <p:sldId id="943" r:id="rId13"/>
    <p:sldId id="262" r:id="rId14"/>
    <p:sldId id="294" r:id="rId15"/>
    <p:sldId id="264" r:id="rId16"/>
    <p:sldId id="295" r:id="rId17"/>
    <p:sldId id="296" r:id="rId18"/>
    <p:sldId id="297" r:id="rId19"/>
    <p:sldId id="300" r:id="rId20"/>
    <p:sldId id="293" r:id="rId21"/>
    <p:sldId id="301" r:id="rId22"/>
    <p:sldId id="298" r:id="rId23"/>
    <p:sldId id="299" r:id="rId24"/>
    <p:sldId id="302" r:id="rId25"/>
    <p:sldId id="267" r:id="rId26"/>
    <p:sldId id="856" r:id="rId27"/>
    <p:sldId id="303" r:id="rId28"/>
    <p:sldId id="949" r:id="rId29"/>
    <p:sldId id="951" r:id="rId30"/>
    <p:sldId id="952" r:id="rId31"/>
    <p:sldId id="953" r:id="rId32"/>
    <p:sldId id="954" r:id="rId33"/>
    <p:sldId id="587" r:id="rId34"/>
    <p:sldId id="588" r:id="rId35"/>
    <p:sldId id="591" r:id="rId36"/>
    <p:sldId id="950" r:id="rId37"/>
  </p:sldIdLst>
  <p:sldSz cx="9144000" cy="5143500" type="screen16x9"/>
  <p:notesSz cx="6854825" cy="9240838"/>
  <p:embeddedFontLst>
    <p:embeddedFont>
      <p:font typeface="Raleway" pitchFamily="2" charset="0"/>
      <p:regular r:id="rId39"/>
      <p:bold r:id="rId40"/>
      <p:italic r:id="rId41"/>
      <p:boldItalic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B1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9EB69-29E2-41B7-8E48-968654469297}" v="1" dt="2023-02-14T16:30:54.709"/>
  </p1510:revLst>
</p1510:revInfo>
</file>

<file path=ppt/tableStyles.xml><?xml version="1.0" encoding="utf-8"?>
<a:tblStyleLst xmlns:a="http://schemas.openxmlformats.org/drawingml/2006/main" def="{B6B10FFD-5FF5-4A88-A267-34B920BC9116}">
  <a:tblStyle styleId="{B6B10FFD-5FF5-4A88-A267-34B920BC9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3789" autoAdjust="0"/>
  </p:normalViewPr>
  <p:slideViewPr>
    <p:cSldViewPr snapToGrid="0">
      <p:cViewPr varScale="1">
        <p:scale>
          <a:sx n="99" d="100"/>
          <a:sy n="99" d="100"/>
        </p:scale>
        <p:origin x="1716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73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Trovato" userId="126f220e-3937-4704-99b1-902910097e04" providerId="ADAL" clId="{87B9EB69-29E2-41B7-8E48-968654469297}"/>
    <pc:docChg chg="custSel modSld">
      <pc:chgData name="Karen Trovato" userId="126f220e-3937-4704-99b1-902910097e04" providerId="ADAL" clId="{87B9EB69-29E2-41B7-8E48-968654469297}" dt="2023-02-14T16:31:20.585" v="109" actId="20577"/>
      <pc:docMkLst>
        <pc:docMk/>
      </pc:docMkLst>
      <pc:sldChg chg="modSp mod">
        <pc:chgData name="Karen Trovato" userId="126f220e-3937-4704-99b1-902910097e04" providerId="ADAL" clId="{87B9EB69-29E2-41B7-8E48-968654469297}" dt="2023-02-14T16:30:24.166" v="95" actId="20577"/>
        <pc:sldMkLst>
          <pc:docMk/>
          <pc:sldMk cId="3021195892" sldId="587"/>
        </pc:sldMkLst>
        <pc:graphicFrameChg chg="modGraphic">
          <ac:chgData name="Karen Trovato" userId="126f220e-3937-4704-99b1-902910097e04" providerId="ADAL" clId="{87B9EB69-29E2-41B7-8E48-968654469297}" dt="2023-02-14T16:30:24.166" v="95" actId="20577"/>
          <ac:graphicFrameMkLst>
            <pc:docMk/>
            <pc:sldMk cId="3021195892" sldId="587"/>
            <ac:graphicFrameMk id="5" creationId="{00000000-0000-0000-0000-000000000000}"/>
          </ac:graphicFrameMkLst>
        </pc:graphicFrameChg>
      </pc:sldChg>
      <pc:sldChg chg="modSp mod">
        <pc:chgData name="Karen Trovato" userId="126f220e-3937-4704-99b1-902910097e04" providerId="ADAL" clId="{87B9EB69-29E2-41B7-8E48-968654469297}" dt="2023-02-14T16:31:20.585" v="109" actId="20577"/>
        <pc:sldMkLst>
          <pc:docMk/>
          <pc:sldMk cId="617269340" sldId="588"/>
        </pc:sldMkLst>
        <pc:graphicFrameChg chg="mod modGraphic">
          <ac:chgData name="Karen Trovato" userId="126f220e-3937-4704-99b1-902910097e04" providerId="ADAL" clId="{87B9EB69-29E2-41B7-8E48-968654469297}" dt="2023-02-14T16:31:20.585" v="109" actId="20577"/>
          <ac:graphicFrameMkLst>
            <pc:docMk/>
            <pc:sldMk cId="617269340" sldId="588"/>
            <ac:graphicFrameMk id="5" creationId="{00000000-0000-0000-0000-000000000000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2:04:53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3847 24575,'1827'0'0,"-1750"-3"0,-1-2 0,0-4 0,77-20 0,98-21 0,121-30 0,-231 41 0,19-7 0,185-27 0,308-46 0,-634 115 0,-1 1 0,-2-1 0,1-1 0,27-10 0,-40 13 0,0 0 0,-1 0 0,1 0 0,-1 0 0,1-1 0,-1 1 0,0-1 0,0 0 0,0 1 0,-1-2 0,1 1 0,-1 0 0,1 0 0,-1-1 0,0 1 0,0-1 0,-1 0 0,1 0 0,-1 1 0,2-9 0,4-53 0,-2-116 0,-5 130 0,1-111 0,-3-221 0,-4 308 0,-3 0 0,-3 0 0,-27-88 0,-16 5 0,14 47 0,-21-111 0,23 71 0,29 124 0,-1-1 0,-1 2 0,-2-1 0,-21-31 0,17 31 0,2 0 0,2-2 0,-15-37 0,19 38 0,-47-162 0,47 153 0,-2 1 0,-25-53 0,7 19 0,21 50 0,1 0 0,1 0 0,1-1 0,1 0 0,1 0 0,1 0 0,-1-26 0,4 38 0,0 0 0,1 0 0,0 0 0,1 0 0,0 0 0,0 0 0,1 1 0,0-1 0,5-9 0,-5 14 0,0-1 0,0 1 0,0 0 0,0 0 0,1 0 0,-1 0 0,1 0 0,0 1 0,0-1 0,0 1 0,1 0 0,-1 0 0,1 1 0,0-1 0,-1 1 0,1 0 0,6-1 0,45-10 0,-39 10 0,1-1 0,-1 0 0,1-2 0,-1 0 0,-1-1 0,17-9 0,-16 5 0,2 1 0,-1 0 0,1 1 0,0 1 0,23-6 0,-6 5 0,0 1 0,0 3 0,41-2 0,-115 8 0,-148-2 0,178 1 0,1-1 0,-1-1 0,1 0 0,0 0 0,0 0 0,0-1 0,0 0 0,0 0 0,1 0 0,0-1 0,-1 0 0,1-1 0,0 1 0,-9-11 0,4 3 0,2 0 0,-1 0 0,2-1 0,0 0 0,-13-27 0,49 56 0,-24-12 0,1 1 0,-1 0 0,0-1 0,0 2 0,-1-1 0,1 0 0,-1 1 0,4 9 0,-1 3 0,7 28 0,2 9 0,-15-53 0,1 0 0,0-1 0,0 1 0,0 0 0,1 0 0,-1 0 0,0-1 0,1 1 0,-1-1 0,1 1 0,-1-1 0,1 1 0,0-1 0,-1 0 0,1 0 0,0 0 0,0 0 0,0 0 0,0 0 0,0 0 0,0-1 0,0 1 0,0-1 0,0 0 0,0 1 0,0-1 0,1 0 0,-1 0 0,0 0 0,0-1 0,0 1 0,0 0 0,4-2 0,7-1 0,-1-1 0,1 0 0,-1-1 0,14-8 0,0-2 0,-20 11 0,1 0 0,0 1 0,-1-1 0,16-4 0,-22 8 0,1 0 0,-1 0 0,1 0 0,0 0 0,-1 0 0,1 0 0,-1 0 0,1 0 0,-1 0 0,1 0 0,0 0 0,-1 0 0,1 0 0,-1 0 0,1 1 0,-1-1 0,1 0 0,-1 0 0,1 1 0,-1-1 0,1 0 0,-1 1 0,1-1 0,-1 0 0,1 1 0,-1-1 0,0 1 0,1-1 0,-1 1 0,0-1 0,1 1 0,-1-1 0,0 1 0,0-1 0,0 1 0,1-1 0,-1 1 0,0-1 0,0 1 0,0-1 0,0 2 0,0 26 0,0-23 0,-1 6 0,0 0 0,-1 0 0,0-1 0,-1 1 0,0-1 0,-1 0 0,0 0 0,0 0 0,-1 0 0,-12 16 0,11-15 0,1 0 0,-1 1 0,2-1 0,-1 1 0,2 0 0,-3 13 0,6-23 0,-1 0 0,0 1 0,1-1 0,-1 0 0,0 0 0,0 0 0,0 0 0,0 0 0,-1 0 0,1 0 0,-1 0 0,1 0 0,-3 2 0,3-3 0,0-1 0,0 0 0,1 1 0,-1-1 0,0 0 0,0 1 0,0-1 0,0 0 0,0 0 0,0 0 0,0 0 0,0 0 0,0 0 0,0 0 0,0 0 0,0 0 0,0 0 0,0 0 0,0-1 0,1 1 0,-1 0 0,0-1 0,0 1 0,0 0 0,0-1 0,0 0 0,1 1 0,-1-1 0,0 1 0,1-1 0,-1 0 0,0 1 0,1-1 0,-2-1 0,-3-5 0,-1-1 0,1 1 0,0-1 0,0 0 0,1-1 0,0 1 0,-3-14 0,3 12 0,0 1 0,0-1 0,0 1 0,-2-1 0,1 1 0,-9-11 0,6 11 0,0-1 0,1 0 0,0 0 0,0-1 0,1 0 0,1 0 0,0-1 0,1 1 0,-5-17 0,-8-28-1365,8 32-5461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36" tIns="90236" rIns="90236" bIns="90236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66c046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66c04664_0_0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611a5f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b611a5f34_0_6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42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b611a5f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b611a5f34_0_0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b611a5f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b611a5f34_0_0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46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611a5f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611a5f34_0_14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611a5f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611a5f34_0_14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41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611a5f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611a5f34_0_14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635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611a5f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611a5f34_0_14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74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611a5f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611a5f34_0_14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39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611a5f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611a5f34_0_14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399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611a5f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611a5f34_0_14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71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611a5f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611a5f34_0_27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r>
              <a:rPr lang="en"/>
              <a:t>As you may remember from CS1, variables created from function calls (including main) are stored on the stack. If you’re confused by that aspect, don’t worry - we’ll cover how the stack works in detail later in the semester.</a:t>
            </a:r>
            <a:endParaRPr/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37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611a5f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611a5f34_0_14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123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611a5f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611a5f34_0_14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50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611a5f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611a5f34_0_14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207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b611a5f3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b611a5f34_0_36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r>
              <a:rPr lang="en"/>
              <a:t>While the aforementioned issue is not a big deal for smaller problems, it is still a good idea to get into the habit of recycling dynamic memory that is no longer needed.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90251" tIns="45126" rIns="90251" bIns="45126"/>
          <a:lstStyle/>
          <a:p>
            <a:fld id="{777625F9-EDD9-467E-B7DE-9DC72AB23639}" type="slidenum">
              <a:rPr lang="en-CA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90251" tIns="45126" rIns="90251" bIns="45126"/>
          <a:lstStyle/>
          <a:p>
            <a:fld id="{BE28A474-3D21-4D0A-8DFF-E43ADEB5E1EF}" type="slidenum">
              <a:rPr lang="en-US" smtClean="0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26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90251" tIns="45126" rIns="90251" bIns="45126"/>
          <a:lstStyle/>
          <a:p>
            <a:fld id="{777625F9-EDD9-467E-B7DE-9DC72AB23639}" type="slidenum">
              <a:rPr lang="en-CA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294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90251" tIns="45126" rIns="90251" bIns="45126"/>
          <a:lstStyle/>
          <a:p>
            <a:fld id="{777625F9-EDD9-467E-B7DE-9DC72AB23639}" type="slidenum">
              <a:rPr lang="en-CA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440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90251" tIns="45126" rIns="90251" bIns="45126"/>
          <a:lstStyle/>
          <a:p>
            <a:fld id="{777625F9-EDD9-467E-B7DE-9DC72AB23639}" type="slidenum">
              <a:rPr lang="en-CA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68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6686" indent="0">
              <a:buNone/>
            </a:pPr>
            <a:r>
              <a:rPr lang="en-US" dirty="0"/>
              <a:t>1 2</a:t>
            </a:r>
          </a:p>
        </p:txBody>
      </p:sp>
    </p:spTree>
    <p:extLst>
      <p:ext uri="{BB962C8B-B14F-4D97-AF65-F5344CB8AC3E}">
        <p14:creationId xmlns:p14="http://schemas.microsoft.com/office/powerpoint/2010/main" val="167092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Credit: Bucky video #38 https://youtu.be/Fa6S8Pz924k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8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90251" tIns="45126" rIns="90251" bIns="45126"/>
          <a:lstStyle/>
          <a:p>
            <a:fld id="{777625F9-EDD9-467E-B7DE-9DC72AB23639}" type="slidenum">
              <a:rPr lang="en-CA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08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2b28ad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2b28adb6_0_0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r>
              <a:rPr lang="en"/>
              <a:t>So a double pointer can only hold pointers to variables of a type double, and so on and so forth.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2b28ad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2b28adb6_0_5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2b28ad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2b28adb6_0_10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So important point to make here which can be easily forgotten. When we assign a pointer variable an address, we DON’T use the asterisk. What’s going on is that p1 stores the address, and *p1 is used from then on to reference the data stored at the address contained in p1. [Draw this on the screen/board for clarity]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To be safe, declare your pointers on one line using the asterisk, then assign it value on a separate line.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b2b28ad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b2b28adb6_0_15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b2b28ad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b2b28adb6_0_15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310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611a5f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b611a5f34_0_6:notes"/>
          <p:cNvSpPr txBox="1">
            <a:spLocks noGrp="1"/>
          </p:cNvSpPr>
          <p:nvPr>
            <p:ph type="body" idx="1"/>
          </p:nvPr>
        </p:nvSpPr>
        <p:spPr>
          <a:xfrm>
            <a:off x="685483" y="4389398"/>
            <a:ext cx="5483860" cy="4158377"/>
          </a:xfrm>
          <a:prstGeom prst="rect">
            <a:avLst/>
          </a:prstGeom>
        </p:spPr>
        <p:txBody>
          <a:bodyPr spcFirstLastPara="1" wrap="square" lIns="90236" tIns="90236" rIns="90236" bIns="90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800"/>
              <a:buChar char="●"/>
              <a:defRPr>
                <a:solidFill>
                  <a:schemeClr val="bg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33400" y="227410"/>
            <a:ext cx="83058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44513" y="1257300"/>
            <a:ext cx="8294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70840" algn="l" rtl="0"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240"/>
              <a:buFont typeface="Noto Sans Symbols"/>
              <a:buChar char="❑"/>
              <a:defRPr>
                <a:solidFill>
                  <a:schemeClr val="bg2"/>
                </a:solidFill>
              </a:defRPr>
            </a:lvl1pPr>
            <a:lvl2pPr marL="914400" lvl="1" indent="-326390" algn="l" rtl="0"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1540"/>
              <a:buChar char="○"/>
              <a:defRPr/>
            </a:lvl2pPr>
            <a:lvl3pPr marL="1371600" lvl="2" indent="-304800" algn="l" rtl="0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200"/>
              <a:buChar char="■"/>
              <a:defRPr/>
            </a:lvl3pPr>
            <a:lvl4pPr marL="1828800" lvl="3" indent="-298450" algn="l" rtl="0"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SzPts val="1100"/>
              <a:buChar char="●"/>
              <a:defRPr/>
            </a:lvl4pPr>
            <a:lvl5pPr marL="2286000" lvl="4" indent="-292100" algn="l" rtl="0"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SzPts val="1000"/>
              <a:buChar char="○"/>
              <a:defRPr/>
            </a:lvl5pPr>
            <a:lvl6pPr marL="2743200" lvl="5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78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Char char="●"/>
              <a:defRPr sz="1400">
                <a:solidFill>
                  <a:schemeClr val="bg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Char char="●"/>
              <a:defRPr sz="1400">
                <a:solidFill>
                  <a:schemeClr val="bg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200"/>
              <a:buChar char="●"/>
              <a:defRPr sz="1200">
                <a:solidFill>
                  <a:schemeClr val="bg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1" r:id="rId9"/>
    <p:sldLayoutId id="2147483662" r:id="rId10"/>
    <p:sldLayoutId id="214748366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Font typeface="Arial"/>
        <a:defRPr sz="1400" b="0" i="0" u="none" strike="noStrike" cap="none">
          <a:solidFill>
            <a:schemeClr val="bg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that store memory addresses as their value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4935349" y="602902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Pointer Variables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Basic Memory Management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D600F-C219-6A24-64FE-6B38CEC0B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Variables – where are they stored?</a:t>
            </a: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25" rIns="91425" bIns="9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nt v1 = 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nt *p1 = &amp;v1;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*p1 = 42;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cout &lt;&lt; &amp;v1 &lt;&lt; endl;	// address of v1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cout &lt;&lt; p1 &lt;&lt; endl;// address stored in variable p1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What in the world is this? -&gt;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Hexadecimal (starts with 0x)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 decimal (base 10) = 140,723,830,631,720   (140 Trillion)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DB80C6-697F-0C0B-42CE-95CD48683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B3B88-7E21-5103-324F-D13CDF8AE2E5}"/>
              </a:ext>
            </a:extLst>
          </p:cNvPr>
          <p:cNvSpPr txBox="1"/>
          <p:nvPr/>
        </p:nvSpPr>
        <p:spPr>
          <a:xfrm>
            <a:off x="5217386" y="3440945"/>
            <a:ext cx="355496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US" sz="28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0x7ffcd1efad28</a:t>
            </a:r>
            <a:endParaRPr lang="en" sz="2800"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E8554-0759-1279-239A-DE2D2D640E95}"/>
              </a:ext>
            </a:extLst>
          </p:cNvPr>
          <p:cNvSpPr txBox="1"/>
          <p:nvPr/>
        </p:nvSpPr>
        <p:spPr>
          <a:xfrm>
            <a:off x="5277337" y="2570453"/>
            <a:ext cx="355496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US" sz="28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0x7ffcd1efad28</a:t>
            </a: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0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Variables – new</a:t>
            </a:r>
            <a:endParaRPr dirty="0"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wrap="square" lIns="91425" tIns="9125" rIns="91425" bIns="91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dirty="0"/>
              <a:t>Pointer variables can point to more than just existing variables</a:t>
            </a:r>
            <a:endParaRPr dirty="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dirty="0"/>
              <a:t>You can use the </a:t>
            </a:r>
            <a:r>
              <a:rPr lang="en" b="1" dirty="0"/>
              <a:t>new </a:t>
            </a:r>
            <a:r>
              <a:rPr lang="en" dirty="0"/>
              <a:t>operator to create </a:t>
            </a:r>
            <a:r>
              <a:rPr lang="en" b="1" dirty="0"/>
              <a:t>dynamic variables</a:t>
            </a:r>
            <a:r>
              <a:rPr lang="en" dirty="0"/>
              <a:t> - variables created and destroyed at runtime, not compilation: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p1 = new int;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*p1 </a:t>
            </a:r>
            <a:r>
              <a:rPr lang="en" dirty="0"/>
              <a:t>can be treated just like other variables, </a:t>
            </a:r>
            <a:r>
              <a:rPr lang="en" b="1" dirty="0"/>
              <a:t>AFTER new was called</a:t>
            </a:r>
            <a:r>
              <a:rPr lang="en" dirty="0"/>
              <a:t>:</a:t>
            </a: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cin &gt;&gt; *p1;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*p1 = *p1 + 7;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cout &lt;&lt; *p1;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FC337-1E65-8A03-702D-478B4A6CD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720A14-913C-D209-67AF-4F9DDE33B153}"/>
              </a:ext>
            </a:extLst>
          </p:cNvPr>
          <p:cNvGrpSpPr/>
          <p:nvPr/>
        </p:nvGrpSpPr>
        <p:grpSpPr>
          <a:xfrm>
            <a:off x="4846555" y="1988400"/>
            <a:ext cx="3985745" cy="615600"/>
            <a:chOff x="4846555" y="1988400"/>
            <a:chExt cx="3985745" cy="615600"/>
          </a:xfrm>
        </p:grpSpPr>
        <p:sp>
          <p:nvSpPr>
            <p:cNvPr id="137" name="Google Shape;137;p25"/>
            <p:cNvSpPr/>
            <p:nvPr/>
          </p:nvSpPr>
          <p:spPr>
            <a:xfrm>
              <a:off x="4846555" y="2137200"/>
              <a:ext cx="649500" cy="318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5"/>
            <p:cNvSpPr txBox="1"/>
            <p:nvPr/>
          </p:nvSpPr>
          <p:spPr>
            <a:xfrm>
              <a:off x="6261300" y="1988400"/>
              <a:ext cx="2571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Source Sans Pro"/>
                  <a:ea typeface="Source Sans Pro"/>
                  <a:cs typeface="Source Sans Pro"/>
                  <a:sym typeface="Source Sans Pro"/>
                </a:rPr>
                <a:t>Data type here should match the type of the pointer!</a:t>
              </a:r>
              <a:endParaRPr b="1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39" name="Google Shape;139;p25"/>
            <p:cNvCxnSpPr>
              <a:stCxn id="137" idx="6"/>
              <a:endCxn id="138" idx="1"/>
            </p:cNvCxnSpPr>
            <p:nvPr/>
          </p:nvCxnSpPr>
          <p:spPr>
            <a:xfrm>
              <a:off x="5496055" y="2296200"/>
              <a:ext cx="76524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variables</a:t>
            </a:r>
            <a:endParaRPr dirty="0"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wrap="square" lIns="91425" tIns="9125" rIns="91425" bIns="91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dirty="0"/>
              <a:t>Creating the ‘new’ int out of thin air?</a:t>
            </a: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dirty="0"/>
              <a:t>Where is it </a:t>
            </a:r>
            <a:r>
              <a:rPr lang="en-US" u="sng" dirty="0"/>
              <a:t>really</a:t>
            </a:r>
            <a:r>
              <a:rPr lang="en-US" dirty="0"/>
              <a:t>?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indent="0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p1 = new int;//</a:t>
            </a:r>
            <a:r>
              <a:rPr lang="en-US" dirty="0"/>
              <a:t>The Operating System assigns space from the </a:t>
            </a:r>
            <a:r>
              <a:rPr lang="en-US" b="1" dirty="0"/>
              <a:t>heap</a:t>
            </a:r>
            <a:r>
              <a:rPr lang="en-US" dirty="0"/>
              <a:t>		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urier New"/>
                <a:ea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ea typeface="Courier New"/>
                <a:cs typeface="Courier New"/>
              </a:rPr>
              <a:t> &lt;&lt; p1 &lt;&lt; </a:t>
            </a:r>
            <a:r>
              <a:rPr lang="en-US" b="1" dirty="0" err="1">
                <a:latin typeface="Courier New"/>
                <a:ea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ea typeface="Courier New"/>
                <a:cs typeface="Courier New"/>
              </a:rPr>
              <a:t>; </a:t>
            </a:r>
            <a:r>
              <a:rPr lang="en-US" dirty="0"/>
              <a:t>// show us where!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In decimal: 28,193,504  </a:t>
            </a:r>
            <a:r>
              <a:rPr lang="en-US" dirty="0"/>
              <a:t>- a different area of memory (lower addresses) than 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FC337-1E65-8A03-702D-478B4A6CD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E3F9F-5F1A-21BD-5902-152ABE416941}"/>
              </a:ext>
            </a:extLst>
          </p:cNvPr>
          <p:cNvSpPr txBox="1"/>
          <p:nvPr/>
        </p:nvSpPr>
        <p:spPr>
          <a:xfrm>
            <a:off x="1410496" y="3178556"/>
            <a:ext cx="355496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US" sz="28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0x1ae32e0</a:t>
            </a:r>
          </a:p>
        </p:txBody>
      </p:sp>
    </p:spTree>
    <p:extLst>
      <p:ext uri="{BB962C8B-B14F-4D97-AF65-F5344CB8AC3E}">
        <p14:creationId xmlns:p14="http://schemas.microsoft.com/office/powerpoint/2010/main" val="265115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Variables – assign address</a:t>
            </a:r>
            <a:endParaRPr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076A79-538C-E38D-3EA6-15D18DAFD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C8CF2-0970-3D8D-7B25-F673AF73F6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239963"/>
            <a:ext cx="3281363" cy="2614612"/>
          </a:xfrm>
        </p:spPr>
        <p:txBody>
          <a:bodyPr/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can assign the value of one pointer variable to another pointer variable: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p1 = p2;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2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Now both pointer variables point to the same variable.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And 84 is floating!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04BA62-D792-0006-180B-443DA6E2FDBB}"/>
              </a:ext>
            </a:extLst>
          </p:cNvPr>
          <p:cNvGrpSpPr/>
          <p:nvPr/>
        </p:nvGrpSpPr>
        <p:grpSpPr>
          <a:xfrm>
            <a:off x="6193766" y="3847381"/>
            <a:ext cx="2165230" cy="738664"/>
            <a:chOff x="6193766" y="3847381"/>
            <a:chExt cx="2165230" cy="7386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788BB8-CDA4-7032-0324-425FB783E7AC}"/>
                </a:ext>
              </a:extLst>
            </p:cNvPr>
            <p:cNvSpPr/>
            <p:nvPr/>
          </p:nvSpPr>
          <p:spPr>
            <a:xfrm>
              <a:off x="6193766" y="3942272"/>
              <a:ext cx="854015" cy="224286"/>
            </a:xfrm>
            <a:prstGeom prst="rect">
              <a:avLst/>
            </a:prstGeom>
            <a:noFill/>
            <a:ln w="85725">
              <a:solidFill>
                <a:srgbClr val="9B1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12540A-427B-252E-17A8-22706F9D609E}"/>
                </a:ext>
              </a:extLst>
            </p:cNvPr>
            <p:cNvSpPr txBox="1"/>
            <p:nvPr/>
          </p:nvSpPr>
          <p:spPr>
            <a:xfrm>
              <a:off x="7228936" y="3847381"/>
              <a:ext cx="11300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 contains an address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6BB128-A2D8-C623-BBD0-2474653C4EBD}"/>
              </a:ext>
            </a:extLst>
          </p:cNvPr>
          <p:cNvSpPr txBox="1"/>
          <p:nvPr/>
        </p:nvSpPr>
        <p:spPr>
          <a:xfrm>
            <a:off x="498474" y="865436"/>
            <a:ext cx="496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// Before:</a:t>
            </a:r>
          </a:p>
          <a:p>
            <a:r>
              <a:rPr lang="en-US" sz="1800" b="1" dirty="0">
                <a:solidFill>
                  <a:schemeClr val="bg2"/>
                </a:solidFill>
                <a:latin typeface="Courier New"/>
                <a:cs typeface="Courier New"/>
                <a:sym typeface="Source Sans Pro"/>
              </a:rPr>
              <a:t>int *p1, *p2;</a:t>
            </a:r>
          </a:p>
          <a:p>
            <a:r>
              <a:rPr lang="en-US" sz="1800" b="1" dirty="0">
                <a:solidFill>
                  <a:schemeClr val="bg2"/>
                </a:solidFill>
                <a:latin typeface="Courier New"/>
                <a:cs typeface="Courier New"/>
                <a:sym typeface="Source Sans Pro"/>
              </a:rPr>
              <a:t>p1 = new int; *p1 =84;</a:t>
            </a:r>
          </a:p>
          <a:p>
            <a:r>
              <a:rPr lang="en-US" sz="1800" b="1" dirty="0">
                <a:solidFill>
                  <a:schemeClr val="bg2"/>
                </a:solidFill>
                <a:latin typeface="Courier New"/>
                <a:cs typeface="Courier New"/>
                <a:sym typeface="Source Sans Pro"/>
              </a:rPr>
              <a:t>p2 = new int; *p2 = 99;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04157-A8F4-43FA-132A-D7AC92FF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97" y="2009775"/>
            <a:ext cx="2181225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F760A-D5AC-FA2C-F220-470E30509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714" y="1776592"/>
            <a:ext cx="914400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84280C-BF60-C67D-58C9-5EB344F5A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512" y="2092849"/>
            <a:ext cx="218122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Variables – assign </a:t>
            </a:r>
            <a:r>
              <a:rPr lang="en" u="sng" dirty="0"/>
              <a:t>contents</a:t>
            </a:r>
            <a:endParaRPr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6F70B-4E54-03EC-A6F5-0336F30478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4294967295"/>
          </p:nvPr>
        </p:nvSpPr>
        <p:spPr>
          <a:xfrm>
            <a:off x="0" y="1485900"/>
            <a:ext cx="3429000" cy="3108325"/>
          </a:xfrm>
          <a:prstGeom prst="rect">
            <a:avLst/>
          </a:prstGeom>
        </p:spPr>
        <p:txBody>
          <a:bodyPr spcFirstLastPara="1" wrap="square" lIns="91425" tIns="9125" rIns="91425" bIns="9125" anchor="t" anchorCtr="0">
            <a:noAutofit/>
          </a:bodyPr>
          <a:lstStyle/>
          <a:p>
            <a:pPr marL="428625" indent="-285750">
              <a:buClr>
                <a:schemeClr val="bg2"/>
              </a:buClr>
              <a:buSzPts val="1350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Very different:</a:t>
            </a: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endParaRPr lang="en-US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50000"/>
                  </a:schemeClr>
                </a:solidFill>
                <a:latin typeface="+mn-lt"/>
                <a:ea typeface="Courier New"/>
                <a:cs typeface="Courier New"/>
                <a:sym typeface="Courier New"/>
              </a:rPr>
              <a:t>*p1 = *p2;</a:t>
            </a:r>
            <a:endParaRPr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B2050-1540-87E4-EB4F-72C059D3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889" y="2571750"/>
            <a:ext cx="5585060" cy="12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Variables – lets walk through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2783B-67FE-C388-D3DE-76192F4AA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AFB0-4D33-65D0-C57B-4F6ADAAA0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E84D4-420C-7243-9BAE-628E84ED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4" y="1485091"/>
            <a:ext cx="5160659" cy="271597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81A89B6-7922-7CA9-7C9A-1BBB21528727}"/>
              </a:ext>
            </a:extLst>
          </p:cNvPr>
          <p:cNvSpPr/>
          <p:nvPr/>
        </p:nvSpPr>
        <p:spPr>
          <a:xfrm>
            <a:off x="91440" y="2756717"/>
            <a:ext cx="297054" cy="172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F151F5-60CD-26BC-16B5-404FE59D5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458" y="1946457"/>
            <a:ext cx="1280461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Variables – lets walk through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AFB0-4D33-65D0-C57B-4F6ADAAA0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E84D4-420C-7243-9BAE-628E84ED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4" y="1485091"/>
            <a:ext cx="5160659" cy="271597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C7875F-0168-D40A-8F75-4CBDAD4EC6CE}"/>
              </a:ext>
            </a:extLst>
          </p:cNvPr>
          <p:cNvSpPr/>
          <p:nvPr/>
        </p:nvSpPr>
        <p:spPr>
          <a:xfrm>
            <a:off x="91440" y="3139440"/>
            <a:ext cx="297054" cy="172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1CCA06-AC33-0B75-D0EC-8C8995682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865" y="1808311"/>
            <a:ext cx="2209333" cy="12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Variables – lets walk through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AFB0-4D33-65D0-C57B-4F6ADAAA0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E84D4-420C-7243-9BAE-628E84ED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4" y="1485091"/>
            <a:ext cx="5160659" cy="271597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5E2574D-7043-EE61-2D7D-5FA64DD69037}"/>
              </a:ext>
            </a:extLst>
          </p:cNvPr>
          <p:cNvSpPr/>
          <p:nvPr/>
        </p:nvSpPr>
        <p:spPr>
          <a:xfrm>
            <a:off x="91440" y="3362960"/>
            <a:ext cx="297054" cy="172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D8AB00-F48B-A7F0-C48A-47596D8B0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1735437"/>
            <a:ext cx="2028190" cy="12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2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Variables – lets walk through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AFB0-4D33-65D0-C57B-4F6ADAAA0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E84D4-420C-7243-9BAE-628E84ED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4" y="1485091"/>
            <a:ext cx="5160659" cy="271597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C49B465-89E3-CB50-852A-5D854A8FA78A}"/>
              </a:ext>
            </a:extLst>
          </p:cNvPr>
          <p:cNvSpPr/>
          <p:nvPr/>
        </p:nvSpPr>
        <p:spPr>
          <a:xfrm>
            <a:off x="91440" y="3566160"/>
            <a:ext cx="297054" cy="172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52977-25F3-205B-66D4-F3B35E61D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537" y="1756700"/>
            <a:ext cx="2058670" cy="12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0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Variables – lets walk through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AFB0-4D33-65D0-C57B-4F6ADAAA0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E84D4-420C-7243-9BAE-628E84ED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4" y="1485091"/>
            <a:ext cx="5160659" cy="271597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C49B465-89E3-CB50-852A-5D854A8FA78A}"/>
              </a:ext>
            </a:extLst>
          </p:cNvPr>
          <p:cNvSpPr/>
          <p:nvPr/>
        </p:nvSpPr>
        <p:spPr>
          <a:xfrm>
            <a:off x="91440" y="3952240"/>
            <a:ext cx="297054" cy="172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52977-25F3-205B-66D4-F3B35E61D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537" y="1756700"/>
            <a:ext cx="2058670" cy="1220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5F5F39-CC4E-D1B6-0AA8-4EAE559E3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840" y="4011906"/>
            <a:ext cx="1870204" cy="766108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B69B38D-1289-89F1-79BE-C6ABCEFA11ED}"/>
              </a:ext>
            </a:extLst>
          </p:cNvPr>
          <p:cNvSpPr/>
          <p:nvPr/>
        </p:nvSpPr>
        <p:spPr>
          <a:xfrm>
            <a:off x="5290596" y="1596430"/>
            <a:ext cx="3657600" cy="638349"/>
          </a:xfrm>
          <a:prstGeom prst="cloudCallout">
            <a:avLst>
              <a:gd name="adj1" fmla="val -60277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Both point to the same int in memory</a:t>
            </a:r>
          </a:p>
        </p:txBody>
      </p:sp>
    </p:spTree>
    <p:extLst>
      <p:ext uri="{BB962C8B-B14F-4D97-AF65-F5344CB8AC3E}">
        <p14:creationId xmlns:p14="http://schemas.microsoft.com/office/powerpoint/2010/main" val="5834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EBC512-42AB-F2BE-6AD8-27BFCDE1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Review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688E6-B3BC-5AC4-A100-A38B97ECF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dirty="0" err="1"/>
              <a:t>sizeof</a:t>
            </a:r>
            <a:r>
              <a:rPr lang="en-US" dirty="0"/>
              <a:t>( </a:t>
            </a:r>
            <a:r>
              <a:rPr lang="en-US" dirty="0" err="1"/>
              <a:t>myvar</a:t>
            </a:r>
            <a:r>
              <a:rPr lang="en-US" dirty="0"/>
              <a:t> ) ?</a:t>
            </a:r>
          </a:p>
          <a:p>
            <a:endParaRPr lang="en-US" dirty="0"/>
          </a:p>
          <a:p>
            <a:pPr marL="5969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pPr marL="596900" lvl="1" indent="0">
              <a:buNone/>
            </a:pPr>
            <a:r>
              <a:rPr lang="en-US" dirty="0" err="1">
                <a:solidFill>
                  <a:srgbClr val="0000FF"/>
                </a:solidFill>
              </a:rPr>
              <a:t>cout</a:t>
            </a:r>
            <a:r>
              <a:rPr lang="en-US" dirty="0">
                <a:solidFill>
                  <a:srgbClr val="0000FF"/>
                </a:solidFill>
              </a:rPr>
              <a:t> &lt;&lt; 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&lt;&lt; </a:t>
            </a:r>
            <a:r>
              <a:rPr lang="en-US" dirty="0" err="1">
                <a:solidFill>
                  <a:srgbClr val="0000FF"/>
                </a:solidFill>
              </a:rPr>
              <a:t>endl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What does   &amp;   mean?</a:t>
            </a:r>
          </a:p>
          <a:p>
            <a:endParaRPr lang="en-US" dirty="0"/>
          </a:p>
          <a:p>
            <a:r>
              <a:rPr lang="en-US" dirty="0"/>
              <a:t>Recall the stack? What does it look like when we diagram it?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F5C94-DB2A-BC8F-D800-F843FEDB4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765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Variables</a:t>
            </a:r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4EA336-0B99-70D2-70A7-2FEC26AB7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6B3AE-97A7-44FF-DF30-651CB617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1340223"/>
            <a:ext cx="5895964" cy="1956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09F0C-CE3F-E067-1746-38D85DB20A2E}"/>
              </a:ext>
            </a:extLst>
          </p:cNvPr>
          <p:cNvSpPr txBox="1"/>
          <p:nvPr/>
        </p:nvSpPr>
        <p:spPr>
          <a:xfrm>
            <a:off x="4572000" y="690003"/>
            <a:ext cx="239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Previously…  *p2 was 42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EA0831-2E9C-0E3F-C4F3-D0E6AFBD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570" y="1200070"/>
            <a:ext cx="2647950" cy="155094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B0B0FC-0D9E-C6AB-A368-1FDF6295B20C}"/>
              </a:ext>
            </a:extLst>
          </p:cNvPr>
          <p:cNvSpPr/>
          <p:nvPr/>
        </p:nvSpPr>
        <p:spPr>
          <a:xfrm>
            <a:off x="201420" y="1340223"/>
            <a:ext cx="297054" cy="172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Variables</a:t>
            </a:r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4EA336-0B99-70D2-70A7-2FEC26AB7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6B3AE-97A7-44FF-DF30-651CB617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1340223"/>
            <a:ext cx="5895964" cy="1956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09F0C-CE3F-E067-1746-38D85DB20A2E}"/>
              </a:ext>
            </a:extLst>
          </p:cNvPr>
          <p:cNvSpPr txBox="1"/>
          <p:nvPr/>
        </p:nvSpPr>
        <p:spPr>
          <a:xfrm>
            <a:off x="4572000" y="690003"/>
            <a:ext cx="239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Previously…  *p2 was 42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EA0831-2E9C-0E3F-C4F3-D0E6AFBD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570" y="1200070"/>
            <a:ext cx="2647950" cy="155094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B0B0FC-0D9E-C6AB-A368-1FDF6295B20C}"/>
              </a:ext>
            </a:extLst>
          </p:cNvPr>
          <p:cNvSpPr/>
          <p:nvPr/>
        </p:nvSpPr>
        <p:spPr>
          <a:xfrm>
            <a:off x="201420" y="1716461"/>
            <a:ext cx="297054" cy="172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165CD4-6074-2800-00F0-CC139BFF6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540" y="4045983"/>
            <a:ext cx="12382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Variables</a:t>
            </a:r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4EA336-0B99-70D2-70A7-2FEC26AB7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6B3AE-97A7-44FF-DF30-651CB617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1340223"/>
            <a:ext cx="5895964" cy="1956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09F0C-CE3F-E067-1746-38D85DB20A2E}"/>
              </a:ext>
            </a:extLst>
          </p:cNvPr>
          <p:cNvSpPr txBox="1"/>
          <p:nvPr/>
        </p:nvSpPr>
        <p:spPr>
          <a:xfrm>
            <a:off x="4572000" y="690003"/>
            <a:ext cx="239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Previously…  *p2 was 42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B0B0FC-0D9E-C6AB-A368-1FDF6295B20C}"/>
              </a:ext>
            </a:extLst>
          </p:cNvPr>
          <p:cNvSpPr/>
          <p:nvPr/>
        </p:nvSpPr>
        <p:spPr>
          <a:xfrm>
            <a:off x="201420" y="2145506"/>
            <a:ext cx="297054" cy="172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19DCA-A6B1-DC74-45FE-C7BA6B7D0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570" y="1200070"/>
            <a:ext cx="2803626" cy="15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3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Variables</a:t>
            </a:r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4EA336-0B99-70D2-70A7-2FEC26AB7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6B3AE-97A7-44FF-DF30-651CB617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1340223"/>
            <a:ext cx="5895964" cy="195600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B0B0FC-0D9E-C6AB-A368-1FDF6295B20C}"/>
              </a:ext>
            </a:extLst>
          </p:cNvPr>
          <p:cNvSpPr/>
          <p:nvPr/>
        </p:nvSpPr>
        <p:spPr>
          <a:xfrm>
            <a:off x="201420" y="2399030"/>
            <a:ext cx="297054" cy="172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6F53CE-3D63-DF8A-3870-A61B4BE04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570" y="1270363"/>
            <a:ext cx="2680640" cy="15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97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Variables</a:t>
            </a:r>
            <a:endParaRPr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4EA336-0B99-70D2-70A7-2FEC26AB7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6B3AE-97A7-44FF-DF30-651CB617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1340223"/>
            <a:ext cx="5895964" cy="195600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B0B0FC-0D9E-C6AB-A368-1FDF6295B20C}"/>
              </a:ext>
            </a:extLst>
          </p:cNvPr>
          <p:cNvSpPr/>
          <p:nvPr/>
        </p:nvSpPr>
        <p:spPr>
          <a:xfrm>
            <a:off x="201420" y="3049270"/>
            <a:ext cx="297054" cy="172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6F53CE-3D63-DF8A-3870-A61B4BE04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570" y="1270363"/>
            <a:ext cx="2680640" cy="1550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36C0F5-3B2F-728C-2F99-0EB3FEF23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852" y="3873137"/>
            <a:ext cx="4524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B25BF4-3156-BA1B-4368-82EA7783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86" y="1895756"/>
            <a:ext cx="2601098" cy="1292265"/>
          </a:xfrm>
          <a:prstGeom prst="rect">
            <a:avLst/>
          </a:prstGeom>
        </p:spPr>
      </p:pic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Memory Management - delete</a:t>
            </a:r>
            <a:endParaRPr dirty="0"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25" rIns="91425" bIns="91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2000" dirty="0"/>
              <a:t>To free memory no longer needed by a dynamic variable, you can use the </a:t>
            </a:r>
            <a:r>
              <a:rPr lang="en" sz="2000" b="1" dirty="0"/>
              <a:t>delete </a:t>
            </a:r>
            <a:r>
              <a:rPr lang="en" sz="2000" dirty="0"/>
              <a:t>operator: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p1;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D065A-CA70-BDC5-50E0-8B24D8EE07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CB35A2-2B64-05C0-CF18-C45B3E607CA4}"/>
              </a:ext>
            </a:extLst>
          </p:cNvPr>
          <p:cNvSpPr txBox="1">
            <a:spLocks noChangeArrowheads="1"/>
          </p:cNvSpPr>
          <p:nvPr/>
        </p:nvSpPr>
        <p:spPr>
          <a:xfrm>
            <a:off x="544513" y="2926080"/>
            <a:ext cx="8294700" cy="176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25" rIns="91425" bIns="91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432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432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432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432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Using delete on a pointer variable destroys the dynamic variable pointed to (not the variable itself! ) OS may now give it away to another.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If another pointer variable was pointing to the dynamic variable, that variable is also undefined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FF3853-1B65-B65E-973C-1C77587D1836}"/>
              </a:ext>
            </a:extLst>
          </p:cNvPr>
          <p:cNvCxnSpPr>
            <a:cxnSpLocks/>
          </p:cNvCxnSpPr>
          <p:nvPr/>
        </p:nvCxnSpPr>
        <p:spPr>
          <a:xfrm flipV="1">
            <a:off x="8054874" y="2824480"/>
            <a:ext cx="174726" cy="111760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Dangling Pointers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Undefined pointer variables are called dangling pointers because they have no sensible address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 you can guess: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Dereferencing a dangling pointer (*</a:t>
            </a:r>
            <a:r>
              <a:rPr lang="en-US" sz="1800" dirty="0" err="1">
                <a:solidFill>
                  <a:schemeClr val="bg2"/>
                </a:solidFill>
              </a:rPr>
              <a:t>ptr</a:t>
            </a:r>
            <a:r>
              <a:rPr lang="en-US" sz="1800" dirty="0">
                <a:solidFill>
                  <a:schemeClr val="bg2"/>
                </a:solidFill>
              </a:rPr>
              <a:t>) is usually disastrous</a:t>
            </a:r>
          </a:p>
          <a:p>
            <a:pPr marL="86360" indent="0" eaLnBrk="1" hangingPunct="1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265AF-C76C-1498-9477-53209110B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85DB-92A0-6B45-016A-CB974FFE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to delete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BC183-6344-0A30-4C0D-1316BBB0B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2875" indent="0">
              <a:buNone/>
            </a:pPr>
            <a:r>
              <a:rPr lang="en-US" dirty="0"/>
              <a:t>Creates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FAC73C-FFDD-01D0-AC0A-55CBDB025D6C}"/>
              </a:ext>
            </a:extLst>
          </p:cNvPr>
          <p:cNvSpPr/>
          <p:nvPr/>
        </p:nvSpPr>
        <p:spPr>
          <a:xfrm>
            <a:off x="1584961" y="2316925"/>
            <a:ext cx="55778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Garbage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7260-A88B-4808-48A0-306B2FD0CE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78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Passing pointers as parameters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700" y="1726163"/>
            <a:ext cx="3999900" cy="2842712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/*pass by reference */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void </a:t>
            </a:r>
            <a:r>
              <a:rPr lang="en-US" sz="1600" b="1" dirty="0" err="1">
                <a:latin typeface="Courier New"/>
                <a:cs typeface="Courier New"/>
              </a:rPr>
              <a:t>SetToZero</a:t>
            </a:r>
            <a:r>
              <a:rPr lang="en-US" sz="1600" b="1" dirty="0">
                <a:latin typeface="Courier New"/>
                <a:cs typeface="Courier New"/>
              </a:rPr>
              <a:t> (int &amp; var)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	var=0;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US" sz="1200" dirty="0">
                <a:latin typeface="Verdana" pitchFamily="34" charset="0"/>
                <a:ea typeface="SimSun" pitchFamily="2" charset="-122"/>
              </a:rPr>
              <a:t>… below in main()</a:t>
            </a:r>
            <a:r>
              <a:rPr lang="en-US" sz="1200" dirty="0">
                <a:latin typeface="Verdana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en-US" sz="900" dirty="0">
              <a:latin typeface="Verdana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int x=7;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/>
                <a:cs typeface="Courier New"/>
              </a:rPr>
              <a:t>SetToZero</a:t>
            </a:r>
            <a:r>
              <a:rPr lang="en-US" sz="1600" b="1" dirty="0">
                <a:latin typeface="Courier New"/>
                <a:cs typeface="Courier New"/>
              </a:rPr>
              <a:t>(x);</a:t>
            </a:r>
            <a:endParaRPr lang="en-US" sz="1200" dirty="0">
              <a:latin typeface="Verdana" pitchFamily="34" charset="0"/>
              <a:ea typeface="SimSun" pitchFamily="2" charset="-122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en-US" sz="1500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B7152-B475-2929-1FF1-45E70D850A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726163"/>
            <a:ext cx="3999900" cy="2842712"/>
          </a:xfrm>
          <a:ln>
            <a:solidFill>
              <a:schemeClr val="dk1"/>
            </a:solidFill>
          </a:ln>
        </p:spPr>
        <p:txBody>
          <a:bodyPr/>
          <a:lstStyle/>
          <a:p>
            <a:pPr marL="457200" lvl="1" indent="-317500">
              <a:lnSpc>
                <a:spcPct val="100000"/>
              </a:lnSpc>
              <a:buClr>
                <a:schemeClr val="bg2"/>
              </a:buClr>
              <a:buSzPts val="1400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/*pass by pointer reference*/</a:t>
            </a:r>
          </a:p>
          <a:p>
            <a:pPr marL="457200" lvl="1" indent="-317500">
              <a:lnSpc>
                <a:spcPct val="100000"/>
              </a:lnSpc>
              <a:buClr>
                <a:schemeClr val="bg2"/>
              </a:buClr>
              <a:buSzPts val="1400"/>
              <a:buNone/>
            </a:pPr>
            <a:endParaRPr lang="en-US" sz="16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 marL="457200" lvl="1" indent="-317500">
              <a:lnSpc>
                <a:spcPct val="100000"/>
              </a:lnSpc>
              <a:buClr>
                <a:schemeClr val="bg2"/>
              </a:buClr>
              <a:buSzPts val="1400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void </a:t>
            </a:r>
            <a:r>
              <a:rPr lang="en-US" sz="1600" b="1" dirty="0" err="1">
                <a:solidFill>
                  <a:schemeClr val="bg2"/>
                </a:solidFill>
                <a:latin typeface="Courier New"/>
                <a:cs typeface="Courier New"/>
              </a:rPr>
              <a:t>SetToZero</a:t>
            </a:r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(int *</a:t>
            </a:r>
            <a:r>
              <a:rPr lang="en-US" sz="1600" b="1" dirty="0" err="1">
                <a:solidFill>
                  <a:schemeClr val="bg2"/>
                </a:solidFill>
                <a:latin typeface="Courier New"/>
                <a:cs typeface="Courier New"/>
              </a:rPr>
              <a:t>ip</a:t>
            </a:r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) { </a:t>
            </a:r>
          </a:p>
          <a:p>
            <a:pPr marL="457200" lvl="1" indent="-317500">
              <a:lnSpc>
                <a:spcPct val="100000"/>
              </a:lnSpc>
              <a:buClr>
                <a:schemeClr val="bg2"/>
              </a:buClr>
              <a:buSzPts val="1400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	*</a:t>
            </a:r>
            <a:r>
              <a:rPr lang="en-US" sz="1600" b="1" dirty="0" err="1">
                <a:solidFill>
                  <a:schemeClr val="bg2"/>
                </a:solidFill>
                <a:latin typeface="Courier New"/>
                <a:cs typeface="Courier New"/>
              </a:rPr>
              <a:t>ip</a:t>
            </a:r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=0;</a:t>
            </a:r>
          </a:p>
          <a:p>
            <a:pPr marL="457200" lvl="1" indent="-317500">
              <a:lnSpc>
                <a:spcPct val="100000"/>
              </a:lnSpc>
              <a:buClr>
                <a:schemeClr val="bg2"/>
              </a:buClr>
              <a:buSzPts val="1400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Verdana" pitchFamily="34" charset="0"/>
              <a:ea typeface="SimSun" pitchFamily="2" charset="-122"/>
            </a:endParaRPr>
          </a:p>
          <a:p>
            <a:pPr marL="86360" lvl="1" indent="0">
              <a:lnSpc>
                <a:spcPct val="150000"/>
              </a:lnSpc>
              <a:spcBef>
                <a:spcPts val="560"/>
              </a:spcBef>
              <a:buClr>
                <a:srgbClr val="0000CC"/>
              </a:buClr>
              <a:buSzPts val="2240"/>
              <a:buNone/>
            </a:pPr>
            <a:r>
              <a:rPr lang="en-US" sz="1100" dirty="0">
                <a:solidFill>
                  <a:schemeClr val="bg2"/>
                </a:solidFill>
                <a:latin typeface="Verdana" pitchFamily="34" charset="0"/>
                <a:ea typeface="SimSun" pitchFamily="2" charset="-122"/>
                <a:sym typeface="Source Sans Pro"/>
              </a:rPr>
              <a:t>… below in main() </a:t>
            </a:r>
          </a:p>
          <a:p>
            <a:pPr marL="457200" lvl="1" indent="-370840">
              <a:buClr>
                <a:srgbClr val="0000CC"/>
              </a:buClr>
              <a:buSzPts val="2240"/>
            </a:pPr>
            <a:endParaRPr lang="en-US" b="1" dirty="0">
              <a:solidFill>
                <a:schemeClr val="bg2"/>
              </a:solidFill>
              <a:latin typeface="Courier New"/>
              <a:ea typeface="Source Sans Pro"/>
              <a:cs typeface="Courier New"/>
              <a:sym typeface="Source Sans Pro"/>
            </a:endParaRPr>
          </a:p>
          <a:p>
            <a:pPr marL="86360" lvl="1" indent="0">
              <a:buClr>
                <a:srgbClr val="0000CC"/>
              </a:buClr>
              <a:buSzPts val="2240"/>
              <a:buNone/>
            </a:pPr>
            <a:r>
              <a:rPr lang="en-US" sz="1400" b="1" dirty="0">
                <a:solidFill>
                  <a:schemeClr val="bg2"/>
                </a:solidFill>
                <a:latin typeface="Courier New"/>
                <a:ea typeface="Source Sans Pro"/>
                <a:cs typeface="Courier New"/>
                <a:sym typeface="Source Sans Pro"/>
              </a:rPr>
              <a:t>int x=7;</a:t>
            </a:r>
          </a:p>
          <a:p>
            <a:pPr marL="86360" lvl="1" indent="0">
              <a:buClr>
                <a:srgbClr val="0000CC"/>
              </a:buClr>
              <a:buSzPts val="2240"/>
              <a:buNone/>
            </a:pPr>
            <a:r>
              <a:rPr lang="en-US" sz="1400" b="1" dirty="0" err="1">
                <a:solidFill>
                  <a:schemeClr val="bg2"/>
                </a:solidFill>
                <a:latin typeface="Courier New"/>
                <a:ea typeface="Source Sans Pro"/>
                <a:cs typeface="Courier New"/>
                <a:sym typeface="Source Sans Pro"/>
              </a:rPr>
              <a:t>SetToZero</a:t>
            </a:r>
            <a:r>
              <a:rPr lang="en-US" sz="1400" b="1" dirty="0">
                <a:solidFill>
                  <a:schemeClr val="bg2"/>
                </a:solidFill>
                <a:latin typeface="Courier New"/>
                <a:ea typeface="Source Sans Pro"/>
                <a:cs typeface="Courier New"/>
                <a:sym typeface="Source Sans Pro"/>
              </a:rPr>
              <a:t>(&amp;x); </a:t>
            </a:r>
          </a:p>
          <a:p>
            <a:pPr marL="86360" lvl="1" indent="0">
              <a:buClr>
                <a:srgbClr val="0000CC"/>
              </a:buClr>
              <a:buSzPts val="2240"/>
              <a:buNone/>
            </a:pPr>
            <a:r>
              <a:rPr lang="en-US" sz="1200" dirty="0">
                <a:solidFill>
                  <a:schemeClr val="accent2"/>
                </a:solidFill>
                <a:latin typeface="Verdana" pitchFamily="34" charset="0"/>
                <a:ea typeface="SimSun" pitchFamily="2" charset="-122"/>
              </a:rPr>
              <a:t>// this call causes </a:t>
            </a:r>
            <a:endParaRPr lang="en-US" dirty="0">
              <a:solidFill>
                <a:schemeClr val="accent2"/>
              </a:solidFill>
              <a:latin typeface="Verdana" pitchFamily="34" charset="0"/>
              <a:ea typeface="SimSun" pitchFamily="2" charset="-122"/>
            </a:endParaRPr>
          </a:p>
          <a:p>
            <a:pPr marL="86360" lvl="1" indent="0">
              <a:buClr>
                <a:srgbClr val="0000CC"/>
              </a:buClr>
              <a:buSzPts val="2240"/>
              <a:buNone/>
            </a:pPr>
            <a:r>
              <a:rPr lang="en-US" sz="1200" dirty="0">
                <a:solidFill>
                  <a:schemeClr val="accent2"/>
                </a:solidFill>
                <a:latin typeface="Verdana" pitchFamily="34" charset="0"/>
                <a:ea typeface="SimSun" pitchFamily="2" charset="-122"/>
              </a:rPr>
              <a:t>int *</a:t>
            </a:r>
            <a:r>
              <a:rPr lang="en-US" sz="1200" dirty="0" err="1">
                <a:solidFill>
                  <a:schemeClr val="accent2"/>
                </a:solidFill>
                <a:latin typeface="Verdana" pitchFamily="34" charset="0"/>
                <a:ea typeface="SimSun" pitchFamily="2" charset="-122"/>
              </a:rPr>
              <a:t>ip</a:t>
            </a:r>
            <a:r>
              <a:rPr lang="en-US" sz="1200" dirty="0">
                <a:solidFill>
                  <a:schemeClr val="accent2"/>
                </a:solidFill>
                <a:latin typeface="Verdana" pitchFamily="34" charset="0"/>
                <a:ea typeface="SimSun" pitchFamily="2" charset="-122"/>
              </a:rPr>
              <a:t> = &amp;x;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905CE-68AF-06C5-449E-8C57C216BE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DF07F-710B-0B68-D33B-41CA139C0385}"/>
              </a:ext>
            </a:extLst>
          </p:cNvPr>
          <p:cNvSpPr txBox="1"/>
          <p:nvPr/>
        </p:nvSpPr>
        <p:spPr>
          <a:xfrm>
            <a:off x="391886" y="1068425"/>
            <a:ext cx="8106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ZapfDingbats" pitchFamily="82" charset="2"/>
              <a:buNone/>
            </a:pPr>
            <a:r>
              <a:rPr lang="en-US" sz="1400" dirty="0"/>
              <a:t>Suppose we want to set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sz="1400" dirty="0"/>
              <a:t> (defined in main()) to zero. </a:t>
            </a:r>
          </a:p>
          <a:p>
            <a:pPr>
              <a:buFont typeface="ZapfDingbats" pitchFamily="82" charset="2"/>
              <a:buNone/>
            </a:pPr>
            <a:r>
              <a:rPr lang="en-US" sz="1400" dirty="0"/>
              <a:t>Compare the following code: </a:t>
            </a:r>
          </a:p>
        </p:txBody>
      </p:sp>
    </p:spTree>
    <p:extLst>
      <p:ext uri="{BB962C8B-B14F-4D97-AF65-F5344CB8AC3E}">
        <p14:creationId xmlns:p14="http://schemas.microsoft.com/office/powerpoint/2010/main" val="19997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swap2chars using pointers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One approach:</a:t>
            </a:r>
          </a:p>
          <a:p>
            <a:pPr marL="372110" indent="-285750"/>
            <a:r>
              <a:rPr lang="en-US" dirty="0"/>
              <a:t>First write it as a function with references</a:t>
            </a:r>
          </a:p>
          <a:p>
            <a:pPr marL="372110" indent="-285750"/>
            <a:endParaRPr lang="en-US" dirty="0"/>
          </a:p>
          <a:p>
            <a:pPr marL="372110" indent="-285750"/>
            <a:r>
              <a:rPr lang="en-US" dirty="0"/>
              <a:t>Change the parameters to pointers</a:t>
            </a:r>
          </a:p>
          <a:p>
            <a:pPr marL="372110" indent="-285750"/>
            <a:endParaRPr lang="en-US" dirty="0"/>
          </a:p>
          <a:p>
            <a:pPr marL="372110" indent="-285750"/>
            <a:r>
              <a:rPr lang="en-US" dirty="0"/>
              <a:t>Change the code to use pointers</a:t>
            </a:r>
          </a:p>
          <a:p>
            <a:pPr marL="372110" indent="-285750"/>
            <a:endParaRPr lang="en-US" dirty="0"/>
          </a:p>
          <a:p>
            <a:pPr marL="372110" indent="-285750"/>
            <a:r>
              <a:rPr lang="en-US" dirty="0"/>
              <a:t>What’s the difference?</a:t>
            </a:r>
          </a:p>
          <a:p>
            <a:pPr marL="86360" indent="0" eaLnBrk="1" hangingPunct="1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265AF-C76C-1498-9477-53209110B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293072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Memory Management – Stack &amp; Heap</a:t>
            </a:r>
            <a:endParaRPr dirty="0"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64153" cy="3416400"/>
          </a:xfrm>
          <a:prstGeom prst="rect">
            <a:avLst/>
          </a:prstGeom>
        </p:spPr>
        <p:txBody>
          <a:bodyPr spcFirstLastPara="1" wrap="square" lIns="91425" tIns="9125" rIns="91425" bIns="91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b="1" dirty="0">
                <a:solidFill>
                  <a:schemeClr val="bg2"/>
                </a:solidFill>
              </a:rPr>
              <a:t>Stack</a:t>
            </a:r>
            <a:r>
              <a:rPr lang="en" dirty="0">
                <a:solidFill>
                  <a:schemeClr val="bg2"/>
                </a:solidFill>
              </a:rPr>
              <a:t> holds ‘automatic’ variables, such as parameters &amp; function variables</a:t>
            </a:r>
          </a:p>
          <a:p>
            <a:pPr lvl="1" indent="-314325">
              <a:buSzPts val="1350"/>
              <a:buChar char="●"/>
            </a:pPr>
            <a:r>
              <a:rPr lang="en" dirty="0">
                <a:solidFill>
                  <a:schemeClr val="bg2"/>
                </a:solidFill>
              </a:rPr>
              <a:t>Starts in high memory</a:t>
            </a:r>
          </a:p>
          <a:p>
            <a:pPr lvl="1" indent="-314325">
              <a:buSzPts val="1350"/>
              <a:buChar char="●"/>
            </a:pPr>
            <a:r>
              <a:rPr lang="en" dirty="0">
                <a:solidFill>
                  <a:schemeClr val="bg2"/>
                </a:solidFill>
              </a:rPr>
              <a:t>Grows down</a:t>
            </a:r>
          </a:p>
          <a:p>
            <a:pPr lvl="1" indent="-314325">
              <a:buSzPts val="1350"/>
              <a:buChar char="●"/>
            </a:pPr>
            <a:endParaRPr lang="en" dirty="0">
              <a:solidFill>
                <a:schemeClr val="bg2"/>
              </a:solidFill>
            </a:endParaRPr>
          </a:p>
          <a:p>
            <a:pPr marL="428625" indent="-285750">
              <a:buSzPts val="1350"/>
            </a:pPr>
            <a:r>
              <a:rPr lang="en" b="1" dirty="0"/>
              <a:t>Heap </a:t>
            </a:r>
            <a:r>
              <a:rPr lang="en" dirty="0"/>
              <a:t>holds</a:t>
            </a:r>
            <a:r>
              <a:rPr lang="en" b="1" dirty="0"/>
              <a:t> </a:t>
            </a:r>
            <a:r>
              <a:rPr lang="en" dirty="0">
                <a:solidFill>
                  <a:schemeClr val="bg2"/>
                </a:solidFill>
              </a:rPr>
              <a:t>dynamic (new) variables</a:t>
            </a:r>
          </a:p>
          <a:p>
            <a:pPr lvl="1" indent="-314325">
              <a:buSzPts val="135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Starts in lower memory</a:t>
            </a:r>
          </a:p>
          <a:p>
            <a:pPr lvl="1" indent="-314325">
              <a:buSzPts val="1350"/>
              <a:buChar char="●"/>
            </a:pPr>
            <a:r>
              <a:rPr lang="en" dirty="0">
                <a:solidFill>
                  <a:schemeClr val="bg2"/>
                </a:solidFill>
              </a:rPr>
              <a:t>Grows up</a:t>
            </a:r>
          </a:p>
          <a:p>
            <a:pPr lvl="1" indent="-314325">
              <a:buSzPts val="1350"/>
              <a:buChar char="●"/>
            </a:pPr>
            <a:r>
              <a:rPr lang="en" dirty="0">
                <a:solidFill>
                  <a:schemeClr val="bg2"/>
                </a:solidFill>
              </a:rPr>
              <a:t>Managed by the Operating System</a:t>
            </a:r>
          </a:p>
          <a:p>
            <a:pPr lvl="1" indent="-314325">
              <a:buSzPts val="1350"/>
              <a:buChar char="●"/>
            </a:pPr>
            <a:r>
              <a:rPr lang="en" dirty="0">
                <a:solidFill>
                  <a:schemeClr val="bg2"/>
                </a:solidFill>
              </a:rPr>
              <a:t>Today you get to learn a little more about this</a:t>
            </a:r>
          </a:p>
          <a:p>
            <a:pPr marL="885825" lvl="1" indent="-285750">
              <a:buSzPts val="1350"/>
            </a:pPr>
            <a:endParaRPr dirty="0">
              <a:solidFill>
                <a:schemeClr val="bg2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dirty="0">
                <a:solidFill>
                  <a:schemeClr val="bg2"/>
                </a:solidFill>
              </a:rPr>
              <a:t>When they hit – you’re ‘out of space’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40787E-172A-83D8-DD28-609EA42511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159" name="Google Shape;159;p28"/>
          <p:cNvGraphicFramePr/>
          <p:nvPr>
            <p:extLst>
              <p:ext uri="{D42A27DB-BD31-4B8C-83A1-F6EECF244321}">
                <p14:modId xmlns:p14="http://schemas.microsoft.com/office/powerpoint/2010/main" val="514144859"/>
              </p:ext>
            </p:extLst>
          </p:nvPr>
        </p:nvGraphicFramePr>
        <p:xfrm>
          <a:off x="5212975" y="1428750"/>
          <a:ext cx="2978525" cy="3382475"/>
        </p:xfrm>
        <a:graphic>
          <a:graphicData uri="http://schemas.openxmlformats.org/drawingml/2006/table">
            <a:tbl>
              <a:tblPr>
                <a:noFill/>
                <a:tableStyleId>{B6B10FFD-5FF5-4A88-A267-34B920BC9116}</a:tableStyleId>
              </a:tblPr>
              <a:tblGrid>
                <a:gridCol w="297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Stack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Unused Memory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Heap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(Uninitialized Vars)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(Initialized Vars)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Text (Instructions)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0" name="Google Shape;160;p28"/>
          <p:cNvCxnSpPr/>
          <p:nvPr/>
        </p:nvCxnSpPr>
        <p:spPr>
          <a:xfrm>
            <a:off x="6692350" y="178905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8"/>
          <p:cNvCxnSpPr/>
          <p:nvPr/>
        </p:nvCxnSpPr>
        <p:spPr>
          <a:xfrm rot="10800000">
            <a:off x="6705600" y="2928650"/>
            <a:ext cx="0" cy="3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74118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swap2chars using pointers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6360" indent="0" eaLnBrk="1" hangingPunct="1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265AF-C76C-1498-9477-53209110B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14587-3F42-B6B1-0156-DA991B2F6EFD}"/>
              </a:ext>
            </a:extLst>
          </p:cNvPr>
          <p:cNvSpPr txBox="1"/>
          <p:nvPr/>
        </p:nvSpPr>
        <p:spPr>
          <a:xfrm>
            <a:off x="5435322" y="2168177"/>
            <a:ext cx="3062677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158750" indent="0">
              <a:buNone/>
            </a:pPr>
            <a:r>
              <a:rPr lang="en-US" dirty="0"/>
              <a:t>// function call:</a:t>
            </a:r>
          </a:p>
          <a:p>
            <a:pPr marL="158750" indent="0">
              <a:buNone/>
            </a:pPr>
            <a:r>
              <a:rPr lang="en-US" dirty="0"/>
              <a:t>char one = ‘a’;</a:t>
            </a:r>
          </a:p>
          <a:p>
            <a:pPr marL="158750" indent="0">
              <a:buNone/>
            </a:pPr>
            <a:r>
              <a:rPr lang="en-US" dirty="0"/>
              <a:t>char two = ‘b’;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swap2chars(&amp;one, &amp;two);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42232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swap2chars using pointers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void swap2chars(char* c1, char* c2) // using pointers</a:t>
            </a:r>
          </a:p>
          <a:p>
            <a:pPr marL="158750" indent="0">
              <a:buNone/>
            </a:pPr>
            <a:r>
              <a:rPr lang="en-US" dirty="0"/>
              <a:t>{</a:t>
            </a:r>
          </a:p>
          <a:p>
            <a:pPr marL="158750" indent="0">
              <a:buNone/>
            </a:pPr>
            <a:r>
              <a:rPr lang="en-US" dirty="0"/>
              <a:t>	char temp;</a:t>
            </a:r>
          </a:p>
          <a:p>
            <a:pPr marL="158750" indent="0">
              <a:buNone/>
            </a:pPr>
            <a:r>
              <a:rPr lang="en-US" dirty="0"/>
              <a:t>	temp = *c1;</a:t>
            </a:r>
          </a:p>
          <a:p>
            <a:pPr marL="158750" indent="0">
              <a:buNone/>
            </a:pPr>
            <a:r>
              <a:rPr lang="en-US" dirty="0"/>
              <a:t>	*c1 = *c2;</a:t>
            </a:r>
          </a:p>
          <a:p>
            <a:pPr marL="158750" indent="0">
              <a:buNone/>
            </a:pPr>
            <a:r>
              <a:rPr lang="en-US" dirty="0"/>
              <a:t>	*c2 = temp;</a:t>
            </a:r>
          </a:p>
          <a:p>
            <a:pPr marL="158750" indent="0">
              <a:buNone/>
            </a:pPr>
            <a:r>
              <a:rPr lang="en-US" dirty="0"/>
              <a:t>}</a:t>
            </a:r>
          </a:p>
          <a:p>
            <a:pPr marL="86360" indent="0" eaLnBrk="1" hangingPunct="1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265AF-C76C-1498-9477-53209110B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14587-3F42-B6B1-0156-DA991B2F6EFD}"/>
              </a:ext>
            </a:extLst>
          </p:cNvPr>
          <p:cNvSpPr txBox="1"/>
          <p:nvPr/>
        </p:nvSpPr>
        <p:spPr>
          <a:xfrm>
            <a:off x="5435322" y="2168177"/>
            <a:ext cx="3062677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158750" indent="0">
              <a:buNone/>
            </a:pPr>
            <a:r>
              <a:rPr lang="en-US" dirty="0"/>
              <a:t>// function call:</a:t>
            </a:r>
          </a:p>
          <a:p>
            <a:pPr marL="158750" indent="0">
              <a:buNone/>
            </a:pPr>
            <a:r>
              <a:rPr lang="en-US" dirty="0"/>
              <a:t>char one = ‘a’;</a:t>
            </a:r>
          </a:p>
          <a:p>
            <a:pPr marL="158750" indent="0">
              <a:buNone/>
            </a:pPr>
            <a:r>
              <a:rPr lang="en-US" dirty="0"/>
              <a:t>char two = ‘b’;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swap2chars(&amp;one, &amp;two);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58048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585944-4279-DD95-C2EF-367D0C65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Are All Pointers the Same Size?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3E125-70AF-8C64-673A-F7F422DB4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 = 'c';</a:t>
            </a:r>
          </a:p>
          <a:p>
            <a:pPr marL="11430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= " &lt;&lt;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)&lt;&lt;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= " &lt;&lt;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(c)&lt;&lt;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iptr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&lt;&lt;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)&lt;&lt;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&lt;&lt;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)&lt;&lt;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1958B-FF88-E6F4-A0B3-C6A3F5F93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1578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171450"/>
            <a:ext cx="5829300" cy="455737"/>
          </a:xfrm>
        </p:spPr>
        <p:txBody>
          <a:bodyPr/>
          <a:lstStyle/>
          <a:p>
            <a:r>
              <a:rPr lang="en-US" sz="2700" dirty="0"/>
              <a:t>Good </a:t>
            </a:r>
            <a:r>
              <a:rPr lang="en-US" sz="2700"/>
              <a:t>Pointer examples</a:t>
            </a:r>
            <a:endParaRPr lang="en-US" sz="2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71789"/>
              </p:ext>
            </p:extLst>
          </p:nvPr>
        </p:nvGraphicFramePr>
        <p:xfrm>
          <a:off x="1251284" y="627187"/>
          <a:ext cx="6605480" cy="3906922"/>
        </p:xfrm>
        <a:graphic>
          <a:graphicData uri="http://schemas.openxmlformats.org/drawingml/2006/table">
            <a:tbl>
              <a:tblPr/>
              <a:tblGrid>
                <a:gridCol w="1165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8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8328">
                <a:tc gridSpan="3">
                  <a:txBody>
                    <a:bodyPr/>
                    <a:lstStyle/>
                    <a:p>
                      <a:pPr algn="l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Assume the following :</a:t>
                      </a:r>
                    </a:p>
                    <a:p>
                      <a:r>
                        <a:rPr lang="en-US" sz="1500" dirty="0">
                          <a:effectLst/>
                        </a:rPr>
                        <a:t>  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x = 10; //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Assumed to be at address 9990</a:t>
                      </a:r>
                    </a:p>
                    <a:p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y = 20; //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Assumed to be at address 9986</a:t>
                      </a:r>
                    </a:p>
                    <a:p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int* p = &amp;x;   // 4 less than above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=&gt; 9982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Expression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9990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address of x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value stored at that address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&amp;y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9986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address of y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&amp;y;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 p gets 9986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 p to the address of y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01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value stored at the changed address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*p;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</a:rPr>
                        <a:t> x gets 20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Stores 20 into x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AutoShape 1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3053859" y="1121773"/>
            <a:ext cx="544943" cy="2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7" name="AutoShape 2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3053859" y="1121773"/>
            <a:ext cx="544943" cy="2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8" name="AutoShape 3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3053859" y="1121773"/>
            <a:ext cx="544943" cy="2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1195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4300"/>
            <a:ext cx="6096000" cy="400050"/>
          </a:xfrm>
        </p:spPr>
        <p:txBody>
          <a:bodyPr/>
          <a:lstStyle/>
          <a:p>
            <a:r>
              <a:rPr lang="en-US" sz="2700" dirty="0"/>
              <a:t>Pointer Errors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83759"/>
              </p:ext>
            </p:extLst>
          </p:nvPr>
        </p:nvGraphicFramePr>
        <p:xfrm>
          <a:off x="895740" y="677775"/>
          <a:ext cx="7501812" cy="3640993"/>
        </p:xfrm>
        <a:graphic>
          <a:graphicData uri="http://schemas.openxmlformats.org/drawingml/2006/table">
            <a:tbl>
              <a:tblPr/>
              <a:tblGrid>
                <a:gridCol w="180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5350">
                <a:tc gridSpan="3">
                  <a:txBody>
                    <a:bodyPr/>
                    <a:lstStyle/>
                    <a:p>
                      <a:pPr algn="l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Assume the following declarations:</a:t>
                      </a:r>
                    </a:p>
                    <a:p>
                      <a:r>
                        <a:rPr lang="en-US" sz="1500" dirty="0">
                          <a:effectLst/>
                        </a:rPr>
                        <a:t>  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x = 10; //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Assumed to be at address 9990</a:t>
                      </a:r>
                    </a:p>
                    <a:p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y = 20; //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Assumed to be at address 9986</a:t>
                      </a:r>
                    </a:p>
                    <a:p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int* p = &amp;x; // 4 less than above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=&gt; 9982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5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Expression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1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p;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lang="en-US" sz="1500" b="0" i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 is an </a:t>
                      </a:r>
                      <a:r>
                        <a:rPr lang="en-US" sz="1500" b="0" i="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5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value; p is an</a:t>
                      </a:r>
                      <a:r>
                        <a:rPr lang="en-US" sz="1500" b="0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500" b="0" i="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500" b="0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 </a:t>
                      </a:r>
                      <a:r>
                        <a:rPr lang="en-US" sz="15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pointer. The types are not compatible.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74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&amp;10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lang="en-US" sz="1500" b="0" i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You can </a:t>
                      </a:r>
                      <a:r>
                        <a:rPr lang="en-US" sz="15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only</a:t>
                      </a:r>
                      <a:r>
                        <a:rPr lang="en-US" sz="15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take the address of a variable.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&amp;p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address of p, perhaps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9982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Warning: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is the location of a pointer variable, not the location of an integer.  You almost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never want to use the address of a pointer variable.</a:t>
                      </a:r>
                      <a:endParaRPr lang="en-US" sz="15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x = 0;</a:t>
                      </a:r>
                    </a:p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&amp;x;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lang="en-US" sz="1500" b="0" i="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 has type </a:t>
                      </a:r>
                      <a:r>
                        <a:rPr lang="en-US" sz="1500" b="0" i="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5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*, &amp;x has type double*.</a:t>
                      </a:r>
                    </a:p>
                    <a:p>
                      <a:pPr algn="l"/>
                      <a:r>
                        <a:rPr lang="en-US" sz="15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These types are incompatible.</a:t>
                      </a:r>
                    </a:p>
                  </a:txBody>
                  <a:tcPr marL="18900" marR="22050" marT="18900" marB="22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AutoShape 1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3053859" y="1121773"/>
            <a:ext cx="544943" cy="2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7" name="AutoShape 2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3053859" y="1121773"/>
            <a:ext cx="544943" cy="2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8" name="AutoShape 3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3053859" y="1121773"/>
            <a:ext cx="544943" cy="2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17269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171450"/>
            <a:ext cx="5829300" cy="564684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736134"/>
            <a:ext cx="6504215" cy="410800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Show the output of each of these code snippets. Answer "?" if the output cannot be determined:</a:t>
            </a:r>
            <a:endParaRPr lang="en-US" sz="2800" dirty="0"/>
          </a:p>
          <a:p>
            <a:pPr marL="300038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1;</a:t>
            </a:r>
          </a:p>
          <a:p>
            <a:pPr marL="300038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pPr marL="300038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int* p1 = &amp;a;</a:t>
            </a:r>
          </a:p>
          <a:p>
            <a:pPr marL="300038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*p1 &lt;&lt; " "; //   _________________</a:t>
            </a:r>
          </a:p>
          <a:p>
            <a:pPr marL="300038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p1 = &amp;b;</a:t>
            </a:r>
          </a:p>
          <a:p>
            <a:pPr marL="300038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*p1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;//   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364909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Summary: A Pointer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314325">
              <a:spcBef>
                <a:spcPts val="0"/>
              </a:spcBef>
              <a:buClr>
                <a:schemeClr val="bg2"/>
              </a:buClr>
              <a:buSzPts val="1350"/>
              <a:buFont typeface="Source Sans Pro"/>
              <a:buChar char="●"/>
            </a:pPr>
            <a:r>
              <a:rPr lang="en-US" dirty="0"/>
              <a:t>Is a </a:t>
            </a:r>
            <a:r>
              <a:rPr lang="en-US" b="1" dirty="0"/>
              <a:t>type</a:t>
            </a:r>
            <a:r>
              <a:rPr lang="en-US" dirty="0"/>
              <a:t> that contains a memory location</a:t>
            </a:r>
          </a:p>
          <a:p>
            <a:pPr marL="86360" indent="0">
              <a:buNone/>
            </a:pPr>
            <a:endParaRPr lang="en-US" dirty="0"/>
          </a:p>
          <a:p>
            <a:pPr indent="-314325">
              <a:spcBef>
                <a:spcPts val="0"/>
              </a:spcBef>
              <a:buClr>
                <a:schemeClr val="bg2"/>
              </a:buClr>
              <a:buSzPts val="1350"/>
              <a:buFont typeface="Source Sans Pro"/>
              <a:buChar char="●"/>
            </a:pPr>
            <a:r>
              <a:rPr lang="en-US" dirty="0"/>
              <a:t>Must point to the declared type</a:t>
            </a:r>
          </a:p>
          <a:p>
            <a:pPr marL="86360" indent="0">
              <a:buNone/>
            </a:pPr>
            <a:endParaRPr lang="en-US" dirty="0"/>
          </a:p>
          <a:p>
            <a:pPr indent="-314325">
              <a:spcBef>
                <a:spcPts val="0"/>
              </a:spcBef>
              <a:buClr>
                <a:schemeClr val="bg2"/>
              </a:buClr>
              <a:buSzPts val="1350"/>
              <a:buFont typeface="Source Sans Pro"/>
              <a:buChar char="●"/>
            </a:pPr>
            <a:r>
              <a:rPr lang="en-US" dirty="0"/>
              <a:t>Often holds an address from the ‘new’ operation. </a:t>
            </a:r>
          </a:p>
          <a:p>
            <a:pPr lvl="1" indent="-314325">
              <a:buClr>
                <a:schemeClr val="bg2"/>
              </a:buClr>
              <a:buSzPts val="1350"/>
              <a:buFont typeface="Source Sans Pro"/>
              <a:buChar char="●"/>
            </a:pPr>
            <a:r>
              <a:rPr lang="en-US" dirty="0"/>
              <a:t>The OS assigns this memory from the heap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265AF-C76C-1498-9477-53209110B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738237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07690B-D4F1-B147-60E3-4BF32620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Memory and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AE0E8B-0566-82FA-D1D9-09BB08259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>
                <a:solidFill>
                  <a:schemeClr val="bg2"/>
                </a:solidFill>
              </a:rPr>
              <a:t>We’ll build </a:t>
            </a:r>
            <a:r>
              <a:rPr lang="en-US" b="1" dirty="0">
                <a:solidFill>
                  <a:schemeClr val="bg2"/>
                </a:solidFill>
              </a:rPr>
              <a:t>this:</a:t>
            </a:r>
          </a:p>
          <a:p>
            <a:pPr marL="11430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int Fish = 5;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&amp;Fish &lt;&lt; </a:t>
            </a:r>
            <a:r>
              <a:rPr lang="en-US" dirty="0" err="1">
                <a:solidFill>
                  <a:schemeClr val="bg2"/>
                </a:solidFill>
              </a:rPr>
              <a:t>endl</a:t>
            </a:r>
            <a:r>
              <a:rPr lang="en-US" dirty="0">
                <a:solidFill>
                  <a:schemeClr val="bg2"/>
                </a:solidFill>
              </a:rPr>
              <a:t>;  // shows the address of Fish. Look at </a:t>
            </a:r>
            <a:r>
              <a:rPr lang="en-US" dirty="0" err="1">
                <a:solidFill>
                  <a:schemeClr val="bg2"/>
                </a:solidFill>
              </a:rPr>
              <a:t>sizeof</a:t>
            </a:r>
            <a:r>
              <a:rPr lang="en-US" dirty="0">
                <a:solidFill>
                  <a:schemeClr val="bg2"/>
                </a:solidFill>
              </a:rPr>
              <a:t>(&amp;Fish)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	//   we can store that address in what is called a ‘pointer’ – a memory address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int *</a:t>
            </a:r>
            <a:r>
              <a:rPr lang="en-US" dirty="0" err="1">
                <a:solidFill>
                  <a:schemeClr val="bg2"/>
                </a:solidFill>
              </a:rPr>
              <a:t>FishPointer</a:t>
            </a:r>
            <a:r>
              <a:rPr lang="en-US" dirty="0">
                <a:solidFill>
                  <a:schemeClr val="bg2"/>
                </a:solidFill>
              </a:rPr>
              <a:t>;  // variable with mem address. ‘contents of’ </a:t>
            </a:r>
            <a:r>
              <a:rPr lang="en-US" dirty="0" err="1">
                <a:solidFill>
                  <a:schemeClr val="bg2"/>
                </a:solidFill>
              </a:rPr>
              <a:t>FishPointer</a:t>
            </a:r>
            <a:r>
              <a:rPr lang="en-US" dirty="0">
                <a:solidFill>
                  <a:schemeClr val="bg2"/>
                </a:solidFill>
              </a:rPr>
              <a:t> is an int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bg2"/>
                </a:solidFill>
              </a:rPr>
              <a:t>FishPointer</a:t>
            </a:r>
            <a:r>
              <a:rPr lang="en-US" dirty="0">
                <a:solidFill>
                  <a:schemeClr val="bg2"/>
                </a:solidFill>
              </a:rPr>
              <a:t> = &amp;Fish;  // set it to </a:t>
            </a:r>
            <a:r>
              <a:rPr lang="en-US" dirty="0" err="1">
                <a:solidFill>
                  <a:schemeClr val="bg2"/>
                </a:solidFill>
              </a:rPr>
              <a:t>addr</a:t>
            </a:r>
            <a:r>
              <a:rPr lang="en-US" dirty="0">
                <a:solidFill>
                  <a:schemeClr val="bg2"/>
                </a:solidFill>
              </a:rPr>
              <a:t> of Fish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</a:t>
            </a:r>
            <a:r>
              <a:rPr lang="en-US" dirty="0" err="1">
                <a:solidFill>
                  <a:schemeClr val="bg2"/>
                </a:solidFill>
              </a:rPr>
              <a:t>FishPointer</a:t>
            </a:r>
            <a:r>
              <a:rPr lang="en-US" dirty="0">
                <a:solidFill>
                  <a:schemeClr val="bg2"/>
                </a:solidFill>
              </a:rPr>
              <a:t> &lt;&lt; </a:t>
            </a:r>
            <a:r>
              <a:rPr lang="en-US" dirty="0" err="1">
                <a:solidFill>
                  <a:schemeClr val="bg2"/>
                </a:solidFill>
              </a:rPr>
              <a:t>endl</a:t>
            </a:r>
            <a:r>
              <a:rPr lang="en-US" dirty="0">
                <a:solidFill>
                  <a:schemeClr val="bg2"/>
                </a:solidFill>
              </a:rPr>
              <a:t>; // do they match?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// what is IN the int that </a:t>
            </a:r>
            <a:r>
              <a:rPr lang="en-US" dirty="0" err="1">
                <a:solidFill>
                  <a:schemeClr val="bg2"/>
                </a:solidFill>
              </a:rPr>
              <a:t>FishPointer</a:t>
            </a:r>
            <a:r>
              <a:rPr lang="en-US" dirty="0">
                <a:solidFill>
                  <a:schemeClr val="bg2"/>
                </a:solidFill>
              </a:rPr>
              <a:t> points to?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*</a:t>
            </a:r>
            <a:r>
              <a:rPr lang="en-US" dirty="0" err="1">
                <a:solidFill>
                  <a:schemeClr val="bg2"/>
                </a:solidFill>
              </a:rPr>
              <a:t>FishPointer</a:t>
            </a:r>
            <a:r>
              <a:rPr lang="en-US" dirty="0">
                <a:solidFill>
                  <a:schemeClr val="bg2"/>
                </a:solidFill>
              </a:rPr>
              <a:t> &lt;&lt; </a:t>
            </a:r>
            <a:r>
              <a:rPr lang="en-US" dirty="0" err="1">
                <a:solidFill>
                  <a:schemeClr val="bg2"/>
                </a:solidFill>
              </a:rPr>
              <a:t>endl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3CD053-AA74-2029-3435-620E920686DF}"/>
              </a:ext>
            </a:extLst>
          </p:cNvPr>
          <p:cNvSpPr/>
          <p:nvPr/>
        </p:nvSpPr>
        <p:spPr>
          <a:xfrm>
            <a:off x="7280694" y="1833311"/>
            <a:ext cx="1664898" cy="34505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7E714-E90D-24A7-20A1-01D58C7CA7FF}"/>
              </a:ext>
            </a:extLst>
          </p:cNvPr>
          <p:cNvSpPr txBox="1"/>
          <p:nvPr/>
        </p:nvSpPr>
        <p:spPr>
          <a:xfrm>
            <a:off x="5694579" y="1847835"/>
            <a:ext cx="681489" cy="30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8D6E2-92E8-121A-3F62-A6B89FBA58E6}"/>
              </a:ext>
            </a:extLst>
          </p:cNvPr>
          <p:cNvSpPr txBox="1"/>
          <p:nvPr/>
        </p:nvSpPr>
        <p:spPr>
          <a:xfrm>
            <a:off x="8453887" y="1870591"/>
            <a:ext cx="60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33EDA-7681-0D52-C008-9A7FDB5403B9}"/>
              </a:ext>
            </a:extLst>
          </p:cNvPr>
          <p:cNvSpPr txBox="1"/>
          <p:nvPr/>
        </p:nvSpPr>
        <p:spPr>
          <a:xfrm>
            <a:off x="6271403" y="1851950"/>
            <a:ext cx="179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0x????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16EAA6-EA71-F0C5-FF60-6BD0AC96039D}"/>
                  </a:ext>
                </a:extLst>
              </p14:cNvPr>
              <p14:cNvContentPartPr/>
              <p14:nvPr/>
            </p14:nvContentPartPr>
            <p14:xfrm>
              <a:off x="4822308" y="2024479"/>
              <a:ext cx="1553760" cy="1384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16EAA6-EA71-F0C5-FF60-6BD0AC9603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3308" y="2015839"/>
                <a:ext cx="1571400" cy="14025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74B7CDC-C52E-7B67-67DA-332281E3C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466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Variables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25" rIns="91425" bIns="91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dirty="0"/>
              <a:t>A pointer (which is an address) requires 8 bytes. </a:t>
            </a: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endParaRPr lang="en" dirty="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dirty="0"/>
              <a:t>It is a different type, even though it is declared in a different way</a:t>
            </a: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endParaRPr lang="en" dirty="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dirty="0"/>
              <a:t>In the declaration, adding a * in front of the variable name makes it a pointer type.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int *</a:t>
            </a:r>
            <a:r>
              <a:rPr lang="en-US" dirty="0" err="1">
                <a:solidFill>
                  <a:schemeClr val="bg2"/>
                </a:solidFill>
              </a:rPr>
              <a:t>FishPointer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54B91-786E-A575-3CF4-5322FC46EA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3CD77-A46C-9150-D10E-E68B9CE7FD4F}"/>
              </a:ext>
            </a:extLst>
          </p:cNvPr>
          <p:cNvSpPr txBox="1"/>
          <p:nvPr/>
        </p:nvSpPr>
        <p:spPr>
          <a:xfrm>
            <a:off x="2937480" y="4074819"/>
            <a:ext cx="364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Translate  *   to   “contents of”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A7F395-D051-1815-B7D2-D1B0FCBF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types and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9E0F1A-46B2-D9A3-05E3-635DC6F04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Pointers can point to any type :</a:t>
            </a:r>
          </a:p>
          <a:p>
            <a:pPr marL="600075" lvl="1" indent="0">
              <a:buSzPts val="1350"/>
              <a:buNone/>
            </a:pPr>
            <a:r>
              <a:rPr lang="en" sz="1600" dirty="0">
                <a:solidFill>
                  <a:schemeClr val="bg2"/>
                </a:solidFill>
              </a:rPr>
              <a:t>char *cPtr;</a:t>
            </a:r>
          </a:p>
          <a:p>
            <a:pPr marL="600075" lvl="1" indent="0">
              <a:buSzPts val="1350"/>
              <a:buNone/>
            </a:pPr>
            <a:r>
              <a:rPr lang="en" sz="1600" dirty="0">
                <a:solidFill>
                  <a:schemeClr val="bg2"/>
                </a:solidFill>
              </a:rPr>
              <a:t>float *fPtr;</a:t>
            </a:r>
          </a:p>
          <a:p>
            <a:pPr marL="600075" lvl="1" indent="0">
              <a:buSzPts val="1350"/>
              <a:buNone/>
            </a:pPr>
            <a:r>
              <a:rPr lang="en" sz="1600" dirty="0">
                <a:solidFill>
                  <a:schemeClr val="bg2"/>
                </a:solidFill>
              </a:rPr>
              <a:t>int *intPtr;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bg2"/>
                </a:solidFill>
              </a:rPr>
              <a:t>nullptr</a:t>
            </a:r>
            <a:r>
              <a:rPr lang="en-US" sz="2000" dirty="0">
                <a:solidFill>
                  <a:schemeClr val="bg2"/>
                </a:solidFill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bg2"/>
                </a:solidFill>
              </a:rPr>
              <a:t>a C++ keyword. A special value meaning zero (an illegal address)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dirty="0"/>
              <a:t>Initially, </a:t>
            </a:r>
            <a:r>
              <a:rPr lang="en-US" sz="2000" dirty="0" err="1">
                <a:solidFill>
                  <a:schemeClr val="accent2"/>
                </a:solidFill>
              </a:rPr>
              <a:t>intPtr</a:t>
            </a:r>
            <a:r>
              <a:rPr lang="en-US" sz="2000" b="1" dirty="0"/>
              <a:t>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cPtr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/>
              <a:t>contain garbage values (random addresses)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dirty="0"/>
              <a:t>Good practice is: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000" dirty="0"/>
              <a:t>	</a:t>
            </a:r>
            <a:r>
              <a:rPr lang="en-US" sz="2000" b="1" dirty="0"/>
              <a:t>int *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intPtr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/>
              <a:t>=</a:t>
            </a:r>
            <a:r>
              <a:rPr lang="en-US" sz="2000" b="1" dirty="0" err="1"/>
              <a:t>nullptr</a:t>
            </a:r>
            <a:r>
              <a:rPr lang="en-US" sz="2000" b="1" dirty="0"/>
              <a:t>;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36DAF-79C9-5C2A-C442-C65D2B5E74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25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Variables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25" rIns="91425" bIns="91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dirty="0"/>
              <a:t>You can declare </a:t>
            </a:r>
            <a:r>
              <a:rPr lang="en" b="1" dirty="0">
                <a:solidFill>
                  <a:srgbClr val="FF0000"/>
                </a:solidFill>
              </a:rPr>
              <a:t>p</a:t>
            </a:r>
            <a:r>
              <a:rPr lang="en" dirty="0"/>
              <a:t>ointer variables and regular </a:t>
            </a:r>
            <a:r>
              <a:rPr lang="en" b="1" dirty="0">
                <a:solidFill>
                  <a:srgbClr val="FF0000"/>
                </a:solidFill>
              </a:rPr>
              <a:t>v</a:t>
            </a:r>
            <a:r>
              <a:rPr lang="en" dirty="0"/>
              <a:t>ariables on the same line; just make sure to include the asterisk for all pointers: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 *p1, *p2, v1, v2;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latin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ym typeface="Courier New"/>
              </a:rPr>
              <a:t>Note: I  will try to use </a:t>
            </a:r>
            <a:r>
              <a:rPr lang="en" b="1" dirty="0">
                <a:sym typeface="Courier New"/>
              </a:rPr>
              <a:t>p</a:t>
            </a:r>
            <a:r>
              <a:rPr lang="en" dirty="0">
                <a:sym typeface="Courier New"/>
              </a:rPr>
              <a:t> or </a:t>
            </a:r>
            <a:r>
              <a:rPr lang="en" b="1" dirty="0">
                <a:sym typeface="Courier New"/>
              </a:rPr>
              <a:t>ptr</a:t>
            </a:r>
            <a:r>
              <a:rPr lang="en" dirty="0">
                <a:sym typeface="Courier New"/>
              </a:rPr>
              <a:t> to indicate pointer and </a:t>
            </a:r>
            <a:r>
              <a:rPr lang="en" b="1" dirty="0">
                <a:sym typeface="Courier New"/>
              </a:rPr>
              <a:t>v</a:t>
            </a:r>
            <a:r>
              <a:rPr lang="en" dirty="0">
                <a:sym typeface="Courier New"/>
              </a:rPr>
              <a:t> to indicate a ‘normal’ variable in these slides. You might wish to do the same!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F6583-1D1A-6074-F02D-39419A7892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 Variables and terms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25" rIns="91425" bIns="91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●"/>
            </a:pPr>
            <a:r>
              <a:rPr lang="en" dirty="0"/>
              <a:t>A pointer can store the address of a regular variable, like this: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p1 = &amp;v1;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ym typeface="Courier New"/>
              </a:rPr>
              <a:t>Officially: </a:t>
            </a:r>
            <a:r>
              <a:rPr lang="en" b="1" dirty="0">
                <a:sym typeface="Courier New"/>
              </a:rPr>
              <a:t>&amp;</a:t>
            </a:r>
            <a:r>
              <a:rPr lang="en" dirty="0">
                <a:sym typeface="Courier New"/>
              </a:rPr>
              <a:t> is called a </a:t>
            </a:r>
            <a:r>
              <a:rPr lang="en-US" b="1" dirty="0"/>
              <a:t>reference operator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indent="-314325">
              <a:buClr>
                <a:schemeClr val="accent1"/>
              </a:buClr>
              <a:buFont typeface="Arial" panose="020B0604020202020204" pitchFamily="34" charset="0"/>
              <a:buChar char="●"/>
            </a:pPr>
            <a:r>
              <a:rPr lang="en-US" dirty="0"/>
              <a:t>Officially: * is called the </a:t>
            </a:r>
            <a:r>
              <a:rPr lang="en-US" b="1" dirty="0"/>
              <a:t>dereferencing</a:t>
            </a:r>
            <a:r>
              <a:rPr lang="en-US" dirty="0"/>
              <a:t> operator</a:t>
            </a:r>
          </a:p>
          <a:p>
            <a:pPr marL="457200" indent="-314325">
              <a:buClr>
                <a:schemeClr val="accent1"/>
              </a:buClr>
              <a:buFont typeface="Arial" panose="020B0604020202020204" pitchFamily="34" charset="0"/>
              <a:buChar char="●"/>
            </a:pPr>
            <a:endParaRPr lang="en-US" dirty="0"/>
          </a:p>
          <a:p>
            <a:pPr marL="457200" lvl="0" indent="-314325">
              <a:buClr>
                <a:schemeClr val="accent1"/>
              </a:buClr>
              <a:buFont typeface="Arial" panose="020B0604020202020204" pitchFamily="34" charset="0"/>
              <a:buChar char="●"/>
            </a:pPr>
            <a:r>
              <a:rPr lang="en-US" dirty="0"/>
              <a:t>The pointer variable is dereferenced when we write *p1</a:t>
            </a:r>
          </a:p>
          <a:p>
            <a:pPr marL="457200" lvl="0" indent="-314325">
              <a:buClr>
                <a:schemeClr val="accent1"/>
              </a:buClr>
              <a:buFont typeface="Arial" panose="020B0604020202020204" pitchFamily="34" charset="0"/>
              <a:buChar char="●"/>
            </a:pPr>
            <a:endParaRPr lang="en-US" dirty="0"/>
          </a:p>
          <a:p>
            <a:pPr marL="457200" lvl="0" indent="-314325">
              <a:buClr>
                <a:schemeClr val="accent1"/>
              </a:buClr>
              <a:buFont typeface="Arial" panose="020B0604020202020204" pitchFamily="34" charset="0"/>
              <a:buChar char="●"/>
            </a:pPr>
            <a:r>
              <a:rPr lang="en" dirty="0"/>
              <a:t>Now, *p1 refers to the value stored in variable </a:t>
            </a:r>
            <a:r>
              <a:rPr lang="en" dirty="0">
                <a:sym typeface="Courier New"/>
              </a:rPr>
              <a:t>v1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B3FB3-AA81-3E55-0370-4A034188BB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Variables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25" rIns="91425" bIns="9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nt v1 = 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nt *p1 = &amp;v1;  //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nt *p1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is the declaration. </a:t>
            </a:r>
            <a:r>
              <a:rPr lang="en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=&amp;v1;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is init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*p1 = 42;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cout &lt;&lt; v1 &lt;&lt; endl;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cout &lt;&lt; *p1 &lt;&lt; endl;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 *p1 gives you direct access to v1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DB80C6-697F-0C0B-42CE-95CD48683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4A403-05BB-1260-7BB3-CB30A2F01773}"/>
              </a:ext>
            </a:extLst>
          </p:cNvPr>
          <p:cNvSpPr txBox="1"/>
          <p:nvPr/>
        </p:nvSpPr>
        <p:spPr>
          <a:xfrm>
            <a:off x="3433665" y="2048530"/>
            <a:ext cx="12503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DF617-CCC9-149D-E96F-A771D63728D5}"/>
              </a:ext>
            </a:extLst>
          </p:cNvPr>
          <p:cNvSpPr txBox="1"/>
          <p:nvPr/>
        </p:nvSpPr>
        <p:spPr>
          <a:xfrm>
            <a:off x="3321698" y="2944585"/>
            <a:ext cx="12503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Maroon">
  <a:themeElements>
    <a:clrScheme name="Plum">
      <a:dk1>
        <a:srgbClr val="790032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860038"/>
      </a:accent2>
      <a:accent3>
        <a:srgbClr val="A74B71"/>
      </a:accent3>
      <a:accent4>
        <a:srgbClr val="78B85C"/>
      </a:accent4>
      <a:accent5>
        <a:srgbClr val="0043C2"/>
      </a:accent5>
      <a:accent6>
        <a:srgbClr val="38761D"/>
      </a:accent6>
      <a:hlink>
        <a:srgbClr val="0043C2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17120</TotalTime>
  <Words>1992</Words>
  <Application>Microsoft Office PowerPoint</Application>
  <PresentationFormat>On-screen Show (16:9)</PresentationFormat>
  <Paragraphs>348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Courier New</vt:lpstr>
      <vt:lpstr>ZapfDingbats</vt:lpstr>
      <vt:lpstr>Verdana</vt:lpstr>
      <vt:lpstr>Source Sans Pro</vt:lpstr>
      <vt:lpstr>Raleway</vt:lpstr>
      <vt:lpstr>Times New Roman</vt:lpstr>
      <vt:lpstr>Noto Sans Symbols</vt:lpstr>
      <vt:lpstr>Maroon</vt:lpstr>
      <vt:lpstr>Pointers</vt:lpstr>
      <vt:lpstr>Short Review</vt:lpstr>
      <vt:lpstr>Basic Memory Management – Stack &amp; Heap</vt:lpstr>
      <vt:lpstr>Variables, Memory and Pointers</vt:lpstr>
      <vt:lpstr>Pointer Variables</vt:lpstr>
      <vt:lpstr>Pointer types and nullptr</vt:lpstr>
      <vt:lpstr>Pointer Variables</vt:lpstr>
      <vt:lpstr>Pointer Variables and terms</vt:lpstr>
      <vt:lpstr>Pointer Variables</vt:lpstr>
      <vt:lpstr>Pointer Variables – where are they stored?</vt:lpstr>
      <vt:lpstr>Pointer Variables – new</vt:lpstr>
      <vt:lpstr>new variables</vt:lpstr>
      <vt:lpstr>Pointer Variables – assign address</vt:lpstr>
      <vt:lpstr>Pointer Variables – assign contents</vt:lpstr>
      <vt:lpstr>Pointer Variables – lets walk through</vt:lpstr>
      <vt:lpstr>Pointer Variables – lets walk through</vt:lpstr>
      <vt:lpstr>Pointer Variables – lets walk through</vt:lpstr>
      <vt:lpstr>Pointer Variables – lets walk through</vt:lpstr>
      <vt:lpstr>Pointer Variables – lets walk through</vt:lpstr>
      <vt:lpstr>Pointer Variables</vt:lpstr>
      <vt:lpstr>Pointer Variables</vt:lpstr>
      <vt:lpstr>Pointer Variables</vt:lpstr>
      <vt:lpstr>Pointer Variables</vt:lpstr>
      <vt:lpstr>Pointer Variables</vt:lpstr>
      <vt:lpstr>Basic Memory Management - delete</vt:lpstr>
      <vt:lpstr>Dangling Pointers</vt:lpstr>
      <vt:lpstr>Failing to delete memory</vt:lpstr>
      <vt:lpstr>Passing pointers as parameters</vt:lpstr>
      <vt:lpstr>Write swap2chars using pointers</vt:lpstr>
      <vt:lpstr>Write swap2chars using pointers</vt:lpstr>
      <vt:lpstr>Write swap2chars using pointers</vt:lpstr>
      <vt:lpstr>Exercise: Are All Pointers the Same Size?</vt:lpstr>
      <vt:lpstr>Good Pointer examples</vt:lpstr>
      <vt:lpstr>Pointer Errors</vt:lpstr>
      <vt:lpstr>Practice</vt:lpstr>
      <vt:lpstr>Summary: A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2000/2010 Computer Science II</dc:title>
  <cp:lastModifiedBy>Karen Trovato</cp:lastModifiedBy>
  <cp:revision>23</cp:revision>
  <cp:lastPrinted>2022-10-15T22:01:51Z</cp:lastPrinted>
  <dcterms:modified xsi:type="dcterms:W3CDTF">2023-02-14T16:31:29Z</dcterms:modified>
</cp:coreProperties>
</file>