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3"/>
  </p:notesMasterIdLst>
  <p:sldIdLst>
    <p:sldId id="272" r:id="rId2"/>
    <p:sldId id="273" r:id="rId3"/>
    <p:sldId id="274" r:id="rId4"/>
    <p:sldId id="275" r:id="rId5"/>
    <p:sldId id="860" r:id="rId6"/>
    <p:sldId id="868" r:id="rId7"/>
    <p:sldId id="869" r:id="rId8"/>
    <p:sldId id="870" r:id="rId9"/>
    <p:sldId id="933" r:id="rId10"/>
    <p:sldId id="278" r:id="rId11"/>
    <p:sldId id="279" r:id="rId12"/>
    <p:sldId id="280" r:id="rId13"/>
    <p:sldId id="941" r:id="rId14"/>
    <p:sldId id="282" r:id="rId15"/>
    <p:sldId id="863" r:id="rId16"/>
    <p:sldId id="864" r:id="rId17"/>
    <p:sldId id="867" r:id="rId18"/>
    <p:sldId id="613" r:id="rId19"/>
    <p:sldId id="614" r:id="rId20"/>
    <p:sldId id="618" r:id="rId21"/>
    <p:sldId id="617" r:id="rId22"/>
    <p:sldId id="619" r:id="rId23"/>
    <p:sldId id="943" r:id="rId24"/>
    <p:sldId id="942" r:id="rId25"/>
    <p:sldId id="593" r:id="rId26"/>
    <p:sldId id="284" r:id="rId27"/>
    <p:sldId id="944" r:id="rId28"/>
    <p:sldId id="283" r:id="rId29"/>
    <p:sldId id="590" r:id="rId30"/>
    <p:sldId id="591" r:id="rId31"/>
    <p:sldId id="940" r:id="rId32"/>
  </p:sldIdLst>
  <p:sldSz cx="9144000" cy="5143500" type="screen16x9"/>
  <p:notesSz cx="6854825" cy="9240838"/>
  <p:embeddedFontLst>
    <p:embeddedFont>
      <p:font typeface="Cascadia Mono" panose="020B0609020000020004" pitchFamily="49" charset="0"/>
      <p:regular r:id="rId34"/>
      <p:bold r:id="rId35"/>
      <p:italic r:id="rId36"/>
      <p:boldItalic r:id="rId37"/>
    </p:embeddedFont>
    <p:embeddedFont>
      <p:font typeface="Raleway" pitchFamily="2" charset="0"/>
      <p:regular r:id="rId38"/>
      <p:bold r:id="rId39"/>
      <p:italic r:id="rId40"/>
      <p:boldItalic r:id="rId41"/>
    </p:embeddedFont>
    <p:embeddedFont>
      <p:font typeface="Rockwell" panose="02060603020205020403" pitchFamily="18" charset="0"/>
      <p:regular r:id="rId42"/>
      <p:bold r:id="rId43"/>
      <p:italic r:id="rId44"/>
      <p:boldItalic r:id="rId45"/>
    </p:embeddedFont>
    <p:embeddedFont>
      <p:font typeface="Source Sans Pro" panose="020B0503030403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B1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B10FFD-5FF5-4A88-A267-34B920BC9116}">
  <a:tblStyle styleId="{B6B10FFD-5FF5-4A88-A267-34B920BC91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73789" autoAdjust="0"/>
  </p:normalViewPr>
  <p:slideViewPr>
    <p:cSldViewPr snapToGrid="0">
      <p:cViewPr>
        <p:scale>
          <a:sx n="125" d="100"/>
          <a:sy n="125" d="100"/>
        </p:scale>
        <p:origin x="966" y="-216"/>
      </p:cViewPr>
      <p:guideLst>
        <p:guide orient="horz" pos="1620"/>
        <p:guide pos="2880"/>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45" d="100"/>
          <a:sy n="45" d="100"/>
        </p:scale>
        <p:origin x="2736"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Trovato" userId="126f220e-3937-4704-99b1-902910097e04" providerId="ADAL" clId="{466AD171-44F2-4DA0-80CD-32DACC791A81}"/>
    <pc:docChg chg="delSld modSld">
      <pc:chgData name="Karen Trovato" userId="126f220e-3937-4704-99b1-902910097e04" providerId="ADAL" clId="{466AD171-44F2-4DA0-80CD-32DACC791A81}" dt="2023-02-15T22:48:32.791" v="33" actId="20577"/>
      <pc:docMkLst>
        <pc:docMk/>
      </pc:docMkLst>
      <pc:sldChg chg="modSp mod">
        <pc:chgData name="Karen Trovato" userId="126f220e-3937-4704-99b1-902910097e04" providerId="ADAL" clId="{466AD171-44F2-4DA0-80CD-32DACC791A81}" dt="2023-02-15T22:48:32.791" v="33" actId="20577"/>
        <pc:sldMkLst>
          <pc:docMk/>
          <pc:sldMk cId="3370490794" sldId="863"/>
        </pc:sldMkLst>
        <pc:spChg chg="mod">
          <ac:chgData name="Karen Trovato" userId="126f220e-3937-4704-99b1-902910097e04" providerId="ADAL" clId="{466AD171-44F2-4DA0-80CD-32DACC791A81}" dt="2023-02-15T22:48:32.791" v="33" actId="20577"/>
          <ac:spMkLst>
            <pc:docMk/>
            <pc:sldMk cId="3370490794" sldId="863"/>
            <ac:spMk id="4" creationId="{0DCDBDE9-E1CD-565A-D99D-5DC53EEF976C}"/>
          </ac:spMkLst>
        </pc:spChg>
      </pc:sldChg>
      <pc:sldChg chg="del">
        <pc:chgData name="Karen Trovato" userId="126f220e-3937-4704-99b1-902910097e04" providerId="ADAL" clId="{466AD171-44F2-4DA0-80CD-32DACC791A81}" dt="2023-02-15T22:46:41.436" v="0" actId="47"/>
        <pc:sldMkLst>
          <pc:docMk/>
          <pc:sldMk cId="1706660873" sldId="931"/>
        </pc:sldMkLst>
      </pc:sldChg>
      <pc:sldMasterChg chg="delSldLayout">
        <pc:chgData name="Karen Trovato" userId="126f220e-3937-4704-99b1-902910097e04" providerId="ADAL" clId="{466AD171-44F2-4DA0-80CD-32DACC791A81}" dt="2023-02-15T22:46:41.436" v="0" actId="47"/>
        <pc:sldMasterMkLst>
          <pc:docMk/>
          <pc:sldMasterMk cId="0" sldId="2147483664"/>
        </pc:sldMasterMkLst>
        <pc:sldLayoutChg chg="del">
          <pc:chgData name="Karen Trovato" userId="126f220e-3937-4704-99b1-902910097e04" providerId="ADAL" clId="{466AD171-44F2-4DA0-80CD-32DACC791A81}" dt="2023-02-15T22:46:41.436" v="0" actId="47"/>
          <pc:sldLayoutMkLst>
            <pc:docMk/>
            <pc:sldMasterMk cId="0" sldId="2147483664"/>
            <pc:sldLayoutMk cId="3262923169" sldId="214748366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483" y="4389398"/>
            <a:ext cx="5483860" cy="4158377"/>
          </a:xfrm>
          <a:prstGeom prst="rect">
            <a:avLst/>
          </a:prstGeom>
          <a:noFill/>
          <a:ln>
            <a:noFill/>
          </a:ln>
        </p:spPr>
        <p:txBody>
          <a:bodyPr spcFirstLastPara="1" wrap="square" lIns="90236" tIns="90236" rIns="90236" bIns="90236"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b3bfa5294_0_1: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b3bfa5294_0_1: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c5d9bc197_0_18: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c5d9bc197_0_18: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
              <a:t>For this example we use a typedef double variable, not a standard double pointer, but know that it works both for a typedef and for a standard pointer.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c5d9bc197_0_35: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c5d9bc197_0_35: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
              <a:t>On 1: In other words, if you want a dynamic array that stores doubles, your pointer type for said array has to also be a double.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c5d9bc197_0_23: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c5d9bc197_0_23: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 dirty="0"/>
              <a:t>So, now that we have dynamic arrays, how would we use them in functions? Take a look at these two function declarations. One is a function to fill the array while the other is a sort function. Both of these take in an array and the size of said array. Now, we know that these work with standard arrays, but how about with dynamic arrays?</a:t>
            </a:r>
            <a:endParaRPr dirty="0"/>
          </a:p>
          <a:p>
            <a:pPr marL="0" indent="0">
              <a:buNone/>
            </a:pPr>
            <a:endParaRPr dirty="0"/>
          </a:p>
          <a:p>
            <a:pPr marL="0" indent="0">
              <a:buNone/>
            </a:pPr>
            <a:r>
              <a:rPr lang="en" dirty="0"/>
              <a:t>Well, the answer is simple - yes, they do work. Don’t have to do anything fancy - just plug the dynamic array as an argument and it will work just fine. Note the lack of asterisk, as you don’t need it.</a:t>
            </a:r>
            <a:endParaRPr dirty="0"/>
          </a:p>
        </p:txBody>
      </p:sp>
    </p:spTree>
    <p:extLst>
      <p:ext uri="{BB962C8B-B14F-4D97-AF65-F5344CB8AC3E}">
        <p14:creationId xmlns:p14="http://schemas.microsoft.com/office/powerpoint/2010/main" val="3366142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c5d9bc197_0_43: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c5d9bc197_0_43: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 dirty="0"/>
              <a:t>As we discussed with situations like creating an ordinary array with a non-static variable, different compilers handle things differently, and although you are using G++ NOW, you might not be in the future, so it is important not to be reliant on how it handles things.</a:t>
            </a:r>
            <a:endParaRPr dirty="0"/>
          </a:p>
          <a:p>
            <a:pPr marL="0" indent="0">
              <a:buNone/>
            </a:pPr>
            <a:endParaRPr dirty="0"/>
          </a:p>
          <a:p>
            <a:pPr marL="0" indent="0">
              <a:buNone/>
            </a:pPr>
            <a:r>
              <a:rPr lang="en" dirty="0"/>
              <a:t>Remember - be flexible, and focus not just on the skills themselves, but how to pick up and utilize the skills. If you need to adapt, you CAN do that.</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e35f9ca56_0_0: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1e35f9ca56_0_0: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endParaRPr/>
          </a:p>
        </p:txBody>
      </p:sp>
    </p:spTree>
    <p:extLst>
      <p:ext uri="{BB962C8B-B14F-4D97-AF65-F5344CB8AC3E}">
        <p14:creationId xmlns:p14="http://schemas.microsoft.com/office/powerpoint/2010/main" val="3844451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e35f9ca56_0_0: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1e35f9ca56_0_0: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endParaRPr/>
          </a:p>
        </p:txBody>
      </p:sp>
    </p:spTree>
    <p:extLst>
      <p:ext uri="{BB962C8B-B14F-4D97-AF65-F5344CB8AC3E}">
        <p14:creationId xmlns:p14="http://schemas.microsoft.com/office/powerpoint/2010/main" val="3458085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6911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c5d9bc197_0_58: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c5d9bc197_0_58: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
              <a:t>Note the use of the dereferencing operator - if we’re not using index notation, p would just be an address location, so we need the dereferencing operator to access the memory that the address is pointing to.</a:t>
            </a:r>
            <a:endParaRPr/>
          </a:p>
        </p:txBody>
      </p:sp>
    </p:spTree>
    <p:extLst>
      <p:ext uri="{BB962C8B-B14F-4D97-AF65-F5344CB8AC3E}">
        <p14:creationId xmlns:p14="http://schemas.microsoft.com/office/powerpoint/2010/main" val="1477912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c5d9bc197_0_58: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c5d9bc197_0_58: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
              <a:t>Note the use of the dereferencing operator - if we’re not using index notation, p would just be an address location, so we need the dereferencing operator to access the memory that the address is pointing to.</a:t>
            </a:r>
            <a:endParaRPr/>
          </a:p>
        </p:txBody>
      </p:sp>
    </p:spTree>
    <p:extLst>
      <p:ext uri="{BB962C8B-B14F-4D97-AF65-F5344CB8AC3E}">
        <p14:creationId xmlns:p14="http://schemas.microsoft.com/office/powerpoint/2010/main" val="82265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c5d9bc197_0_53: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c5d9bc197_0_53: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
              <a:t>To explain what’s going on, when we add 1 to a memory location, say, 1001, we aren’t adding one to it, resulting in 1002. It instead jumps to the next address location. So if 1001 is the start of the array that p references, we go down 8 bytes to 1009 since a double variable requires 8 bytes.</a:t>
            </a:r>
            <a:endParaRPr/>
          </a:p>
        </p:txBody>
      </p:sp>
    </p:spTree>
    <p:extLst>
      <p:ext uri="{BB962C8B-B14F-4D97-AF65-F5344CB8AC3E}">
        <p14:creationId xmlns:p14="http://schemas.microsoft.com/office/powerpoint/2010/main" val="253201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b611a5f34_0_69: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bb611a5f34_0_69: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 create an array</a:t>
            </a:r>
          </a:p>
          <a:p>
            <a:pPr marL="0" indent="0">
              <a:buNone/>
            </a:pPr>
            <a:endParaRPr lang="en-US" dirty="0"/>
          </a:p>
          <a:p>
            <a:pPr marL="0" indent="0">
              <a:buNone/>
            </a:pPr>
            <a:r>
              <a:rPr lang="en-US" dirty="0"/>
              <a:t>        const int SIZE = 5;</a:t>
            </a:r>
          </a:p>
          <a:p>
            <a:pPr marL="0" indent="0">
              <a:buNone/>
            </a:pPr>
            <a:endParaRPr lang="en-US" dirty="0"/>
          </a:p>
          <a:p>
            <a:pPr marL="0" indent="0">
              <a:buNone/>
            </a:pPr>
            <a:r>
              <a:rPr lang="en-US" dirty="0"/>
              <a:t>        int </a:t>
            </a:r>
            <a:r>
              <a:rPr lang="en-US" dirty="0" err="1"/>
              <a:t>arr</a:t>
            </a:r>
            <a:r>
              <a:rPr lang="en-US" dirty="0"/>
              <a:t>[SIZE];</a:t>
            </a:r>
          </a:p>
          <a:p>
            <a:pPr marL="0" indent="0">
              <a:buNone/>
            </a:pPr>
            <a:endParaRPr lang="en-US" dirty="0"/>
          </a:p>
          <a:p>
            <a:pPr marL="0" indent="0">
              <a:buNone/>
            </a:pPr>
            <a:r>
              <a:rPr lang="en-US" dirty="0"/>
              <a:t>        </a:t>
            </a:r>
            <a:r>
              <a:rPr lang="en-US" dirty="0" err="1"/>
              <a:t>cout</a:t>
            </a:r>
            <a:r>
              <a:rPr lang="en-US" dirty="0"/>
              <a:t> &lt;&lt; "</a:t>
            </a:r>
            <a:r>
              <a:rPr lang="en-US" dirty="0" err="1"/>
              <a:t>arr</a:t>
            </a:r>
            <a:r>
              <a:rPr lang="en-US" dirty="0"/>
              <a:t> is " &lt;&lt; </a:t>
            </a:r>
            <a:r>
              <a:rPr lang="en-US" dirty="0" err="1"/>
              <a:t>arr</a:t>
            </a:r>
            <a:r>
              <a:rPr lang="en-US" dirty="0"/>
              <a:t> &lt;&lt; </a:t>
            </a:r>
            <a:r>
              <a:rPr lang="en-US" dirty="0" err="1"/>
              <a:t>endl</a:t>
            </a:r>
            <a:r>
              <a:rPr lang="en-US" dirty="0"/>
              <a:t>;</a:t>
            </a:r>
          </a:p>
          <a:p>
            <a:pPr marL="0" indent="0">
              <a:buNone/>
            </a:pPr>
            <a:endParaRPr lang="en-US" dirty="0"/>
          </a:p>
          <a:p>
            <a:pPr marL="0" indent="0">
              <a:buNone/>
            </a:pPr>
            <a:r>
              <a:rPr lang="en-US" dirty="0"/>
              <a:t>        for (int </a:t>
            </a:r>
            <a:r>
              <a:rPr lang="en-US" dirty="0" err="1"/>
              <a:t>i</a:t>
            </a:r>
            <a:r>
              <a:rPr lang="en-US" dirty="0"/>
              <a:t>=0;i&lt;</a:t>
            </a:r>
            <a:r>
              <a:rPr lang="en-US" dirty="0" err="1"/>
              <a:t>SIZE;i</a:t>
            </a:r>
            <a:r>
              <a:rPr lang="en-US" dirty="0"/>
              <a:t>++)</a:t>
            </a:r>
          </a:p>
          <a:p>
            <a:pPr marL="0" indent="0">
              <a:buNone/>
            </a:pPr>
            <a:r>
              <a:rPr lang="en-US" dirty="0"/>
              <a:t>        {</a:t>
            </a:r>
          </a:p>
          <a:p>
            <a:pPr marL="0" indent="0">
              <a:buNone/>
            </a:pPr>
            <a:r>
              <a:rPr lang="en-US" dirty="0"/>
              <a:t>                </a:t>
            </a:r>
            <a:r>
              <a:rPr lang="en-US" dirty="0" err="1"/>
              <a:t>cout</a:t>
            </a:r>
            <a:r>
              <a:rPr lang="en-US" dirty="0"/>
              <a:t> &lt;&lt; "address of </a:t>
            </a:r>
            <a:r>
              <a:rPr lang="en-US" dirty="0" err="1"/>
              <a:t>arr</a:t>
            </a:r>
            <a:r>
              <a:rPr lang="en-US" dirty="0"/>
              <a:t>["&lt;&lt; </a:t>
            </a:r>
            <a:r>
              <a:rPr lang="en-US" dirty="0" err="1"/>
              <a:t>i</a:t>
            </a:r>
            <a:r>
              <a:rPr lang="en-US" dirty="0"/>
              <a:t> &lt;&lt; "] is " &lt;&lt; &amp;</a:t>
            </a:r>
            <a:r>
              <a:rPr lang="en-US" dirty="0" err="1"/>
              <a:t>arr</a:t>
            </a:r>
            <a:r>
              <a:rPr lang="en-US" dirty="0"/>
              <a:t>[</a:t>
            </a:r>
            <a:r>
              <a:rPr lang="en-US" dirty="0" err="1"/>
              <a:t>i</a:t>
            </a:r>
            <a:r>
              <a:rPr lang="en-US" dirty="0"/>
              <a:t>] &lt;&lt; </a:t>
            </a:r>
            <a:r>
              <a:rPr lang="en-US" dirty="0" err="1"/>
              <a:t>endl</a:t>
            </a:r>
            <a:r>
              <a:rPr lang="en-US" dirty="0"/>
              <a:t>;</a:t>
            </a:r>
          </a:p>
          <a:p>
            <a:pPr marL="0" indent="0">
              <a:buNone/>
            </a:pPr>
            <a:r>
              <a:rPr lang="en-US" dirty="0"/>
              <a:t>                </a:t>
            </a:r>
            <a:r>
              <a:rPr lang="en-US" dirty="0" err="1"/>
              <a:t>arr</a:t>
            </a:r>
            <a:r>
              <a:rPr lang="en-US" dirty="0"/>
              <a:t>[</a:t>
            </a:r>
            <a:r>
              <a:rPr lang="en-US" dirty="0" err="1"/>
              <a:t>i</a:t>
            </a:r>
            <a:r>
              <a:rPr lang="en-US" dirty="0"/>
              <a:t>] = rand()%100; // rand() generates a rand# 0..veryLargeInt</a:t>
            </a:r>
          </a:p>
          <a:p>
            <a:pPr marL="0" indent="0">
              <a:buNone/>
            </a:pPr>
            <a:r>
              <a:rPr lang="en-US" dirty="0"/>
              <a:t>                </a:t>
            </a:r>
            <a:r>
              <a:rPr lang="en-US" dirty="0" err="1"/>
              <a:t>cout</a:t>
            </a:r>
            <a:r>
              <a:rPr lang="en-US" dirty="0"/>
              <a:t> &lt;&lt; "</a:t>
            </a:r>
            <a:r>
              <a:rPr lang="en-US" dirty="0" err="1"/>
              <a:t>arr</a:t>
            </a:r>
            <a:r>
              <a:rPr lang="en-US" dirty="0"/>
              <a:t>["&lt;&lt; </a:t>
            </a:r>
            <a:r>
              <a:rPr lang="en-US" dirty="0" err="1"/>
              <a:t>i</a:t>
            </a:r>
            <a:r>
              <a:rPr lang="en-US" dirty="0"/>
              <a:t> &lt;&lt; "] is " &lt;&lt; </a:t>
            </a:r>
            <a:r>
              <a:rPr lang="en-US" dirty="0" err="1"/>
              <a:t>arr</a:t>
            </a:r>
            <a:r>
              <a:rPr lang="en-US" dirty="0"/>
              <a:t>[</a:t>
            </a:r>
            <a:r>
              <a:rPr lang="en-US" dirty="0" err="1"/>
              <a:t>i</a:t>
            </a:r>
            <a:r>
              <a:rPr lang="en-US" dirty="0"/>
              <a:t>] &lt;&lt; </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int *p; // </a:t>
            </a:r>
            <a:r>
              <a:rPr lang="en-US" dirty="0" err="1"/>
              <a:t>ptr</a:t>
            </a:r>
            <a:r>
              <a:rPr lang="en-US" dirty="0"/>
              <a:t> to an int</a:t>
            </a:r>
          </a:p>
          <a:p>
            <a:pPr marL="0" indent="0">
              <a:buNone/>
            </a:pPr>
            <a:endParaRPr lang="en-US" dirty="0"/>
          </a:p>
          <a:p>
            <a:pPr marL="0" indent="0">
              <a:buNone/>
            </a:pPr>
            <a:r>
              <a:rPr lang="en-US" dirty="0"/>
              <a:t>        p = </a:t>
            </a:r>
            <a:r>
              <a:rPr lang="en-US" dirty="0" err="1"/>
              <a:t>arr</a:t>
            </a:r>
            <a:r>
              <a:rPr lang="en-US" dirty="0"/>
              <a:t>;</a:t>
            </a:r>
          </a:p>
          <a:p>
            <a:pPr marL="0" indent="0">
              <a:buNone/>
            </a:pPr>
            <a:endParaRPr lang="en-US" dirty="0"/>
          </a:p>
          <a:p>
            <a:pPr marL="0" indent="0">
              <a:buNone/>
            </a:pPr>
            <a:r>
              <a:rPr lang="en-US" dirty="0"/>
              <a:t>        for (int </a:t>
            </a:r>
            <a:r>
              <a:rPr lang="en-US" dirty="0" err="1"/>
              <a:t>i</a:t>
            </a:r>
            <a:r>
              <a:rPr lang="en-US" dirty="0"/>
              <a:t>=0;i&lt;</a:t>
            </a:r>
            <a:r>
              <a:rPr lang="en-US" dirty="0" err="1"/>
              <a:t>SIZE;i</a:t>
            </a:r>
            <a:r>
              <a:rPr lang="en-US" dirty="0"/>
              <a:t>++)</a:t>
            </a:r>
          </a:p>
          <a:p>
            <a:pPr marL="0" indent="0">
              <a:buNone/>
            </a:pPr>
            <a:r>
              <a:rPr lang="en-US" dirty="0"/>
              <a:t>        {</a:t>
            </a:r>
          </a:p>
          <a:p>
            <a:pPr marL="0" indent="0">
              <a:buNone/>
            </a:pPr>
            <a:r>
              <a:rPr lang="en-US" dirty="0"/>
              <a:t>                </a:t>
            </a:r>
            <a:r>
              <a:rPr lang="en-US" dirty="0" err="1"/>
              <a:t>cout</a:t>
            </a:r>
            <a:r>
              <a:rPr lang="en-US" dirty="0"/>
              <a:t> &lt;&lt; "address of p["&lt;&lt; </a:t>
            </a:r>
            <a:r>
              <a:rPr lang="en-US" dirty="0" err="1"/>
              <a:t>i</a:t>
            </a:r>
            <a:r>
              <a:rPr lang="en-US" dirty="0"/>
              <a:t> &lt;&lt; "] is " &lt;&lt; &amp;p[</a:t>
            </a:r>
            <a:r>
              <a:rPr lang="en-US" dirty="0" err="1"/>
              <a:t>i</a:t>
            </a:r>
            <a:r>
              <a:rPr lang="en-US" dirty="0"/>
              <a:t>] &lt;&lt; </a:t>
            </a:r>
            <a:r>
              <a:rPr lang="en-US" dirty="0" err="1"/>
              <a:t>endl</a:t>
            </a:r>
            <a:r>
              <a:rPr lang="en-US" dirty="0"/>
              <a:t>;</a:t>
            </a:r>
          </a:p>
          <a:p>
            <a:pPr marL="0" indent="0">
              <a:buNone/>
            </a:pPr>
            <a:r>
              <a:rPr lang="en-US" dirty="0"/>
              <a:t>                </a:t>
            </a:r>
            <a:r>
              <a:rPr lang="en-US" dirty="0" err="1"/>
              <a:t>cout</a:t>
            </a:r>
            <a:r>
              <a:rPr lang="en-US" dirty="0"/>
              <a:t> &lt;&lt; "p["&lt;&lt; </a:t>
            </a:r>
            <a:r>
              <a:rPr lang="en-US" dirty="0" err="1"/>
              <a:t>i</a:t>
            </a:r>
            <a:r>
              <a:rPr lang="en-US" dirty="0"/>
              <a:t> &lt;&lt; "] is " &lt;&lt; p[</a:t>
            </a:r>
            <a:r>
              <a:rPr lang="en-US" dirty="0" err="1"/>
              <a:t>i</a:t>
            </a:r>
            <a:r>
              <a:rPr lang="en-US" dirty="0"/>
              <a:t>] &lt;&lt; </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return 0;</a:t>
            </a:r>
          </a:p>
          <a:p>
            <a:pPr marL="0" indent="0">
              <a:buNone/>
            </a:pPr>
            <a:r>
              <a:rPr lang="en-US" dirty="0"/>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6686" indent="0">
              <a:buNone/>
            </a:pPr>
            <a:r>
              <a:rPr lang="en-US" dirty="0"/>
              <a:t>1 2</a:t>
            </a:r>
          </a:p>
        </p:txBody>
      </p:sp>
    </p:spTree>
    <p:extLst>
      <p:ext uri="{BB962C8B-B14F-4D97-AF65-F5344CB8AC3E}">
        <p14:creationId xmlns:p14="http://schemas.microsoft.com/office/powerpoint/2010/main" val="1670923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6686" indent="0">
              <a:buNone/>
            </a:pPr>
            <a:r>
              <a:rPr lang="en-US" dirty="0"/>
              <a:t>30</a:t>
            </a:r>
          </a:p>
          <a:p>
            <a:pPr marL="156686" indent="0">
              <a:buNone/>
            </a:pPr>
            <a:r>
              <a:rPr lang="en-US" dirty="0"/>
              <a:t>15 </a:t>
            </a:r>
            <a:r>
              <a:rPr lang="en-US" dirty="0" err="1"/>
              <a:t>someAddress</a:t>
            </a:r>
            <a:r>
              <a:rPr lang="en-US" dirty="0"/>
              <a:t> </a:t>
            </a:r>
            <a:r>
              <a:rPr lang="en-US" dirty="0" err="1"/>
              <a:t>eg</a:t>
            </a:r>
            <a:r>
              <a:rPr lang="en-US" dirty="0"/>
              <a:t> 000000368FAFF874</a:t>
            </a:r>
          </a:p>
        </p:txBody>
      </p:sp>
    </p:spTree>
    <p:extLst>
      <p:ext uri="{BB962C8B-B14F-4D97-AF65-F5344CB8AC3E}">
        <p14:creationId xmlns:p14="http://schemas.microsoft.com/office/powerpoint/2010/main" val="156704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e900aa0a8_0_0: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e900aa0a8_0_0: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b611a5f34_0_74: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b611a5f34_0_74: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c5d9bc197_0_0: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c5d9bc197_0_0: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
              <a:t>So here’s an example of a problem that demonstrates how arrays are just a kind of pointer.</a:t>
            </a:r>
            <a:endParaRPr/>
          </a:p>
        </p:txBody>
      </p:sp>
    </p:spTree>
    <p:extLst>
      <p:ext uri="{BB962C8B-B14F-4D97-AF65-F5344CB8AC3E}">
        <p14:creationId xmlns:p14="http://schemas.microsoft.com/office/powerpoint/2010/main" val="271981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c5d9bc197_0_0: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c5d9bc197_0_0: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
              <a:t>So here’s an example of a problem that demonstrates how arrays are just a kind of pointer.</a:t>
            </a:r>
            <a:endParaRPr/>
          </a:p>
        </p:txBody>
      </p:sp>
    </p:spTree>
    <p:extLst>
      <p:ext uri="{BB962C8B-B14F-4D97-AF65-F5344CB8AC3E}">
        <p14:creationId xmlns:p14="http://schemas.microsoft.com/office/powerpoint/2010/main" val="175337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c5d9bc197_0_0: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c5d9bc197_0_0: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
              <a:t>So here’s an example of a problem that demonstrates how arrays are just a kind of pointer.</a:t>
            </a:r>
            <a:endParaRPr/>
          </a:p>
        </p:txBody>
      </p:sp>
    </p:spTree>
    <p:extLst>
      <p:ext uri="{BB962C8B-B14F-4D97-AF65-F5344CB8AC3E}">
        <p14:creationId xmlns:p14="http://schemas.microsoft.com/office/powerpoint/2010/main" val="367551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c5d9bc197_0_0: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c5d9bc197_0_0: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r>
              <a:rPr lang="en"/>
              <a:t>So here’s an example of a problem that demonstrates how arrays are just a kind of pointer.</a:t>
            </a:r>
            <a:endParaRPr/>
          </a:p>
        </p:txBody>
      </p:sp>
    </p:spTree>
    <p:extLst>
      <p:ext uri="{BB962C8B-B14F-4D97-AF65-F5344CB8AC3E}">
        <p14:creationId xmlns:p14="http://schemas.microsoft.com/office/powerpoint/2010/main" val="802187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c5d9bc197_0_13:notes"/>
          <p:cNvSpPr>
            <a:spLocks noGrp="1" noRot="1" noChangeAspect="1"/>
          </p:cNvSpPr>
          <p:nvPr>
            <p:ph type="sldImg" idx="2"/>
          </p:nvPr>
        </p:nvSpPr>
        <p:spPr>
          <a:xfrm>
            <a:off x="347663" y="692150"/>
            <a:ext cx="6159500" cy="3465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c5d9bc197_0_13:notes"/>
          <p:cNvSpPr txBox="1">
            <a:spLocks noGrp="1"/>
          </p:cNvSpPr>
          <p:nvPr>
            <p:ph type="body" idx="1"/>
          </p:nvPr>
        </p:nvSpPr>
        <p:spPr>
          <a:xfrm>
            <a:off x="685483" y="4389398"/>
            <a:ext cx="5483860" cy="4158377"/>
          </a:xfrm>
          <a:prstGeom prst="rect">
            <a:avLst/>
          </a:prstGeom>
        </p:spPr>
        <p:txBody>
          <a:bodyPr spcFirstLastPara="1" wrap="square" lIns="90236" tIns="90236" rIns="90236" bIns="90236"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4" name="Google Shape;64;p13"/>
          <p:cNvSpPr txBox="1">
            <a:spLocks noGrp="1"/>
          </p:cNvSpPr>
          <p:nvPr>
            <p:ph type="title"/>
          </p:nvPr>
        </p:nvSpPr>
        <p:spPr>
          <a:xfrm>
            <a:off x="498474" y="363070"/>
            <a:ext cx="7556400" cy="83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accent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13"/>
          <p:cNvSpPr txBox="1">
            <a:spLocks noGrp="1"/>
          </p:cNvSpPr>
          <p:nvPr>
            <p:ph type="body" idx="1"/>
          </p:nvPr>
        </p:nvSpPr>
        <p:spPr>
          <a:xfrm>
            <a:off x="498518" y="1489472"/>
            <a:ext cx="3657600" cy="3105000"/>
          </a:xfrm>
          <a:prstGeom prst="rect">
            <a:avLst/>
          </a:prstGeom>
          <a:noFill/>
          <a:ln>
            <a:noFill/>
          </a:ln>
        </p:spPr>
        <p:txBody>
          <a:bodyPr spcFirstLastPara="1" wrap="square" lIns="91425" tIns="9125" rIns="91425" bIns="9125" anchor="t" anchorCtr="0">
            <a:noAutofit/>
          </a:bodyPr>
          <a:lstStyle>
            <a:lvl1pPr marL="457200" lvl="0" indent="-314325" algn="l" rtl="0">
              <a:lnSpc>
                <a:spcPct val="100000"/>
              </a:lnSpc>
              <a:spcBef>
                <a:spcPts val="0"/>
              </a:spcBef>
              <a:spcAft>
                <a:spcPts val="0"/>
              </a:spcAft>
              <a:buSzPts val="1350"/>
              <a:buChar char="●"/>
              <a:defRPr sz="1800">
                <a:solidFill>
                  <a:schemeClr val="bg2"/>
                </a:solidFill>
              </a:defRPr>
            </a:lvl1pPr>
            <a:lvl2pPr marL="914400" lvl="1" indent="-314325" algn="l" rtl="0">
              <a:lnSpc>
                <a:spcPct val="100000"/>
              </a:lnSpc>
              <a:spcBef>
                <a:spcPts val="600"/>
              </a:spcBef>
              <a:spcAft>
                <a:spcPts val="0"/>
              </a:spcAft>
              <a:buSzPts val="1350"/>
              <a:buChar char="○"/>
              <a:defRPr sz="1800"/>
            </a:lvl2pPr>
            <a:lvl3pPr marL="1371600" lvl="2" indent="-314325" algn="l" rtl="0">
              <a:lnSpc>
                <a:spcPct val="100000"/>
              </a:lnSpc>
              <a:spcBef>
                <a:spcPts val="600"/>
              </a:spcBef>
              <a:spcAft>
                <a:spcPts val="0"/>
              </a:spcAft>
              <a:buSzPts val="1350"/>
              <a:buChar char="■"/>
              <a:defRPr sz="1800"/>
            </a:lvl3pPr>
            <a:lvl4pPr marL="1828800" lvl="3" indent="-314325" algn="l" rtl="0">
              <a:lnSpc>
                <a:spcPct val="100000"/>
              </a:lnSpc>
              <a:spcBef>
                <a:spcPts val="600"/>
              </a:spcBef>
              <a:spcAft>
                <a:spcPts val="0"/>
              </a:spcAft>
              <a:buSzPts val="1350"/>
              <a:buChar char="●"/>
              <a:defRPr sz="1800"/>
            </a:lvl4pPr>
            <a:lvl5pPr marL="2286000" lvl="4" indent="-314325" algn="l" rtl="0">
              <a:lnSpc>
                <a:spcPct val="100000"/>
              </a:lnSpc>
              <a:spcBef>
                <a:spcPts val="600"/>
              </a:spcBef>
              <a:spcAft>
                <a:spcPts val="0"/>
              </a:spcAft>
              <a:buSzPts val="1350"/>
              <a:buChar char="○"/>
              <a:defRPr sz="1800"/>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dirty="0"/>
          </a:p>
        </p:txBody>
      </p:sp>
      <p:sp>
        <p:nvSpPr>
          <p:cNvPr id="66" name="Google Shape;66;p13"/>
          <p:cNvSpPr txBox="1">
            <a:spLocks noGrp="1"/>
          </p:cNvSpPr>
          <p:nvPr>
            <p:ph type="body" idx="2"/>
          </p:nvPr>
        </p:nvSpPr>
        <p:spPr>
          <a:xfrm>
            <a:off x="4399878" y="1489472"/>
            <a:ext cx="3657600" cy="3105000"/>
          </a:xfrm>
          <a:prstGeom prst="rect">
            <a:avLst/>
          </a:prstGeom>
          <a:noFill/>
          <a:ln>
            <a:noFill/>
          </a:ln>
        </p:spPr>
        <p:txBody>
          <a:bodyPr spcFirstLastPara="1" wrap="square" lIns="91425" tIns="9125" rIns="91425" bIns="9125" anchor="t" anchorCtr="0">
            <a:noAutofit/>
          </a:bodyPr>
          <a:lstStyle>
            <a:lvl1pPr marL="457200" lvl="0" indent="-314325" algn="l" rtl="0">
              <a:lnSpc>
                <a:spcPct val="100000"/>
              </a:lnSpc>
              <a:spcBef>
                <a:spcPts val="0"/>
              </a:spcBef>
              <a:spcAft>
                <a:spcPts val="0"/>
              </a:spcAft>
              <a:buSzPts val="1350"/>
              <a:buChar char="●"/>
              <a:defRPr sz="1800">
                <a:solidFill>
                  <a:schemeClr val="bg2"/>
                </a:solidFill>
              </a:defRPr>
            </a:lvl1pPr>
            <a:lvl2pPr marL="914400" lvl="1" indent="-314325" algn="l" rtl="0">
              <a:lnSpc>
                <a:spcPct val="100000"/>
              </a:lnSpc>
              <a:spcBef>
                <a:spcPts val="600"/>
              </a:spcBef>
              <a:spcAft>
                <a:spcPts val="0"/>
              </a:spcAft>
              <a:buSzPts val="1350"/>
              <a:buChar char="○"/>
              <a:defRPr sz="1800"/>
            </a:lvl2pPr>
            <a:lvl3pPr marL="1371600" lvl="2" indent="-314325" algn="l" rtl="0">
              <a:lnSpc>
                <a:spcPct val="100000"/>
              </a:lnSpc>
              <a:spcBef>
                <a:spcPts val="600"/>
              </a:spcBef>
              <a:spcAft>
                <a:spcPts val="0"/>
              </a:spcAft>
              <a:buSzPts val="1350"/>
              <a:buChar char="■"/>
              <a:defRPr sz="1800"/>
            </a:lvl3pPr>
            <a:lvl4pPr marL="1828800" lvl="3" indent="-314325" algn="l" rtl="0">
              <a:lnSpc>
                <a:spcPct val="100000"/>
              </a:lnSpc>
              <a:spcBef>
                <a:spcPts val="600"/>
              </a:spcBef>
              <a:spcAft>
                <a:spcPts val="0"/>
              </a:spcAft>
              <a:buSzPts val="1350"/>
              <a:buChar char="●"/>
              <a:defRPr sz="1800"/>
            </a:lvl4pPr>
            <a:lvl5pPr marL="2286000" lvl="4" indent="-314325" algn="l" rtl="0">
              <a:lnSpc>
                <a:spcPct val="100000"/>
              </a:lnSpc>
              <a:spcBef>
                <a:spcPts val="600"/>
              </a:spcBef>
              <a:spcAft>
                <a:spcPts val="0"/>
              </a:spcAft>
              <a:buSzPts val="1350"/>
              <a:buChar char="○"/>
              <a:defRPr sz="1800"/>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70" name="Google Shape;70;p14"/>
          <p:cNvSpPr txBox="1"/>
          <p:nvPr/>
        </p:nvSpPr>
        <p:spPr>
          <a:xfrm>
            <a:off x="223185" y="171450"/>
            <a:ext cx="261000" cy="415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3600" b="1">
                <a:solidFill>
                  <a:srgbClr val="C27BA0"/>
                </a:solidFill>
                <a:latin typeface="Rockwell"/>
                <a:ea typeface="Rockwell"/>
                <a:cs typeface="Rockwell"/>
                <a:sym typeface="Rockwell"/>
              </a:rPr>
              <a:t>+</a:t>
            </a:r>
            <a:endParaRPr>
              <a:solidFill>
                <a:srgbClr val="C27BA0"/>
              </a:solidFill>
            </a:endParaRPr>
          </a:p>
        </p:txBody>
      </p:sp>
      <p:sp>
        <p:nvSpPr>
          <p:cNvPr id="71" name="Google Shape;71;p14"/>
          <p:cNvSpPr txBox="1">
            <a:spLocks noGrp="1"/>
          </p:cNvSpPr>
          <p:nvPr>
            <p:ph type="title"/>
          </p:nvPr>
        </p:nvSpPr>
        <p:spPr>
          <a:xfrm>
            <a:off x="498474" y="363070"/>
            <a:ext cx="7556400" cy="83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accent1"/>
              </a:buClr>
              <a:buSzPts val="3600"/>
              <a:buFont typeface="Rockwell"/>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 name="Google Shape;72;p14"/>
          <p:cNvSpPr txBox="1">
            <a:spLocks noGrp="1"/>
          </p:cNvSpPr>
          <p:nvPr>
            <p:ph type="body" idx="1"/>
          </p:nvPr>
        </p:nvSpPr>
        <p:spPr>
          <a:xfrm>
            <a:off x="497541" y="1835524"/>
            <a:ext cx="3657600" cy="2759100"/>
          </a:xfrm>
          <a:prstGeom prst="rect">
            <a:avLst/>
          </a:prstGeom>
          <a:noFill/>
          <a:ln>
            <a:noFill/>
          </a:ln>
        </p:spPr>
        <p:txBody>
          <a:bodyPr spcFirstLastPara="1" wrap="square" lIns="91425" tIns="9125" rIns="91425" bIns="9125" anchor="t" anchorCtr="0">
            <a:noAutofit/>
          </a:bodyPr>
          <a:lstStyle>
            <a:lvl1pPr marL="457200" lvl="0" indent="-314325" algn="l" rtl="0">
              <a:lnSpc>
                <a:spcPct val="100000"/>
              </a:lnSpc>
              <a:spcBef>
                <a:spcPts val="0"/>
              </a:spcBef>
              <a:spcAft>
                <a:spcPts val="0"/>
              </a:spcAft>
              <a:buSzPts val="1350"/>
              <a:buChar char="●"/>
              <a:defRPr sz="1800">
                <a:solidFill>
                  <a:schemeClr val="bg2"/>
                </a:solidFill>
              </a:defRPr>
            </a:lvl1pPr>
            <a:lvl2pPr marL="914400" lvl="1" indent="-314325" algn="l" rtl="0">
              <a:lnSpc>
                <a:spcPct val="100000"/>
              </a:lnSpc>
              <a:spcBef>
                <a:spcPts val="600"/>
              </a:spcBef>
              <a:spcAft>
                <a:spcPts val="0"/>
              </a:spcAft>
              <a:buSzPts val="1350"/>
              <a:buChar char="○"/>
              <a:defRPr sz="1800"/>
            </a:lvl2pPr>
            <a:lvl3pPr marL="1371600" lvl="2" indent="-314325" algn="l" rtl="0">
              <a:lnSpc>
                <a:spcPct val="100000"/>
              </a:lnSpc>
              <a:spcBef>
                <a:spcPts val="600"/>
              </a:spcBef>
              <a:spcAft>
                <a:spcPts val="0"/>
              </a:spcAft>
              <a:buSzPts val="1350"/>
              <a:buChar char="■"/>
              <a:defRPr sz="1800"/>
            </a:lvl3pPr>
            <a:lvl4pPr marL="1828800" lvl="3" indent="-314325" algn="l" rtl="0">
              <a:lnSpc>
                <a:spcPct val="100000"/>
              </a:lnSpc>
              <a:spcBef>
                <a:spcPts val="600"/>
              </a:spcBef>
              <a:spcAft>
                <a:spcPts val="0"/>
              </a:spcAft>
              <a:buSzPts val="1350"/>
              <a:buChar char="●"/>
              <a:defRPr sz="1800"/>
            </a:lvl4pPr>
            <a:lvl5pPr marL="2286000" lvl="4" indent="-314325" algn="l" rtl="0">
              <a:lnSpc>
                <a:spcPct val="100000"/>
              </a:lnSpc>
              <a:spcBef>
                <a:spcPts val="600"/>
              </a:spcBef>
              <a:spcAft>
                <a:spcPts val="0"/>
              </a:spcAft>
              <a:buSzPts val="1350"/>
              <a:buChar char="○"/>
              <a:defRPr sz="1800"/>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dirty="0"/>
          </a:p>
        </p:txBody>
      </p:sp>
      <p:sp>
        <p:nvSpPr>
          <p:cNvPr id="73" name="Google Shape;73;p14"/>
          <p:cNvSpPr txBox="1">
            <a:spLocks noGrp="1"/>
          </p:cNvSpPr>
          <p:nvPr>
            <p:ph type="body" idx="2"/>
          </p:nvPr>
        </p:nvSpPr>
        <p:spPr>
          <a:xfrm>
            <a:off x="4399878" y="1835524"/>
            <a:ext cx="3657600" cy="2759100"/>
          </a:xfrm>
          <a:prstGeom prst="rect">
            <a:avLst/>
          </a:prstGeom>
          <a:noFill/>
          <a:ln>
            <a:noFill/>
          </a:ln>
        </p:spPr>
        <p:txBody>
          <a:bodyPr spcFirstLastPara="1" wrap="square" lIns="91425" tIns="9125" rIns="91425" bIns="9125" anchor="t" anchorCtr="0">
            <a:noAutofit/>
          </a:bodyPr>
          <a:lstStyle>
            <a:lvl1pPr marL="457200" lvl="0" indent="-314325" algn="l" rtl="0">
              <a:lnSpc>
                <a:spcPct val="100000"/>
              </a:lnSpc>
              <a:spcBef>
                <a:spcPts val="0"/>
              </a:spcBef>
              <a:spcAft>
                <a:spcPts val="0"/>
              </a:spcAft>
              <a:buSzPts val="1350"/>
              <a:buChar char="●"/>
              <a:defRPr sz="1800">
                <a:solidFill>
                  <a:schemeClr val="bg2"/>
                </a:solidFill>
              </a:defRPr>
            </a:lvl1pPr>
            <a:lvl2pPr marL="914400" lvl="1" indent="-314325" algn="l" rtl="0">
              <a:lnSpc>
                <a:spcPct val="100000"/>
              </a:lnSpc>
              <a:spcBef>
                <a:spcPts val="600"/>
              </a:spcBef>
              <a:spcAft>
                <a:spcPts val="0"/>
              </a:spcAft>
              <a:buSzPts val="1350"/>
              <a:buChar char="○"/>
              <a:defRPr sz="1800"/>
            </a:lvl2pPr>
            <a:lvl3pPr marL="1371600" lvl="2" indent="-314325" algn="l" rtl="0">
              <a:lnSpc>
                <a:spcPct val="100000"/>
              </a:lnSpc>
              <a:spcBef>
                <a:spcPts val="600"/>
              </a:spcBef>
              <a:spcAft>
                <a:spcPts val="0"/>
              </a:spcAft>
              <a:buSzPts val="1350"/>
              <a:buChar char="■"/>
              <a:defRPr sz="1800"/>
            </a:lvl3pPr>
            <a:lvl4pPr marL="1828800" lvl="3" indent="-314325" algn="l" rtl="0">
              <a:lnSpc>
                <a:spcPct val="100000"/>
              </a:lnSpc>
              <a:spcBef>
                <a:spcPts val="600"/>
              </a:spcBef>
              <a:spcAft>
                <a:spcPts val="0"/>
              </a:spcAft>
              <a:buSzPts val="1350"/>
              <a:buChar char="●"/>
              <a:defRPr sz="1800"/>
            </a:lvl4pPr>
            <a:lvl5pPr marL="2286000" lvl="4" indent="-314325" algn="l" rtl="0">
              <a:lnSpc>
                <a:spcPct val="100000"/>
              </a:lnSpc>
              <a:spcBef>
                <a:spcPts val="600"/>
              </a:spcBef>
              <a:spcAft>
                <a:spcPts val="0"/>
              </a:spcAft>
              <a:buSzPts val="1350"/>
              <a:buChar char="○"/>
              <a:defRPr sz="1800"/>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dirty="0"/>
          </a:p>
        </p:txBody>
      </p:sp>
      <p:sp>
        <p:nvSpPr>
          <p:cNvPr id="75" name="Google Shape;75;p14"/>
          <p:cNvSpPr txBox="1">
            <a:spLocks noGrp="1"/>
          </p:cNvSpPr>
          <p:nvPr>
            <p:ph type="body" idx="3"/>
          </p:nvPr>
        </p:nvSpPr>
        <p:spPr>
          <a:xfrm>
            <a:off x="497550" y="1480897"/>
            <a:ext cx="3657600" cy="314400"/>
          </a:xfrm>
          <a:prstGeom prst="rect">
            <a:avLst/>
          </a:prstGeom>
          <a:solidFill>
            <a:schemeClr val="accent3"/>
          </a:solidFill>
          <a:ln>
            <a:noFill/>
          </a:ln>
        </p:spPr>
        <p:txBody>
          <a:bodyPr spcFirstLastPara="1" wrap="square" lIns="91425" tIns="0" rIns="91425" bIns="0" anchor="ctr" anchorCtr="0">
            <a:noAutofit/>
          </a:bodyPr>
          <a:lstStyle>
            <a:lvl1pPr marL="457200" lvl="0" indent="-228600" algn="ctr" rtl="0">
              <a:spcBef>
                <a:spcPts val="0"/>
              </a:spcBef>
              <a:spcAft>
                <a:spcPts val="0"/>
              </a:spcAft>
              <a:buSzPts val="1350"/>
              <a:buNone/>
              <a:defRPr sz="1800" b="0">
                <a:solidFill>
                  <a:schemeClr val="lt1"/>
                </a:solidFill>
              </a:defRPr>
            </a:lvl1pPr>
            <a:lvl2pPr marL="914400" lvl="1" indent="-228600" algn="l" rtl="0">
              <a:spcBef>
                <a:spcPts val="600"/>
              </a:spcBef>
              <a:spcAft>
                <a:spcPts val="0"/>
              </a:spcAft>
              <a:buSzPts val="1500"/>
              <a:buNone/>
              <a:defRPr sz="2000" b="1"/>
            </a:lvl2pPr>
            <a:lvl3pPr marL="1371600" lvl="2" indent="-228600" algn="l" rtl="0">
              <a:spcBef>
                <a:spcPts val="600"/>
              </a:spcBef>
              <a:spcAft>
                <a:spcPts val="0"/>
              </a:spcAft>
              <a:buSzPts val="1350"/>
              <a:buNone/>
              <a:defRPr sz="1800" b="1"/>
            </a:lvl3pPr>
            <a:lvl4pPr marL="1828800" lvl="3" indent="-228600" algn="l" rtl="0">
              <a:spcBef>
                <a:spcPts val="600"/>
              </a:spcBef>
              <a:spcAft>
                <a:spcPts val="0"/>
              </a:spcAft>
              <a:buSzPts val="1200"/>
              <a:buNone/>
              <a:defRPr sz="1600" b="1"/>
            </a:lvl4pPr>
            <a:lvl5pPr marL="2286000" lvl="4" indent="-228600" algn="l" rtl="0">
              <a:spcBef>
                <a:spcPts val="600"/>
              </a:spcBef>
              <a:spcAft>
                <a:spcPts val="0"/>
              </a:spcAft>
              <a:buSzPts val="12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76" name="Google Shape;76;p14"/>
          <p:cNvSpPr txBox="1">
            <a:spLocks noGrp="1"/>
          </p:cNvSpPr>
          <p:nvPr>
            <p:ph type="body" idx="4"/>
          </p:nvPr>
        </p:nvSpPr>
        <p:spPr>
          <a:xfrm>
            <a:off x="4399875" y="1480822"/>
            <a:ext cx="3657600" cy="314400"/>
          </a:xfrm>
          <a:prstGeom prst="rect">
            <a:avLst/>
          </a:prstGeom>
          <a:solidFill>
            <a:srgbClr val="D9D9D9"/>
          </a:solidFill>
          <a:ln>
            <a:noFill/>
          </a:ln>
        </p:spPr>
        <p:txBody>
          <a:bodyPr spcFirstLastPara="1" wrap="square" lIns="91425" tIns="0" rIns="91425" bIns="0" anchor="ctr" anchorCtr="0">
            <a:noAutofit/>
          </a:bodyPr>
          <a:lstStyle>
            <a:lvl1pPr marL="457200" lvl="0" indent="-228600" algn="ctr" rtl="0">
              <a:spcBef>
                <a:spcPts val="0"/>
              </a:spcBef>
              <a:spcAft>
                <a:spcPts val="0"/>
              </a:spcAft>
              <a:buSzPts val="1350"/>
              <a:buNone/>
              <a:defRPr sz="1800" b="0">
                <a:solidFill>
                  <a:schemeClr val="lt1"/>
                </a:solidFill>
              </a:defRPr>
            </a:lvl1pPr>
            <a:lvl2pPr marL="914400" lvl="1" indent="-228600" algn="l" rtl="0">
              <a:spcBef>
                <a:spcPts val="600"/>
              </a:spcBef>
              <a:spcAft>
                <a:spcPts val="0"/>
              </a:spcAft>
              <a:buSzPts val="1500"/>
              <a:buNone/>
              <a:defRPr sz="2000" b="1"/>
            </a:lvl2pPr>
            <a:lvl3pPr marL="1371600" lvl="2" indent="-228600" algn="l" rtl="0">
              <a:spcBef>
                <a:spcPts val="600"/>
              </a:spcBef>
              <a:spcAft>
                <a:spcPts val="0"/>
              </a:spcAft>
              <a:buSzPts val="1350"/>
              <a:buNone/>
              <a:defRPr sz="1800" b="1"/>
            </a:lvl3pPr>
            <a:lvl4pPr marL="1828800" lvl="3" indent="-228600" algn="l" rtl="0">
              <a:spcBef>
                <a:spcPts val="600"/>
              </a:spcBef>
              <a:spcAft>
                <a:spcPts val="0"/>
              </a:spcAft>
              <a:buSzPts val="1200"/>
              <a:buNone/>
              <a:defRPr sz="1600" b="1"/>
            </a:lvl4pPr>
            <a:lvl5pPr marL="2286000" lvl="4" indent="-228600" algn="l" rtl="0">
              <a:spcBef>
                <a:spcPts val="600"/>
              </a:spcBef>
              <a:spcAft>
                <a:spcPts val="0"/>
              </a:spcAft>
              <a:buSzPts val="12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79"/>
        <p:cNvGrpSpPr/>
        <p:nvPr/>
      </p:nvGrpSpPr>
      <p:grpSpPr>
        <a:xfrm>
          <a:off x="0" y="0"/>
          <a:ext cx="0" cy="0"/>
          <a:chOff x="0" y="0"/>
          <a:chExt cx="0" cy="0"/>
        </a:xfrm>
      </p:grpSpPr>
      <p:sp>
        <p:nvSpPr>
          <p:cNvPr id="80" name="Google Shape;80;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1" name="Google Shape;81;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33400" y="227410"/>
            <a:ext cx="8305800" cy="7440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3000"/>
              <a:buNone/>
              <a:defRPr/>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
        <p:nvSpPr>
          <p:cNvPr id="85" name="Google Shape;85;p17"/>
          <p:cNvSpPr txBox="1">
            <a:spLocks noGrp="1"/>
          </p:cNvSpPr>
          <p:nvPr>
            <p:ph type="body" idx="1"/>
          </p:nvPr>
        </p:nvSpPr>
        <p:spPr>
          <a:xfrm>
            <a:off x="544513" y="1257300"/>
            <a:ext cx="8294700" cy="3429000"/>
          </a:xfrm>
          <a:prstGeom prst="rect">
            <a:avLst/>
          </a:prstGeom>
          <a:noFill/>
          <a:ln>
            <a:noFill/>
          </a:ln>
        </p:spPr>
        <p:txBody>
          <a:bodyPr spcFirstLastPara="1" wrap="square" lIns="91425" tIns="45700" rIns="0" bIns="45700" anchor="t" anchorCtr="0">
            <a:noAutofit/>
          </a:bodyPr>
          <a:lstStyle>
            <a:lvl1pPr marL="457200" lvl="0" indent="-370840" algn="l" rtl="0">
              <a:spcBef>
                <a:spcPts val="560"/>
              </a:spcBef>
              <a:spcAft>
                <a:spcPts val="0"/>
              </a:spcAft>
              <a:buClr>
                <a:srgbClr val="0000CC"/>
              </a:buClr>
              <a:buSzPts val="2240"/>
              <a:buFont typeface="Noto Sans Symbols"/>
              <a:buChar char="❑"/>
              <a:defRPr>
                <a:solidFill>
                  <a:schemeClr val="bg2"/>
                </a:solidFill>
              </a:defRPr>
            </a:lvl1pPr>
            <a:lvl2pPr marL="914400" lvl="1" indent="-326390" algn="l" rtl="0">
              <a:spcBef>
                <a:spcPts val="560"/>
              </a:spcBef>
              <a:spcAft>
                <a:spcPts val="0"/>
              </a:spcAft>
              <a:buClr>
                <a:srgbClr val="0000CC"/>
              </a:buClr>
              <a:buSzPts val="1540"/>
              <a:buChar char="○"/>
              <a:defRPr/>
            </a:lvl2pPr>
            <a:lvl3pPr marL="1371600" lvl="2" indent="-304800" algn="l" rtl="0">
              <a:spcBef>
                <a:spcPts val="480"/>
              </a:spcBef>
              <a:spcAft>
                <a:spcPts val="0"/>
              </a:spcAft>
              <a:buClr>
                <a:srgbClr val="0000CC"/>
              </a:buClr>
              <a:buSzPts val="1200"/>
              <a:buChar char="■"/>
              <a:defRPr/>
            </a:lvl3pPr>
            <a:lvl4pPr marL="1828800" lvl="3" indent="-298450" algn="l" rtl="0">
              <a:spcBef>
                <a:spcPts val="400"/>
              </a:spcBef>
              <a:spcAft>
                <a:spcPts val="0"/>
              </a:spcAft>
              <a:buClr>
                <a:srgbClr val="0000CC"/>
              </a:buClr>
              <a:buSzPts val="1100"/>
              <a:buChar char="●"/>
              <a:defRPr/>
            </a:lvl4pPr>
            <a:lvl5pPr marL="2286000" lvl="4" indent="-292100" algn="l" rtl="0">
              <a:spcBef>
                <a:spcPts val="400"/>
              </a:spcBef>
              <a:spcAft>
                <a:spcPts val="0"/>
              </a:spcAft>
              <a:buClr>
                <a:srgbClr val="0000CC"/>
              </a:buClr>
              <a:buSzPts val="1000"/>
              <a:buChar char="○"/>
              <a:defRPr/>
            </a:lvl5pPr>
            <a:lvl6pPr marL="2743200" lvl="5" indent="-285750" algn="l" rtl="0">
              <a:spcBef>
                <a:spcPts val="360"/>
              </a:spcBef>
              <a:spcAft>
                <a:spcPts val="0"/>
              </a:spcAft>
              <a:buSzPts val="900"/>
              <a:buChar char="■"/>
              <a:defRPr/>
            </a:lvl6pPr>
            <a:lvl7pPr marL="3200400" lvl="6" indent="-285750" algn="l" rtl="0">
              <a:spcBef>
                <a:spcPts val="360"/>
              </a:spcBef>
              <a:spcAft>
                <a:spcPts val="0"/>
              </a:spcAft>
              <a:buSzPts val="900"/>
              <a:buChar char="●"/>
              <a:defRPr/>
            </a:lvl7pPr>
            <a:lvl8pPr marL="3657600" lvl="7" indent="-285750" algn="l" rtl="0">
              <a:spcBef>
                <a:spcPts val="360"/>
              </a:spcBef>
              <a:spcAft>
                <a:spcPts val="0"/>
              </a:spcAft>
              <a:buSzPts val="900"/>
              <a:buChar char="○"/>
              <a:defRPr/>
            </a:lvl8pPr>
            <a:lvl9pPr marL="4114800" lvl="8" indent="-285750" algn="l" rtl="0">
              <a:spcBef>
                <a:spcPts val="360"/>
              </a:spcBef>
              <a:spcAft>
                <a:spcPts val="0"/>
              </a:spcAft>
              <a:buSzPts val="900"/>
              <a:buChar char="■"/>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bg2"/>
              </a:buClr>
              <a:buSzPts val="1800"/>
              <a:buChar char="●"/>
              <a:defRPr>
                <a:solidFill>
                  <a:schemeClr val="bg2"/>
                </a:solidFill>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bg2"/>
              </a:buClr>
              <a:buSzPts val="1400"/>
              <a:buChar char="●"/>
              <a:defRPr sz="1400">
                <a:solidFill>
                  <a:schemeClr val="bg2"/>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bg2"/>
              </a:buClr>
              <a:buSzPts val="1400"/>
              <a:buChar char="●"/>
              <a:defRPr sz="1400">
                <a:solidFill>
                  <a:schemeClr val="bg2"/>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bg2"/>
              </a:buClr>
              <a:buSzPts val="1200"/>
              <a:buChar char="●"/>
              <a:defRPr sz="1200">
                <a:solidFill>
                  <a:schemeClr val="bg2"/>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1" name="Google Shape;51;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2" name="Google Shape;52;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sp>
        <p:nvSpPr>
          <p:cNvPr id="55" name="Google Shape;55;p12"/>
          <p:cNvSpPr txBox="1">
            <a:spLocks noGrp="1"/>
          </p:cNvSpPr>
          <p:nvPr>
            <p:ph type="title"/>
          </p:nvPr>
        </p:nvSpPr>
        <p:spPr>
          <a:xfrm>
            <a:off x="498474" y="363070"/>
            <a:ext cx="7556400" cy="83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accent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12"/>
          <p:cNvSpPr txBox="1">
            <a:spLocks noGrp="1"/>
          </p:cNvSpPr>
          <p:nvPr>
            <p:ph type="body" idx="1"/>
          </p:nvPr>
        </p:nvSpPr>
        <p:spPr>
          <a:xfrm>
            <a:off x="498474" y="1485900"/>
            <a:ext cx="7556400" cy="3108600"/>
          </a:xfrm>
          <a:prstGeom prst="rect">
            <a:avLst/>
          </a:prstGeom>
          <a:noFill/>
          <a:ln>
            <a:noFill/>
          </a:ln>
        </p:spPr>
        <p:txBody>
          <a:bodyPr spcFirstLastPara="1" wrap="square" lIns="91425" tIns="9125" rIns="91425" bIns="9125" anchor="t" anchorCtr="0">
            <a:noAutofit/>
          </a:bodyPr>
          <a:lstStyle>
            <a:lvl1pPr marL="428625" lvl="0" indent="-285750" algn="l" rtl="0">
              <a:lnSpc>
                <a:spcPct val="115000"/>
              </a:lnSpc>
              <a:spcBef>
                <a:spcPts val="0"/>
              </a:spcBef>
              <a:spcAft>
                <a:spcPts val="0"/>
              </a:spcAft>
              <a:buSzPts val="1350"/>
              <a:buFont typeface="Arial" panose="020B0604020202020204" pitchFamily="34" charset="0"/>
              <a:buChar char="•"/>
              <a:defRPr>
                <a:solidFill>
                  <a:schemeClr val="bg2"/>
                </a:solidFill>
              </a:defRPr>
            </a:lvl1pPr>
            <a:lvl2pPr marL="914400" lvl="1" indent="-314325" algn="l" rtl="0">
              <a:lnSpc>
                <a:spcPct val="115000"/>
              </a:lnSpc>
              <a:spcBef>
                <a:spcPts val="600"/>
              </a:spcBef>
              <a:spcAft>
                <a:spcPts val="0"/>
              </a:spcAft>
              <a:buSzPts val="1350"/>
              <a:buChar char="○"/>
              <a:defRPr/>
            </a:lvl2pPr>
            <a:lvl3pPr marL="1371600" lvl="2" indent="-314325" algn="l" rtl="0">
              <a:lnSpc>
                <a:spcPct val="115000"/>
              </a:lnSpc>
              <a:spcBef>
                <a:spcPts val="600"/>
              </a:spcBef>
              <a:spcAft>
                <a:spcPts val="0"/>
              </a:spcAft>
              <a:buSzPts val="1350"/>
              <a:buChar char="■"/>
              <a:defRPr/>
            </a:lvl3pPr>
            <a:lvl4pPr marL="1828800" lvl="3" indent="-314325" algn="l" rtl="0">
              <a:lnSpc>
                <a:spcPct val="115000"/>
              </a:lnSpc>
              <a:spcBef>
                <a:spcPts val="600"/>
              </a:spcBef>
              <a:spcAft>
                <a:spcPts val="0"/>
              </a:spcAft>
              <a:buSzPts val="1350"/>
              <a:buChar char="●"/>
              <a:defRPr/>
            </a:lvl4pPr>
            <a:lvl5pPr marL="2286000" lvl="4" indent="-314325" algn="l" rtl="0">
              <a:lnSpc>
                <a:spcPct val="115000"/>
              </a:lnSpc>
              <a:spcBef>
                <a:spcPts val="600"/>
              </a:spcBef>
              <a:spcAft>
                <a:spcPts val="0"/>
              </a:spcAft>
              <a:buSzPts val="1350"/>
              <a:buChar char="○"/>
              <a:defRPr/>
            </a:lvl5pPr>
            <a:lvl6pPr marL="2743200" lvl="5" indent="-342900" algn="l" rtl="0">
              <a:lnSpc>
                <a:spcPct val="115000"/>
              </a:lnSpc>
              <a:spcBef>
                <a:spcPts val="360"/>
              </a:spcBef>
              <a:spcAft>
                <a:spcPts val="0"/>
              </a:spcAft>
              <a:buClr>
                <a:schemeClr val="dk1"/>
              </a:buClr>
              <a:buSzPts val="1800"/>
              <a:buChar char="■"/>
              <a:defRPr/>
            </a:lvl6pPr>
            <a:lvl7pPr marL="3200400" lvl="6" indent="-342900" algn="l" rtl="0">
              <a:lnSpc>
                <a:spcPct val="115000"/>
              </a:lnSpc>
              <a:spcBef>
                <a:spcPts val="360"/>
              </a:spcBef>
              <a:spcAft>
                <a:spcPts val="0"/>
              </a:spcAft>
              <a:buClr>
                <a:schemeClr val="dk1"/>
              </a:buClr>
              <a:buSzPts val="1800"/>
              <a:buChar char="●"/>
              <a:defRPr/>
            </a:lvl7pPr>
            <a:lvl8pPr marL="3657600" lvl="7" indent="-342900" algn="l" rtl="0">
              <a:lnSpc>
                <a:spcPct val="115000"/>
              </a:lnSpc>
              <a:spcBef>
                <a:spcPts val="360"/>
              </a:spcBef>
              <a:spcAft>
                <a:spcPts val="0"/>
              </a:spcAft>
              <a:buClr>
                <a:schemeClr val="dk1"/>
              </a:buClr>
              <a:buSzPts val="1800"/>
              <a:buChar char="○"/>
              <a:defRPr/>
            </a:lvl8pPr>
            <a:lvl9pPr marL="4114800" lvl="8" indent="-342900" algn="l" rtl="0">
              <a:lnSpc>
                <a:spcPct val="115000"/>
              </a:lnSpc>
              <a:spcBef>
                <a:spcPts val="360"/>
              </a:spcBef>
              <a:spcAft>
                <a:spcPts val="0"/>
              </a:spcAft>
              <a:buClr>
                <a:schemeClr val="dk1"/>
              </a:buClr>
              <a:buSzPts val="1800"/>
              <a:buChar char="■"/>
              <a:defRPr/>
            </a:lvl9pPr>
          </a:lstStyle>
          <a:p>
            <a:endParaRPr dirty="0"/>
          </a:p>
        </p:txBody>
      </p:sp>
      <p:sp>
        <p:nvSpPr>
          <p:cNvPr id="58" name="Google Shape;58;p12"/>
          <p:cNvSpPr txBox="1"/>
          <p:nvPr/>
        </p:nvSpPr>
        <p:spPr>
          <a:xfrm>
            <a:off x="223185" y="171450"/>
            <a:ext cx="261000" cy="415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3600" b="1">
                <a:solidFill>
                  <a:srgbClr val="C27BA0"/>
                </a:solidFill>
                <a:latin typeface="Rockwell"/>
                <a:ea typeface="Rockwell"/>
                <a:cs typeface="Rockwell"/>
                <a:sym typeface="Rockwell"/>
              </a:rPr>
              <a:t>+</a:t>
            </a:r>
            <a:endParaRPr>
              <a:solidFill>
                <a:srgbClr val="C27BA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dirty="0"/>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400" b="0" i="0" u="none" strike="noStrike" cap="none">
          <a:solidFill>
            <a:schemeClr val="bg2"/>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Dynamic Arrays</a:t>
            </a:r>
            <a:endParaRPr dirty="0"/>
          </a:p>
        </p:txBody>
      </p:sp>
      <p:sp>
        <p:nvSpPr>
          <p:cNvPr id="197" name="Google Shape;197;p3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Array variables are </a:t>
            </a:r>
            <a:r>
              <a:rPr lang="en" i="1" dirty="0"/>
              <a:t>actually</a:t>
            </a:r>
            <a:r>
              <a:rPr lang="en" dirty="0"/>
              <a:t> pointer variables. </a:t>
            </a:r>
          </a:p>
          <a:p>
            <a:pPr marL="0" lvl="0" indent="0" algn="ctr" rtl="0">
              <a:spcBef>
                <a:spcPts val="0"/>
              </a:spcBef>
              <a:spcAft>
                <a:spcPts val="0"/>
              </a:spcAft>
              <a:buNone/>
            </a:pPr>
            <a:r>
              <a:rPr lang="en" dirty="0"/>
              <a:t>You can make </a:t>
            </a:r>
            <a:r>
              <a:rPr lang="en" b="1" dirty="0"/>
              <a:t>dynamic arrays</a:t>
            </a:r>
            <a:r>
              <a:rPr lang="en" dirty="0"/>
              <a:t>: </a:t>
            </a:r>
            <a:r>
              <a:rPr lang="en" u="sng" dirty="0">
                <a:solidFill>
                  <a:srgbClr val="002060"/>
                </a:solidFill>
              </a:rPr>
              <a:t>arrays with sizes that are determined during runtime</a:t>
            </a:r>
            <a:endParaRPr dirty="0">
              <a:solidFill>
                <a:srgbClr val="002060"/>
              </a:solidFill>
            </a:endParaRPr>
          </a:p>
        </p:txBody>
      </p:sp>
      <p:sp>
        <p:nvSpPr>
          <p:cNvPr id="198" name="Google Shape;198;p34"/>
          <p:cNvSpPr txBox="1">
            <a:spLocks noGrp="1"/>
          </p:cNvSpPr>
          <p:nvPr>
            <p:ph type="body" idx="2"/>
          </p:nvPr>
        </p:nvSpPr>
        <p:spPr>
          <a:xfrm>
            <a:off x="4833302"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Array Variables and Pointer Variables</a:t>
            </a:r>
            <a:endParaRPr/>
          </a:p>
          <a:p>
            <a:pPr marL="457200" lvl="0" indent="-342900" algn="l" rtl="0">
              <a:spcBef>
                <a:spcPts val="0"/>
              </a:spcBef>
              <a:spcAft>
                <a:spcPts val="0"/>
              </a:spcAft>
              <a:buSzPts val="1800"/>
              <a:buChar char="●"/>
            </a:pPr>
            <a:r>
              <a:rPr lang="en"/>
              <a:t>Creating and Using Dynamic Arrays</a:t>
            </a:r>
            <a:endParaRPr/>
          </a:p>
          <a:p>
            <a:pPr marL="457200" lvl="0" indent="-342900" algn="l" rtl="0">
              <a:spcBef>
                <a:spcPts val="0"/>
              </a:spcBef>
              <a:spcAft>
                <a:spcPts val="0"/>
              </a:spcAft>
              <a:buSzPts val="1800"/>
              <a:buChar char="●"/>
            </a:pPr>
            <a:r>
              <a:rPr lang="en"/>
              <a:t>Pointer Arithmetic</a:t>
            </a:r>
            <a:endParaRPr/>
          </a:p>
          <a:p>
            <a:pPr marL="457200" lvl="0" indent="-342900" algn="l" rtl="0">
              <a:spcBef>
                <a:spcPts val="0"/>
              </a:spcBef>
              <a:spcAft>
                <a:spcPts val="0"/>
              </a:spcAft>
              <a:buSzPts val="1800"/>
              <a:buChar char="●"/>
            </a:pPr>
            <a:r>
              <a:rPr lang="en"/>
              <a:t>Multidimensional Dynamic Arrays</a:t>
            </a:r>
            <a:endParaRPr/>
          </a:p>
        </p:txBody>
      </p:sp>
      <p:sp>
        <p:nvSpPr>
          <p:cNvPr id="2" name="Slide Number Placeholder 1">
            <a:extLst>
              <a:ext uri="{FF2B5EF4-FFF2-40B4-BE49-F238E27FC236}">
                <a16:creationId xmlns:a16="http://schemas.microsoft.com/office/drawing/2014/main" id="{7CD28B96-7C6F-2144-3BCD-E93A478676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498474" y="363070"/>
            <a:ext cx="7556400" cy="83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dirty="0"/>
              <a:t>Rationale for Dynamic Arrays</a:t>
            </a:r>
            <a:endParaRPr dirty="0"/>
          </a:p>
        </p:txBody>
      </p:sp>
      <p:sp>
        <p:nvSpPr>
          <p:cNvPr id="236" name="Google Shape;236;p40"/>
          <p:cNvSpPr txBox="1">
            <a:spLocks noGrp="1"/>
          </p:cNvSpPr>
          <p:nvPr>
            <p:ph type="body" idx="1"/>
          </p:nvPr>
        </p:nvSpPr>
        <p:spPr>
          <a:xfrm>
            <a:off x="498474" y="1485900"/>
            <a:ext cx="7556400" cy="3108600"/>
          </a:xfrm>
          <a:prstGeom prst="rect">
            <a:avLst/>
          </a:prstGeom>
        </p:spPr>
        <p:txBody>
          <a:bodyPr spcFirstLastPara="1" wrap="square" lIns="91425" tIns="9125" rIns="91425" bIns="9125" anchor="t" anchorCtr="0">
            <a:noAutofit/>
          </a:bodyPr>
          <a:lstStyle/>
          <a:p>
            <a:pPr marL="457200" lvl="0" indent="-314325" algn="l" rtl="0">
              <a:spcBef>
                <a:spcPts val="0"/>
              </a:spcBef>
              <a:spcAft>
                <a:spcPts val="0"/>
              </a:spcAft>
              <a:buSzPts val="1350"/>
              <a:buChar char="●"/>
            </a:pPr>
            <a:r>
              <a:rPr lang="en" sz="2000" dirty="0"/>
              <a:t>One of the weaknesses of arrays is that they have a </a:t>
            </a:r>
            <a:r>
              <a:rPr lang="en" sz="2000" i="1" dirty="0"/>
              <a:t>fixed size</a:t>
            </a:r>
            <a:r>
              <a:rPr lang="en" sz="2000" dirty="0"/>
              <a:t>.</a:t>
            </a:r>
            <a:endParaRPr sz="2000" dirty="0"/>
          </a:p>
          <a:p>
            <a:pPr marL="457200" lvl="0" indent="-314325" algn="l" rtl="0">
              <a:spcBef>
                <a:spcPts val="0"/>
              </a:spcBef>
              <a:spcAft>
                <a:spcPts val="0"/>
              </a:spcAft>
              <a:buSzPts val="1350"/>
              <a:buChar char="●"/>
            </a:pPr>
            <a:r>
              <a:rPr lang="en" sz="2000" dirty="0"/>
              <a:t>You MUST specify the array size when you write the program, but you may not know the size until runtime.</a:t>
            </a:r>
            <a:endParaRPr sz="2000" dirty="0"/>
          </a:p>
          <a:p>
            <a:pPr marL="457200" lvl="0" indent="-314325" algn="l" rtl="0">
              <a:spcBef>
                <a:spcPts val="0"/>
              </a:spcBef>
              <a:spcAft>
                <a:spcPts val="0"/>
              </a:spcAft>
              <a:buSzPts val="1350"/>
              <a:buChar char="●"/>
            </a:pPr>
            <a:r>
              <a:rPr lang="en" sz="2000" dirty="0"/>
              <a:t>Two workarounds, each with issues:</a:t>
            </a:r>
            <a:endParaRPr sz="2000" dirty="0"/>
          </a:p>
          <a:p>
            <a:pPr marL="914400" lvl="1" indent="-314325" algn="l" rtl="0">
              <a:spcBef>
                <a:spcPts val="0"/>
              </a:spcBef>
              <a:spcAft>
                <a:spcPts val="0"/>
              </a:spcAft>
              <a:buSzPts val="1350"/>
              <a:buChar char="○"/>
            </a:pPr>
            <a:r>
              <a:rPr lang="en" sz="1600" dirty="0">
                <a:solidFill>
                  <a:schemeClr val="bg2"/>
                </a:solidFill>
              </a:rPr>
              <a:t>Use a user defined variable for the size, but not all compilers let you do that.</a:t>
            </a:r>
            <a:endParaRPr sz="1600" dirty="0">
              <a:solidFill>
                <a:schemeClr val="bg2"/>
              </a:solidFill>
            </a:endParaRPr>
          </a:p>
          <a:p>
            <a:pPr marL="914400" lvl="1" indent="-314325" algn="l" rtl="0">
              <a:spcBef>
                <a:spcPts val="0"/>
              </a:spcBef>
              <a:spcAft>
                <a:spcPts val="0"/>
              </a:spcAft>
              <a:buSzPts val="1350"/>
              <a:buChar char="○"/>
            </a:pPr>
            <a:r>
              <a:rPr lang="en" sz="1600" dirty="0">
                <a:solidFill>
                  <a:schemeClr val="bg2"/>
                </a:solidFill>
              </a:rPr>
              <a:t>Set the size beforehand with the largest possible size - partially filled arrays - but…</a:t>
            </a:r>
            <a:endParaRPr sz="1600" dirty="0">
              <a:solidFill>
                <a:schemeClr val="bg2"/>
              </a:solidFill>
            </a:endParaRPr>
          </a:p>
          <a:p>
            <a:pPr marL="1371600" lvl="0" indent="-288925" algn="l" rtl="0">
              <a:spcBef>
                <a:spcPts val="0"/>
              </a:spcBef>
              <a:spcAft>
                <a:spcPts val="0"/>
              </a:spcAft>
              <a:buSzPts val="950"/>
              <a:buAutoNum type="arabicPeriod"/>
            </a:pPr>
            <a:r>
              <a:rPr lang="en" sz="1600" dirty="0"/>
              <a:t>Your size estimate may be too low</a:t>
            </a:r>
            <a:endParaRPr sz="1600" dirty="0"/>
          </a:p>
          <a:p>
            <a:pPr marL="1371600" lvl="0" indent="-317500" algn="l" rtl="0">
              <a:spcBef>
                <a:spcPts val="0"/>
              </a:spcBef>
              <a:spcAft>
                <a:spcPts val="0"/>
              </a:spcAft>
              <a:buSzPts val="1400"/>
              <a:buAutoNum type="arabicPeriod"/>
            </a:pPr>
            <a:r>
              <a:rPr lang="en" sz="1600" dirty="0"/>
              <a:t>You might have many unused positions - waste of computer memory</a:t>
            </a:r>
            <a:endParaRPr sz="1400" dirty="0"/>
          </a:p>
        </p:txBody>
      </p:sp>
      <p:sp>
        <p:nvSpPr>
          <p:cNvPr id="2" name="Slide Number Placeholder 1">
            <a:extLst>
              <a:ext uri="{FF2B5EF4-FFF2-40B4-BE49-F238E27FC236}">
                <a16:creationId xmlns:a16="http://schemas.microsoft.com/office/drawing/2014/main" id="{4891D5F6-858D-BD1D-CC70-037E684348D4}"/>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498474" y="363070"/>
            <a:ext cx="7556400" cy="83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1100"/>
              <a:buFont typeface="Arial"/>
              <a:buNone/>
            </a:pPr>
            <a:r>
              <a:rPr lang="en" dirty="0"/>
              <a:t>Creating and Using Dynamic Arrays</a:t>
            </a:r>
            <a:endParaRPr dirty="0"/>
          </a:p>
        </p:txBody>
      </p:sp>
      <p:sp>
        <p:nvSpPr>
          <p:cNvPr id="242" name="Google Shape;242;p41"/>
          <p:cNvSpPr txBox="1">
            <a:spLocks noGrp="1"/>
          </p:cNvSpPr>
          <p:nvPr>
            <p:ph type="body" idx="1"/>
          </p:nvPr>
        </p:nvSpPr>
        <p:spPr>
          <a:xfrm>
            <a:off x="498517" y="1489472"/>
            <a:ext cx="3950819" cy="3105000"/>
          </a:xfrm>
          <a:prstGeom prst="rect">
            <a:avLst/>
          </a:prstGeom>
        </p:spPr>
        <p:txBody>
          <a:bodyPr spcFirstLastPara="1" wrap="square" lIns="91425" tIns="9125" rIns="91425" bIns="9125" anchor="t" anchorCtr="0">
            <a:noAutofit/>
          </a:bodyPr>
          <a:lstStyle/>
          <a:p>
            <a:pPr marL="457200" lvl="0" indent="-314325" algn="l" rtl="0">
              <a:spcBef>
                <a:spcPts val="0"/>
              </a:spcBef>
              <a:spcAft>
                <a:spcPts val="0"/>
              </a:spcAft>
              <a:buSzPts val="1350"/>
              <a:buChar char="●"/>
            </a:pPr>
            <a:r>
              <a:rPr lang="en" dirty="0"/>
              <a:t>Solution: Dynamic Arrays</a:t>
            </a:r>
            <a:endParaRPr dirty="0"/>
          </a:p>
          <a:p>
            <a:pPr marL="457200" lvl="0" indent="-314325" algn="l" rtl="0">
              <a:spcBef>
                <a:spcPts val="0"/>
              </a:spcBef>
              <a:spcAft>
                <a:spcPts val="0"/>
              </a:spcAft>
              <a:buSzPts val="1350"/>
              <a:buChar char="●"/>
            </a:pPr>
            <a:r>
              <a:rPr lang="en" dirty="0"/>
              <a:t>Use the new operator to create a dynamic variable that is an array. Then treat the dynamic array variable just like any other array.</a:t>
            </a:r>
            <a:endParaRPr b="1" dirty="0">
              <a:latin typeface="Courier New"/>
              <a:ea typeface="Courier New"/>
              <a:cs typeface="Courier New"/>
              <a:sym typeface="Courier New"/>
            </a:endParaRPr>
          </a:p>
          <a:p>
            <a:pPr marL="457200" lvl="0" indent="-314325" algn="l" rtl="0">
              <a:spcBef>
                <a:spcPts val="0"/>
              </a:spcBef>
              <a:spcAft>
                <a:spcPts val="0"/>
              </a:spcAft>
              <a:buSzPts val="1350"/>
              <a:buChar char="●"/>
            </a:pPr>
            <a:r>
              <a:rPr lang="en" dirty="0"/>
              <a:t>Just place your desired data type and size in the proper places.</a:t>
            </a:r>
            <a:endParaRPr dirty="0"/>
          </a:p>
          <a:p>
            <a:pPr marL="457200" lvl="0" indent="-314325" algn="l" rtl="0">
              <a:spcBef>
                <a:spcPts val="0"/>
              </a:spcBef>
              <a:spcAft>
                <a:spcPts val="0"/>
              </a:spcAft>
              <a:buSzPts val="1350"/>
              <a:buChar char="●"/>
            </a:pPr>
            <a:r>
              <a:rPr lang="en" b="1" dirty="0"/>
              <a:t>The size can </a:t>
            </a:r>
            <a:r>
              <a:rPr lang="en" b="1" i="1" dirty="0"/>
              <a:t>also</a:t>
            </a:r>
            <a:r>
              <a:rPr lang="en" b="1" dirty="0"/>
              <a:t> be a variable, where it is most useful.</a:t>
            </a:r>
            <a:endParaRPr b="1" dirty="0"/>
          </a:p>
        </p:txBody>
      </p:sp>
      <p:sp>
        <p:nvSpPr>
          <p:cNvPr id="243" name="Google Shape;243;p41"/>
          <p:cNvSpPr txBox="1">
            <a:spLocks noGrp="1"/>
          </p:cNvSpPr>
          <p:nvPr>
            <p:ph type="body" idx="2"/>
          </p:nvPr>
        </p:nvSpPr>
        <p:spPr>
          <a:xfrm>
            <a:off x="4806175" y="1489475"/>
            <a:ext cx="3463099" cy="3105000"/>
          </a:xfrm>
          <a:prstGeom prst="rect">
            <a:avLst/>
          </a:prstGeom>
        </p:spPr>
        <p:txBody>
          <a:bodyPr spcFirstLastPara="1" wrap="square" lIns="91425" tIns="9125" rIns="91425" bIns="9125" anchor="t" anchorCtr="0">
            <a:noAutofit/>
          </a:bodyPr>
          <a:lstStyle/>
          <a:p>
            <a:pPr marL="0" lvl="0" indent="0" algn="l" rtl="0">
              <a:lnSpc>
                <a:spcPct val="115000"/>
              </a:lnSpc>
              <a:spcBef>
                <a:spcPts val="0"/>
              </a:spcBef>
              <a:spcAft>
                <a:spcPts val="0"/>
              </a:spcAft>
              <a:buNone/>
            </a:pPr>
            <a:endParaRPr b="1" dirty="0">
              <a:latin typeface="Courier New"/>
              <a:ea typeface="Courier New"/>
              <a:cs typeface="Courier New"/>
              <a:sym typeface="Courier New"/>
            </a:endParaRPr>
          </a:p>
          <a:p>
            <a:pPr marL="0" lvl="0" indent="0" algn="l" rtl="0">
              <a:lnSpc>
                <a:spcPct val="115000"/>
              </a:lnSpc>
              <a:spcBef>
                <a:spcPts val="0"/>
              </a:spcBef>
              <a:spcAft>
                <a:spcPts val="0"/>
              </a:spcAft>
              <a:buNone/>
            </a:pPr>
            <a:endParaRPr b="1" dirty="0">
              <a:latin typeface="Courier New"/>
              <a:ea typeface="Courier New"/>
              <a:cs typeface="Courier New"/>
              <a:sym typeface="Courier New"/>
            </a:endParaRPr>
          </a:p>
          <a:p>
            <a:pPr marL="0" lvl="0" indent="0" algn="l" rtl="0">
              <a:lnSpc>
                <a:spcPct val="115000"/>
              </a:lnSpc>
              <a:spcBef>
                <a:spcPts val="0"/>
              </a:spcBef>
              <a:spcAft>
                <a:spcPts val="0"/>
              </a:spcAft>
              <a:buNone/>
            </a:pPr>
            <a:endParaRPr b="1" dirty="0">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b="1" dirty="0">
                <a:latin typeface="Courier New"/>
                <a:ea typeface="Courier New"/>
                <a:cs typeface="Courier New"/>
                <a:sym typeface="Courier New"/>
              </a:rPr>
              <a:t>double* p;</a:t>
            </a:r>
            <a:endParaRPr b="1" dirty="0">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b="1" dirty="0">
                <a:latin typeface="Courier New"/>
                <a:ea typeface="Courier New"/>
                <a:cs typeface="Courier New"/>
                <a:sym typeface="Courier New"/>
              </a:rPr>
              <a:t>p = new double[10];</a:t>
            </a:r>
            <a:endParaRPr b="1" dirty="0">
              <a:latin typeface="Courier New"/>
              <a:ea typeface="Courier New"/>
              <a:cs typeface="Courier New"/>
              <a:sym typeface="Courier New"/>
            </a:endParaRPr>
          </a:p>
        </p:txBody>
      </p:sp>
      <p:sp>
        <p:nvSpPr>
          <p:cNvPr id="2" name="Slide Number Placeholder 1">
            <a:extLst>
              <a:ext uri="{FF2B5EF4-FFF2-40B4-BE49-F238E27FC236}">
                <a16:creationId xmlns:a16="http://schemas.microsoft.com/office/drawing/2014/main" id="{BDC36DE5-DC6C-C050-F843-C7002781A020}"/>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498474" y="363070"/>
            <a:ext cx="7556400" cy="83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Creating and Using Dynamic Arrays</a:t>
            </a:r>
            <a:endParaRPr/>
          </a:p>
        </p:txBody>
      </p:sp>
      <p:sp>
        <p:nvSpPr>
          <p:cNvPr id="249" name="Google Shape;249;p42"/>
          <p:cNvSpPr txBox="1">
            <a:spLocks noGrp="1"/>
          </p:cNvSpPr>
          <p:nvPr>
            <p:ph type="body" idx="1"/>
          </p:nvPr>
        </p:nvSpPr>
        <p:spPr>
          <a:xfrm>
            <a:off x="498518" y="1489472"/>
            <a:ext cx="3657600" cy="3105000"/>
          </a:xfrm>
          <a:prstGeom prst="rect">
            <a:avLst/>
          </a:prstGeom>
        </p:spPr>
        <p:txBody>
          <a:bodyPr spcFirstLastPara="1" wrap="square" lIns="91425" tIns="9125" rIns="91425" bIns="9125" anchor="t" anchorCtr="0">
            <a:noAutofit/>
          </a:bodyPr>
          <a:lstStyle/>
          <a:p>
            <a:pPr marL="142875" lvl="0" indent="0" algn="l" rtl="0">
              <a:spcBef>
                <a:spcPts val="0"/>
              </a:spcBef>
              <a:spcAft>
                <a:spcPts val="0"/>
              </a:spcAft>
              <a:buSzPts val="1350"/>
              <a:buNone/>
            </a:pPr>
            <a:r>
              <a:rPr lang="en-US" dirty="0"/>
              <a:t>Important:</a:t>
            </a:r>
            <a:endParaRPr dirty="0"/>
          </a:p>
          <a:p>
            <a:pPr marL="0" lvl="0" indent="0" algn="l" rtl="0">
              <a:spcBef>
                <a:spcPts val="0"/>
              </a:spcBef>
              <a:spcAft>
                <a:spcPts val="0"/>
              </a:spcAft>
              <a:buNone/>
            </a:pPr>
            <a:endParaRPr dirty="0"/>
          </a:p>
          <a:p>
            <a:pPr marL="457200" lvl="0" indent="-314325" algn="l" rtl="0">
              <a:spcBef>
                <a:spcPts val="0"/>
              </a:spcBef>
              <a:spcAft>
                <a:spcPts val="0"/>
              </a:spcAft>
              <a:buSzPts val="1350"/>
              <a:buAutoNum type="arabicPeriod"/>
            </a:pPr>
            <a:r>
              <a:rPr lang="en" dirty="0"/>
              <a:t>The pointer type for the dynamic array is the same as the pointer type for a single element of the array.</a:t>
            </a:r>
            <a:endParaRPr dirty="0"/>
          </a:p>
          <a:p>
            <a:pPr marL="457200" lvl="0" indent="-314325" algn="l" rtl="0">
              <a:spcBef>
                <a:spcPts val="0"/>
              </a:spcBef>
              <a:spcAft>
                <a:spcPts val="0"/>
              </a:spcAft>
              <a:buSzPts val="1350"/>
              <a:buAutoNum type="arabicPeriod"/>
            </a:pPr>
            <a:r>
              <a:rPr lang="en" dirty="0"/>
              <a:t>When you call new, the size of the dynamic array is placed after the data type. Forget it, and you’ll only create a single dynamic variable.</a:t>
            </a:r>
            <a:endParaRPr dirty="0"/>
          </a:p>
        </p:txBody>
      </p:sp>
      <p:sp>
        <p:nvSpPr>
          <p:cNvPr id="250" name="Google Shape;250;p42"/>
          <p:cNvSpPr txBox="1">
            <a:spLocks noGrp="1"/>
          </p:cNvSpPr>
          <p:nvPr>
            <p:ph type="body" idx="2"/>
          </p:nvPr>
        </p:nvSpPr>
        <p:spPr>
          <a:xfrm>
            <a:off x="4399875" y="1489475"/>
            <a:ext cx="3869400" cy="3105000"/>
          </a:xfrm>
          <a:prstGeom prst="rect">
            <a:avLst/>
          </a:prstGeom>
        </p:spPr>
        <p:txBody>
          <a:bodyPr spcFirstLastPara="1" wrap="square" lIns="91425" tIns="9125" rIns="91425" bIns="9125" anchor="t" anchorCtr="0">
            <a:noAutofit/>
          </a:bodyPr>
          <a:lstStyle/>
          <a:p>
            <a:pPr marL="0" lvl="0" indent="0" algn="l" rtl="0">
              <a:lnSpc>
                <a:spcPct val="115000"/>
              </a:lnSpc>
              <a:spcBef>
                <a:spcPts val="0"/>
              </a:spcBef>
              <a:spcAft>
                <a:spcPts val="0"/>
              </a:spcAft>
              <a:buNone/>
            </a:pPr>
            <a:endParaRPr b="1" dirty="0">
              <a:latin typeface="Courier New"/>
              <a:ea typeface="Courier New"/>
              <a:cs typeface="Courier New"/>
              <a:sym typeface="Courier New"/>
            </a:endParaRPr>
          </a:p>
          <a:p>
            <a:pPr marL="0" lvl="0" indent="0" algn="l" rtl="0">
              <a:lnSpc>
                <a:spcPct val="115000"/>
              </a:lnSpc>
              <a:spcBef>
                <a:spcPts val="0"/>
              </a:spcBef>
              <a:spcAft>
                <a:spcPts val="0"/>
              </a:spcAft>
              <a:buNone/>
            </a:pPr>
            <a:endParaRPr b="1" dirty="0">
              <a:latin typeface="Courier New"/>
              <a:ea typeface="Courier New"/>
              <a:cs typeface="Courier New"/>
              <a:sym typeface="Courier New"/>
            </a:endParaRPr>
          </a:p>
          <a:p>
            <a:pPr marL="0" lvl="0" indent="0" algn="l" rtl="0">
              <a:lnSpc>
                <a:spcPct val="115000"/>
              </a:lnSpc>
              <a:spcBef>
                <a:spcPts val="0"/>
              </a:spcBef>
              <a:spcAft>
                <a:spcPts val="0"/>
              </a:spcAft>
              <a:buNone/>
            </a:pPr>
            <a:endParaRPr b="1" dirty="0">
              <a:latin typeface="Courier New"/>
              <a:ea typeface="Courier New"/>
              <a:cs typeface="Courier New"/>
              <a:sym typeface="Courier New"/>
            </a:endParaRPr>
          </a:p>
          <a:p>
            <a:pPr marL="0" lvl="0" indent="0" algn="l" rtl="0">
              <a:lnSpc>
                <a:spcPct val="115000"/>
              </a:lnSpc>
              <a:spcBef>
                <a:spcPts val="0"/>
              </a:spcBef>
              <a:spcAft>
                <a:spcPts val="0"/>
              </a:spcAft>
              <a:buNone/>
            </a:pPr>
            <a:r>
              <a:rPr lang="en" b="1" dirty="0">
                <a:latin typeface="Courier New"/>
                <a:ea typeface="Courier New"/>
                <a:cs typeface="Courier New"/>
                <a:sym typeface="Courier New"/>
              </a:rPr>
              <a:t>double* p;</a:t>
            </a:r>
            <a:endParaRPr b="1" dirty="0">
              <a:latin typeface="Courier New"/>
              <a:ea typeface="Courier New"/>
              <a:cs typeface="Courier New"/>
              <a:sym typeface="Courier New"/>
            </a:endParaRPr>
          </a:p>
          <a:p>
            <a:pPr marL="0" lvl="0" indent="0" algn="l" rtl="0">
              <a:lnSpc>
                <a:spcPct val="115000"/>
              </a:lnSpc>
              <a:spcBef>
                <a:spcPts val="0"/>
              </a:spcBef>
              <a:spcAft>
                <a:spcPts val="0"/>
              </a:spcAft>
              <a:buNone/>
            </a:pPr>
            <a:r>
              <a:rPr lang="en" b="1" dirty="0">
                <a:latin typeface="Courier New"/>
                <a:ea typeface="Courier New"/>
                <a:cs typeface="Courier New"/>
                <a:sym typeface="Courier New"/>
              </a:rPr>
              <a:t>p = new double[10];</a:t>
            </a:r>
            <a:endParaRPr dirty="0"/>
          </a:p>
        </p:txBody>
      </p:sp>
      <p:sp>
        <p:nvSpPr>
          <p:cNvPr id="2" name="Slide Number Placeholder 1">
            <a:extLst>
              <a:ext uri="{FF2B5EF4-FFF2-40B4-BE49-F238E27FC236}">
                <a16:creationId xmlns:a16="http://schemas.microsoft.com/office/drawing/2014/main" id="{638C2AF2-838E-FABA-22F4-CFF16AB7CEDF}"/>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a:spLocks noGrp="1"/>
          </p:cNvSpPr>
          <p:nvPr>
            <p:ph type="title"/>
          </p:nvPr>
        </p:nvSpPr>
        <p:spPr>
          <a:xfrm>
            <a:off x="498474" y="363070"/>
            <a:ext cx="7556400" cy="83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dirty="0"/>
              <a:t>Passing a Dynamic Array to a Function</a:t>
            </a:r>
            <a:endParaRPr dirty="0"/>
          </a:p>
        </p:txBody>
      </p:sp>
      <p:sp>
        <p:nvSpPr>
          <p:cNvPr id="256" name="Google Shape;256;p43"/>
          <p:cNvSpPr txBox="1">
            <a:spLocks noGrp="1"/>
          </p:cNvSpPr>
          <p:nvPr>
            <p:ph type="body" idx="1"/>
          </p:nvPr>
        </p:nvSpPr>
        <p:spPr>
          <a:xfrm>
            <a:off x="498474" y="1017450"/>
            <a:ext cx="7556400" cy="3108600"/>
          </a:xfrm>
          <a:prstGeom prst="rect">
            <a:avLst/>
          </a:prstGeom>
        </p:spPr>
        <p:txBody>
          <a:bodyPr spcFirstLastPara="1" wrap="square" lIns="91425" tIns="9125" rIns="91425" bIns="9125" anchor="t" anchorCtr="0">
            <a:noAutofit/>
          </a:bodyPr>
          <a:lstStyle/>
          <a:p>
            <a:pPr marL="0" lvl="0" indent="0" rtl="0">
              <a:spcBef>
                <a:spcPts val="0"/>
              </a:spcBef>
              <a:spcAft>
                <a:spcPts val="0"/>
              </a:spcAft>
              <a:buNone/>
            </a:pPr>
            <a:r>
              <a:rPr lang="en" b="1" dirty="0"/>
              <a:t>Both of these </a:t>
            </a:r>
            <a:r>
              <a:rPr lang="en" dirty="0"/>
              <a:t>would work with dynamic arrays or with standard arrays </a:t>
            </a:r>
            <a:br>
              <a:rPr lang="en" dirty="0"/>
            </a:br>
            <a:r>
              <a:rPr lang="en" dirty="0"/>
              <a:t>- </a:t>
            </a:r>
            <a:r>
              <a:rPr lang="en" b="1" dirty="0"/>
              <a:t>no need to change your functions! </a:t>
            </a:r>
          </a:p>
          <a:p>
            <a:pPr marL="0" lvl="0" indent="0" rtl="0">
              <a:spcBef>
                <a:spcPts val="0"/>
              </a:spcBef>
              <a:spcAft>
                <a:spcPts val="0"/>
              </a:spcAft>
              <a:buNone/>
            </a:pPr>
            <a:endParaRPr lang="en" b="1" dirty="0"/>
          </a:p>
          <a:p>
            <a:pPr marL="0" lvl="0" indent="0" rtl="0">
              <a:spcBef>
                <a:spcPts val="0"/>
              </a:spcBef>
              <a:spcAft>
                <a:spcPts val="0"/>
              </a:spcAft>
              <a:buNone/>
            </a:pPr>
            <a:r>
              <a:rPr lang="en-US" sz="1600" dirty="0">
                <a:latin typeface="Courier New" panose="02070309020205020404" pitchFamily="49" charset="0"/>
                <a:cs typeface="Courier New" panose="02070309020205020404" pitchFamily="49" charset="0"/>
              </a:rPr>
              <a:t>v</a:t>
            </a:r>
            <a:r>
              <a:rPr lang="en" sz="1600" dirty="0">
                <a:latin typeface="Courier New" panose="02070309020205020404" pitchFamily="49" charset="0"/>
                <a:cs typeface="Courier New" panose="02070309020205020404" pitchFamily="49" charset="0"/>
              </a:rPr>
              <a:t>oid fill_array(int a[], int size);</a:t>
            </a:r>
          </a:p>
          <a:p>
            <a:pPr marL="0" lvl="0" indent="0" rtl="0">
              <a:spcBef>
                <a:spcPts val="0"/>
              </a:spcBef>
              <a:spcAft>
                <a:spcPts val="0"/>
              </a:spcAft>
              <a:buNone/>
            </a:pPr>
            <a:r>
              <a:rPr lang="en" sz="1600" dirty="0">
                <a:latin typeface="Courier New" panose="02070309020205020404" pitchFamily="49" charset="0"/>
                <a:cs typeface="Courier New" panose="02070309020205020404" pitchFamily="49" charset="0"/>
              </a:rPr>
              <a:t>void sort(int a[], int size);</a:t>
            </a:r>
          </a:p>
          <a:p>
            <a:pPr marL="0" lvl="0" indent="0" rtl="0">
              <a:spcBef>
                <a:spcPts val="0"/>
              </a:spcBef>
              <a:spcAft>
                <a:spcPts val="0"/>
              </a:spcAft>
              <a:buNone/>
            </a:pPr>
            <a:endParaRPr lang="en" sz="1600" b="1" dirty="0">
              <a:latin typeface="Courier New" panose="02070309020205020404" pitchFamily="49" charset="0"/>
              <a:cs typeface="Courier New" panose="02070309020205020404" pitchFamily="49" charset="0"/>
            </a:endParaRPr>
          </a:p>
          <a:p>
            <a:pPr marL="0" lvl="0" indent="0" rtl="0">
              <a:spcBef>
                <a:spcPts val="0"/>
              </a:spcBef>
              <a:spcAft>
                <a:spcPts val="0"/>
              </a:spcAft>
              <a:buNone/>
            </a:pPr>
            <a:r>
              <a:rPr lang="en-US" sz="1600" b="1" dirty="0">
                <a:latin typeface="Courier New" panose="02070309020205020404" pitchFamily="49" charset="0"/>
                <a:cs typeface="Courier New" panose="02070309020205020404" pitchFamily="49" charset="0"/>
              </a:rPr>
              <a:t>I</a:t>
            </a:r>
            <a:r>
              <a:rPr lang="en" sz="1600" b="1" dirty="0">
                <a:latin typeface="Courier New" panose="02070309020205020404" pitchFamily="49" charset="0"/>
                <a:cs typeface="Courier New" panose="02070309020205020404" pitchFamily="49" charset="0"/>
              </a:rPr>
              <a:t>n main:</a:t>
            </a:r>
          </a:p>
          <a:p>
            <a:pPr marL="0" lvl="0" indent="0" rtl="0">
              <a:spcBef>
                <a:spcPts val="0"/>
              </a:spcBef>
              <a:spcAft>
                <a:spcPts val="0"/>
              </a:spcAft>
              <a:buNone/>
            </a:pPr>
            <a:r>
              <a:rPr lang="en" sz="1600" dirty="0">
                <a:latin typeface="Courier New" panose="02070309020205020404" pitchFamily="49" charset="0"/>
                <a:cs typeface="Courier New" panose="02070309020205020404" pitchFamily="49" charset="0"/>
              </a:rPr>
              <a:t>int array_size = 15; // doesn’t have to be a const!</a:t>
            </a:r>
          </a:p>
          <a:p>
            <a:pPr marL="0" lvl="0" indent="0" rtl="0">
              <a:spcBef>
                <a:spcPts val="0"/>
              </a:spcBef>
              <a:spcAft>
                <a:spcPts val="0"/>
              </a:spcAft>
              <a:buNone/>
            </a:pPr>
            <a:r>
              <a:rPr lang="en" sz="1600" dirty="0">
                <a:latin typeface="Courier New" panose="02070309020205020404" pitchFamily="49" charset="0"/>
                <a:cs typeface="Courier New" panose="02070309020205020404" pitchFamily="49" charset="0"/>
              </a:rPr>
              <a:t>int *a = new int[array_size];</a:t>
            </a:r>
          </a:p>
          <a:p>
            <a:pPr marL="0" lvl="0" indent="0" rtl="0">
              <a:spcBef>
                <a:spcPts val="0"/>
              </a:spcBef>
              <a:spcAft>
                <a:spcPts val="0"/>
              </a:spcAft>
              <a:buNone/>
            </a:pPr>
            <a:endParaRPr lang="en" sz="1600" dirty="0">
              <a:latin typeface="Courier New" panose="02070309020205020404" pitchFamily="49" charset="0"/>
              <a:cs typeface="Courier New" panose="02070309020205020404" pitchFamily="49" charset="0"/>
            </a:endParaRPr>
          </a:p>
          <a:p>
            <a:pPr marL="0" lvl="0" indent="0" rtl="0">
              <a:spcBef>
                <a:spcPts val="0"/>
              </a:spcBef>
              <a:spcAft>
                <a:spcPts val="0"/>
              </a:spcAft>
              <a:buNone/>
            </a:pPr>
            <a:r>
              <a:rPr lang="en-US" sz="1600" dirty="0">
                <a:latin typeface="Courier New" panose="02070309020205020404" pitchFamily="49" charset="0"/>
                <a:cs typeface="Courier New" panose="02070309020205020404" pitchFamily="49" charset="0"/>
              </a:rPr>
              <a:t>f</a:t>
            </a:r>
            <a:r>
              <a:rPr lang="en" sz="1600" dirty="0">
                <a:latin typeface="Courier New" panose="02070309020205020404" pitchFamily="49" charset="0"/>
                <a:cs typeface="Courier New" panose="02070309020205020404" pitchFamily="49" charset="0"/>
              </a:rPr>
              <a:t>ill_array(a,array_size);</a:t>
            </a:r>
          </a:p>
          <a:p>
            <a:pPr marL="0" lvl="0" indent="0" rtl="0">
              <a:spcBef>
                <a:spcPts val="0"/>
              </a:spcBef>
              <a:spcAft>
                <a:spcPts val="0"/>
              </a:spcAft>
              <a:buNone/>
            </a:pPr>
            <a:r>
              <a:rPr lang="en" sz="1600" dirty="0">
                <a:latin typeface="Courier New" panose="02070309020205020404" pitchFamily="49" charset="0"/>
                <a:cs typeface="Courier New" panose="02070309020205020404" pitchFamily="49" charset="0"/>
              </a:rPr>
              <a:t>sort(a, array_size);</a:t>
            </a:r>
          </a:p>
          <a:p>
            <a:pPr marL="0" lvl="0" indent="0" rtl="0">
              <a:spcBef>
                <a:spcPts val="0"/>
              </a:spcBef>
              <a:spcAft>
                <a:spcPts val="0"/>
              </a:spcAft>
              <a:buNone/>
            </a:pPr>
            <a:endParaRPr b="1"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56AD2846-8049-4023-DF49-D88C435F1FB8}"/>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8" name="Right Brace 7">
            <a:extLst>
              <a:ext uri="{FF2B5EF4-FFF2-40B4-BE49-F238E27FC236}">
                <a16:creationId xmlns:a16="http://schemas.microsoft.com/office/drawing/2014/main" id="{4DA3718D-B035-3D8D-3947-57D45CAD8959}"/>
              </a:ext>
            </a:extLst>
          </p:cNvPr>
          <p:cNvSpPr/>
          <p:nvPr/>
        </p:nvSpPr>
        <p:spPr>
          <a:xfrm>
            <a:off x="5136502" y="2015412"/>
            <a:ext cx="139959" cy="55633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1EB39F9-B5A2-B704-1C00-AB9E2D027AB2}"/>
              </a:ext>
            </a:extLst>
          </p:cNvPr>
          <p:cNvSpPr txBox="1"/>
          <p:nvPr/>
        </p:nvSpPr>
        <p:spPr>
          <a:xfrm>
            <a:off x="4422710" y="1347153"/>
            <a:ext cx="2397967" cy="307777"/>
          </a:xfrm>
          <a:prstGeom prst="rect">
            <a:avLst/>
          </a:prstGeom>
          <a:noFill/>
        </p:spPr>
        <p:txBody>
          <a:bodyPr wrap="square" rtlCol="0">
            <a:spAutoFit/>
          </a:bodyPr>
          <a:lstStyle/>
          <a:p>
            <a:r>
              <a:rPr lang="en-US" b="1" dirty="0"/>
              <a:t>Why?</a:t>
            </a:r>
          </a:p>
        </p:txBody>
      </p:sp>
    </p:spTree>
    <p:extLst>
      <p:ext uri="{BB962C8B-B14F-4D97-AF65-F5344CB8AC3E}">
        <p14:creationId xmlns:p14="http://schemas.microsoft.com/office/powerpoint/2010/main" val="416362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300"/>
                                        <p:tgtEl>
                                          <p:spTgt spid="2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6">
                                            <p:txEl>
                                              <p:pRg st="5" end="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56">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56">
                                            <p:txEl>
                                              <p:pRg st="7" end="7"/>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6">
                                            <p:txEl>
                                              <p:pRg st="9" end="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56">
                                            <p:txEl>
                                              <p:pRg st="10" end="1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498474" y="363070"/>
            <a:ext cx="7556400" cy="83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dirty="0"/>
              <a:t>Deleting a Dynamic Array</a:t>
            </a:r>
            <a:endParaRPr dirty="0"/>
          </a:p>
        </p:txBody>
      </p:sp>
      <p:sp>
        <p:nvSpPr>
          <p:cNvPr id="264" name="Google Shape;264;p44"/>
          <p:cNvSpPr txBox="1">
            <a:spLocks noGrp="1"/>
          </p:cNvSpPr>
          <p:nvPr>
            <p:ph type="body" idx="1"/>
          </p:nvPr>
        </p:nvSpPr>
        <p:spPr>
          <a:xfrm>
            <a:off x="498474" y="1485900"/>
            <a:ext cx="7556400" cy="3108600"/>
          </a:xfrm>
          <a:prstGeom prst="rect">
            <a:avLst/>
          </a:prstGeom>
        </p:spPr>
        <p:txBody>
          <a:bodyPr spcFirstLastPara="1" wrap="square" lIns="91425" tIns="9125" rIns="91425" bIns="9125" anchor="t" anchorCtr="0">
            <a:noAutofit/>
          </a:bodyPr>
          <a:lstStyle/>
          <a:p>
            <a:pPr marL="457200" lvl="0" indent="-314325" algn="l" rtl="0">
              <a:spcBef>
                <a:spcPts val="0"/>
              </a:spcBef>
              <a:spcAft>
                <a:spcPts val="0"/>
              </a:spcAft>
              <a:buSzPts val="1350"/>
              <a:buChar char="●"/>
            </a:pPr>
            <a:r>
              <a:rPr lang="en" dirty="0"/>
              <a:t>Once you are done with them:</a:t>
            </a:r>
            <a:endParaRPr dirty="0"/>
          </a:p>
          <a:p>
            <a:pPr marL="0" lvl="0" indent="0" algn="ctr" rtl="0">
              <a:spcBef>
                <a:spcPts val="0"/>
              </a:spcBef>
              <a:spcAft>
                <a:spcPts val="0"/>
              </a:spcAft>
              <a:buNone/>
            </a:pPr>
            <a:r>
              <a:rPr lang="en" b="1" dirty="0">
                <a:latin typeface="Courier New"/>
                <a:ea typeface="Courier New"/>
                <a:cs typeface="Courier New"/>
                <a:sym typeface="Courier New"/>
              </a:rPr>
              <a:t>delete [] a;</a:t>
            </a:r>
          </a:p>
          <a:p>
            <a:pPr marL="0" lvl="0" indent="0" algn="ctr" rtl="0">
              <a:spcBef>
                <a:spcPts val="0"/>
              </a:spcBef>
              <a:spcAft>
                <a:spcPts val="0"/>
              </a:spcAft>
              <a:buNone/>
            </a:pPr>
            <a:endParaRPr b="1" dirty="0">
              <a:latin typeface="Courier New"/>
              <a:ea typeface="Courier New"/>
              <a:cs typeface="Courier New"/>
              <a:sym typeface="Courier New"/>
            </a:endParaRPr>
          </a:p>
          <a:p>
            <a:pPr marL="457200" lvl="0" indent="-314325" algn="l" rtl="0">
              <a:spcBef>
                <a:spcPts val="0"/>
              </a:spcBef>
              <a:spcAft>
                <a:spcPts val="0"/>
              </a:spcAft>
              <a:buSzPts val="1350"/>
              <a:buChar char="●"/>
            </a:pPr>
            <a:r>
              <a:rPr lang="en" dirty="0"/>
              <a:t>The square brackets indicate that a dynamic array is being deleted - the system will know to remove all the elements from the heap. Forget the square brackets…</a:t>
            </a:r>
            <a:endParaRPr dirty="0"/>
          </a:p>
          <a:p>
            <a:pPr marL="0" lvl="0" indent="0" algn="ctr" rtl="0">
              <a:spcBef>
                <a:spcPts val="0"/>
              </a:spcBef>
              <a:spcAft>
                <a:spcPts val="0"/>
              </a:spcAft>
              <a:buNone/>
            </a:pPr>
            <a:r>
              <a:rPr lang="en" b="1" dirty="0">
                <a:latin typeface="Courier New"/>
                <a:ea typeface="Courier New"/>
                <a:cs typeface="Courier New"/>
                <a:sym typeface="Courier New"/>
              </a:rPr>
              <a:t>delete a;</a:t>
            </a:r>
          </a:p>
          <a:p>
            <a:pPr marL="0" lvl="0" indent="0" algn="ctr" rtl="0">
              <a:spcBef>
                <a:spcPts val="0"/>
              </a:spcBef>
              <a:spcAft>
                <a:spcPts val="0"/>
              </a:spcAft>
              <a:buNone/>
            </a:pPr>
            <a:endParaRPr dirty="0"/>
          </a:p>
          <a:p>
            <a:pPr marL="457200" lvl="0" indent="-314325" algn="l" rtl="0">
              <a:spcBef>
                <a:spcPts val="0"/>
              </a:spcBef>
              <a:spcAft>
                <a:spcPts val="0"/>
              </a:spcAft>
              <a:buSzPts val="1350"/>
              <a:buChar char="●"/>
            </a:pPr>
            <a:r>
              <a:rPr lang="en" dirty="0"/>
              <a:t>...and the results are dependent on the compiler. Do not rely on this!</a:t>
            </a:r>
            <a:endParaRPr dirty="0"/>
          </a:p>
        </p:txBody>
      </p:sp>
      <p:sp>
        <p:nvSpPr>
          <p:cNvPr id="2" name="Slide Number Placeholder 1">
            <a:extLst>
              <a:ext uri="{FF2B5EF4-FFF2-40B4-BE49-F238E27FC236}">
                <a16:creationId xmlns:a16="http://schemas.microsoft.com/office/drawing/2014/main" id="{B5A53BCF-AC72-C096-3566-1F5AB0745B86}"/>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Vector</a:t>
            </a:r>
            <a:endParaRPr sz="3600" dirty="0"/>
          </a:p>
        </p:txBody>
      </p:sp>
      <p:sp>
        <p:nvSpPr>
          <p:cNvPr id="282" name="Google Shape;282;p47"/>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quick review</a:t>
            </a:r>
            <a:endParaRPr dirty="0"/>
          </a:p>
        </p:txBody>
      </p:sp>
      <p:sp>
        <p:nvSpPr>
          <p:cNvPr id="2" name="Slide Number Placeholder 1">
            <a:extLst>
              <a:ext uri="{FF2B5EF4-FFF2-40B4-BE49-F238E27FC236}">
                <a16:creationId xmlns:a16="http://schemas.microsoft.com/office/drawing/2014/main" id="{EE71E4CA-6E5A-5717-6F55-6AA4F989F7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Text Placeholder 3">
            <a:extLst>
              <a:ext uri="{FF2B5EF4-FFF2-40B4-BE49-F238E27FC236}">
                <a16:creationId xmlns:a16="http://schemas.microsoft.com/office/drawing/2014/main" id="{0DCDBDE9-E1CD-565A-D99D-5DC53EEF976C}"/>
              </a:ext>
            </a:extLst>
          </p:cNvPr>
          <p:cNvSpPr>
            <a:spLocks noGrp="1"/>
          </p:cNvSpPr>
          <p:nvPr>
            <p:ph type="body" idx="2"/>
          </p:nvPr>
        </p:nvSpPr>
        <p:spPr/>
        <p:txBody>
          <a:bodyPr/>
          <a:lstStyle/>
          <a:p>
            <a:r>
              <a:rPr lang="en-US" dirty="0"/>
              <a:t>And Range Based For Loops</a:t>
            </a:r>
          </a:p>
        </p:txBody>
      </p:sp>
    </p:spTree>
    <p:extLst>
      <p:ext uri="{BB962C8B-B14F-4D97-AF65-F5344CB8AC3E}">
        <p14:creationId xmlns:p14="http://schemas.microsoft.com/office/powerpoint/2010/main" val="337049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6679EB-9C73-37D4-9718-ED0BD4277F22}"/>
              </a:ext>
            </a:extLst>
          </p:cNvPr>
          <p:cNvSpPr>
            <a:spLocks noGrp="1"/>
          </p:cNvSpPr>
          <p:nvPr>
            <p:ph type="title"/>
          </p:nvPr>
        </p:nvSpPr>
        <p:spPr/>
        <p:txBody>
          <a:bodyPr/>
          <a:lstStyle/>
          <a:p>
            <a:r>
              <a:rPr lang="en-US" dirty="0"/>
              <a:t>Vector – quick, flexible 1D array</a:t>
            </a:r>
          </a:p>
        </p:txBody>
      </p:sp>
      <p:sp>
        <p:nvSpPr>
          <p:cNvPr id="7" name="Text Placeholder 6">
            <a:extLst>
              <a:ext uri="{FF2B5EF4-FFF2-40B4-BE49-F238E27FC236}">
                <a16:creationId xmlns:a16="http://schemas.microsoft.com/office/drawing/2014/main" id="{3278185E-BF72-A737-D9CE-6D020A7D0C6C}"/>
              </a:ext>
            </a:extLst>
          </p:cNvPr>
          <p:cNvSpPr>
            <a:spLocks noGrp="1"/>
          </p:cNvSpPr>
          <p:nvPr>
            <p:ph type="body" idx="1"/>
          </p:nvPr>
        </p:nvSpPr>
        <p:spPr/>
        <p:txBody>
          <a:bodyPr/>
          <a:lstStyle/>
          <a:p>
            <a:pPr marL="114300" indent="0">
              <a:buNone/>
            </a:pPr>
            <a:r>
              <a:rPr lang="en-US" b="1" dirty="0">
                <a:solidFill>
                  <a:schemeClr val="bg2"/>
                </a:solidFill>
              </a:rPr>
              <a:t>#include &lt;vector&gt;</a:t>
            </a:r>
          </a:p>
          <a:p>
            <a:pPr marL="114300" indent="0">
              <a:buNone/>
            </a:pPr>
            <a:r>
              <a:rPr lang="en-US" dirty="0">
                <a:solidFill>
                  <a:schemeClr val="bg2"/>
                </a:solidFill>
              </a:rPr>
              <a:t>In main():</a:t>
            </a:r>
          </a:p>
          <a:p>
            <a:pPr marL="114300" indent="0">
              <a:buNone/>
            </a:pPr>
            <a:endParaRPr lang="en-US" dirty="0">
              <a:solidFill>
                <a:schemeClr val="bg2"/>
              </a:solidFill>
            </a:endParaRPr>
          </a:p>
          <a:p>
            <a:pPr marL="114300" indent="0">
              <a:buNone/>
            </a:pPr>
            <a:r>
              <a:rPr lang="en-US" dirty="0">
                <a:solidFill>
                  <a:schemeClr val="bg2"/>
                </a:solidFill>
              </a:rPr>
              <a:t>vector&lt;double&gt; values(10); // start it at size 10</a:t>
            </a:r>
          </a:p>
          <a:p>
            <a:pPr marL="114300" indent="0">
              <a:buNone/>
            </a:pPr>
            <a:r>
              <a:rPr lang="en-US" dirty="0">
                <a:solidFill>
                  <a:schemeClr val="bg2"/>
                </a:solidFill>
              </a:rPr>
              <a:t>// if there is already space, can read or print just like an array</a:t>
            </a:r>
          </a:p>
          <a:p>
            <a:pPr marL="114300" indent="0">
              <a:buNone/>
            </a:pPr>
            <a:endParaRPr lang="en-US" dirty="0">
              <a:solidFill>
                <a:schemeClr val="bg2"/>
              </a:solidFill>
            </a:endParaRPr>
          </a:p>
          <a:p>
            <a:pPr marL="114300" indent="0">
              <a:buNone/>
            </a:pPr>
            <a:r>
              <a:rPr lang="en-US" dirty="0">
                <a:solidFill>
                  <a:schemeClr val="bg2"/>
                </a:solidFill>
              </a:rPr>
              <a:t>for (int </a:t>
            </a:r>
            <a:r>
              <a:rPr lang="en-US" dirty="0" err="1">
                <a:solidFill>
                  <a:schemeClr val="bg2"/>
                </a:solidFill>
              </a:rPr>
              <a:t>i</a:t>
            </a:r>
            <a:r>
              <a:rPr lang="en-US" dirty="0">
                <a:solidFill>
                  <a:schemeClr val="bg2"/>
                </a:solidFill>
              </a:rPr>
              <a:t> = 0; </a:t>
            </a:r>
            <a:r>
              <a:rPr lang="en-US" dirty="0" err="1">
                <a:solidFill>
                  <a:schemeClr val="bg2"/>
                </a:solidFill>
              </a:rPr>
              <a:t>i</a:t>
            </a:r>
            <a:r>
              <a:rPr lang="en-US" dirty="0">
                <a:solidFill>
                  <a:schemeClr val="bg2"/>
                </a:solidFill>
              </a:rPr>
              <a:t> &lt; </a:t>
            </a:r>
            <a:r>
              <a:rPr lang="en-US" b="1" dirty="0" err="1">
                <a:solidFill>
                  <a:schemeClr val="bg2"/>
                </a:solidFill>
              </a:rPr>
              <a:t>values.size</a:t>
            </a:r>
            <a:r>
              <a:rPr lang="en-US" b="1" dirty="0">
                <a:solidFill>
                  <a:schemeClr val="bg2"/>
                </a:solidFill>
              </a:rPr>
              <a:t>()</a:t>
            </a:r>
            <a:r>
              <a:rPr lang="en-US" dirty="0">
                <a:solidFill>
                  <a:schemeClr val="bg2"/>
                </a:solidFill>
              </a:rPr>
              <a:t>; </a:t>
            </a:r>
            <a:r>
              <a:rPr lang="en-US" dirty="0" err="1">
                <a:solidFill>
                  <a:schemeClr val="bg2"/>
                </a:solidFill>
              </a:rPr>
              <a:t>i</a:t>
            </a:r>
            <a:r>
              <a:rPr lang="en-US" dirty="0">
                <a:solidFill>
                  <a:schemeClr val="bg2"/>
                </a:solidFill>
              </a:rPr>
              <a:t>++)			</a:t>
            </a:r>
          </a:p>
          <a:p>
            <a:pPr marL="114300" indent="0">
              <a:buNone/>
            </a:pPr>
            <a:r>
              <a:rPr lang="en-US" dirty="0">
                <a:solidFill>
                  <a:schemeClr val="bg2"/>
                </a:solidFill>
              </a:rPr>
              <a:t>{</a:t>
            </a:r>
          </a:p>
          <a:p>
            <a:pPr marL="114300" indent="0">
              <a:buNone/>
            </a:pPr>
            <a:r>
              <a:rPr lang="en-US" dirty="0">
                <a:solidFill>
                  <a:schemeClr val="bg2"/>
                </a:solidFill>
              </a:rPr>
              <a:t>   </a:t>
            </a:r>
            <a:r>
              <a:rPr lang="en-US" dirty="0" err="1">
                <a:solidFill>
                  <a:schemeClr val="bg2"/>
                </a:solidFill>
              </a:rPr>
              <a:t>cin</a:t>
            </a:r>
            <a:r>
              <a:rPr lang="en-US" dirty="0">
                <a:solidFill>
                  <a:schemeClr val="bg2"/>
                </a:solidFill>
              </a:rPr>
              <a:t> &gt;&gt;  values[</a:t>
            </a:r>
            <a:r>
              <a:rPr lang="en-US" dirty="0" err="1">
                <a:solidFill>
                  <a:schemeClr val="bg2"/>
                </a:solidFill>
              </a:rPr>
              <a:t>i</a:t>
            </a:r>
            <a:r>
              <a:rPr lang="en-US" dirty="0">
                <a:solidFill>
                  <a:schemeClr val="bg2"/>
                </a:solidFill>
              </a:rPr>
              <a:t>];</a:t>
            </a:r>
          </a:p>
          <a:p>
            <a:pPr marL="114300" indent="0">
              <a:buNone/>
            </a:pPr>
            <a:r>
              <a:rPr lang="en-US" dirty="0">
                <a:solidFill>
                  <a:schemeClr val="bg2"/>
                </a:solidFill>
              </a:rPr>
              <a:t>} </a:t>
            </a:r>
          </a:p>
        </p:txBody>
      </p:sp>
      <p:sp>
        <p:nvSpPr>
          <p:cNvPr id="5" name="Slide Number Placeholder 4">
            <a:extLst>
              <a:ext uri="{FF2B5EF4-FFF2-40B4-BE49-F238E27FC236}">
                <a16:creationId xmlns:a16="http://schemas.microsoft.com/office/drawing/2014/main" id="{8173D53B-383E-3B22-528B-631825CDCA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10" name="TextBox 9">
            <a:extLst>
              <a:ext uri="{FF2B5EF4-FFF2-40B4-BE49-F238E27FC236}">
                <a16:creationId xmlns:a16="http://schemas.microsoft.com/office/drawing/2014/main" id="{29ED8B6F-EC9E-089D-590B-7078EA553351}"/>
              </a:ext>
            </a:extLst>
          </p:cNvPr>
          <p:cNvSpPr txBox="1"/>
          <p:nvPr/>
        </p:nvSpPr>
        <p:spPr>
          <a:xfrm>
            <a:off x="6456556" y="2853369"/>
            <a:ext cx="2590143" cy="523220"/>
          </a:xfrm>
          <a:prstGeom prst="rect">
            <a:avLst/>
          </a:prstGeom>
          <a:noFill/>
        </p:spPr>
        <p:txBody>
          <a:bodyPr wrap="square" rtlCol="0">
            <a:spAutoFit/>
          </a:bodyPr>
          <a:lstStyle/>
          <a:p>
            <a:r>
              <a:rPr lang="en-US" b="1" dirty="0">
                <a:solidFill>
                  <a:srgbClr val="9B1BB5"/>
                </a:solidFill>
              </a:rPr>
              <a:t>.size() gives the #elements in the array. 10 in this case.</a:t>
            </a:r>
          </a:p>
        </p:txBody>
      </p:sp>
    </p:spTree>
    <p:extLst>
      <p:ext uri="{BB962C8B-B14F-4D97-AF65-F5344CB8AC3E}">
        <p14:creationId xmlns:p14="http://schemas.microsoft.com/office/powerpoint/2010/main" val="260229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6679EB-9C73-37D4-9718-ED0BD4277F22}"/>
              </a:ext>
            </a:extLst>
          </p:cNvPr>
          <p:cNvSpPr>
            <a:spLocks noGrp="1"/>
          </p:cNvSpPr>
          <p:nvPr>
            <p:ph type="title"/>
          </p:nvPr>
        </p:nvSpPr>
        <p:spPr/>
        <p:txBody>
          <a:bodyPr/>
          <a:lstStyle/>
          <a:p>
            <a:r>
              <a:rPr lang="en-US" dirty="0"/>
              <a:t>Vector – quick, </a:t>
            </a:r>
            <a:r>
              <a:rPr lang="en-US" dirty="0">
                <a:solidFill>
                  <a:srgbClr val="9B1BB5"/>
                </a:solidFill>
              </a:rPr>
              <a:t>flexible</a:t>
            </a:r>
            <a:r>
              <a:rPr lang="en-US" dirty="0"/>
              <a:t> 1D array</a:t>
            </a:r>
          </a:p>
        </p:txBody>
      </p:sp>
      <p:sp>
        <p:nvSpPr>
          <p:cNvPr id="7" name="Text Placeholder 6">
            <a:extLst>
              <a:ext uri="{FF2B5EF4-FFF2-40B4-BE49-F238E27FC236}">
                <a16:creationId xmlns:a16="http://schemas.microsoft.com/office/drawing/2014/main" id="{3278185E-BF72-A737-D9CE-6D020A7D0C6C}"/>
              </a:ext>
            </a:extLst>
          </p:cNvPr>
          <p:cNvSpPr>
            <a:spLocks noGrp="1"/>
          </p:cNvSpPr>
          <p:nvPr>
            <p:ph type="body" idx="1"/>
          </p:nvPr>
        </p:nvSpPr>
        <p:spPr/>
        <p:txBody>
          <a:bodyPr/>
          <a:lstStyle/>
          <a:p>
            <a:pPr marL="114300" indent="0">
              <a:buNone/>
            </a:pPr>
            <a:r>
              <a:rPr lang="en-US" dirty="0">
                <a:solidFill>
                  <a:schemeClr val="bg2"/>
                </a:solidFill>
              </a:rPr>
              <a:t>vector&lt;double&gt; values;	// a list of unknown size that will hold doubles</a:t>
            </a:r>
          </a:p>
          <a:p>
            <a:pPr marL="114300" indent="0">
              <a:buNone/>
            </a:pPr>
            <a:r>
              <a:rPr lang="en-US" b="1" dirty="0">
                <a:solidFill>
                  <a:schemeClr val="bg2"/>
                </a:solidFill>
              </a:rPr>
              <a:t>Flexible size: Can add or remove from the end (back) of the array with </a:t>
            </a:r>
            <a:r>
              <a:rPr lang="en-US" b="1" dirty="0" err="1">
                <a:solidFill>
                  <a:schemeClr val="bg2"/>
                </a:solidFill>
              </a:rPr>
              <a:t>push_back</a:t>
            </a:r>
            <a:r>
              <a:rPr lang="en-US" b="1" dirty="0">
                <a:solidFill>
                  <a:schemeClr val="bg2"/>
                </a:solidFill>
              </a:rPr>
              <a:t> &amp; </a:t>
            </a:r>
            <a:r>
              <a:rPr lang="en-US" b="1" dirty="0" err="1">
                <a:solidFill>
                  <a:schemeClr val="bg2"/>
                </a:solidFill>
              </a:rPr>
              <a:t>pop_back</a:t>
            </a:r>
            <a:endParaRPr lang="en-US" b="1" dirty="0">
              <a:solidFill>
                <a:schemeClr val="bg2"/>
              </a:solidFill>
            </a:endParaRPr>
          </a:p>
          <a:p>
            <a:pPr marL="114300" indent="0">
              <a:buNone/>
            </a:pPr>
            <a:endParaRPr lang="en-US" b="1" dirty="0">
              <a:solidFill>
                <a:schemeClr val="bg2"/>
              </a:solidFill>
            </a:endParaRPr>
          </a:p>
          <a:p>
            <a:pPr marL="114300" indent="0">
              <a:buNone/>
            </a:pPr>
            <a:r>
              <a:rPr lang="en-US" b="1" dirty="0" err="1">
                <a:solidFill>
                  <a:schemeClr val="bg2"/>
                </a:solidFill>
              </a:rPr>
              <a:t>values.push_back</a:t>
            </a:r>
            <a:r>
              <a:rPr lang="en-US" b="1" dirty="0">
                <a:solidFill>
                  <a:schemeClr val="bg2"/>
                </a:solidFill>
              </a:rPr>
              <a:t>(x); // assume x has a value 3.11</a:t>
            </a:r>
          </a:p>
          <a:p>
            <a:pPr marL="114300" indent="0">
              <a:buNone/>
            </a:pPr>
            <a:r>
              <a:rPr lang="en-US" b="1" dirty="0">
                <a:solidFill>
                  <a:srgbClr val="9B1BB5"/>
                </a:solidFill>
              </a:rPr>
              <a:t>// </a:t>
            </a:r>
            <a:r>
              <a:rPr lang="en-US" b="1" dirty="0" err="1">
                <a:solidFill>
                  <a:srgbClr val="9B1BB5"/>
                </a:solidFill>
              </a:rPr>
              <a:t>values.size</a:t>
            </a:r>
            <a:r>
              <a:rPr lang="en-US" b="1" dirty="0">
                <a:solidFill>
                  <a:srgbClr val="9B1BB5"/>
                </a:solidFill>
              </a:rPr>
              <a:t>() is now 11. The vector is now larger than before! </a:t>
            </a:r>
          </a:p>
          <a:p>
            <a:pPr marL="114300" indent="0">
              <a:buNone/>
            </a:pPr>
            <a:r>
              <a:rPr lang="en-US" b="1" dirty="0">
                <a:solidFill>
                  <a:srgbClr val="9B1BB5"/>
                </a:solidFill>
              </a:rPr>
              <a:t>// values[10] contains  3.11</a:t>
            </a:r>
          </a:p>
          <a:p>
            <a:pPr marL="114300" indent="0">
              <a:buNone/>
            </a:pPr>
            <a:endParaRPr lang="en-US" b="1" dirty="0">
              <a:solidFill>
                <a:schemeClr val="bg2"/>
              </a:solidFill>
            </a:endParaRPr>
          </a:p>
          <a:p>
            <a:pPr marL="114300" indent="0">
              <a:buNone/>
            </a:pPr>
            <a:r>
              <a:rPr lang="en-US" b="1" dirty="0" err="1">
                <a:solidFill>
                  <a:schemeClr val="bg2"/>
                </a:solidFill>
              </a:rPr>
              <a:t>values.pop_back</a:t>
            </a:r>
            <a:r>
              <a:rPr lang="en-US" b="1" dirty="0">
                <a:solidFill>
                  <a:schemeClr val="bg2"/>
                </a:solidFill>
              </a:rPr>
              <a:t>(); // pick off the one at the end (3.11) &amp; throw it out </a:t>
            </a:r>
          </a:p>
          <a:p>
            <a:pPr marL="114300" indent="0">
              <a:buNone/>
            </a:pPr>
            <a:r>
              <a:rPr lang="en-US" b="1" dirty="0">
                <a:solidFill>
                  <a:schemeClr val="bg2"/>
                </a:solidFill>
              </a:rPr>
              <a:t>// </a:t>
            </a:r>
            <a:r>
              <a:rPr lang="en-US" b="1" dirty="0" err="1">
                <a:solidFill>
                  <a:schemeClr val="bg2"/>
                </a:solidFill>
              </a:rPr>
              <a:t>values.size</a:t>
            </a:r>
            <a:r>
              <a:rPr lang="en-US" b="1" dirty="0">
                <a:solidFill>
                  <a:schemeClr val="bg2"/>
                </a:solidFill>
              </a:rPr>
              <a:t>() is now 10</a:t>
            </a:r>
            <a:endParaRPr lang="en-US" dirty="0">
              <a:solidFill>
                <a:schemeClr val="bg2"/>
              </a:solidFill>
            </a:endParaRPr>
          </a:p>
          <a:p>
            <a:pPr marL="114300" indent="0">
              <a:buNone/>
            </a:pPr>
            <a:endParaRPr lang="en-US" dirty="0">
              <a:solidFill>
                <a:schemeClr val="bg2"/>
              </a:solidFill>
            </a:endParaRPr>
          </a:p>
        </p:txBody>
      </p:sp>
      <p:sp>
        <p:nvSpPr>
          <p:cNvPr id="5" name="Slide Number Placeholder 4">
            <a:extLst>
              <a:ext uri="{FF2B5EF4-FFF2-40B4-BE49-F238E27FC236}">
                <a16:creationId xmlns:a16="http://schemas.microsoft.com/office/drawing/2014/main" id="{8173D53B-383E-3B22-528B-631825CDCA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951676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1E64-C011-4BB8-8F31-A5D1CFE41DB9}"/>
              </a:ext>
            </a:extLst>
          </p:cNvPr>
          <p:cNvSpPr>
            <a:spLocks noGrp="1"/>
          </p:cNvSpPr>
          <p:nvPr>
            <p:ph type="title"/>
          </p:nvPr>
        </p:nvSpPr>
        <p:spPr/>
        <p:txBody>
          <a:bodyPr/>
          <a:lstStyle/>
          <a:p>
            <a:r>
              <a:rPr lang="en-US" u="sng" dirty="0"/>
              <a:t>Range Based </a:t>
            </a:r>
            <a:r>
              <a:rPr lang="en-US" u="sng"/>
              <a:t>for loop</a:t>
            </a:r>
            <a:endParaRPr lang="en-US" dirty="0"/>
          </a:p>
        </p:txBody>
      </p:sp>
      <p:sp>
        <p:nvSpPr>
          <p:cNvPr id="3" name="Text Placeholder 2">
            <a:extLst>
              <a:ext uri="{FF2B5EF4-FFF2-40B4-BE49-F238E27FC236}">
                <a16:creationId xmlns:a16="http://schemas.microsoft.com/office/drawing/2014/main" id="{F7FA2FD6-4D6C-1278-5A9F-13F22F231F4F}"/>
              </a:ext>
            </a:extLst>
          </p:cNvPr>
          <p:cNvSpPr>
            <a:spLocks noGrp="1"/>
          </p:cNvSpPr>
          <p:nvPr>
            <p:ph type="body" idx="1"/>
          </p:nvPr>
        </p:nvSpPr>
        <p:spPr>
          <a:xfrm>
            <a:off x="283385" y="1455078"/>
            <a:ext cx="8576515" cy="3108600"/>
          </a:xfrm>
        </p:spPr>
        <p:txBody>
          <a:bodyPr/>
          <a:lstStyle/>
          <a:p>
            <a:pPr marL="0" indent="0">
              <a:buNone/>
            </a:pPr>
            <a:r>
              <a:rPr lang="en-US" dirty="0"/>
              <a:t>Assume:      </a:t>
            </a:r>
            <a:r>
              <a:rPr lang="en" b="1" dirty="0">
                <a:latin typeface="Courier New"/>
                <a:ea typeface="Courier New"/>
                <a:cs typeface="Courier New"/>
                <a:sym typeface="Courier New"/>
              </a:rPr>
              <a:t>vector&lt;</a:t>
            </a:r>
            <a:r>
              <a:rPr lang="en" b="1" dirty="0">
                <a:solidFill>
                  <a:srgbClr val="FF0000"/>
                </a:solidFill>
                <a:latin typeface="Courier New"/>
                <a:ea typeface="Courier New"/>
                <a:cs typeface="Courier New"/>
                <a:sym typeface="Courier New"/>
              </a:rPr>
              <a:t>double</a:t>
            </a:r>
            <a:r>
              <a:rPr lang="en" b="1" dirty="0">
                <a:latin typeface="Courier New"/>
                <a:ea typeface="Courier New"/>
                <a:cs typeface="Courier New"/>
                <a:sym typeface="Courier New"/>
              </a:rPr>
              <a:t>&gt; sample = {0.0, 1.1, 2.2}; </a:t>
            </a:r>
          </a:p>
          <a:p>
            <a:pPr marL="142875" indent="-142875">
              <a:buNone/>
            </a:pPr>
            <a:r>
              <a:rPr lang="en-US" b="1" dirty="0"/>
              <a:t>Instead of this:</a:t>
            </a:r>
          </a:p>
          <a:p>
            <a:pPr marL="142875" indent="0">
              <a:buNone/>
            </a:pPr>
            <a:r>
              <a:rPr lang="en-US" b="1" dirty="0">
                <a:latin typeface="Courier New"/>
                <a:ea typeface="Courier New"/>
                <a:cs typeface="Courier New"/>
                <a:sym typeface="Courier New"/>
              </a:rPr>
              <a:t>for (int </a:t>
            </a:r>
            <a:r>
              <a:rPr lang="en-US" b="1" dirty="0" err="1">
                <a:latin typeface="Courier New"/>
                <a:ea typeface="Courier New"/>
                <a:cs typeface="Courier New"/>
                <a:sym typeface="Courier New"/>
              </a:rPr>
              <a:t>i</a:t>
            </a:r>
            <a:r>
              <a:rPr lang="en-US" b="1" dirty="0">
                <a:latin typeface="Courier New"/>
                <a:ea typeface="Courier New"/>
                <a:cs typeface="Courier New"/>
                <a:sym typeface="Courier New"/>
              </a:rPr>
              <a:t> = 0; </a:t>
            </a:r>
            <a:r>
              <a:rPr lang="en-US" b="1" dirty="0" err="1">
                <a:latin typeface="Courier New"/>
                <a:ea typeface="Courier New"/>
                <a:cs typeface="Courier New"/>
                <a:sym typeface="Courier New"/>
              </a:rPr>
              <a:t>i</a:t>
            </a:r>
            <a:r>
              <a:rPr lang="en-US" b="1" dirty="0">
                <a:latin typeface="Courier New"/>
                <a:ea typeface="Courier New"/>
                <a:cs typeface="Courier New"/>
                <a:sym typeface="Courier New"/>
              </a:rPr>
              <a:t> &lt; </a:t>
            </a:r>
            <a:r>
              <a:rPr lang="en-US" b="1" dirty="0" err="1">
                <a:solidFill>
                  <a:srgbClr val="000000"/>
                </a:solidFill>
                <a:latin typeface="Courier New"/>
                <a:ea typeface="Courier New"/>
                <a:cs typeface="Courier New"/>
                <a:sym typeface="Courier New"/>
              </a:rPr>
              <a:t>sample.size</a:t>
            </a:r>
            <a:r>
              <a:rPr lang="en-US" b="1" dirty="0">
                <a:solidFill>
                  <a:srgbClr val="000000"/>
                </a:solidFill>
                <a:latin typeface="Courier New"/>
                <a:ea typeface="Courier New"/>
                <a:cs typeface="Courier New"/>
                <a:sym typeface="Courier New"/>
              </a:rPr>
              <a:t>( )</a:t>
            </a: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i</a:t>
            </a:r>
            <a:r>
              <a:rPr lang="en-US" b="1" dirty="0">
                <a:latin typeface="Courier New"/>
                <a:ea typeface="Courier New"/>
                <a:cs typeface="Courier New"/>
                <a:sym typeface="Courier New"/>
              </a:rPr>
              <a:t>++)</a:t>
            </a:r>
          </a:p>
          <a:p>
            <a:pPr marL="0" lvl="0" indent="457200" algn="l" rtl="0">
              <a:spcBef>
                <a:spcPts val="0"/>
              </a:spcBef>
              <a:spcAft>
                <a:spcPts val="0"/>
              </a:spcAft>
              <a:buNone/>
            </a:pPr>
            <a:r>
              <a:rPr lang="en-US" b="1" dirty="0" err="1">
                <a:latin typeface="Courier New"/>
                <a:ea typeface="Courier New"/>
                <a:cs typeface="Courier New"/>
                <a:sym typeface="Courier New"/>
              </a:rPr>
              <a:t>cout</a:t>
            </a:r>
            <a:r>
              <a:rPr lang="en-US" b="1" dirty="0">
                <a:latin typeface="Courier New"/>
                <a:ea typeface="Courier New"/>
                <a:cs typeface="Courier New"/>
                <a:sym typeface="Courier New"/>
              </a:rPr>
              <a:t> &lt;&lt; sample[</a:t>
            </a:r>
            <a:r>
              <a:rPr lang="en-US" b="1" dirty="0" err="1">
                <a:latin typeface="Courier New"/>
                <a:ea typeface="Courier New"/>
                <a:cs typeface="Courier New"/>
                <a:sym typeface="Courier New"/>
              </a:rPr>
              <a:t>i</a:t>
            </a:r>
            <a:r>
              <a:rPr lang="en-US" b="1" dirty="0">
                <a:latin typeface="Courier New"/>
                <a:ea typeface="Courier New"/>
                <a:cs typeface="Courier New"/>
                <a:sym typeface="Courier New"/>
              </a:rPr>
              <a:t>] &lt;&lt; </a:t>
            </a:r>
            <a:r>
              <a:rPr lang="en-US" b="1" dirty="0" err="1">
                <a:latin typeface="Courier New"/>
                <a:ea typeface="Courier New"/>
                <a:cs typeface="Courier New"/>
                <a:sym typeface="Courier New"/>
              </a:rPr>
              <a:t>endl</a:t>
            </a:r>
            <a:r>
              <a:rPr lang="en-US" b="1" dirty="0">
                <a:latin typeface="Courier New"/>
                <a:ea typeface="Courier New"/>
                <a:cs typeface="Courier New"/>
                <a:sym typeface="Courier New"/>
              </a:rPr>
              <a:t>;</a:t>
            </a:r>
          </a:p>
          <a:p>
            <a:pPr marL="142875" indent="0">
              <a:buNone/>
            </a:pPr>
            <a:endParaRPr lang="en-US" sz="1100" dirty="0"/>
          </a:p>
          <a:p>
            <a:pPr marL="142875" indent="-142875">
              <a:buNone/>
            </a:pPr>
            <a:r>
              <a:rPr lang="en-US" b="1" dirty="0"/>
              <a:t>From C++ 11 and newer, you can say this instead:</a:t>
            </a:r>
          </a:p>
          <a:p>
            <a:pPr marL="457200" lvl="0" indent="0" algn="l" rtl="0">
              <a:spcBef>
                <a:spcPts val="0"/>
              </a:spcBef>
              <a:spcAft>
                <a:spcPts val="0"/>
              </a:spcAft>
              <a:buNone/>
            </a:pPr>
            <a:endParaRPr lang="en-US" sz="900" dirty="0">
              <a:cs typeface="Courier New"/>
            </a:endParaRPr>
          </a:p>
          <a:p>
            <a:pPr marL="0" lvl="0" indent="0" algn="l" rtl="0">
              <a:spcBef>
                <a:spcPts val="0"/>
              </a:spcBef>
              <a:spcAft>
                <a:spcPts val="0"/>
              </a:spcAft>
              <a:buNone/>
            </a:pPr>
            <a:r>
              <a:rPr lang="en-US" b="1" dirty="0">
                <a:latin typeface="Courier New"/>
                <a:ea typeface="Courier New"/>
                <a:cs typeface="Courier New"/>
                <a:sym typeface="Courier New"/>
              </a:rPr>
              <a:t>for (</a:t>
            </a:r>
            <a:r>
              <a:rPr lang="en-US" b="1" dirty="0">
                <a:solidFill>
                  <a:srgbClr val="FF0000"/>
                </a:solidFill>
                <a:latin typeface="Courier New"/>
                <a:ea typeface="Courier New"/>
                <a:cs typeface="Courier New"/>
                <a:sym typeface="Courier New"/>
              </a:rPr>
              <a:t>double</a:t>
            </a:r>
            <a:r>
              <a:rPr lang="en-US" b="1" dirty="0">
                <a:latin typeface="Courier New"/>
                <a:ea typeface="Courier New"/>
                <a:cs typeface="Courier New"/>
                <a:sym typeface="Courier New"/>
              </a:rPr>
              <a:t> num : sample)  // give each element in sample</a:t>
            </a:r>
          </a:p>
          <a:p>
            <a:pPr marL="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cout</a:t>
            </a:r>
            <a:r>
              <a:rPr lang="en-US" b="1" dirty="0">
                <a:latin typeface="Courier New"/>
                <a:ea typeface="Courier New"/>
                <a:cs typeface="Courier New"/>
                <a:sym typeface="Courier New"/>
              </a:rPr>
              <a:t> &lt;&lt; num &lt;&lt; </a:t>
            </a:r>
            <a:r>
              <a:rPr lang="en-US" b="1" dirty="0" err="1">
                <a:latin typeface="Courier New"/>
                <a:ea typeface="Courier New"/>
                <a:cs typeface="Courier New"/>
                <a:sym typeface="Courier New"/>
              </a:rPr>
              <a:t>endl</a:t>
            </a:r>
            <a:r>
              <a:rPr lang="en-US" b="1" dirty="0">
                <a:latin typeface="Courier New"/>
                <a:ea typeface="Courier New"/>
                <a:cs typeface="Courier New"/>
                <a:sym typeface="Courier New"/>
              </a:rPr>
              <a:t>;</a:t>
            </a:r>
          </a:p>
          <a:p>
            <a:pPr marL="0" lvl="0" indent="0" algn="l" rtl="0">
              <a:spcBef>
                <a:spcPts val="0"/>
              </a:spcBef>
              <a:spcAft>
                <a:spcPts val="0"/>
              </a:spcAft>
              <a:buNone/>
            </a:pPr>
            <a:r>
              <a:rPr lang="en-US" b="1" dirty="0">
                <a:latin typeface="Courier New"/>
                <a:ea typeface="Courier New"/>
                <a:cs typeface="Courier New"/>
                <a:sym typeface="Courier New"/>
              </a:rPr>
              <a:t>// </a:t>
            </a:r>
            <a:r>
              <a:rPr lang="en-US" b="1" dirty="0">
                <a:solidFill>
                  <a:srgbClr val="FF0000"/>
                </a:solidFill>
                <a:latin typeface="Courier New"/>
                <a:ea typeface="Courier New"/>
                <a:cs typeface="Courier New"/>
                <a:sym typeface="Courier New"/>
              </a:rPr>
              <a:t>num must match the type in sample</a:t>
            </a:r>
          </a:p>
          <a:p>
            <a:pPr marL="142875" indent="0">
              <a:buNone/>
            </a:pPr>
            <a:endParaRPr lang="en-US" dirty="0"/>
          </a:p>
        </p:txBody>
      </p:sp>
      <p:sp>
        <p:nvSpPr>
          <p:cNvPr id="4" name="Slide Number Placeholder 3">
            <a:extLst>
              <a:ext uri="{FF2B5EF4-FFF2-40B4-BE49-F238E27FC236}">
                <a16:creationId xmlns:a16="http://schemas.microsoft.com/office/drawing/2014/main" id="{FCADADF0-4CD1-FD34-04C3-DAD53E26139B}"/>
              </a:ext>
            </a:extLst>
          </p:cNvPr>
          <p:cNvSpPr>
            <a:spLocks noGrp="1"/>
          </p:cNvSpPr>
          <p:nvPr>
            <p:ph type="sldNum" idx="12"/>
          </p:nvPr>
        </p:nvSpPr>
        <p:spPr>
          <a:xfrm>
            <a:off x="8305800" y="181676"/>
            <a:ext cx="554100" cy="2739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smtClean="0"/>
              <a:pPr/>
              <a:t>18</a:t>
            </a:fld>
            <a:endParaRPr lang="en"/>
          </a:p>
        </p:txBody>
      </p:sp>
    </p:spTree>
    <p:extLst>
      <p:ext uri="{BB962C8B-B14F-4D97-AF65-F5344CB8AC3E}">
        <p14:creationId xmlns:p14="http://schemas.microsoft.com/office/powerpoint/2010/main" val="26843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C07A-ABF7-1BFA-DB50-5737EEBD5000}"/>
              </a:ext>
            </a:extLst>
          </p:cNvPr>
          <p:cNvSpPr>
            <a:spLocks noGrp="1"/>
          </p:cNvSpPr>
          <p:nvPr>
            <p:ph type="title"/>
          </p:nvPr>
        </p:nvSpPr>
        <p:spPr/>
        <p:txBody>
          <a:bodyPr/>
          <a:lstStyle/>
          <a:p>
            <a:r>
              <a:rPr lang="en-US" dirty="0"/>
              <a:t>Sample Code 1</a:t>
            </a:r>
          </a:p>
        </p:txBody>
      </p:sp>
      <p:sp>
        <p:nvSpPr>
          <p:cNvPr id="3" name="Text Placeholder 2">
            <a:extLst>
              <a:ext uri="{FF2B5EF4-FFF2-40B4-BE49-F238E27FC236}">
                <a16:creationId xmlns:a16="http://schemas.microsoft.com/office/drawing/2014/main" id="{1374A098-9F28-A2D3-9D88-DD71CDB9B9DC}"/>
              </a:ext>
            </a:extLst>
          </p:cNvPr>
          <p:cNvSpPr>
            <a:spLocks noGrp="1"/>
          </p:cNvSpPr>
          <p:nvPr>
            <p:ph type="body" idx="1"/>
          </p:nvPr>
        </p:nvSpPr>
        <p:spPr>
          <a:xfrm>
            <a:off x="498474" y="1485900"/>
            <a:ext cx="8559262" cy="3108600"/>
          </a:xfrm>
        </p:spPr>
        <p:txBody>
          <a:bodyPr/>
          <a:lstStyle/>
          <a:p>
            <a:pPr marL="142875" indent="0">
              <a:buNone/>
            </a:pPr>
            <a:r>
              <a:rPr lang="en-US" sz="1800" dirty="0">
                <a:solidFill>
                  <a:srgbClr val="2B91AF"/>
                </a:solidFill>
                <a:latin typeface="Cascadia Mono" panose="020B0609020000020004" pitchFamily="49" charset="0"/>
              </a:rPr>
              <a:t>vector</a:t>
            </a:r>
            <a:r>
              <a:rPr lang="en-US" sz="1800" dirty="0">
                <a:solidFill>
                  <a:srgbClr val="000000"/>
                </a:solidFill>
                <a:latin typeface="Cascadia Mono" panose="020B0609020000020004" pitchFamily="49" charset="0"/>
              </a:rPr>
              <a:t>&lt;</a:t>
            </a: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&gt; sample = { 10.0, 1.1, 12.2 };</a:t>
            </a:r>
          </a:p>
          <a:p>
            <a:pPr marL="142875" indent="0">
              <a:buNone/>
            </a:pPr>
            <a:endParaRPr lang="en-US" sz="1800" dirty="0">
              <a:solidFill>
                <a:srgbClr val="000000"/>
              </a:solidFill>
              <a:latin typeface="Cascadia Mono" panose="020B0609020000020004" pitchFamily="49" charset="0"/>
            </a:endParaRPr>
          </a:p>
          <a:p>
            <a:pPr marL="142875" indent="0">
              <a:buNone/>
            </a:pP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for</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int</a:t>
            </a:r>
            <a:r>
              <a:rPr lang="nn-NO" sz="1800" dirty="0">
                <a:solidFill>
                  <a:srgbClr val="000000"/>
                </a:solidFill>
                <a:latin typeface="Cascadia Mono" panose="020B0609020000020004" pitchFamily="49" charset="0"/>
              </a:rPr>
              <a:t> i = 0; i &lt; sample.size(); i++)</a:t>
            </a:r>
          </a:p>
          <a:p>
            <a:pPr marL="142875"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sample[</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&lt;&lt;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142875" indent="0">
              <a:buNone/>
            </a:pPr>
            <a:r>
              <a:rPr lang="en-US" sz="1800" dirty="0">
                <a:solidFill>
                  <a:srgbClr val="000000"/>
                </a:solidFill>
                <a:latin typeface="Cascadia Mono" panose="020B0609020000020004" pitchFamily="49" charset="0"/>
              </a:rPr>
              <a:t>//OR</a:t>
            </a:r>
          </a:p>
          <a:p>
            <a:pPr marL="142875"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for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double</a:t>
            </a:r>
            <a:r>
              <a:rPr lang="en-US" sz="1800" dirty="0">
                <a:solidFill>
                  <a:srgbClr val="000000"/>
                </a:solidFill>
                <a:latin typeface="Cascadia Mono" panose="020B0609020000020004" pitchFamily="49" charset="0"/>
              </a:rPr>
              <a:t> num : sample)  </a:t>
            </a:r>
            <a:r>
              <a:rPr lang="en-US" sz="1800" dirty="0">
                <a:solidFill>
                  <a:srgbClr val="008000"/>
                </a:solidFill>
                <a:latin typeface="Cascadia Mono" panose="020B0609020000020004" pitchFamily="49" charset="0"/>
              </a:rPr>
              <a:t>// give each element in sample</a:t>
            </a:r>
            <a:endParaRPr lang="en-US" sz="1800" dirty="0">
              <a:solidFill>
                <a:srgbClr val="000000"/>
              </a:solidFill>
              <a:latin typeface="Cascadia Mono" panose="020B0609020000020004" pitchFamily="49" charset="0"/>
            </a:endParaRPr>
          </a:p>
          <a:p>
            <a:pPr marL="142875"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num &lt;&lt;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142875" indent="0">
              <a:buNone/>
            </a:pPr>
            <a:r>
              <a:rPr lang="en-US" sz="1800" dirty="0">
                <a:solidFill>
                  <a:srgbClr val="000000"/>
                </a:solidFill>
                <a:latin typeface="Cascadia Mono" panose="020B0609020000020004" pitchFamily="49" charset="0"/>
              </a:rPr>
              <a:t>    </a:t>
            </a:r>
            <a:endParaRPr lang="en-US" dirty="0"/>
          </a:p>
        </p:txBody>
      </p:sp>
      <p:sp>
        <p:nvSpPr>
          <p:cNvPr id="4" name="Slide Number Placeholder 3">
            <a:extLst>
              <a:ext uri="{FF2B5EF4-FFF2-40B4-BE49-F238E27FC236}">
                <a16:creationId xmlns:a16="http://schemas.microsoft.com/office/drawing/2014/main" id="{0F894E00-64A2-C6E2-8912-5EE0947BCC02}"/>
              </a:ext>
            </a:extLst>
          </p:cNvPr>
          <p:cNvSpPr>
            <a:spLocks noGrp="1"/>
          </p:cNvSpPr>
          <p:nvPr>
            <p:ph type="sldNum" idx="12"/>
          </p:nvPr>
        </p:nvSpPr>
        <p:spPr>
          <a:xfrm>
            <a:off x="8305800" y="181676"/>
            <a:ext cx="554100" cy="2739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smtClean="0"/>
              <a:pPr/>
              <a:t>19</a:t>
            </a:fld>
            <a:endParaRPr lang="en"/>
          </a:p>
        </p:txBody>
      </p:sp>
    </p:spTree>
    <p:extLst>
      <p:ext uri="{BB962C8B-B14F-4D97-AF65-F5344CB8AC3E}">
        <p14:creationId xmlns:p14="http://schemas.microsoft.com/office/powerpoint/2010/main" val="308153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498474" y="363070"/>
            <a:ext cx="7556400" cy="83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Array Variables and Pointer Variables</a:t>
            </a:r>
            <a:endParaRPr/>
          </a:p>
        </p:txBody>
      </p:sp>
      <p:sp>
        <p:nvSpPr>
          <p:cNvPr id="204" name="Google Shape;204;p35"/>
          <p:cNvSpPr txBox="1">
            <a:spLocks noGrp="1"/>
          </p:cNvSpPr>
          <p:nvPr>
            <p:ph type="body" idx="1"/>
          </p:nvPr>
        </p:nvSpPr>
        <p:spPr>
          <a:xfrm>
            <a:off x="498474" y="1485900"/>
            <a:ext cx="7556400" cy="3108600"/>
          </a:xfrm>
          <a:prstGeom prst="rect">
            <a:avLst/>
          </a:prstGeom>
        </p:spPr>
        <p:txBody>
          <a:bodyPr spcFirstLastPara="1" wrap="square" lIns="91425" tIns="9125" rIns="91425" bIns="9125" anchor="t" anchorCtr="0">
            <a:noAutofit/>
          </a:bodyPr>
          <a:lstStyle/>
          <a:p>
            <a:pPr marL="457200" lvl="0" indent="-314325" algn="l" rtl="0">
              <a:spcBef>
                <a:spcPts val="0"/>
              </a:spcBef>
              <a:spcAft>
                <a:spcPts val="0"/>
              </a:spcAft>
              <a:buSzPts val="1350"/>
              <a:buChar char="●"/>
            </a:pPr>
            <a:r>
              <a:rPr lang="en" dirty="0">
                <a:solidFill>
                  <a:schemeClr val="bg2"/>
                </a:solidFill>
              </a:rPr>
              <a:t>Array variables </a:t>
            </a:r>
            <a:r>
              <a:rPr lang="en" b="1" i="1" dirty="0">
                <a:solidFill>
                  <a:schemeClr val="bg2"/>
                </a:solidFill>
              </a:rPr>
              <a:t>are</a:t>
            </a:r>
            <a:r>
              <a:rPr lang="en" dirty="0">
                <a:solidFill>
                  <a:schemeClr val="bg2"/>
                </a:solidFill>
              </a:rPr>
              <a:t> pointer variables - they specifically point to the 0th index of an array.</a:t>
            </a:r>
          </a:p>
          <a:p>
            <a:pPr marL="457200" lvl="0" indent="-314325" algn="l" rtl="0">
              <a:spcBef>
                <a:spcPts val="0"/>
              </a:spcBef>
              <a:spcAft>
                <a:spcPts val="0"/>
              </a:spcAft>
              <a:buSzPts val="1350"/>
              <a:buChar char="●"/>
            </a:pPr>
            <a:endParaRPr dirty="0">
              <a:solidFill>
                <a:schemeClr val="bg2"/>
              </a:solidFill>
            </a:endParaRPr>
          </a:p>
          <a:p>
            <a:pPr marL="914400" lvl="0" indent="0" algn="l" rtl="0">
              <a:spcBef>
                <a:spcPts val="0"/>
              </a:spcBef>
              <a:spcAft>
                <a:spcPts val="0"/>
              </a:spcAft>
              <a:buNone/>
            </a:pPr>
            <a:r>
              <a:rPr lang="en" sz="1600" b="1" dirty="0">
                <a:solidFill>
                  <a:schemeClr val="bg2"/>
                </a:solidFill>
                <a:latin typeface="Courier New"/>
                <a:ea typeface="Courier New"/>
                <a:cs typeface="Courier New"/>
                <a:sym typeface="Courier New"/>
              </a:rPr>
              <a:t>int a[10];</a:t>
            </a:r>
            <a:endParaRPr sz="1600" b="1" dirty="0">
              <a:solidFill>
                <a:schemeClr val="bg2"/>
              </a:solidFill>
              <a:latin typeface="Courier New"/>
              <a:ea typeface="Courier New"/>
              <a:cs typeface="Courier New"/>
              <a:sym typeface="Courier New"/>
            </a:endParaRPr>
          </a:p>
          <a:p>
            <a:pPr marL="914400" lvl="0" indent="0" algn="l" rtl="0">
              <a:spcBef>
                <a:spcPts val="0"/>
              </a:spcBef>
              <a:spcAft>
                <a:spcPts val="0"/>
              </a:spcAft>
              <a:buNone/>
            </a:pPr>
            <a:r>
              <a:rPr lang="en" sz="1600" b="1" dirty="0">
                <a:solidFill>
                  <a:schemeClr val="bg2"/>
                </a:solidFill>
                <a:latin typeface="Courier New"/>
                <a:ea typeface="Courier New"/>
                <a:cs typeface="Courier New"/>
                <a:sym typeface="Courier New"/>
              </a:rPr>
              <a:t>int* p;</a:t>
            </a:r>
            <a:endParaRPr sz="1600" b="1" dirty="0">
              <a:solidFill>
                <a:schemeClr val="bg2"/>
              </a:solidFill>
              <a:latin typeface="Courier New"/>
              <a:ea typeface="Courier New"/>
              <a:cs typeface="Courier New"/>
              <a:sym typeface="Courier New"/>
            </a:endParaRPr>
          </a:p>
          <a:p>
            <a:pPr marL="914400" lvl="0" indent="0" algn="l" rtl="0">
              <a:spcBef>
                <a:spcPts val="0"/>
              </a:spcBef>
              <a:spcAft>
                <a:spcPts val="0"/>
              </a:spcAft>
              <a:buNone/>
            </a:pPr>
            <a:r>
              <a:rPr lang="en" sz="1600" b="1" dirty="0">
                <a:solidFill>
                  <a:schemeClr val="bg2"/>
                </a:solidFill>
                <a:latin typeface="Courier New"/>
                <a:ea typeface="Courier New"/>
                <a:cs typeface="Courier New"/>
                <a:sym typeface="Courier New"/>
              </a:rPr>
              <a:t>p = a;</a:t>
            </a:r>
          </a:p>
          <a:p>
            <a:pPr marL="914400" lvl="0" indent="0" algn="l" rtl="0">
              <a:spcBef>
                <a:spcPts val="0"/>
              </a:spcBef>
              <a:spcAft>
                <a:spcPts val="0"/>
              </a:spcAft>
              <a:buNone/>
            </a:pPr>
            <a:endParaRPr sz="1600" b="1" dirty="0">
              <a:solidFill>
                <a:schemeClr val="bg2"/>
              </a:solidFill>
              <a:latin typeface="Courier New"/>
              <a:ea typeface="Courier New"/>
              <a:cs typeface="Courier New"/>
              <a:sym typeface="Courier New"/>
            </a:endParaRPr>
          </a:p>
          <a:p>
            <a:pPr marL="0" lvl="0" indent="0" rtl="0">
              <a:spcBef>
                <a:spcPts val="0"/>
              </a:spcBef>
              <a:spcAft>
                <a:spcPts val="0"/>
              </a:spcAft>
              <a:buNone/>
            </a:pPr>
            <a:r>
              <a:rPr lang="en-US" dirty="0"/>
              <a:t>Let’s prove it in code:</a:t>
            </a:r>
          </a:p>
          <a:p>
            <a:pPr marL="285750"/>
            <a:r>
              <a:rPr lang="en-US" dirty="0"/>
              <a:t>Show the addresses &amp; Add random values for a</a:t>
            </a:r>
          </a:p>
          <a:p>
            <a:pPr marL="285750"/>
            <a:r>
              <a:rPr lang="en-US" dirty="0"/>
              <a:t>Then let p=a </a:t>
            </a:r>
          </a:p>
          <a:p>
            <a:pPr marL="285750"/>
            <a:r>
              <a:rPr lang="en-US" dirty="0"/>
              <a:t>Show the addresses &amp; values for p</a:t>
            </a:r>
            <a:endParaRPr dirty="0"/>
          </a:p>
        </p:txBody>
      </p:sp>
      <p:sp>
        <p:nvSpPr>
          <p:cNvPr id="2" name="Slide Number Placeholder 1">
            <a:extLst>
              <a:ext uri="{FF2B5EF4-FFF2-40B4-BE49-F238E27FC236}">
                <a16:creationId xmlns:a16="http://schemas.microsoft.com/office/drawing/2014/main" id="{52A9D44D-5966-56CF-5AAA-C2F8F980DD9B}"/>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C07A-ABF7-1BFA-DB50-5737EEBD5000}"/>
              </a:ext>
            </a:extLst>
          </p:cNvPr>
          <p:cNvSpPr>
            <a:spLocks noGrp="1"/>
          </p:cNvSpPr>
          <p:nvPr>
            <p:ph type="title"/>
          </p:nvPr>
        </p:nvSpPr>
        <p:spPr/>
        <p:txBody>
          <a:bodyPr/>
          <a:lstStyle/>
          <a:p>
            <a:r>
              <a:rPr lang="en-US" dirty="0"/>
              <a:t>Sample Code 2</a:t>
            </a:r>
          </a:p>
        </p:txBody>
      </p:sp>
      <p:sp>
        <p:nvSpPr>
          <p:cNvPr id="3" name="Text Placeholder 2">
            <a:extLst>
              <a:ext uri="{FF2B5EF4-FFF2-40B4-BE49-F238E27FC236}">
                <a16:creationId xmlns:a16="http://schemas.microsoft.com/office/drawing/2014/main" id="{1374A098-9F28-A2D3-9D88-DD71CDB9B9DC}"/>
              </a:ext>
            </a:extLst>
          </p:cNvPr>
          <p:cNvSpPr>
            <a:spLocks noGrp="1"/>
          </p:cNvSpPr>
          <p:nvPr>
            <p:ph type="body" idx="1"/>
          </p:nvPr>
        </p:nvSpPr>
        <p:spPr>
          <a:xfrm>
            <a:off x="281940" y="1485900"/>
            <a:ext cx="8577960" cy="3108600"/>
          </a:xfrm>
        </p:spPr>
        <p:txBody>
          <a:bodyPr/>
          <a:lstStyle/>
          <a:p>
            <a:pPr marL="142875" indent="0">
              <a:buNone/>
            </a:pPr>
            <a:r>
              <a:rPr lang="en-US" sz="1800" dirty="0">
                <a:solidFill>
                  <a:srgbClr val="008000"/>
                </a:solidFill>
                <a:latin typeface="Cascadia Mono" panose="020B0609020000020004" pitchFamily="49" charset="0"/>
              </a:rPr>
              <a:t>// Iterating over initialized ARRAY</a:t>
            </a:r>
            <a:endParaRPr lang="en-US" sz="1800" dirty="0">
              <a:solidFill>
                <a:srgbClr val="000000"/>
              </a:solidFill>
              <a:latin typeface="Cascadia Mono" panose="020B0609020000020004" pitchFamily="49" charset="0"/>
            </a:endParaRPr>
          </a:p>
          <a:p>
            <a:pPr marL="142875"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 = { 40, 41, 42, 43,44, 45 };</a:t>
            </a:r>
          </a:p>
          <a:p>
            <a:pPr marL="142875" indent="0">
              <a:buNone/>
            </a:pPr>
            <a:r>
              <a:rPr lang="en-US" sz="1800" dirty="0">
                <a:solidFill>
                  <a:srgbClr val="0000FF"/>
                </a:solidFill>
                <a:latin typeface="Cascadia Mono" panose="020B0609020000020004" pitchFamily="49" charset="0"/>
              </a:rPr>
              <a:t>for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n : a)</a:t>
            </a:r>
          </a:p>
          <a:p>
            <a:pPr marL="142875"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n &lt;&lt;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142875"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142875" indent="0">
              <a:buNone/>
            </a:pPr>
            <a:r>
              <a:rPr lang="en-US" sz="1800" dirty="0">
                <a:solidFill>
                  <a:srgbClr val="008000"/>
                </a:solidFill>
                <a:latin typeface="Cascadia Mono" panose="020B0609020000020004" pitchFamily="49" charset="0"/>
              </a:rPr>
              <a:t>// what happens here?  </a:t>
            </a:r>
            <a:endParaRPr lang="en-US" sz="1800" dirty="0">
              <a:solidFill>
                <a:srgbClr val="000000"/>
              </a:solidFill>
              <a:latin typeface="Cascadia Mono" panose="020B0609020000020004" pitchFamily="49" charset="0"/>
            </a:endParaRPr>
          </a:p>
          <a:p>
            <a:pPr marL="142875" indent="0">
              <a:buNone/>
            </a:pPr>
            <a:r>
              <a:rPr lang="en-US" sz="1800" dirty="0">
                <a:solidFill>
                  <a:srgbClr val="0000FF"/>
                </a:solidFill>
                <a:latin typeface="Cascadia Mono" panose="020B0609020000020004" pitchFamily="49" charset="0"/>
              </a:rPr>
              <a:t>for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n : a)</a:t>
            </a:r>
          </a:p>
          <a:p>
            <a:pPr marL="142875"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a:t>
            </a:r>
            <a:r>
              <a:rPr lang="en-US" sz="1800" dirty="0">
                <a:solidFill>
                  <a:srgbClr val="A31515"/>
                </a:solidFill>
                <a:latin typeface="Cascadia Mono" panose="020B0609020000020004" pitchFamily="49" charset="0"/>
              </a:rPr>
              <a:t>"In loop"</a:t>
            </a:r>
            <a:r>
              <a:rPr lang="en-US" sz="1800" dirty="0">
                <a:solidFill>
                  <a:srgbClr val="000000"/>
                </a:solidFill>
                <a:latin typeface="Cascadia Mono" panose="020B0609020000020004" pitchFamily="49" charset="0"/>
              </a:rPr>
              <a:t> &lt;&lt;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Running loop for each element</a:t>
            </a:r>
          </a:p>
        </p:txBody>
      </p:sp>
      <p:sp>
        <p:nvSpPr>
          <p:cNvPr id="4" name="Slide Number Placeholder 3">
            <a:extLst>
              <a:ext uri="{FF2B5EF4-FFF2-40B4-BE49-F238E27FC236}">
                <a16:creationId xmlns:a16="http://schemas.microsoft.com/office/drawing/2014/main" id="{0F894E00-64A2-C6E2-8912-5EE0947BCC02}"/>
              </a:ext>
            </a:extLst>
          </p:cNvPr>
          <p:cNvSpPr>
            <a:spLocks noGrp="1"/>
          </p:cNvSpPr>
          <p:nvPr>
            <p:ph type="sldNum" idx="12"/>
          </p:nvPr>
        </p:nvSpPr>
        <p:spPr>
          <a:xfrm>
            <a:off x="8305800" y="181676"/>
            <a:ext cx="554100" cy="2739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smtClean="0"/>
              <a:pPr/>
              <a:t>20</a:t>
            </a:fld>
            <a:endParaRPr lang="en"/>
          </a:p>
        </p:txBody>
      </p:sp>
    </p:spTree>
    <p:extLst>
      <p:ext uri="{BB962C8B-B14F-4D97-AF65-F5344CB8AC3E}">
        <p14:creationId xmlns:p14="http://schemas.microsoft.com/office/powerpoint/2010/main" val="3708378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C07A-ABF7-1BFA-DB50-5737EEBD5000}"/>
              </a:ext>
            </a:extLst>
          </p:cNvPr>
          <p:cNvSpPr>
            <a:spLocks noGrp="1"/>
          </p:cNvSpPr>
          <p:nvPr>
            <p:ph type="title"/>
          </p:nvPr>
        </p:nvSpPr>
        <p:spPr/>
        <p:txBody>
          <a:bodyPr/>
          <a:lstStyle/>
          <a:p>
            <a:r>
              <a:rPr lang="en-US" dirty="0"/>
              <a:t>Sample Code 3</a:t>
            </a:r>
          </a:p>
        </p:txBody>
      </p:sp>
      <p:sp>
        <p:nvSpPr>
          <p:cNvPr id="3" name="Text Placeholder 2">
            <a:extLst>
              <a:ext uri="{FF2B5EF4-FFF2-40B4-BE49-F238E27FC236}">
                <a16:creationId xmlns:a16="http://schemas.microsoft.com/office/drawing/2014/main" id="{1374A098-9F28-A2D3-9D88-DD71CDB9B9DC}"/>
              </a:ext>
            </a:extLst>
          </p:cNvPr>
          <p:cNvSpPr>
            <a:spLocks noGrp="1"/>
          </p:cNvSpPr>
          <p:nvPr>
            <p:ph type="body" idx="1"/>
          </p:nvPr>
        </p:nvSpPr>
        <p:spPr/>
        <p:txBody>
          <a:bodyPr/>
          <a:lstStyle/>
          <a:p>
            <a:pPr marL="142875"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Printing string characters</a:t>
            </a:r>
            <a:endParaRPr lang="en-US" sz="1800" dirty="0">
              <a:solidFill>
                <a:srgbClr val="000000"/>
              </a:solidFill>
              <a:latin typeface="Cascadia Mono" panose="020B0609020000020004" pitchFamily="49" charset="0"/>
            </a:endParaRPr>
          </a:p>
          <a:p>
            <a:pPr marL="142875" indent="0">
              <a:buNone/>
            </a:pPr>
            <a:r>
              <a:rPr lang="en-US" sz="1800" dirty="0">
                <a:solidFill>
                  <a:srgbClr val="000000"/>
                </a:solidFill>
                <a:latin typeface="Cascadia Mono" panose="020B0609020000020004" pitchFamily="49" charset="0"/>
              </a:rPr>
              <a:t>    std::</a:t>
            </a:r>
            <a:r>
              <a:rPr lang="en-US" sz="1800" dirty="0">
                <a:solidFill>
                  <a:srgbClr val="2B91AF"/>
                </a:solidFill>
                <a:latin typeface="Cascadia Mono" panose="020B0609020000020004" pitchFamily="49" charset="0"/>
              </a:rPr>
              <a:t>string</a:t>
            </a:r>
            <a:r>
              <a:rPr lang="en-US" sz="1800" dirty="0">
                <a:solidFill>
                  <a:srgbClr val="000000"/>
                </a:solidFill>
                <a:latin typeface="Cascadia Mono" panose="020B0609020000020004" pitchFamily="49" charset="0"/>
              </a:rPr>
              <a:t> str = </a:t>
            </a:r>
            <a:r>
              <a:rPr lang="en-US" sz="1800" dirty="0">
                <a:solidFill>
                  <a:srgbClr val="A31515"/>
                </a:solidFill>
                <a:latin typeface="Cascadia Mono" panose="020B0609020000020004" pitchFamily="49" charset="0"/>
              </a:rPr>
              <a:t>"Geeks"</a:t>
            </a:r>
            <a:r>
              <a:rPr lang="en-US" sz="1800" dirty="0">
                <a:solidFill>
                  <a:srgbClr val="000000"/>
                </a:solidFill>
                <a:latin typeface="Cascadia Mono" panose="020B0609020000020004" pitchFamily="49" charset="0"/>
              </a:rPr>
              <a:t>;</a:t>
            </a:r>
          </a:p>
          <a:p>
            <a:pPr marL="142875"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for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c : str)</a:t>
            </a:r>
          </a:p>
          <a:p>
            <a:pPr marL="142875" indent="0">
              <a:buNone/>
            </a:pPr>
            <a:r>
              <a:rPr lang="en-US" sz="1800" dirty="0">
                <a:solidFill>
                  <a:srgbClr val="000000"/>
                </a:solidFill>
                <a:latin typeface="Cascadia Mono" panose="020B0609020000020004" pitchFamily="49" charset="0"/>
              </a:rPr>
              <a:t>        std::</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c &lt;&lt;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142875" indent="0">
              <a:buNone/>
            </a:pPr>
            <a:endParaRPr lang="en-US" sz="1800" dirty="0">
              <a:solidFill>
                <a:srgbClr val="000000"/>
              </a:solidFill>
              <a:latin typeface="Cascadia Mono" panose="020B0609020000020004" pitchFamily="49" charset="0"/>
            </a:endParaRPr>
          </a:p>
          <a:p>
            <a:pPr marL="142875" indent="0">
              <a:buNone/>
            </a:pPr>
            <a:r>
              <a:rPr lang="en-US" sz="1800" dirty="0">
                <a:solidFill>
                  <a:srgbClr val="000000"/>
                </a:solidFill>
                <a:latin typeface="Cascadia Mono" panose="020B0609020000020004" pitchFamily="49" charset="0"/>
              </a:rPr>
              <a:t>    std::</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0F894E00-64A2-C6E2-8912-5EE0947BCC02}"/>
              </a:ext>
            </a:extLst>
          </p:cNvPr>
          <p:cNvSpPr>
            <a:spLocks noGrp="1"/>
          </p:cNvSpPr>
          <p:nvPr>
            <p:ph type="sldNum" idx="12"/>
          </p:nvPr>
        </p:nvSpPr>
        <p:spPr>
          <a:xfrm>
            <a:off x="8305800" y="181676"/>
            <a:ext cx="554100" cy="2739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smtClean="0"/>
              <a:pPr/>
              <a:t>21</a:t>
            </a:fld>
            <a:endParaRPr lang="en"/>
          </a:p>
        </p:txBody>
      </p:sp>
    </p:spTree>
    <p:extLst>
      <p:ext uri="{BB962C8B-B14F-4D97-AF65-F5344CB8AC3E}">
        <p14:creationId xmlns:p14="http://schemas.microsoft.com/office/powerpoint/2010/main" val="2538051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C07A-ABF7-1BFA-DB50-5737EEBD5000}"/>
              </a:ext>
            </a:extLst>
          </p:cNvPr>
          <p:cNvSpPr>
            <a:spLocks noGrp="1"/>
          </p:cNvSpPr>
          <p:nvPr>
            <p:ph type="title"/>
          </p:nvPr>
        </p:nvSpPr>
        <p:spPr/>
        <p:txBody>
          <a:bodyPr/>
          <a:lstStyle/>
          <a:p>
            <a:r>
              <a:rPr lang="en-US" dirty="0"/>
              <a:t>Sample Code – All on one sheet to copy</a:t>
            </a:r>
          </a:p>
        </p:txBody>
      </p:sp>
      <p:sp>
        <p:nvSpPr>
          <p:cNvPr id="3" name="Text Placeholder 2">
            <a:extLst>
              <a:ext uri="{FF2B5EF4-FFF2-40B4-BE49-F238E27FC236}">
                <a16:creationId xmlns:a16="http://schemas.microsoft.com/office/drawing/2014/main" id="{1374A098-9F28-A2D3-9D88-DD71CDB9B9DC}"/>
              </a:ext>
            </a:extLst>
          </p:cNvPr>
          <p:cNvSpPr>
            <a:spLocks noGrp="1"/>
          </p:cNvSpPr>
          <p:nvPr>
            <p:ph type="body" idx="1"/>
          </p:nvPr>
        </p:nvSpPr>
        <p:spPr>
          <a:xfrm>
            <a:off x="498474" y="927100"/>
            <a:ext cx="7556400" cy="3667400"/>
          </a:xfrm>
        </p:spPr>
        <p:txBody>
          <a:bodyPr/>
          <a:lstStyle/>
          <a:p>
            <a:pPr marL="142875" indent="0">
              <a:buNone/>
            </a:pPr>
            <a:r>
              <a:rPr lang="en-US" sz="700" dirty="0">
                <a:solidFill>
                  <a:srgbClr val="2B91AF"/>
                </a:solidFill>
                <a:latin typeface="Cascadia Mono" panose="020B0609020000020004" pitchFamily="49" charset="0"/>
              </a:rPr>
              <a:t>vector</a:t>
            </a:r>
            <a:r>
              <a:rPr lang="en-US" sz="700" dirty="0">
                <a:solidFill>
                  <a:srgbClr val="000000"/>
                </a:solidFill>
                <a:latin typeface="Cascadia Mono" panose="020B0609020000020004" pitchFamily="49" charset="0"/>
              </a:rPr>
              <a:t>&lt;</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&gt; sample = { 10.0, 1.1, 12.2 };</a:t>
            </a:r>
          </a:p>
          <a:p>
            <a:pPr marL="142875" indent="0">
              <a:buNone/>
            </a:pPr>
            <a:r>
              <a:rPr lang="nn-NO" sz="700" dirty="0">
                <a:solidFill>
                  <a:srgbClr val="0000FF"/>
                </a:solidFill>
                <a:latin typeface="Cascadia Mono" panose="020B0609020000020004" pitchFamily="49" charset="0"/>
              </a:rPr>
              <a:t>for</a:t>
            </a:r>
            <a:r>
              <a:rPr lang="nn-NO" sz="700" dirty="0">
                <a:solidFill>
                  <a:srgbClr val="000000"/>
                </a:solidFill>
                <a:latin typeface="Cascadia Mono" panose="020B0609020000020004" pitchFamily="49" charset="0"/>
              </a:rPr>
              <a:t> (</a:t>
            </a:r>
            <a:r>
              <a:rPr lang="nn-NO" sz="700" dirty="0">
                <a:solidFill>
                  <a:srgbClr val="0000FF"/>
                </a:solidFill>
                <a:latin typeface="Cascadia Mono" panose="020B0609020000020004" pitchFamily="49" charset="0"/>
              </a:rPr>
              <a:t>int</a:t>
            </a:r>
            <a:r>
              <a:rPr lang="nn-NO" sz="700" dirty="0">
                <a:solidFill>
                  <a:srgbClr val="000000"/>
                </a:solidFill>
                <a:latin typeface="Cascadia Mono" panose="020B0609020000020004" pitchFamily="49" charset="0"/>
              </a:rPr>
              <a:t> i = 0; i &lt; sample.size(); i++)</a:t>
            </a:r>
          </a:p>
          <a:p>
            <a:pPr marL="142875" indent="0">
              <a:buNone/>
            </a:pPr>
            <a:r>
              <a:rPr lang="en-US" sz="700" dirty="0">
                <a:solidFill>
                  <a:srgbClr val="000000"/>
                </a:solidFill>
                <a:latin typeface="Cascadia Mono" panose="020B0609020000020004" pitchFamily="49" charset="0"/>
              </a:rPr>
              <a:t>   </a:t>
            </a:r>
            <a:r>
              <a:rPr lang="en-US" sz="700" dirty="0" err="1">
                <a:solidFill>
                  <a:srgbClr val="000000"/>
                </a:solidFill>
                <a:latin typeface="Cascadia Mono" panose="020B0609020000020004" pitchFamily="49" charset="0"/>
              </a:rPr>
              <a:t>cout</a:t>
            </a:r>
            <a:r>
              <a:rPr lang="en-US" sz="700" dirty="0">
                <a:solidFill>
                  <a:srgbClr val="000000"/>
                </a:solidFill>
                <a:latin typeface="Cascadia Mono" panose="020B0609020000020004" pitchFamily="49" charset="0"/>
              </a:rPr>
              <a:t> &lt;&lt; sample[</a:t>
            </a:r>
            <a:r>
              <a:rPr lang="en-US" sz="700" dirty="0" err="1">
                <a:solidFill>
                  <a:srgbClr val="000000"/>
                </a:solidFill>
                <a:latin typeface="Cascadia Mono" panose="020B0609020000020004" pitchFamily="49" charset="0"/>
              </a:rPr>
              <a:t>i</a:t>
            </a:r>
            <a:r>
              <a:rPr lang="en-US" sz="700" dirty="0">
                <a:solidFill>
                  <a:srgbClr val="000000"/>
                </a:solidFill>
                <a:latin typeface="Cascadia Mono" panose="020B0609020000020004" pitchFamily="49" charset="0"/>
              </a:rPr>
              <a:t>] &lt;&lt; </a:t>
            </a:r>
            <a:r>
              <a:rPr lang="en-US" sz="700" dirty="0" err="1">
                <a:solidFill>
                  <a:srgbClr val="000000"/>
                </a:solidFill>
                <a:latin typeface="Cascadia Mono" panose="020B0609020000020004" pitchFamily="49" charset="0"/>
              </a:rPr>
              <a:t>endl</a:t>
            </a:r>
            <a:r>
              <a:rPr lang="en-US" sz="700" dirty="0">
                <a:solidFill>
                  <a:srgbClr val="000000"/>
                </a:solidFill>
                <a:latin typeface="Cascadia Mono" panose="020B0609020000020004" pitchFamily="49" charset="0"/>
              </a:rPr>
              <a:t>;</a:t>
            </a:r>
          </a:p>
          <a:p>
            <a:pPr marL="142875" indent="0">
              <a:buNone/>
            </a:pPr>
            <a:r>
              <a:rPr lang="en-US" sz="700" dirty="0">
                <a:solidFill>
                  <a:srgbClr val="008000"/>
                </a:solidFill>
                <a:latin typeface="Cascadia Mono" panose="020B0609020000020004" pitchFamily="49" charset="0"/>
              </a:rPr>
              <a:t>//Equivalent:</a:t>
            </a:r>
            <a:endParaRPr lang="en-US" sz="700" dirty="0">
              <a:solidFill>
                <a:srgbClr val="000000"/>
              </a:solidFill>
              <a:latin typeface="Cascadia Mono" panose="020B0609020000020004" pitchFamily="49" charset="0"/>
            </a:endParaRPr>
          </a:p>
          <a:p>
            <a:pPr marL="142875" indent="0">
              <a:buNone/>
            </a:pPr>
            <a:r>
              <a:rPr lang="en-US" sz="700" dirty="0">
                <a:solidFill>
                  <a:srgbClr val="0000FF"/>
                </a:solidFill>
                <a:latin typeface="Cascadia Mono" panose="020B0609020000020004" pitchFamily="49" charset="0"/>
              </a:rPr>
              <a:t>for</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 num : sample)  </a:t>
            </a:r>
            <a:r>
              <a:rPr lang="en-US" sz="700" dirty="0">
                <a:solidFill>
                  <a:srgbClr val="008000"/>
                </a:solidFill>
                <a:latin typeface="Cascadia Mono" panose="020B0609020000020004" pitchFamily="49" charset="0"/>
              </a:rPr>
              <a:t>// give each element in sample</a:t>
            </a:r>
            <a:endParaRPr lang="en-US" sz="700" dirty="0">
              <a:solidFill>
                <a:srgbClr val="000000"/>
              </a:solidFill>
              <a:latin typeface="Cascadia Mono" panose="020B0609020000020004" pitchFamily="49" charset="0"/>
            </a:endParaRPr>
          </a:p>
          <a:p>
            <a:pPr marL="142875" indent="0">
              <a:buNone/>
            </a:pPr>
            <a:r>
              <a:rPr lang="en-US" sz="700" dirty="0">
                <a:solidFill>
                  <a:srgbClr val="000000"/>
                </a:solidFill>
                <a:latin typeface="Cascadia Mono" panose="020B0609020000020004" pitchFamily="49" charset="0"/>
              </a:rPr>
              <a:t>   </a:t>
            </a:r>
            <a:r>
              <a:rPr lang="en-US" sz="700" dirty="0" err="1">
                <a:solidFill>
                  <a:srgbClr val="000000"/>
                </a:solidFill>
                <a:latin typeface="Cascadia Mono" panose="020B0609020000020004" pitchFamily="49" charset="0"/>
              </a:rPr>
              <a:t>cout</a:t>
            </a:r>
            <a:r>
              <a:rPr lang="en-US" sz="700" dirty="0">
                <a:solidFill>
                  <a:srgbClr val="000000"/>
                </a:solidFill>
                <a:latin typeface="Cascadia Mono" panose="020B0609020000020004" pitchFamily="49" charset="0"/>
              </a:rPr>
              <a:t> &lt;&lt; num &lt;&lt; </a:t>
            </a:r>
            <a:r>
              <a:rPr lang="en-US" sz="700" dirty="0" err="1">
                <a:solidFill>
                  <a:srgbClr val="000000"/>
                </a:solidFill>
                <a:latin typeface="Cascadia Mono" panose="020B0609020000020004" pitchFamily="49" charset="0"/>
              </a:rPr>
              <a:t>endl</a:t>
            </a:r>
            <a:r>
              <a:rPr lang="en-US" sz="700" dirty="0">
                <a:solidFill>
                  <a:srgbClr val="000000"/>
                </a:solidFill>
                <a:latin typeface="Cascadia Mono" panose="020B0609020000020004" pitchFamily="49" charset="0"/>
              </a:rPr>
              <a:t>;</a:t>
            </a:r>
          </a:p>
          <a:p>
            <a:pPr marL="142875" indent="0">
              <a:buNone/>
            </a:pPr>
            <a:endParaRPr lang="en-US" sz="700" dirty="0">
              <a:solidFill>
                <a:srgbClr val="000000"/>
              </a:solidFill>
              <a:latin typeface="Cascadia Mono" panose="020B0609020000020004" pitchFamily="49" charset="0"/>
            </a:endParaRPr>
          </a:p>
          <a:p>
            <a:pPr marL="142875" indent="0">
              <a:buNone/>
            </a:pPr>
            <a:r>
              <a:rPr lang="en-US" sz="700" dirty="0">
                <a:solidFill>
                  <a:srgbClr val="008000"/>
                </a:solidFill>
                <a:latin typeface="Cascadia Mono" panose="020B0609020000020004" pitchFamily="49" charset="0"/>
              </a:rPr>
              <a:t>// the initializer may be a braced-</a:t>
            </a:r>
            <a:r>
              <a:rPr lang="en-US" sz="700" dirty="0" err="1">
                <a:solidFill>
                  <a:srgbClr val="008000"/>
                </a:solidFill>
                <a:latin typeface="Cascadia Mono" panose="020B0609020000020004" pitchFamily="49" charset="0"/>
              </a:rPr>
              <a:t>init</a:t>
            </a:r>
            <a:r>
              <a:rPr lang="en-US" sz="700" dirty="0">
                <a:solidFill>
                  <a:srgbClr val="008000"/>
                </a:solidFill>
                <a:latin typeface="Cascadia Mono" panose="020B0609020000020004" pitchFamily="49" charset="0"/>
              </a:rPr>
              <a:t>-list</a:t>
            </a:r>
            <a:endParaRPr lang="en-US" sz="700" dirty="0">
              <a:solidFill>
                <a:srgbClr val="000000"/>
              </a:solidFill>
              <a:latin typeface="Cascadia Mono" panose="020B0609020000020004" pitchFamily="49" charset="0"/>
            </a:endParaRPr>
          </a:p>
          <a:p>
            <a:pPr marL="142875" indent="0">
              <a:buNone/>
            </a:pPr>
            <a:r>
              <a:rPr lang="en-US" sz="700" dirty="0">
                <a:solidFill>
                  <a:srgbClr val="0000FF"/>
                </a:solidFill>
                <a:latin typeface="Cascadia Mono" panose="020B0609020000020004" pitchFamily="49" charset="0"/>
              </a:rPr>
              <a:t>for</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int</a:t>
            </a:r>
            <a:r>
              <a:rPr lang="en-US" sz="700" dirty="0">
                <a:solidFill>
                  <a:srgbClr val="000000"/>
                </a:solidFill>
                <a:latin typeface="Cascadia Mono" panose="020B0609020000020004" pitchFamily="49" charset="0"/>
              </a:rPr>
              <a:t> n : { 30, 31, 32, 33, 34, 35 })</a:t>
            </a:r>
          </a:p>
          <a:p>
            <a:pPr marL="142875" indent="0">
              <a:buNone/>
            </a:pPr>
            <a:r>
              <a:rPr lang="en-US" sz="700" dirty="0">
                <a:solidFill>
                  <a:srgbClr val="000000"/>
                </a:solidFill>
                <a:latin typeface="Cascadia Mono" panose="020B0609020000020004" pitchFamily="49" charset="0"/>
              </a:rPr>
              <a:t>   </a:t>
            </a:r>
            <a:r>
              <a:rPr lang="en-US" sz="700" dirty="0" err="1">
                <a:solidFill>
                  <a:srgbClr val="000000"/>
                </a:solidFill>
                <a:latin typeface="Cascadia Mono" panose="020B0609020000020004" pitchFamily="49" charset="0"/>
              </a:rPr>
              <a:t>cout</a:t>
            </a:r>
            <a:r>
              <a:rPr lang="en-US" sz="700" dirty="0">
                <a:solidFill>
                  <a:srgbClr val="000000"/>
                </a:solidFill>
                <a:latin typeface="Cascadia Mono" panose="020B0609020000020004" pitchFamily="49" charset="0"/>
              </a:rPr>
              <a:t> &lt;&lt; n &lt;&lt; </a:t>
            </a:r>
            <a:r>
              <a:rPr lang="en-US" sz="700" dirty="0">
                <a:solidFill>
                  <a:srgbClr val="A31515"/>
                </a:solidFill>
                <a:latin typeface="Cascadia Mono" panose="020B0609020000020004" pitchFamily="49" charset="0"/>
              </a:rPr>
              <a:t>' '</a:t>
            </a:r>
            <a:r>
              <a:rPr lang="en-US" sz="700" dirty="0">
                <a:solidFill>
                  <a:srgbClr val="000000"/>
                </a:solidFill>
                <a:latin typeface="Cascadia Mono" panose="020B0609020000020004" pitchFamily="49" charset="0"/>
              </a:rPr>
              <a:t>;</a:t>
            </a:r>
          </a:p>
          <a:p>
            <a:pPr marL="142875" indent="0">
              <a:buNone/>
            </a:pPr>
            <a:r>
              <a:rPr lang="en-US" sz="700" dirty="0" err="1">
                <a:solidFill>
                  <a:srgbClr val="000000"/>
                </a:solidFill>
                <a:latin typeface="Cascadia Mono" panose="020B0609020000020004" pitchFamily="49" charset="0"/>
              </a:rPr>
              <a:t>cout</a:t>
            </a:r>
            <a:r>
              <a:rPr lang="en-US" sz="700" dirty="0">
                <a:solidFill>
                  <a:srgbClr val="000000"/>
                </a:solidFill>
                <a:latin typeface="Cascadia Mono" panose="020B0609020000020004" pitchFamily="49" charset="0"/>
              </a:rPr>
              <a:t> &lt;&lt; </a:t>
            </a:r>
            <a:r>
              <a:rPr lang="en-US" sz="700" dirty="0">
                <a:solidFill>
                  <a:srgbClr val="A31515"/>
                </a:solidFill>
                <a:latin typeface="Cascadia Mono" panose="020B0609020000020004" pitchFamily="49" charset="0"/>
              </a:rPr>
              <a:t>'\n'</a:t>
            </a:r>
            <a:r>
              <a:rPr lang="en-US" sz="700" dirty="0">
                <a:solidFill>
                  <a:srgbClr val="000000"/>
                </a:solidFill>
                <a:latin typeface="Cascadia Mono" panose="020B0609020000020004" pitchFamily="49" charset="0"/>
              </a:rPr>
              <a:t>;</a:t>
            </a:r>
          </a:p>
          <a:p>
            <a:pPr marL="142875" indent="0">
              <a:buNone/>
            </a:pPr>
            <a:endParaRPr lang="en-US" sz="700" dirty="0">
              <a:solidFill>
                <a:srgbClr val="000000"/>
              </a:solidFill>
              <a:latin typeface="Cascadia Mono" panose="020B0609020000020004" pitchFamily="49" charset="0"/>
            </a:endParaRPr>
          </a:p>
          <a:p>
            <a:pPr marL="142875" indent="0">
              <a:buNone/>
            </a:pPr>
            <a:r>
              <a:rPr lang="en-US" sz="700" dirty="0">
                <a:solidFill>
                  <a:srgbClr val="008000"/>
                </a:solidFill>
                <a:latin typeface="Cascadia Mono" panose="020B0609020000020004" pitchFamily="49" charset="0"/>
              </a:rPr>
              <a:t>// Iterating over initialized array</a:t>
            </a:r>
            <a:endParaRPr lang="en-US" sz="700" dirty="0">
              <a:solidFill>
                <a:srgbClr val="000000"/>
              </a:solidFill>
              <a:latin typeface="Cascadia Mono" panose="020B0609020000020004" pitchFamily="49" charset="0"/>
            </a:endParaRPr>
          </a:p>
          <a:p>
            <a:pPr marL="142875" indent="0">
              <a:buNone/>
            </a:pPr>
            <a:r>
              <a:rPr lang="en-US" sz="700" dirty="0">
                <a:solidFill>
                  <a:srgbClr val="0000FF"/>
                </a:solidFill>
                <a:latin typeface="Cascadia Mono" panose="020B0609020000020004" pitchFamily="49" charset="0"/>
              </a:rPr>
              <a:t>int</a:t>
            </a:r>
            <a:r>
              <a:rPr lang="en-US" sz="700" dirty="0">
                <a:solidFill>
                  <a:srgbClr val="000000"/>
                </a:solidFill>
                <a:latin typeface="Cascadia Mono" panose="020B0609020000020004" pitchFamily="49" charset="0"/>
              </a:rPr>
              <a:t> a[] = { 40, 41, 42, 43,44, 45 };</a:t>
            </a:r>
          </a:p>
          <a:p>
            <a:pPr marL="142875" indent="0">
              <a:buNone/>
            </a:pPr>
            <a:r>
              <a:rPr lang="en-US" sz="700" dirty="0">
                <a:solidFill>
                  <a:srgbClr val="0000FF"/>
                </a:solidFill>
                <a:latin typeface="Cascadia Mono" panose="020B0609020000020004" pitchFamily="49" charset="0"/>
              </a:rPr>
              <a:t>for</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int</a:t>
            </a:r>
            <a:r>
              <a:rPr lang="en-US" sz="700" dirty="0">
                <a:solidFill>
                  <a:srgbClr val="000000"/>
                </a:solidFill>
                <a:latin typeface="Cascadia Mono" panose="020B0609020000020004" pitchFamily="49" charset="0"/>
              </a:rPr>
              <a:t> n : a)</a:t>
            </a:r>
          </a:p>
          <a:p>
            <a:pPr marL="142875" indent="0">
              <a:buNone/>
            </a:pPr>
            <a:r>
              <a:rPr lang="en-US" sz="700" dirty="0">
                <a:solidFill>
                  <a:srgbClr val="000000"/>
                </a:solidFill>
                <a:latin typeface="Cascadia Mono" panose="020B0609020000020004" pitchFamily="49" charset="0"/>
              </a:rPr>
              <a:t>   </a:t>
            </a:r>
            <a:r>
              <a:rPr lang="en-US" sz="700" dirty="0" err="1">
                <a:solidFill>
                  <a:srgbClr val="000000"/>
                </a:solidFill>
                <a:latin typeface="Cascadia Mono" panose="020B0609020000020004" pitchFamily="49" charset="0"/>
              </a:rPr>
              <a:t>cout</a:t>
            </a:r>
            <a:r>
              <a:rPr lang="en-US" sz="700" dirty="0">
                <a:solidFill>
                  <a:srgbClr val="000000"/>
                </a:solidFill>
                <a:latin typeface="Cascadia Mono" panose="020B0609020000020004" pitchFamily="49" charset="0"/>
              </a:rPr>
              <a:t> &lt;&lt; n &lt;&lt; </a:t>
            </a:r>
            <a:r>
              <a:rPr lang="en-US" sz="700" dirty="0">
                <a:solidFill>
                  <a:srgbClr val="A31515"/>
                </a:solidFill>
                <a:latin typeface="Cascadia Mono" panose="020B0609020000020004" pitchFamily="49" charset="0"/>
              </a:rPr>
              <a:t>' '</a:t>
            </a:r>
            <a:r>
              <a:rPr lang="en-US" sz="700" dirty="0">
                <a:solidFill>
                  <a:srgbClr val="000000"/>
                </a:solidFill>
                <a:latin typeface="Cascadia Mono" panose="020B0609020000020004" pitchFamily="49" charset="0"/>
              </a:rPr>
              <a:t>;</a:t>
            </a:r>
          </a:p>
          <a:p>
            <a:pPr marL="142875" indent="0">
              <a:buNone/>
            </a:pPr>
            <a:r>
              <a:rPr lang="en-US" sz="700" dirty="0" err="1">
                <a:solidFill>
                  <a:srgbClr val="000000"/>
                </a:solidFill>
                <a:latin typeface="Cascadia Mono" panose="020B0609020000020004" pitchFamily="49" charset="0"/>
              </a:rPr>
              <a:t>cout</a:t>
            </a:r>
            <a:r>
              <a:rPr lang="en-US" sz="700" dirty="0">
                <a:solidFill>
                  <a:srgbClr val="000000"/>
                </a:solidFill>
                <a:latin typeface="Cascadia Mono" panose="020B0609020000020004" pitchFamily="49" charset="0"/>
              </a:rPr>
              <a:t> &lt;&lt; </a:t>
            </a:r>
            <a:r>
              <a:rPr lang="en-US" sz="700" dirty="0">
                <a:solidFill>
                  <a:srgbClr val="A31515"/>
                </a:solidFill>
                <a:latin typeface="Cascadia Mono" panose="020B0609020000020004" pitchFamily="49" charset="0"/>
              </a:rPr>
              <a:t>'\n'</a:t>
            </a:r>
            <a:r>
              <a:rPr lang="en-US" sz="700" dirty="0">
                <a:solidFill>
                  <a:srgbClr val="000000"/>
                </a:solidFill>
                <a:latin typeface="Cascadia Mono" panose="020B0609020000020004" pitchFamily="49" charset="0"/>
              </a:rPr>
              <a:t>;</a:t>
            </a:r>
          </a:p>
          <a:p>
            <a:pPr marL="142875" indent="0">
              <a:buNone/>
            </a:pPr>
            <a:endParaRPr lang="en-US" sz="700" dirty="0">
              <a:solidFill>
                <a:srgbClr val="000000"/>
              </a:solidFill>
              <a:latin typeface="Cascadia Mono" panose="020B0609020000020004" pitchFamily="49" charset="0"/>
            </a:endParaRPr>
          </a:p>
          <a:p>
            <a:pPr marL="142875" indent="0">
              <a:buNone/>
            </a:pPr>
            <a:r>
              <a:rPr lang="en-US" sz="700" dirty="0">
                <a:solidFill>
                  <a:srgbClr val="008000"/>
                </a:solidFill>
                <a:latin typeface="Cascadia Mono" panose="020B0609020000020004" pitchFamily="49" charset="0"/>
              </a:rPr>
              <a:t>// Just running a loop for every array element</a:t>
            </a:r>
            <a:endParaRPr lang="en-US" sz="700" dirty="0">
              <a:solidFill>
                <a:srgbClr val="000000"/>
              </a:solidFill>
              <a:latin typeface="Cascadia Mono" panose="020B0609020000020004" pitchFamily="49" charset="0"/>
            </a:endParaRPr>
          </a:p>
          <a:p>
            <a:pPr marL="142875" indent="0">
              <a:buNone/>
            </a:pPr>
            <a:r>
              <a:rPr lang="en-US" sz="700" dirty="0">
                <a:solidFill>
                  <a:srgbClr val="0000FF"/>
                </a:solidFill>
                <a:latin typeface="Cascadia Mono" panose="020B0609020000020004" pitchFamily="49" charset="0"/>
              </a:rPr>
              <a:t>for</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int</a:t>
            </a:r>
            <a:r>
              <a:rPr lang="en-US" sz="700" dirty="0">
                <a:solidFill>
                  <a:srgbClr val="000000"/>
                </a:solidFill>
                <a:latin typeface="Cascadia Mono" panose="020B0609020000020004" pitchFamily="49" charset="0"/>
              </a:rPr>
              <a:t> n : a)</a:t>
            </a:r>
          </a:p>
          <a:p>
            <a:pPr marL="142875" indent="0">
              <a:buNone/>
            </a:pPr>
            <a:r>
              <a:rPr lang="en-US" sz="700" dirty="0">
                <a:solidFill>
                  <a:srgbClr val="000000"/>
                </a:solidFill>
                <a:latin typeface="Cascadia Mono" panose="020B0609020000020004" pitchFamily="49" charset="0"/>
              </a:rPr>
              <a:t>   </a:t>
            </a:r>
            <a:r>
              <a:rPr lang="en-US" sz="700" dirty="0" err="1">
                <a:solidFill>
                  <a:srgbClr val="000000"/>
                </a:solidFill>
                <a:latin typeface="Cascadia Mono" panose="020B0609020000020004" pitchFamily="49" charset="0"/>
              </a:rPr>
              <a:t>cout</a:t>
            </a:r>
            <a:r>
              <a:rPr lang="en-US" sz="700" dirty="0">
                <a:solidFill>
                  <a:srgbClr val="000000"/>
                </a:solidFill>
                <a:latin typeface="Cascadia Mono" panose="020B0609020000020004" pitchFamily="49" charset="0"/>
              </a:rPr>
              <a:t> &lt;&lt; </a:t>
            </a:r>
            <a:r>
              <a:rPr lang="en-US" sz="700" dirty="0">
                <a:solidFill>
                  <a:srgbClr val="A31515"/>
                </a:solidFill>
                <a:latin typeface="Cascadia Mono" panose="020B0609020000020004" pitchFamily="49" charset="0"/>
              </a:rPr>
              <a:t>"In loop"</a:t>
            </a:r>
            <a:r>
              <a:rPr lang="en-US" sz="700" dirty="0">
                <a:solidFill>
                  <a:srgbClr val="000000"/>
                </a:solidFill>
                <a:latin typeface="Cascadia Mono" panose="020B0609020000020004" pitchFamily="49" charset="0"/>
              </a:rPr>
              <a:t> &lt;&lt; </a:t>
            </a:r>
            <a:r>
              <a:rPr lang="en-US" sz="700" dirty="0">
                <a:solidFill>
                  <a:srgbClr val="A31515"/>
                </a:solidFill>
                <a:latin typeface="Cascadia Mono" panose="020B0609020000020004" pitchFamily="49" charset="0"/>
              </a:rPr>
              <a:t>' '</a:t>
            </a:r>
            <a:r>
              <a:rPr lang="en-US" sz="700" dirty="0">
                <a:solidFill>
                  <a:srgbClr val="000000"/>
                </a:solidFill>
                <a:latin typeface="Cascadia Mono" panose="020B0609020000020004" pitchFamily="49" charset="0"/>
              </a:rPr>
              <a:t>;</a:t>
            </a:r>
          </a:p>
          <a:p>
            <a:pPr marL="142875" indent="0">
              <a:buNone/>
            </a:pPr>
            <a:r>
              <a:rPr lang="en-US" sz="700" dirty="0" err="1">
                <a:solidFill>
                  <a:srgbClr val="000000"/>
                </a:solidFill>
                <a:latin typeface="Cascadia Mono" panose="020B0609020000020004" pitchFamily="49" charset="0"/>
              </a:rPr>
              <a:t>cout</a:t>
            </a:r>
            <a:r>
              <a:rPr lang="en-US" sz="700" dirty="0">
                <a:solidFill>
                  <a:srgbClr val="000000"/>
                </a:solidFill>
                <a:latin typeface="Cascadia Mono" panose="020B0609020000020004" pitchFamily="49" charset="0"/>
              </a:rPr>
              <a:t> &lt;&lt; </a:t>
            </a:r>
            <a:r>
              <a:rPr lang="en-US" sz="700" dirty="0">
                <a:solidFill>
                  <a:srgbClr val="A31515"/>
                </a:solidFill>
                <a:latin typeface="Cascadia Mono" panose="020B0609020000020004" pitchFamily="49" charset="0"/>
              </a:rPr>
              <a:t>'\n'</a:t>
            </a:r>
            <a:r>
              <a:rPr lang="en-US" sz="700" dirty="0">
                <a:solidFill>
                  <a:srgbClr val="000000"/>
                </a:solidFill>
                <a:latin typeface="Cascadia Mono" panose="020B0609020000020004" pitchFamily="49" charset="0"/>
              </a:rPr>
              <a:t>;</a:t>
            </a:r>
          </a:p>
          <a:p>
            <a:pPr marL="142875" indent="0">
              <a:buNone/>
            </a:pPr>
            <a:endParaRPr lang="en-US" sz="700" dirty="0">
              <a:solidFill>
                <a:srgbClr val="000000"/>
              </a:solidFill>
              <a:latin typeface="Cascadia Mono" panose="020B0609020000020004" pitchFamily="49" charset="0"/>
            </a:endParaRPr>
          </a:p>
          <a:p>
            <a:pPr marL="142875" indent="0">
              <a:buNone/>
            </a:pPr>
            <a:r>
              <a:rPr lang="en-US" sz="700" dirty="0">
                <a:solidFill>
                  <a:srgbClr val="008000"/>
                </a:solidFill>
                <a:latin typeface="Cascadia Mono" panose="020B0609020000020004" pitchFamily="49" charset="0"/>
              </a:rPr>
              <a:t>// Printing string characters separately</a:t>
            </a:r>
            <a:endParaRPr lang="en-US" sz="700" dirty="0">
              <a:solidFill>
                <a:srgbClr val="000000"/>
              </a:solidFill>
              <a:latin typeface="Cascadia Mono" panose="020B0609020000020004" pitchFamily="49" charset="0"/>
            </a:endParaRPr>
          </a:p>
          <a:p>
            <a:pPr marL="142875" indent="0">
              <a:buNone/>
            </a:pPr>
            <a:r>
              <a:rPr lang="en-US" sz="700" dirty="0">
                <a:solidFill>
                  <a:srgbClr val="2B91AF"/>
                </a:solidFill>
                <a:latin typeface="Cascadia Mono" panose="020B0609020000020004" pitchFamily="49" charset="0"/>
              </a:rPr>
              <a:t>string</a:t>
            </a:r>
            <a:r>
              <a:rPr lang="en-US" sz="700" dirty="0">
                <a:solidFill>
                  <a:srgbClr val="000000"/>
                </a:solidFill>
                <a:latin typeface="Cascadia Mono" panose="020B0609020000020004" pitchFamily="49" charset="0"/>
              </a:rPr>
              <a:t> str = </a:t>
            </a:r>
            <a:r>
              <a:rPr lang="en-US" sz="700" dirty="0">
                <a:solidFill>
                  <a:srgbClr val="A31515"/>
                </a:solidFill>
                <a:latin typeface="Cascadia Mono" panose="020B0609020000020004" pitchFamily="49" charset="0"/>
              </a:rPr>
              <a:t>"Geeks"</a:t>
            </a:r>
            <a:r>
              <a:rPr lang="en-US" sz="700" dirty="0">
                <a:solidFill>
                  <a:srgbClr val="000000"/>
                </a:solidFill>
                <a:latin typeface="Cascadia Mono" panose="020B0609020000020004" pitchFamily="49" charset="0"/>
              </a:rPr>
              <a:t>;</a:t>
            </a:r>
          </a:p>
          <a:p>
            <a:pPr marL="142875" indent="0">
              <a:buNone/>
            </a:pPr>
            <a:r>
              <a:rPr lang="en-US" sz="700" dirty="0">
                <a:solidFill>
                  <a:srgbClr val="0000FF"/>
                </a:solidFill>
                <a:latin typeface="Cascadia Mono" panose="020B0609020000020004" pitchFamily="49" charset="0"/>
              </a:rPr>
              <a:t>for</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char</a:t>
            </a:r>
            <a:r>
              <a:rPr lang="en-US" sz="700" dirty="0">
                <a:solidFill>
                  <a:srgbClr val="000000"/>
                </a:solidFill>
                <a:latin typeface="Cascadia Mono" panose="020B0609020000020004" pitchFamily="49" charset="0"/>
              </a:rPr>
              <a:t> c : str)</a:t>
            </a:r>
          </a:p>
          <a:p>
            <a:pPr marL="142875" indent="0">
              <a:buNone/>
            </a:pPr>
            <a:r>
              <a:rPr lang="en-US" sz="700" dirty="0">
                <a:solidFill>
                  <a:srgbClr val="000000"/>
                </a:solidFill>
                <a:latin typeface="Cascadia Mono" panose="020B0609020000020004" pitchFamily="49" charset="0"/>
              </a:rPr>
              <a:t>   </a:t>
            </a:r>
            <a:r>
              <a:rPr lang="en-US" sz="700" dirty="0" err="1">
                <a:solidFill>
                  <a:srgbClr val="000000"/>
                </a:solidFill>
                <a:latin typeface="Cascadia Mono" panose="020B0609020000020004" pitchFamily="49" charset="0"/>
              </a:rPr>
              <a:t>cout</a:t>
            </a:r>
            <a:r>
              <a:rPr lang="en-US" sz="700" dirty="0">
                <a:solidFill>
                  <a:srgbClr val="000000"/>
                </a:solidFill>
                <a:latin typeface="Cascadia Mono" panose="020B0609020000020004" pitchFamily="49" charset="0"/>
              </a:rPr>
              <a:t> &lt;&lt; c &lt;&lt; </a:t>
            </a:r>
            <a:r>
              <a:rPr lang="en-US" sz="700" dirty="0">
                <a:solidFill>
                  <a:srgbClr val="A31515"/>
                </a:solidFill>
                <a:latin typeface="Cascadia Mono" panose="020B0609020000020004" pitchFamily="49" charset="0"/>
              </a:rPr>
              <a:t>' '</a:t>
            </a:r>
            <a:r>
              <a:rPr lang="en-US" sz="700" dirty="0">
                <a:solidFill>
                  <a:srgbClr val="000000"/>
                </a:solidFill>
                <a:latin typeface="Cascadia Mono" panose="020B0609020000020004" pitchFamily="49" charset="0"/>
              </a:rPr>
              <a:t>;</a:t>
            </a:r>
            <a:endParaRPr lang="en-US" sz="700" dirty="0"/>
          </a:p>
        </p:txBody>
      </p:sp>
      <p:sp>
        <p:nvSpPr>
          <p:cNvPr id="4" name="Slide Number Placeholder 3">
            <a:extLst>
              <a:ext uri="{FF2B5EF4-FFF2-40B4-BE49-F238E27FC236}">
                <a16:creationId xmlns:a16="http://schemas.microsoft.com/office/drawing/2014/main" id="{0F894E00-64A2-C6E2-8912-5EE0947BCC02}"/>
              </a:ext>
            </a:extLst>
          </p:cNvPr>
          <p:cNvSpPr>
            <a:spLocks noGrp="1"/>
          </p:cNvSpPr>
          <p:nvPr>
            <p:ph type="sldNum" idx="12"/>
          </p:nvPr>
        </p:nvSpPr>
        <p:spPr>
          <a:xfrm>
            <a:off x="8305800" y="181676"/>
            <a:ext cx="554100" cy="2739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smtClean="0"/>
              <a:pPr/>
              <a:t>22</a:t>
            </a:fld>
            <a:endParaRPr lang="en"/>
          </a:p>
        </p:txBody>
      </p:sp>
    </p:spTree>
    <p:extLst>
      <p:ext uri="{BB962C8B-B14F-4D97-AF65-F5344CB8AC3E}">
        <p14:creationId xmlns:p14="http://schemas.microsoft.com/office/powerpoint/2010/main" val="1489406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Pointer Math</a:t>
            </a:r>
            <a:endParaRPr sz="3600" dirty="0"/>
          </a:p>
        </p:txBody>
      </p:sp>
      <p:sp>
        <p:nvSpPr>
          <p:cNvPr id="282" name="Google Shape;282;p47"/>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EE71E4CA-6E5A-5717-6F55-6AA4F989F7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4" name="Text Placeholder 3">
            <a:extLst>
              <a:ext uri="{FF2B5EF4-FFF2-40B4-BE49-F238E27FC236}">
                <a16:creationId xmlns:a16="http://schemas.microsoft.com/office/drawing/2014/main" id="{0DCDBDE9-E1CD-565A-D99D-5DC53EEF976C}"/>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527761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6BDE-C9D3-E948-EF9F-3BD4CDE29388}"/>
              </a:ext>
            </a:extLst>
          </p:cNvPr>
          <p:cNvSpPr>
            <a:spLocks noGrp="1"/>
          </p:cNvSpPr>
          <p:nvPr>
            <p:ph type="title"/>
          </p:nvPr>
        </p:nvSpPr>
        <p:spPr/>
        <p:txBody>
          <a:bodyPr/>
          <a:lstStyle/>
          <a:p>
            <a:r>
              <a:rPr lang="en-US" dirty="0"/>
              <a:t>Pointer Math</a:t>
            </a:r>
          </a:p>
        </p:txBody>
      </p:sp>
      <p:sp>
        <p:nvSpPr>
          <p:cNvPr id="3" name="Text Placeholder 2">
            <a:extLst>
              <a:ext uri="{FF2B5EF4-FFF2-40B4-BE49-F238E27FC236}">
                <a16:creationId xmlns:a16="http://schemas.microsoft.com/office/drawing/2014/main" id="{B55CD0DC-7D0B-1831-77CD-32D9034C9496}"/>
              </a:ext>
            </a:extLst>
          </p:cNvPr>
          <p:cNvSpPr>
            <a:spLocks noGrp="1"/>
          </p:cNvSpPr>
          <p:nvPr>
            <p:ph type="body" idx="1"/>
          </p:nvPr>
        </p:nvSpPr>
        <p:spPr/>
        <p:txBody>
          <a:bodyPr/>
          <a:lstStyle/>
          <a:p>
            <a:pPr marL="114300" indent="0">
              <a:buNone/>
            </a:pPr>
            <a:r>
              <a:rPr lang="en-US" sz="1800" dirty="0"/>
              <a:t>Suppose we have:</a:t>
            </a:r>
          </a:p>
          <a:p>
            <a:pPr marL="114300" indent="0">
              <a:buNone/>
            </a:pPr>
            <a:r>
              <a:rPr lang="en-US" sz="1800" dirty="0"/>
              <a:t>int a[5] = {0, 10, 20, 30, 40};</a:t>
            </a:r>
            <a:r>
              <a:rPr lang="en-US" dirty="0"/>
              <a:t> 	// values are the index *10</a:t>
            </a:r>
            <a:endParaRPr lang="en-US" sz="1800" dirty="0"/>
          </a:p>
          <a:p>
            <a:pPr marL="114300" indent="0">
              <a:buNone/>
            </a:pPr>
            <a:r>
              <a:rPr lang="en-US" dirty="0"/>
              <a:t>int *p = a;	// both refer to </a:t>
            </a:r>
            <a:r>
              <a:rPr lang="en-US" dirty="0" err="1"/>
              <a:t>ints</a:t>
            </a:r>
            <a:endParaRPr lang="en-US" sz="1800" dirty="0"/>
          </a:p>
          <a:p>
            <a:pPr marL="114300" indent="0">
              <a:buNone/>
            </a:pPr>
            <a:endParaRPr lang="en-US" dirty="0"/>
          </a:p>
          <a:p>
            <a:pPr marL="114300" indent="0">
              <a:buNone/>
            </a:pPr>
            <a:r>
              <a:rPr lang="en-US" sz="1800" dirty="0"/>
              <a:t>Adding N to pointer p (N is an integer)	(e.g.	 p+2	)</a:t>
            </a:r>
          </a:p>
          <a:p>
            <a:pPr marL="114300" indent="0">
              <a:buNone/>
            </a:pPr>
            <a:r>
              <a:rPr lang="en-US" sz="1800" dirty="0"/>
              <a:t>is a way of saying </a:t>
            </a:r>
            <a:r>
              <a:rPr lang="en-US" sz="1800" b="1" dirty="0"/>
              <a:t>address of </a:t>
            </a:r>
            <a:r>
              <a:rPr lang="en-US" sz="1800" dirty="0"/>
              <a:t>the </a:t>
            </a:r>
            <a:r>
              <a:rPr lang="en-US" dirty="0"/>
              <a:t>value </a:t>
            </a:r>
            <a:r>
              <a:rPr lang="en-US" sz="1800" dirty="0"/>
              <a:t>N </a:t>
            </a:r>
            <a:r>
              <a:rPr lang="en-US" sz="1800" dirty="0" err="1"/>
              <a:t>ints</a:t>
            </a:r>
            <a:r>
              <a:rPr lang="en-US" sz="1800" dirty="0"/>
              <a:t> from the current address. </a:t>
            </a:r>
          </a:p>
          <a:p>
            <a:pPr marL="114300" indent="0">
              <a:buNone/>
            </a:pPr>
            <a:r>
              <a:rPr lang="en-US" dirty="0"/>
              <a:t>					</a:t>
            </a:r>
            <a:r>
              <a:rPr lang="en-US" sz="1800" dirty="0"/>
              <a:t>(e.g. p + 2* </a:t>
            </a:r>
            <a:r>
              <a:rPr lang="en-US" sz="1800" dirty="0" err="1"/>
              <a:t>sizeof</a:t>
            </a:r>
            <a:r>
              <a:rPr lang="en-US" sz="1800" dirty="0"/>
              <a:t>(int)  = ?)</a:t>
            </a:r>
          </a:p>
          <a:p>
            <a:pPr marL="114300" indent="0">
              <a:buNone/>
            </a:pPr>
            <a:r>
              <a:rPr lang="en-US" sz="1800" dirty="0"/>
              <a:t>= adds N* (</a:t>
            </a:r>
            <a:r>
              <a:rPr lang="en-US" sz="1800" dirty="0" err="1"/>
              <a:t>sizeof</a:t>
            </a:r>
            <a:r>
              <a:rPr lang="en-US" sz="1800" dirty="0"/>
              <a:t> the type) bytes to the address in p (which is also a)</a:t>
            </a:r>
          </a:p>
          <a:p>
            <a:pPr marL="114300" indent="0">
              <a:buNone/>
            </a:pPr>
            <a:endParaRPr lang="en-US" dirty="0"/>
          </a:p>
          <a:p>
            <a:pPr marL="114300" indent="0">
              <a:buNone/>
            </a:pPr>
            <a:r>
              <a:rPr lang="en-US" sz="1800" dirty="0"/>
              <a:t>So	  p+2	is the address of  	p[2]</a:t>
            </a:r>
          </a:p>
          <a:p>
            <a:pPr marL="114300" indent="0">
              <a:buNone/>
            </a:pPr>
            <a:r>
              <a:rPr lang="en-US" dirty="0"/>
              <a:t>And 	*(p+2)	=  p[2]</a:t>
            </a:r>
            <a:endParaRPr lang="en-US" sz="1800" dirty="0"/>
          </a:p>
        </p:txBody>
      </p:sp>
      <p:sp>
        <p:nvSpPr>
          <p:cNvPr id="4" name="Slide Number Placeholder 3">
            <a:extLst>
              <a:ext uri="{FF2B5EF4-FFF2-40B4-BE49-F238E27FC236}">
                <a16:creationId xmlns:a16="http://schemas.microsoft.com/office/drawing/2014/main" id="{3AACB3FB-C2A8-CF5C-2018-3729B18914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028403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7" y="171450"/>
            <a:ext cx="7305869" cy="433430"/>
          </a:xfrm>
        </p:spPr>
        <p:txBody>
          <a:bodyPr/>
          <a:lstStyle/>
          <a:p>
            <a:r>
              <a:rPr lang="en-US" sz="2700" dirty="0"/>
              <a:t>Array / Pointer Example: </a:t>
            </a:r>
            <a:r>
              <a:rPr lang="en-US" sz="2850" dirty="0"/>
              <a:t>int a[5]</a:t>
            </a:r>
          </a:p>
        </p:txBody>
      </p:sp>
      <p:graphicFrame>
        <p:nvGraphicFramePr>
          <p:cNvPr id="5" name="Table 4"/>
          <p:cNvGraphicFramePr>
            <a:graphicFrameLocks noGrp="1"/>
          </p:cNvGraphicFramePr>
          <p:nvPr>
            <p:extLst>
              <p:ext uri="{D42A27DB-BD31-4B8C-83A1-F6EECF244321}">
                <p14:modId xmlns:p14="http://schemas.microsoft.com/office/powerpoint/2010/main" val="2300551699"/>
              </p:ext>
            </p:extLst>
          </p:nvPr>
        </p:nvGraphicFramePr>
        <p:xfrm>
          <a:off x="1119673" y="604880"/>
          <a:ext cx="7305869" cy="4128597"/>
        </p:xfrm>
        <a:graphic>
          <a:graphicData uri="http://schemas.openxmlformats.org/drawingml/2006/table">
            <a:tbl>
              <a:tblPr/>
              <a:tblGrid>
                <a:gridCol w="1127752">
                  <a:extLst>
                    <a:ext uri="{9D8B030D-6E8A-4147-A177-3AD203B41FA5}">
                      <a16:colId xmlns:a16="http://schemas.microsoft.com/office/drawing/2014/main" val="20000"/>
                    </a:ext>
                  </a:extLst>
                </a:gridCol>
                <a:gridCol w="919362">
                  <a:extLst>
                    <a:ext uri="{9D8B030D-6E8A-4147-A177-3AD203B41FA5}">
                      <a16:colId xmlns:a16="http://schemas.microsoft.com/office/drawing/2014/main" val="20001"/>
                    </a:ext>
                  </a:extLst>
                </a:gridCol>
                <a:gridCol w="5258755">
                  <a:extLst>
                    <a:ext uri="{9D8B030D-6E8A-4147-A177-3AD203B41FA5}">
                      <a16:colId xmlns:a16="http://schemas.microsoft.com/office/drawing/2014/main" val="20002"/>
                    </a:ext>
                  </a:extLst>
                </a:gridCol>
              </a:tblGrid>
              <a:tr h="255067">
                <a:tc>
                  <a:txBody>
                    <a:bodyPr/>
                    <a:lstStyle/>
                    <a:p>
                      <a:pPr algn="ctr"/>
                      <a:r>
                        <a:rPr lang="en-US" sz="1400" b="1" i="0" dirty="0">
                          <a:solidFill>
                            <a:srgbClr val="006CB7"/>
                          </a:solidFill>
                          <a:effectLst/>
                          <a:latin typeface="+mn-lt"/>
                        </a:rPr>
                        <a:t>Expression</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400" b="1" i="0" dirty="0">
                          <a:solidFill>
                            <a:srgbClr val="006CB7"/>
                          </a:solidFill>
                          <a:effectLst/>
                          <a:latin typeface="+mn-lt"/>
                        </a:rPr>
                        <a:t>Value</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400" b="1" i="0" dirty="0">
                          <a:solidFill>
                            <a:srgbClr val="006CB7"/>
                          </a:solidFill>
                          <a:effectLst/>
                          <a:latin typeface="+mn-lt"/>
                        </a:rPr>
                        <a:t>Comment</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0"/>
                  </a:ext>
                </a:extLst>
              </a:tr>
              <a:tr h="443221">
                <a:tc>
                  <a:txBody>
                    <a:bodyPr/>
                    <a:lstStyle/>
                    <a:p>
                      <a:pPr algn="ctr"/>
                      <a:r>
                        <a:rPr lang="en-US" sz="1500" b="1" dirty="0">
                          <a:effectLst/>
                          <a:latin typeface="Courier New" panose="02070309020205020404" pitchFamily="49" charset="0"/>
                          <a:cs typeface="Courier New" panose="02070309020205020404" pitchFamily="49" charset="0"/>
                        </a:rPr>
                        <a:t>a</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500" b="0" i="0" dirty="0">
                          <a:solidFill>
                            <a:srgbClr val="000000"/>
                          </a:solidFill>
                          <a:effectLst/>
                          <a:latin typeface="Courier New" panose="02070309020205020404" pitchFamily="49" charset="0"/>
                          <a:cs typeface="Courier New" panose="02070309020205020404" pitchFamily="49" charset="0"/>
                        </a:rPr>
                        <a:t>20300</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500" b="0" i="0" dirty="0">
                          <a:solidFill>
                            <a:srgbClr val="000000"/>
                          </a:solidFill>
                          <a:effectLst/>
                          <a:latin typeface="+mn-lt"/>
                        </a:rPr>
                        <a:t>Starting address of the array, here assumed 20300.</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1"/>
                  </a:ext>
                </a:extLst>
              </a:tr>
              <a:tr h="571639">
                <a:tc>
                  <a:txBody>
                    <a:bodyPr/>
                    <a:lstStyle/>
                    <a:p>
                      <a:pPr algn="ctr"/>
                      <a:r>
                        <a:rPr lang="en-US" sz="1500" b="1" dirty="0">
                          <a:effectLst/>
                          <a:latin typeface="Courier New" panose="02070309020205020404" pitchFamily="49" charset="0"/>
                          <a:cs typeface="Courier New" panose="02070309020205020404" pitchFamily="49" charset="0"/>
                        </a:rPr>
                        <a:t>*a</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500" b="0" i="0" dirty="0">
                          <a:solidFill>
                            <a:srgbClr val="000000"/>
                          </a:solidFill>
                          <a:effectLst/>
                          <a:latin typeface="Courier New" panose="02070309020205020404" pitchFamily="49" charset="0"/>
                          <a:cs typeface="Courier New" panose="02070309020205020404" pitchFamily="49" charset="0"/>
                        </a:rPr>
                        <a:t>0</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500" b="0" i="0" dirty="0">
                          <a:solidFill>
                            <a:srgbClr val="000000"/>
                          </a:solidFill>
                          <a:effectLst/>
                          <a:latin typeface="+mn-lt"/>
                        </a:rPr>
                        <a:t>The value stored at that address. (The array contains values 0, 10, 20, 30 , ....)</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2"/>
                  </a:ext>
                </a:extLst>
              </a:tr>
              <a:tr h="571639">
                <a:tc>
                  <a:txBody>
                    <a:bodyPr/>
                    <a:lstStyle/>
                    <a:p>
                      <a:pPr algn="ctr"/>
                      <a:r>
                        <a:rPr lang="en-US" sz="1500" b="1" dirty="0">
                          <a:effectLst/>
                          <a:latin typeface="Courier New" panose="02070309020205020404" pitchFamily="49" charset="0"/>
                          <a:cs typeface="Courier New" panose="02070309020205020404" pitchFamily="49" charset="0"/>
                        </a:rPr>
                        <a:t>a + 1</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500" b="0" i="0" dirty="0">
                          <a:solidFill>
                            <a:srgbClr val="000000"/>
                          </a:solidFill>
                          <a:effectLst/>
                          <a:latin typeface="Courier New" panose="02070309020205020404" pitchFamily="49" charset="0"/>
                          <a:cs typeface="Courier New" panose="02070309020205020404" pitchFamily="49" charset="0"/>
                        </a:rPr>
                        <a:t>20304</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500" b="0" i="0" dirty="0">
                          <a:solidFill>
                            <a:srgbClr val="000000"/>
                          </a:solidFill>
                          <a:effectLst/>
                          <a:latin typeface="+mn-lt"/>
                        </a:rPr>
                        <a:t>The address of the </a:t>
                      </a:r>
                      <a:r>
                        <a:rPr lang="en-US" sz="1500" b="1" i="0" dirty="0">
                          <a:solidFill>
                            <a:srgbClr val="000000"/>
                          </a:solidFill>
                          <a:effectLst/>
                          <a:latin typeface="+mn-lt"/>
                        </a:rPr>
                        <a:t>next</a:t>
                      </a:r>
                      <a:r>
                        <a:rPr lang="en-US" sz="1500" b="0" i="0" dirty="0">
                          <a:solidFill>
                            <a:srgbClr val="000000"/>
                          </a:solidFill>
                          <a:effectLst/>
                          <a:latin typeface="+mn-lt"/>
                        </a:rPr>
                        <a:t> </a:t>
                      </a:r>
                      <a:r>
                        <a:rPr lang="en-US" sz="1500" b="0" i="0" dirty="0">
                          <a:solidFill>
                            <a:srgbClr val="000000"/>
                          </a:solidFill>
                          <a:effectLst/>
                          <a:latin typeface="Courier New" panose="02070309020205020404" pitchFamily="49" charset="0"/>
                          <a:cs typeface="Courier New" panose="02070309020205020404" pitchFamily="49" charset="0"/>
                        </a:rPr>
                        <a:t>int</a:t>
                      </a:r>
                      <a:r>
                        <a:rPr lang="en-US" sz="1500" b="0" i="0" dirty="0">
                          <a:solidFill>
                            <a:srgbClr val="000000"/>
                          </a:solidFill>
                          <a:effectLst/>
                          <a:latin typeface="+mn-lt"/>
                        </a:rPr>
                        <a:t> value in the array. An </a:t>
                      </a:r>
                      <a:r>
                        <a:rPr lang="en-US" sz="1500" b="0" i="0" dirty="0">
                          <a:solidFill>
                            <a:srgbClr val="000000"/>
                          </a:solidFill>
                          <a:effectLst/>
                          <a:latin typeface="Courier New" panose="02070309020205020404" pitchFamily="49" charset="0"/>
                          <a:cs typeface="Courier New" panose="02070309020205020404" pitchFamily="49" charset="0"/>
                        </a:rPr>
                        <a:t>int</a:t>
                      </a:r>
                      <a:r>
                        <a:rPr lang="en-US" sz="1500" b="0" i="0" dirty="0">
                          <a:solidFill>
                            <a:srgbClr val="000000"/>
                          </a:solidFill>
                          <a:effectLst/>
                          <a:latin typeface="+mn-lt"/>
                        </a:rPr>
                        <a:t> occupies 4 bytes.</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3"/>
                  </a:ext>
                </a:extLst>
              </a:tr>
              <a:tr h="571639">
                <a:tc>
                  <a:txBody>
                    <a:bodyPr/>
                    <a:lstStyle/>
                    <a:p>
                      <a:pPr algn="ctr"/>
                      <a:r>
                        <a:rPr lang="en-US" sz="1500" b="1" dirty="0">
                          <a:effectLst/>
                          <a:latin typeface="Courier New" panose="02070309020205020404" pitchFamily="49" charset="0"/>
                          <a:cs typeface="Courier New" panose="02070309020205020404" pitchFamily="49" charset="0"/>
                        </a:rPr>
                        <a:t>a + 3</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500" b="0" i="0" dirty="0">
                          <a:solidFill>
                            <a:srgbClr val="000000"/>
                          </a:solidFill>
                          <a:effectLst/>
                          <a:latin typeface="Courier New" panose="02070309020205020404" pitchFamily="49" charset="0"/>
                          <a:cs typeface="Courier New" panose="02070309020205020404" pitchFamily="49" charset="0"/>
                        </a:rPr>
                        <a:t>20312</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500" b="0" i="0" dirty="0">
                          <a:solidFill>
                            <a:srgbClr val="000000"/>
                          </a:solidFill>
                          <a:effectLst/>
                          <a:latin typeface="+mn-lt"/>
                        </a:rPr>
                        <a:t>The address of the element with index 3, obtained by skipping past 3 × 4 bytes.</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4"/>
                  </a:ext>
                </a:extLst>
              </a:tr>
              <a:tr h="314803">
                <a:tc>
                  <a:txBody>
                    <a:bodyPr/>
                    <a:lstStyle/>
                    <a:p>
                      <a:pPr algn="ctr"/>
                      <a:r>
                        <a:rPr lang="en-US" sz="1500" b="1" dirty="0">
                          <a:effectLst/>
                          <a:latin typeface="Courier New" panose="02070309020205020404" pitchFamily="49" charset="0"/>
                          <a:cs typeface="Courier New" panose="02070309020205020404" pitchFamily="49" charset="0"/>
                        </a:rPr>
                        <a:t>*(a+3)</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500" b="0" i="0" dirty="0">
                          <a:solidFill>
                            <a:srgbClr val="000000"/>
                          </a:solidFill>
                          <a:effectLst/>
                          <a:latin typeface="Courier New" panose="02070309020205020404" pitchFamily="49" charset="0"/>
                          <a:cs typeface="Courier New" panose="02070309020205020404" pitchFamily="49" charset="0"/>
                        </a:rPr>
                        <a:t>30</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500" b="0" i="0">
                          <a:solidFill>
                            <a:srgbClr val="000000"/>
                          </a:solidFill>
                          <a:effectLst/>
                          <a:latin typeface="+mn-lt"/>
                        </a:rPr>
                        <a:t>The value stored at address 20324.</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5"/>
                  </a:ext>
                </a:extLst>
              </a:tr>
              <a:tr h="314803">
                <a:tc>
                  <a:txBody>
                    <a:bodyPr/>
                    <a:lstStyle/>
                    <a:p>
                      <a:pPr algn="ctr"/>
                      <a:r>
                        <a:rPr lang="en-US" sz="1500" b="1" dirty="0">
                          <a:effectLst/>
                          <a:latin typeface="Courier New" panose="02070309020205020404" pitchFamily="49" charset="0"/>
                          <a:cs typeface="Courier New" panose="02070309020205020404" pitchFamily="49" charset="0"/>
                        </a:rPr>
                        <a:t>a[3]</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500" b="0" i="0" dirty="0">
                          <a:solidFill>
                            <a:srgbClr val="000000"/>
                          </a:solidFill>
                          <a:effectLst/>
                          <a:latin typeface="Courier New" panose="02070309020205020404" pitchFamily="49" charset="0"/>
                          <a:cs typeface="Courier New" panose="02070309020205020404" pitchFamily="49" charset="0"/>
                        </a:rPr>
                        <a:t>30</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500" b="0" i="0" dirty="0">
                          <a:solidFill>
                            <a:srgbClr val="000000"/>
                          </a:solidFill>
                          <a:effectLst/>
                          <a:latin typeface="+mn-lt"/>
                        </a:rPr>
                        <a:t>The same as </a:t>
                      </a:r>
                      <a:r>
                        <a:rPr lang="en-US" sz="1500" b="0" i="0" dirty="0">
                          <a:solidFill>
                            <a:srgbClr val="000000"/>
                          </a:solidFill>
                          <a:effectLst/>
                          <a:latin typeface="Courier New" panose="02070309020205020404" pitchFamily="49" charset="0"/>
                          <a:cs typeface="Courier New" panose="02070309020205020404" pitchFamily="49" charset="0"/>
                        </a:rPr>
                        <a:t>*(a + 3)</a:t>
                      </a:r>
                      <a:r>
                        <a:rPr lang="en-US" sz="1500" b="0" i="0" dirty="0">
                          <a:solidFill>
                            <a:srgbClr val="000000"/>
                          </a:solidFill>
                          <a:effectLst/>
                          <a:latin typeface="+mn-lt"/>
                        </a:rPr>
                        <a:t> by array/pointer duality.</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6"/>
                  </a:ext>
                </a:extLst>
              </a:tr>
              <a:tr h="571639">
                <a:tc>
                  <a:txBody>
                    <a:bodyPr/>
                    <a:lstStyle/>
                    <a:p>
                      <a:pPr algn="ctr"/>
                      <a:r>
                        <a:rPr lang="en-US" sz="1500" b="1" dirty="0">
                          <a:effectLst/>
                          <a:latin typeface="Courier New" panose="02070309020205020404" pitchFamily="49" charset="0"/>
                          <a:cs typeface="Courier New" panose="02070309020205020404" pitchFamily="49" charset="0"/>
                        </a:rPr>
                        <a:t>*a + 3</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500" b="0" i="0" dirty="0">
                          <a:solidFill>
                            <a:srgbClr val="000000"/>
                          </a:solidFill>
                          <a:effectLst/>
                          <a:latin typeface="Courier New" panose="02070309020205020404" pitchFamily="49" charset="0"/>
                          <a:cs typeface="Courier New" panose="02070309020205020404" pitchFamily="49" charset="0"/>
                        </a:rPr>
                        <a:t>3</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500" b="0" i="0" dirty="0">
                          <a:solidFill>
                            <a:srgbClr val="000000"/>
                          </a:solidFill>
                          <a:effectLst/>
                          <a:latin typeface="+mn-lt"/>
                        </a:rPr>
                        <a:t>The sum of </a:t>
                      </a:r>
                      <a:r>
                        <a:rPr lang="en-US" sz="1500" b="0" i="0" dirty="0">
                          <a:solidFill>
                            <a:srgbClr val="000000"/>
                          </a:solidFill>
                          <a:effectLst/>
                          <a:latin typeface="Courier New" panose="02070309020205020404" pitchFamily="49" charset="0"/>
                          <a:cs typeface="Courier New" panose="02070309020205020404" pitchFamily="49" charset="0"/>
                        </a:rPr>
                        <a:t>*a</a:t>
                      </a:r>
                      <a:r>
                        <a:rPr lang="en-US" sz="1500" b="0" i="0" dirty="0">
                          <a:solidFill>
                            <a:srgbClr val="000000"/>
                          </a:solidFill>
                          <a:effectLst/>
                          <a:latin typeface="+mn-lt"/>
                        </a:rPr>
                        <a:t> and 3. Because there are no parentheses, the * refers only to a.</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7"/>
                  </a:ext>
                </a:extLst>
              </a:tr>
              <a:tr h="506527">
                <a:tc>
                  <a:txBody>
                    <a:bodyPr/>
                    <a:lstStyle/>
                    <a:p>
                      <a:pPr algn="ctr"/>
                      <a:r>
                        <a:rPr lang="en-US" sz="1500" b="1" dirty="0">
                          <a:effectLst/>
                          <a:latin typeface="Courier New" panose="02070309020205020404" pitchFamily="49" charset="0"/>
                          <a:cs typeface="Courier New" panose="02070309020205020404" pitchFamily="49" charset="0"/>
                        </a:rPr>
                        <a:t>&amp;a[3]</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500" b="0" i="0" dirty="0">
                          <a:solidFill>
                            <a:srgbClr val="000000"/>
                          </a:solidFill>
                          <a:effectLst/>
                          <a:latin typeface="Courier New" panose="02070309020205020404" pitchFamily="49" charset="0"/>
                          <a:cs typeface="Courier New" panose="02070309020205020404" pitchFamily="49" charset="0"/>
                        </a:rPr>
                        <a:t>20312</a:t>
                      </a: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500" b="0" i="0" dirty="0">
                          <a:solidFill>
                            <a:srgbClr val="000000"/>
                          </a:solidFill>
                          <a:effectLst/>
                          <a:latin typeface="+mn-lt"/>
                        </a:rPr>
                        <a:t>The address of the element with index 3, the same as </a:t>
                      </a:r>
                      <a:r>
                        <a:rPr lang="en-US" sz="1500" b="0" i="0" dirty="0">
                          <a:solidFill>
                            <a:srgbClr val="000000"/>
                          </a:solidFill>
                          <a:effectLst/>
                          <a:latin typeface="Courier New" panose="02070309020205020404" pitchFamily="49" charset="0"/>
                          <a:cs typeface="Courier New" panose="02070309020205020404" pitchFamily="49" charset="0"/>
                        </a:rPr>
                        <a:t>a + 3</a:t>
                      </a:r>
                      <a:endParaRPr lang="en-US" sz="1500" b="0" i="0" dirty="0">
                        <a:solidFill>
                          <a:srgbClr val="000000"/>
                        </a:solidFill>
                        <a:effectLst/>
                        <a:latin typeface="+mn-lt"/>
                      </a:endParaRPr>
                    </a:p>
                  </a:txBody>
                  <a:tcPr marL="22766" marR="26561" marT="22766" marB="265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15340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6"/>
          <p:cNvSpPr txBox="1">
            <a:spLocks noGrp="1"/>
          </p:cNvSpPr>
          <p:nvPr>
            <p:ph type="title"/>
          </p:nvPr>
        </p:nvSpPr>
        <p:spPr>
          <a:xfrm>
            <a:off x="498474" y="363070"/>
            <a:ext cx="7556400" cy="83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Pointer Arithmetic</a:t>
            </a:r>
            <a:endParaRPr/>
          </a:p>
        </p:txBody>
      </p:sp>
      <p:sp>
        <p:nvSpPr>
          <p:cNvPr id="276" name="Google Shape;276;p46"/>
          <p:cNvSpPr txBox="1">
            <a:spLocks noGrp="1"/>
          </p:cNvSpPr>
          <p:nvPr>
            <p:ph type="body" idx="1"/>
          </p:nvPr>
        </p:nvSpPr>
        <p:spPr>
          <a:xfrm>
            <a:off x="498474" y="1485900"/>
            <a:ext cx="7556400" cy="3108600"/>
          </a:xfrm>
          <a:prstGeom prst="rect">
            <a:avLst/>
          </a:prstGeom>
        </p:spPr>
        <p:txBody>
          <a:bodyPr spcFirstLastPara="1" wrap="square" lIns="91425" tIns="9125" rIns="91425" bIns="9125" anchor="t" anchorCtr="0">
            <a:noAutofit/>
          </a:bodyPr>
          <a:lstStyle/>
          <a:p>
            <a:pPr marL="457200" lvl="0" indent="-314325" algn="l" rtl="0">
              <a:spcBef>
                <a:spcPts val="0"/>
              </a:spcBef>
              <a:spcAft>
                <a:spcPts val="0"/>
              </a:spcAft>
              <a:buSzPts val="1350"/>
              <a:buChar char="●"/>
            </a:pPr>
            <a:r>
              <a:rPr lang="en" dirty="0"/>
              <a:t>By adding or subtracting, we can navigate through an array:</a:t>
            </a:r>
            <a:endParaRPr dirty="0"/>
          </a:p>
          <a:p>
            <a:pPr marL="0" lvl="0" indent="0" algn="l" rtl="0">
              <a:spcBef>
                <a:spcPts val="0"/>
              </a:spcBef>
              <a:spcAft>
                <a:spcPts val="0"/>
              </a:spcAft>
              <a:buNone/>
            </a:pPr>
            <a:r>
              <a:rPr lang="en" b="1" dirty="0">
                <a:latin typeface="Courier New"/>
                <a:ea typeface="Courier New"/>
                <a:cs typeface="Courier New"/>
                <a:sym typeface="Courier New"/>
              </a:rPr>
              <a:t>for (int i = 0; i &lt; arraySize; i++)</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cout &lt;&lt; *(p + i) &lt;&lt; " “ &lt;&lt; endl;</a:t>
            </a:r>
          </a:p>
          <a:p>
            <a:pPr marL="0" lvl="0" indent="0" algn="l" rtl="0">
              <a:spcBef>
                <a:spcPts val="0"/>
              </a:spcBef>
              <a:spcAft>
                <a:spcPts val="0"/>
              </a:spcAft>
              <a:buNone/>
            </a:pPr>
            <a:endParaRPr b="1" dirty="0">
              <a:latin typeface="Courier New"/>
              <a:ea typeface="Courier New"/>
              <a:cs typeface="Courier New"/>
              <a:sym typeface="Courier New"/>
            </a:endParaRPr>
          </a:p>
          <a:p>
            <a:pPr marL="457200" lvl="0" indent="-314325" algn="l" rtl="0">
              <a:spcBef>
                <a:spcPts val="0"/>
              </a:spcBef>
              <a:spcAft>
                <a:spcPts val="0"/>
              </a:spcAft>
              <a:buSzPts val="1350"/>
              <a:buChar char="●"/>
            </a:pPr>
            <a:r>
              <a:rPr lang="en" dirty="0"/>
              <a:t>This works identically to iterating through the array the usual way.</a:t>
            </a:r>
          </a:p>
          <a:p>
            <a:pPr marL="457200" lvl="0" indent="-314325" algn="l" rtl="0">
              <a:spcBef>
                <a:spcPts val="0"/>
              </a:spcBef>
              <a:spcAft>
                <a:spcPts val="0"/>
              </a:spcAft>
              <a:buSzPts val="1350"/>
              <a:buChar char="●"/>
            </a:pPr>
            <a:endParaRPr dirty="0"/>
          </a:p>
          <a:p>
            <a:pPr marL="457200" lvl="0" indent="-314325" algn="l" rtl="0">
              <a:spcBef>
                <a:spcPts val="0"/>
              </a:spcBef>
              <a:spcAft>
                <a:spcPts val="0"/>
              </a:spcAft>
              <a:buSzPts val="1350"/>
              <a:buChar char="●"/>
            </a:pPr>
            <a:r>
              <a:rPr lang="en" dirty="0"/>
              <a:t>You can also use ++ and -- to navigate forward and backward through the pointer’s memory addresses.</a:t>
            </a:r>
            <a:endParaRPr dirty="0"/>
          </a:p>
        </p:txBody>
      </p:sp>
      <p:sp>
        <p:nvSpPr>
          <p:cNvPr id="2" name="Slide Number Placeholder 1">
            <a:extLst>
              <a:ext uri="{FF2B5EF4-FFF2-40B4-BE49-F238E27FC236}">
                <a16:creationId xmlns:a16="http://schemas.microsoft.com/office/drawing/2014/main" id="{3C41F272-72E5-620B-AFC9-BB099C81F4D2}"/>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556916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6"/>
          <p:cNvSpPr txBox="1">
            <a:spLocks noGrp="1"/>
          </p:cNvSpPr>
          <p:nvPr>
            <p:ph type="title"/>
          </p:nvPr>
        </p:nvSpPr>
        <p:spPr>
          <a:xfrm>
            <a:off x="498474" y="363070"/>
            <a:ext cx="7556400" cy="83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Pointer Arithmetic</a:t>
            </a:r>
            <a:endParaRPr/>
          </a:p>
        </p:txBody>
      </p:sp>
      <p:sp>
        <p:nvSpPr>
          <p:cNvPr id="276" name="Google Shape;276;p46"/>
          <p:cNvSpPr txBox="1">
            <a:spLocks noGrp="1"/>
          </p:cNvSpPr>
          <p:nvPr>
            <p:ph type="body" idx="1"/>
          </p:nvPr>
        </p:nvSpPr>
        <p:spPr>
          <a:xfrm>
            <a:off x="498474" y="1485900"/>
            <a:ext cx="7556400" cy="3108600"/>
          </a:xfrm>
          <a:prstGeom prst="rect">
            <a:avLst/>
          </a:prstGeom>
        </p:spPr>
        <p:txBody>
          <a:bodyPr spcFirstLastPara="1" wrap="square" lIns="91425" tIns="9125" rIns="91425" bIns="9125" anchor="t" anchorCtr="0">
            <a:noAutofit/>
          </a:bodyPr>
          <a:lstStyle/>
          <a:p>
            <a:pPr marL="142875" lvl="0" indent="0" algn="l" rtl="0">
              <a:spcBef>
                <a:spcPts val="0"/>
              </a:spcBef>
              <a:spcAft>
                <a:spcPts val="0"/>
              </a:spcAft>
              <a:buSzPts val="1350"/>
              <a:buNone/>
            </a:pPr>
            <a:r>
              <a:rPr lang="en" dirty="0"/>
              <a:t>If you have two pointers to ints in</a:t>
            </a:r>
            <a:r>
              <a:rPr lang="en-US" dirty="0"/>
              <a:t> t</a:t>
            </a:r>
            <a:r>
              <a:rPr lang="en" dirty="0"/>
              <a:t>he same array:</a:t>
            </a:r>
          </a:p>
          <a:p>
            <a:pPr marL="142875" lvl="0" indent="0" algn="l" rtl="0">
              <a:spcBef>
                <a:spcPts val="0"/>
              </a:spcBef>
              <a:spcAft>
                <a:spcPts val="0"/>
              </a:spcAft>
              <a:buSzPts val="1350"/>
              <a:buNone/>
            </a:pPr>
            <a:endParaRPr lang="en" dirty="0"/>
          </a:p>
          <a:p>
            <a:pPr marL="142875" lvl="0" indent="0" algn="l" rtl="0">
              <a:spcBef>
                <a:spcPts val="0"/>
              </a:spcBef>
              <a:spcAft>
                <a:spcPts val="0"/>
              </a:spcAft>
              <a:buSzPts val="1350"/>
              <a:buNone/>
            </a:pPr>
            <a:r>
              <a:rPr lang="en" dirty="0"/>
              <a:t>int *p1, *p2; </a:t>
            </a:r>
          </a:p>
          <a:p>
            <a:pPr marL="142875" lvl="0" indent="0" algn="l" rtl="0">
              <a:spcBef>
                <a:spcPts val="0"/>
              </a:spcBef>
              <a:spcAft>
                <a:spcPts val="0"/>
              </a:spcAft>
              <a:buSzPts val="1350"/>
              <a:buNone/>
            </a:pPr>
            <a:r>
              <a:rPr lang="en" dirty="0"/>
              <a:t>	// let p1 point to an element in the 1</a:t>
            </a:r>
            <a:r>
              <a:rPr lang="en" baseline="30000" dirty="0"/>
              <a:t>st</a:t>
            </a:r>
            <a:r>
              <a:rPr lang="en" dirty="0"/>
              <a:t> half of the array</a:t>
            </a:r>
          </a:p>
          <a:p>
            <a:pPr marL="142875" lvl="0" indent="0" algn="l" rtl="0">
              <a:spcBef>
                <a:spcPts val="0"/>
              </a:spcBef>
              <a:spcAft>
                <a:spcPts val="0"/>
              </a:spcAft>
              <a:buSzPts val="1350"/>
              <a:buNone/>
            </a:pPr>
            <a:r>
              <a:rPr lang="en" dirty="0"/>
              <a:t>	// let p2 point to an element in the 2</a:t>
            </a:r>
            <a:r>
              <a:rPr lang="en" baseline="30000" dirty="0"/>
              <a:t>nd</a:t>
            </a:r>
            <a:r>
              <a:rPr lang="en" dirty="0"/>
              <a:t>  half of the array</a:t>
            </a:r>
          </a:p>
          <a:p>
            <a:pPr marL="142875" lvl="0" indent="0" algn="l" rtl="0">
              <a:spcBef>
                <a:spcPts val="0"/>
              </a:spcBef>
              <a:spcAft>
                <a:spcPts val="0"/>
              </a:spcAft>
              <a:buSzPts val="1350"/>
              <a:buNone/>
            </a:pPr>
            <a:endParaRPr lang="en" dirty="0"/>
          </a:p>
          <a:p>
            <a:pPr marL="457200" lvl="0" indent="-314325" algn="l" rtl="0">
              <a:spcBef>
                <a:spcPts val="0"/>
              </a:spcBef>
              <a:spcAft>
                <a:spcPts val="0"/>
              </a:spcAft>
              <a:buSzPts val="1350"/>
              <a:buChar char="●"/>
            </a:pPr>
            <a:r>
              <a:rPr lang="en" dirty="0"/>
              <a:t>If we subtract the two pointers (e.g.  p2-p1), we get:</a:t>
            </a:r>
          </a:p>
          <a:p>
            <a:pPr marL="628650" lvl="1" indent="0">
              <a:spcBef>
                <a:spcPts val="0"/>
              </a:spcBef>
              <a:buNone/>
            </a:pPr>
            <a:r>
              <a:rPr lang="en" sz="2000" dirty="0">
                <a:solidFill>
                  <a:srgbClr val="FF0000"/>
                </a:solidFill>
              </a:rPr>
              <a:t>the number of elements between them</a:t>
            </a:r>
            <a:endParaRPr sz="2000" dirty="0">
              <a:solidFill>
                <a:srgbClr val="FF0000"/>
              </a:solidFill>
            </a:endParaRPr>
          </a:p>
          <a:p>
            <a:pPr marL="45720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3C41F272-72E5-620B-AFC9-BB099C81F4D2}"/>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917851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68"/>
        <p:cNvGrpSpPr/>
        <p:nvPr/>
      </p:nvGrpSpPr>
      <p:grpSpPr>
        <a:xfrm>
          <a:off x="0" y="0"/>
          <a:ext cx="0" cy="0"/>
          <a:chOff x="0" y="0"/>
          <a:chExt cx="0" cy="0"/>
        </a:xfrm>
      </p:grpSpPr>
      <p:sp>
        <p:nvSpPr>
          <p:cNvPr id="269" name="Google Shape;269;p45"/>
          <p:cNvSpPr txBox="1">
            <a:spLocks noGrp="1"/>
          </p:cNvSpPr>
          <p:nvPr>
            <p:ph type="title"/>
          </p:nvPr>
        </p:nvSpPr>
        <p:spPr>
          <a:xfrm>
            <a:off x="498474" y="363070"/>
            <a:ext cx="7556400" cy="83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Pointer Arithmetic</a:t>
            </a:r>
            <a:endParaRPr/>
          </a:p>
        </p:txBody>
      </p:sp>
      <p:sp>
        <p:nvSpPr>
          <p:cNvPr id="270" name="Google Shape;270;p45"/>
          <p:cNvSpPr txBox="1">
            <a:spLocks noGrp="1"/>
          </p:cNvSpPr>
          <p:nvPr>
            <p:ph type="body" idx="1"/>
          </p:nvPr>
        </p:nvSpPr>
        <p:spPr>
          <a:xfrm>
            <a:off x="498474" y="1485900"/>
            <a:ext cx="8361426" cy="3108600"/>
          </a:xfrm>
          <a:prstGeom prst="rect">
            <a:avLst/>
          </a:prstGeom>
        </p:spPr>
        <p:txBody>
          <a:bodyPr spcFirstLastPara="1" wrap="square" lIns="91425" tIns="9125" rIns="91425" bIns="9125" anchor="t" anchorCtr="0">
            <a:noAutofit/>
          </a:bodyPr>
          <a:lstStyle/>
          <a:p>
            <a:pPr marL="142875" lvl="0" indent="0" algn="l" rtl="0">
              <a:spcBef>
                <a:spcPts val="0"/>
              </a:spcBef>
              <a:spcAft>
                <a:spcPts val="0"/>
              </a:spcAft>
              <a:buSzPts val="1350"/>
              <a:buNone/>
            </a:pPr>
            <a:r>
              <a:rPr lang="en" dirty="0"/>
              <a:t>Given the following array:</a:t>
            </a:r>
          </a:p>
          <a:p>
            <a:pPr marL="142875" lvl="0" indent="0" algn="l" rtl="0">
              <a:spcBef>
                <a:spcPts val="0"/>
              </a:spcBef>
              <a:spcAft>
                <a:spcPts val="0"/>
              </a:spcAft>
              <a:buSzPts val="1350"/>
              <a:buNone/>
            </a:pPr>
            <a:r>
              <a:rPr lang="en-US" dirty="0"/>
              <a:t>int kit[5];</a:t>
            </a:r>
          </a:p>
          <a:p>
            <a:pPr marL="142875" lvl="0" indent="0" algn="l" rtl="0">
              <a:spcBef>
                <a:spcPts val="0"/>
              </a:spcBef>
              <a:spcAft>
                <a:spcPts val="0"/>
              </a:spcAft>
              <a:buSzPts val="1350"/>
              <a:buNone/>
            </a:pPr>
            <a:r>
              <a:rPr lang="en-US" dirty="0"/>
              <a:t>    int* kp0 = &amp;kit[0];</a:t>
            </a:r>
          </a:p>
          <a:p>
            <a:pPr marL="142875" lvl="0" indent="0" algn="l" rtl="0">
              <a:spcBef>
                <a:spcPts val="0"/>
              </a:spcBef>
              <a:spcAft>
                <a:spcPts val="0"/>
              </a:spcAft>
              <a:buSzPts val="1350"/>
              <a:buNone/>
            </a:pPr>
            <a:r>
              <a:rPr lang="en-US" dirty="0"/>
              <a:t>    int* kp1 = &amp;kit[1];</a:t>
            </a:r>
          </a:p>
          <a:p>
            <a:pPr marL="142875" lvl="0" indent="0" algn="l" rtl="0">
              <a:spcBef>
                <a:spcPts val="0"/>
              </a:spcBef>
              <a:spcAft>
                <a:spcPts val="0"/>
              </a:spcAft>
              <a:buSzPts val="1350"/>
              <a:buNone/>
            </a:pPr>
            <a:r>
              <a:rPr lang="en-US" dirty="0"/>
              <a:t>    int* kp2 = &amp;kit[2];</a:t>
            </a:r>
          </a:p>
          <a:p>
            <a:pPr marL="142875" lvl="0" indent="0" algn="l" rtl="0">
              <a:spcBef>
                <a:spcPts val="0"/>
              </a:spcBef>
              <a:spcAft>
                <a:spcPts val="0"/>
              </a:spcAft>
              <a:buSzPts val="1350"/>
              <a:buNone/>
            </a:pPr>
            <a:r>
              <a:rPr lang="en-US" dirty="0"/>
              <a:t>    </a:t>
            </a:r>
            <a:r>
              <a:rPr lang="en-US" dirty="0" err="1"/>
              <a:t>cout</a:t>
            </a:r>
            <a:r>
              <a:rPr lang="en-US" dirty="0"/>
              <a:t> &lt;&lt; "kp0  is at memory loc " &lt;&lt; kp0 &lt;&lt; " in decimal: " &lt;&lt; (long) kp0 &lt;&lt; </a:t>
            </a:r>
            <a:r>
              <a:rPr lang="en-US" dirty="0" err="1"/>
              <a:t>endl</a:t>
            </a:r>
            <a:r>
              <a:rPr lang="en-US" dirty="0"/>
              <a:t>;</a:t>
            </a:r>
          </a:p>
          <a:p>
            <a:pPr marL="142875" lvl="0" indent="0" algn="l" rtl="0">
              <a:spcBef>
                <a:spcPts val="0"/>
              </a:spcBef>
              <a:spcAft>
                <a:spcPts val="0"/>
              </a:spcAft>
              <a:buSzPts val="1350"/>
              <a:buNone/>
            </a:pPr>
            <a:r>
              <a:rPr lang="en-US" dirty="0"/>
              <a:t>    </a:t>
            </a:r>
            <a:r>
              <a:rPr lang="en-US" dirty="0" err="1"/>
              <a:t>cout</a:t>
            </a:r>
            <a:r>
              <a:rPr lang="en-US" dirty="0"/>
              <a:t> &lt;&lt; "kp1  is at memory loc " &lt;&lt; kp1 &lt;&lt; " in decimal: " &lt;&lt; (long)kp1 &lt;&lt; </a:t>
            </a:r>
            <a:r>
              <a:rPr lang="en-US" dirty="0" err="1"/>
              <a:t>endl</a:t>
            </a:r>
            <a:r>
              <a:rPr lang="en-US" dirty="0"/>
              <a:t>;</a:t>
            </a:r>
          </a:p>
          <a:p>
            <a:pPr marL="142875" lvl="0" indent="0" algn="l" rtl="0">
              <a:spcBef>
                <a:spcPts val="0"/>
              </a:spcBef>
              <a:spcAft>
                <a:spcPts val="0"/>
              </a:spcAft>
              <a:buSzPts val="1350"/>
              <a:buNone/>
            </a:pPr>
            <a:r>
              <a:rPr lang="en-US" dirty="0"/>
              <a:t>    </a:t>
            </a:r>
            <a:r>
              <a:rPr lang="en-US" dirty="0" err="1"/>
              <a:t>cout</a:t>
            </a:r>
            <a:r>
              <a:rPr lang="en-US" dirty="0"/>
              <a:t> &lt;&lt; "kp2  is at memory loc " &lt;&lt; kp2 &lt;&lt; " in decimal: " &lt;&lt; (long)kp2 &lt;&lt; </a:t>
            </a:r>
            <a:r>
              <a:rPr lang="en-US" dirty="0" err="1"/>
              <a:t>endl</a:t>
            </a:r>
            <a:r>
              <a:rPr lang="en-US" dirty="0"/>
              <a:t>;</a:t>
            </a:r>
          </a:p>
          <a:p>
            <a:pPr marL="142875" lvl="0" indent="0" algn="l" rtl="0">
              <a:spcBef>
                <a:spcPts val="0"/>
              </a:spcBef>
              <a:spcAft>
                <a:spcPts val="0"/>
              </a:spcAft>
              <a:buSzPts val="1350"/>
              <a:buNone/>
            </a:pPr>
            <a:r>
              <a:rPr lang="en-US" dirty="0"/>
              <a:t>    kp0 += 2;</a:t>
            </a:r>
          </a:p>
          <a:p>
            <a:pPr marL="142875" lvl="0" indent="0" algn="l" rtl="0">
              <a:spcBef>
                <a:spcPts val="0"/>
              </a:spcBef>
              <a:spcAft>
                <a:spcPts val="0"/>
              </a:spcAft>
              <a:buSzPts val="1350"/>
              <a:buNone/>
            </a:pPr>
            <a:r>
              <a:rPr lang="en-US" dirty="0"/>
              <a:t>    // what does kptr0 now point to? </a:t>
            </a:r>
          </a:p>
          <a:p>
            <a:pPr marL="142875" lvl="0" indent="0" algn="l" rtl="0">
              <a:spcBef>
                <a:spcPts val="0"/>
              </a:spcBef>
              <a:spcAft>
                <a:spcPts val="0"/>
              </a:spcAft>
              <a:buSzPts val="1350"/>
              <a:buNone/>
            </a:pPr>
            <a:r>
              <a:rPr lang="en-US" dirty="0"/>
              <a:t>    </a:t>
            </a:r>
            <a:r>
              <a:rPr lang="en-US" dirty="0" err="1"/>
              <a:t>cout</a:t>
            </a:r>
            <a:r>
              <a:rPr lang="en-US" dirty="0"/>
              <a:t> &lt;&lt; "kptr0  is at memory loc " &lt;&lt; kp0 &lt;&lt; " in decimal: " &lt;&lt; (long)kp0 &lt;&lt; </a:t>
            </a:r>
            <a:r>
              <a:rPr lang="en-US" dirty="0" err="1"/>
              <a:t>endl</a:t>
            </a:r>
            <a:r>
              <a:rPr lang="en-US" dirty="0"/>
              <a:t>;</a:t>
            </a:r>
            <a:endParaRPr dirty="0"/>
          </a:p>
        </p:txBody>
      </p:sp>
      <p:sp>
        <p:nvSpPr>
          <p:cNvPr id="2" name="Slide Number Placeholder 1">
            <a:extLst>
              <a:ext uri="{FF2B5EF4-FFF2-40B4-BE49-F238E27FC236}">
                <a16:creationId xmlns:a16="http://schemas.microsoft.com/office/drawing/2014/main" id="{F8FC3973-30FB-FF73-6997-F02973A6ACBF}"/>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92254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171450"/>
            <a:ext cx="5829300" cy="495475"/>
          </a:xfrm>
        </p:spPr>
        <p:txBody>
          <a:bodyPr/>
          <a:lstStyle/>
          <a:p>
            <a:r>
              <a:rPr lang="en-US" dirty="0"/>
              <a:t>Practice 1</a:t>
            </a:r>
          </a:p>
        </p:txBody>
      </p:sp>
      <p:sp>
        <p:nvSpPr>
          <p:cNvPr id="3" name="Content Placeholder 2"/>
          <p:cNvSpPr>
            <a:spLocks noGrp="1"/>
          </p:cNvSpPr>
          <p:nvPr>
            <p:ph idx="1"/>
          </p:nvPr>
        </p:nvSpPr>
        <p:spPr>
          <a:xfrm>
            <a:off x="1235528" y="622357"/>
            <a:ext cx="5883729" cy="4221786"/>
          </a:xfrm>
        </p:spPr>
        <p:txBody>
          <a:bodyPr/>
          <a:lstStyle/>
          <a:p>
            <a:pPr marL="0" indent="0">
              <a:buNone/>
            </a:pPr>
            <a:r>
              <a:rPr lang="en-US" sz="1500" dirty="0"/>
              <a:t>Two groups jointly charter a bus and fill it with travelers. A variable </a:t>
            </a:r>
          </a:p>
          <a:p>
            <a:pPr marL="0" indent="0" algn="ctr">
              <a:buNone/>
            </a:pP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count = 0;</a:t>
            </a:r>
          </a:p>
          <a:p>
            <a:pPr marL="0" indent="0">
              <a:buNone/>
            </a:pPr>
            <a:r>
              <a:rPr lang="en-US" sz="1500" dirty="0"/>
              <a:t>is to be accessed through two pointers </a:t>
            </a:r>
            <a:r>
              <a:rPr lang="en-US" sz="1500" dirty="0">
                <a:latin typeface="Courier New" panose="02070309020205020404" pitchFamily="49" charset="0"/>
                <a:cs typeface="Courier New" panose="02070309020205020404" pitchFamily="49" charset="0"/>
              </a:rPr>
              <a:t>p</a:t>
            </a:r>
            <a:r>
              <a:rPr lang="en-US" sz="1500" dirty="0"/>
              <a:t> and </a:t>
            </a:r>
            <a:r>
              <a:rPr lang="en-US" sz="1500" dirty="0">
                <a:latin typeface="Courier New" panose="02070309020205020404" pitchFamily="49" charset="0"/>
                <a:cs typeface="Courier New" panose="02070309020205020404" pitchFamily="49" charset="0"/>
              </a:rPr>
              <a:t>q</a:t>
            </a:r>
            <a:r>
              <a:rPr lang="en-US" sz="1500" dirty="0"/>
              <a:t>.</a:t>
            </a:r>
          </a:p>
          <a:p>
            <a:pPr marL="0" indent="0">
              <a:buNone/>
            </a:pPr>
            <a:endParaRPr lang="en-US" dirty="0"/>
          </a:p>
          <a:p>
            <a:pPr marL="342900" indent="-342900">
              <a:spcBef>
                <a:spcPts val="450"/>
              </a:spcBef>
              <a:buFont typeface="+mj-lt"/>
              <a:buAutoNum type="arabicPeriod"/>
            </a:pPr>
            <a:r>
              <a:rPr lang="en-US" sz="1500" dirty="0"/>
              <a:t>Declare the pointer variable </a:t>
            </a:r>
            <a:r>
              <a:rPr lang="en-US" sz="1500" dirty="0">
                <a:latin typeface="Courier New" panose="02070309020205020404" pitchFamily="49" charset="0"/>
                <a:cs typeface="Courier New" panose="02070309020205020404" pitchFamily="49" charset="0"/>
              </a:rPr>
              <a:t>p</a:t>
            </a:r>
            <a:r>
              <a:rPr lang="en-US" sz="1500" dirty="0"/>
              <a:t>. Do not initialize: 		</a:t>
            </a:r>
          </a:p>
          <a:p>
            <a:pPr marL="342900" indent="-342900">
              <a:spcBef>
                <a:spcPts val="450"/>
              </a:spcBef>
              <a:buFont typeface="+mj-lt"/>
              <a:buAutoNum type="arabicPeriod"/>
            </a:pPr>
            <a:r>
              <a:rPr lang="en-US" sz="1500" dirty="0"/>
              <a:t>Initialize p with the address of </a:t>
            </a:r>
            <a:r>
              <a:rPr lang="en-US" sz="1500" dirty="0">
                <a:latin typeface="Courier New" panose="02070309020205020404" pitchFamily="49" charset="0"/>
                <a:cs typeface="Courier New" panose="02070309020205020404" pitchFamily="49" charset="0"/>
              </a:rPr>
              <a:t>count:	</a:t>
            </a:r>
          </a:p>
          <a:p>
            <a:pPr marL="342900" indent="-342900">
              <a:spcBef>
                <a:spcPts val="450"/>
              </a:spcBef>
              <a:buFont typeface="+mj-lt"/>
              <a:buAutoNum type="arabicPeriod"/>
            </a:pPr>
            <a:r>
              <a:rPr lang="en-US" sz="1500" dirty="0"/>
              <a:t>Complete this statement to check whether there is space in the bus for another passenger, using the pointer </a:t>
            </a:r>
            <a:r>
              <a:rPr lang="en-US" sz="1500" dirty="0">
                <a:latin typeface="Courier New" panose="02070309020205020404" pitchFamily="49" charset="0"/>
                <a:cs typeface="Courier New" panose="02070309020205020404" pitchFamily="49" charset="0"/>
              </a:rPr>
              <a:t>p</a:t>
            </a:r>
            <a:r>
              <a:rPr lang="en-US" sz="1500" dirty="0"/>
              <a:t>:</a:t>
            </a:r>
          </a:p>
          <a:p>
            <a:pPr marL="642938" lvl="1" indent="-342900">
              <a:spcBef>
                <a:spcPts val="450"/>
              </a:spcBef>
              <a:buFont typeface="Arial" panose="020B0604020202020204" pitchFamily="34" charset="0"/>
              <a:buChar char="•"/>
            </a:pPr>
            <a:r>
              <a:rPr lang="en-US" sz="1500" dirty="0">
                <a:latin typeface="Courier New" panose="02070309020205020404" pitchFamily="49" charset="0"/>
                <a:cs typeface="Courier New" panose="02070309020205020404" pitchFamily="49" charset="0"/>
              </a:rPr>
              <a:t>if (________________ &lt; CAPACITY)</a:t>
            </a:r>
          </a:p>
          <a:p>
            <a:pPr marL="342900" indent="-342900">
              <a:spcBef>
                <a:spcPts val="450"/>
              </a:spcBef>
              <a:buFont typeface="+mj-lt"/>
              <a:buAutoNum type="arabicPeriod"/>
            </a:pPr>
            <a:r>
              <a:rPr lang="en-US" sz="1500" dirty="0"/>
              <a:t>Increment the value to which </a:t>
            </a:r>
            <a:r>
              <a:rPr lang="en-US" sz="1500" dirty="0">
                <a:latin typeface="Courier New" panose="02070309020205020404" pitchFamily="49" charset="0"/>
                <a:cs typeface="Courier New" panose="02070309020205020404" pitchFamily="49" charset="0"/>
              </a:rPr>
              <a:t>p</a:t>
            </a:r>
            <a:r>
              <a:rPr lang="en-US" sz="1500" dirty="0"/>
              <a:t> points, using </a:t>
            </a:r>
            <a:r>
              <a:rPr lang="en-US" sz="1500" dirty="0">
                <a:latin typeface="Courier New" panose="02070309020205020404" pitchFamily="49" charset="0"/>
                <a:cs typeface="Courier New" panose="02070309020205020404" pitchFamily="49" charset="0"/>
              </a:rPr>
              <a:t>++</a:t>
            </a:r>
            <a:r>
              <a:rPr lang="en-US" sz="1500" dirty="0"/>
              <a:t>:		</a:t>
            </a:r>
          </a:p>
          <a:p>
            <a:pPr marL="342900" indent="-342900">
              <a:spcBef>
                <a:spcPts val="450"/>
              </a:spcBef>
              <a:buFont typeface="+mj-lt"/>
              <a:buAutoNum type="arabicPeriod"/>
            </a:pPr>
            <a:r>
              <a:rPr lang="en-US" sz="1500" dirty="0"/>
              <a:t>Declare the pointer variable </a:t>
            </a:r>
            <a:r>
              <a:rPr lang="en-US" sz="1500" dirty="0">
                <a:latin typeface="Courier New" panose="02070309020205020404" pitchFamily="49" charset="0"/>
                <a:cs typeface="Courier New" panose="02070309020205020404" pitchFamily="49" charset="0"/>
              </a:rPr>
              <a:t>q</a:t>
            </a:r>
            <a:r>
              <a:rPr lang="en-US" sz="1500" dirty="0"/>
              <a:t> and initialize it with </a:t>
            </a:r>
            <a:r>
              <a:rPr lang="en-US" dirty="0">
                <a:latin typeface="Courier New" panose="02070309020205020404" pitchFamily="49" charset="0"/>
                <a:cs typeface="Courier New" panose="02070309020205020404" pitchFamily="49" charset="0"/>
              </a:rPr>
              <a:t>p</a:t>
            </a:r>
            <a:r>
              <a:rPr lang="en-US" dirty="0"/>
              <a:t>:</a:t>
            </a:r>
          </a:p>
        </p:txBody>
      </p:sp>
    </p:spTree>
    <p:extLst>
      <p:ext uri="{BB962C8B-B14F-4D97-AF65-F5344CB8AC3E}">
        <p14:creationId xmlns:p14="http://schemas.microsoft.com/office/powerpoint/2010/main" val="259037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498474" y="363070"/>
            <a:ext cx="7556400" cy="83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1100"/>
              <a:buFont typeface="Arial"/>
              <a:buNone/>
            </a:pPr>
            <a:r>
              <a:rPr lang="en"/>
              <a:t>Array Variables and Pointer Variables</a:t>
            </a:r>
            <a:endParaRPr/>
          </a:p>
        </p:txBody>
      </p:sp>
      <p:sp>
        <p:nvSpPr>
          <p:cNvPr id="210" name="Google Shape;210;p36"/>
          <p:cNvSpPr txBox="1">
            <a:spLocks noGrp="1"/>
          </p:cNvSpPr>
          <p:nvPr>
            <p:ph type="body" idx="1"/>
          </p:nvPr>
        </p:nvSpPr>
        <p:spPr>
          <a:xfrm>
            <a:off x="498474" y="1485900"/>
            <a:ext cx="7556400" cy="3108600"/>
          </a:xfrm>
          <a:prstGeom prst="rect">
            <a:avLst/>
          </a:prstGeom>
        </p:spPr>
        <p:txBody>
          <a:bodyPr spcFirstLastPara="1" wrap="square" lIns="91425" tIns="9125" rIns="91425" bIns="9125" anchor="t" anchorCtr="0">
            <a:noAutofit/>
          </a:bodyPr>
          <a:lstStyle/>
          <a:p>
            <a:pPr marL="457200" lvl="0" indent="-314325" algn="l" rtl="0">
              <a:spcBef>
                <a:spcPts val="0"/>
              </a:spcBef>
              <a:spcAft>
                <a:spcPts val="0"/>
              </a:spcAft>
              <a:buSzPts val="1350"/>
              <a:buChar char="●"/>
            </a:pPr>
            <a:r>
              <a:rPr lang="en" dirty="0"/>
              <a:t>A pointer can reference an array and access its content using bracket/index notation –</a:t>
            </a:r>
          </a:p>
          <a:p>
            <a:pPr marL="457200" lvl="0" indent="-314325" algn="l" rtl="0">
              <a:spcBef>
                <a:spcPts val="0"/>
              </a:spcBef>
              <a:spcAft>
                <a:spcPts val="0"/>
              </a:spcAft>
              <a:buSzPts val="1350"/>
              <a:buChar char="●"/>
            </a:pPr>
            <a:endParaRPr dirty="0"/>
          </a:p>
          <a:p>
            <a:pPr marL="457200" lvl="0" indent="0" algn="l" rtl="0">
              <a:spcBef>
                <a:spcPts val="0"/>
              </a:spcBef>
              <a:spcAft>
                <a:spcPts val="0"/>
              </a:spcAft>
              <a:buClr>
                <a:schemeClr val="dk2"/>
              </a:buClr>
              <a:buSzPts val="1100"/>
              <a:buFont typeface="Arial"/>
              <a:buNone/>
            </a:pPr>
            <a:r>
              <a:rPr lang="en" b="1" dirty="0"/>
              <a:t>No * needed!</a:t>
            </a:r>
            <a:endParaRPr b="1" dirty="0"/>
          </a:p>
          <a:p>
            <a:pPr marL="0" lvl="0" indent="0" algn="ctr" rtl="0">
              <a:spcBef>
                <a:spcPts val="0"/>
              </a:spcBef>
              <a:spcAft>
                <a:spcPts val="0"/>
              </a:spcAft>
              <a:buClr>
                <a:schemeClr val="dk2"/>
              </a:buClr>
              <a:buSzPts val="1100"/>
              <a:buFont typeface="Arial"/>
              <a:buNone/>
            </a:pPr>
            <a:r>
              <a:rPr lang="en" b="1" dirty="0">
                <a:latin typeface="Courier New"/>
                <a:ea typeface="Courier New"/>
                <a:cs typeface="Courier New"/>
                <a:sym typeface="Courier New"/>
              </a:rPr>
              <a:t>p[3] </a:t>
            </a:r>
            <a:r>
              <a:rPr lang="en" dirty="0"/>
              <a:t>is equivalent to</a:t>
            </a:r>
            <a:r>
              <a:rPr lang="en" b="1" dirty="0">
                <a:latin typeface="Courier New"/>
                <a:ea typeface="Courier New"/>
                <a:cs typeface="Courier New"/>
                <a:sym typeface="Courier New"/>
              </a:rPr>
              <a:t> a[3]</a:t>
            </a:r>
            <a:r>
              <a:rPr lang="en" dirty="0"/>
              <a:t>!</a:t>
            </a:r>
            <a:endParaRPr dirty="0"/>
          </a:p>
        </p:txBody>
      </p:sp>
      <p:sp>
        <p:nvSpPr>
          <p:cNvPr id="2" name="Slide Number Placeholder 1">
            <a:extLst>
              <a:ext uri="{FF2B5EF4-FFF2-40B4-BE49-F238E27FC236}">
                <a16:creationId xmlns:a16="http://schemas.microsoft.com/office/drawing/2014/main" id="{06365BB2-CA22-5FAE-C20A-1AD85A943255}"/>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171450"/>
            <a:ext cx="5829300" cy="564684"/>
          </a:xfrm>
        </p:spPr>
        <p:txBody>
          <a:bodyPr/>
          <a:lstStyle/>
          <a:p>
            <a:r>
              <a:rPr lang="en-US" dirty="0"/>
              <a:t>Practice 2</a:t>
            </a:r>
          </a:p>
        </p:txBody>
      </p:sp>
      <p:sp>
        <p:nvSpPr>
          <p:cNvPr id="3" name="Content Placeholder 2"/>
          <p:cNvSpPr>
            <a:spLocks noGrp="1"/>
          </p:cNvSpPr>
          <p:nvPr>
            <p:ph idx="1"/>
          </p:nvPr>
        </p:nvSpPr>
        <p:spPr>
          <a:xfrm>
            <a:off x="1235528" y="736134"/>
            <a:ext cx="6504215" cy="4108009"/>
          </a:xfrm>
        </p:spPr>
        <p:txBody>
          <a:bodyPr/>
          <a:lstStyle/>
          <a:p>
            <a:pPr marL="0" indent="0">
              <a:buNone/>
            </a:pPr>
            <a:r>
              <a:rPr lang="en-US" sz="2000" dirty="0"/>
              <a:t>Show the output of each of these code snippets. Answer "?" if the output cannot be determined:</a:t>
            </a:r>
            <a:endParaRPr lang="en-US" sz="2800" dirty="0"/>
          </a:p>
          <a:p>
            <a:pPr marL="300038" lvl="1" indent="0">
              <a:lnSpc>
                <a:spcPct val="90000"/>
              </a:lnSpc>
              <a:spcBef>
                <a:spcPts val="0"/>
              </a:spcBef>
              <a:buNone/>
            </a:pPr>
            <a:endParaRPr lang="en-US" sz="1800" dirty="0">
              <a:latin typeface="Courier New" panose="02070309020205020404" pitchFamily="49" charset="0"/>
              <a:cs typeface="Courier New" panose="02070309020205020404" pitchFamily="49" charset="0"/>
            </a:endParaRPr>
          </a:p>
          <a:p>
            <a:pPr marL="300038" lvl="1" indent="0">
              <a:lnSpc>
                <a:spcPct val="90000"/>
              </a:lnSpc>
              <a:spcBef>
                <a:spcPts val="0"/>
              </a:spcBef>
              <a:buNone/>
            </a:pPr>
            <a:r>
              <a:rPr lang="en-US" sz="1800" dirty="0">
                <a:latin typeface="Courier New" panose="02070309020205020404" pitchFamily="49" charset="0"/>
                <a:cs typeface="Courier New" panose="02070309020205020404" pitchFamily="49" charset="0"/>
              </a:rPr>
              <a:t>int a = 1;</a:t>
            </a:r>
          </a:p>
          <a:p>
            <a:pPr marL="300038" lvl="1" indent="0">
              <a:lnSpc>
                <a:spcPct val="90000"/>
              </a:lnSpc>
              <a:spcBef>
                <a:spcPts val="0"/>
              </a:spcBef>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b = 2;</a:t>
            </a:r>
          </a:p>
          <a:p>
            <a:pPr marL="300038" lvl="1" indent="0">
              <a:lnSpc>
                <a:spcPct val="90000"/>
              </a:lnSpc>
              <a:spcBef>
                <a:spcPts val="0"/>
              </a:spcBef>
              <a:buNone/>
            </a:pPr>
            <a:r>
              <a:rPr lang="en-US" sz="1800" dirty="0">
                <a:latin typeface="Courier New" panose="02070309020205020404" pitchFamily="49" charset="0"/>
                <a:cs typeface="Courier New" panose="02070309020205020404" pitchFamily="49" charset="0"/>
              </a:rPr>
              <a:t>int* p1 = &amp;a;</a:t>
            </a:r>
          </a:p>
          <a:p>
            <a:pPr marL="300038" lvl="1" indent="0">
              <a:lnSpc>
                <a:spcPct val="90000"/>
              </a:lnSpc>
              <a:spcBef>
                <a:spcPts val="0"/>
              </a:spcBef>
              <a:buNone/>
            </a:pP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 *p1 &lt;&lt; " "; //   _________________</a:t>
            </a:r>
          </a:p>
          <a:p>
            <a:pPr marL="300038" lvl="1" indent="0">
              <a:lnSpc>
                <a:spcPct val="90000"/>
              </a:lnSpc>
              <a:spcBef>
                <a:spcPts val="0"/>
              </a:spcBef>
              <a:buNone/>
            </a:pPr>
            <a:r>
              <a:rPr lang="en-US" sz="1800" dirty="0">
                <a:latin typeface="Courier New" panose="02070309020205020404" pitchFamily="49" charset="0"/>
                <a:cs typeface="Courier New" panose="02070309020205020404" pitchFamily="49" charset="0"/>
              </a:rPr>
              <a:t>p1 = &amp;b;</a:t>
            </a:r>
          </a:p>
          <a:p>
            <a:pPr marL="300038" lvl="1" indent="0">
              <a:lnSpc>
                <a:spcPct val="90000"/>
              </a:lnSpc>
              <a:spcBef>
                <a:spcPts val="0"/>
              </a:spcBef>
              <a:buNone/>
            </a:pP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 *p1 &lt;&lt; </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   _________________</a:t>
            </a:r>
          </a:p>
        </p:txBody>
      </p:sp>
    </p:spTree>
    <p:extLst>
      <p:ext uri="{BB962C8B-B14F-4D97-AF65-F5344CB8AC3E}">
        <p14:creationId xmlns:p14="http://schemas.microsoft.com/office/powerpoint/2010/main" val="1364909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171450"/>
            <a:ext cx="5829300" cy="564684"/>
          </a:xfrm>
        </p:spPr>
        <p:txBody>
          <a:bodyPr/>
          <a:lstStyle/>
          <a:p>
            <a:r>
              <a:rPr lang="en-US" dirty="0"/>
              <a:t>Practice 3</a:t>
            </a:r>
          </a:p>
        </p:txBody>
      </p:sp>
      <p:sp>
        <p:nvSpPr>
          <p:cNvPr id="3" name="Content Placeholder 2"/>
          <p:cNvSpPr>
            <a:spLocks noGrp="1"/>
          </p:cNvSpPr>
          <p:nvPr>
            <p:ph idx="1"/>
          </p:nvPr>
        </p:nvSpPr>
        <p:spPr>
          <a:xfrm>
            <a:off x="1235528" y="736134"/>
            <a:ext cx="7567813" cy="4108009"/>
          </a:xfrm>
        </p:spPr>
        <p:txBody>
          <a:bodyPr/>
          <a:lstStyle/>
          <a:p>
            <a:pPr marL="0" indent="0">
              <a:buNone/>
            </a:pPr>
            <a:r>
              <a:rPr lang="en-US" sz="2000" dirty="0"/>
              <a:t>Show the output of each of these code snippets. Answer "?" if the output cannot be determined:</a:t>
            </a:r>
            <a:endParaRPr lang="en-US" sz="2800" dirty="0"/>
          </a:p>
          <a:p>
            <a:pPr marL="300038" lvl="1" indent="0">
              <a:lnSpc>
                <a:spcPct val="90000"/>
              </a:lnSpc>
              <a:spcBef>
                <a:spcPts val="0"/>
              </a:spcBef>
              <a:buNone/>
            </a:pPr>
            <a:endParaRPr lang="fr-FR" sz="1800" dirty="0">
              <a:latin typeface="Courier New" panose="02070309020205020404" pitchFamily="49" charset="0"/>
              <a:cs typeface="Courier New" panose="02070309020205020404" pitchFamily="49" charset="0"/>
            </a:endParaRPr>
          </a:p>
          <a:p>
            <a:pPr marL="300038" lvl="1" indent="0">
              <a:lnSpc>
                <a:spcPct val="90000"/>
              </a:lnSpc>
              <a:spcBef>
                <a:spcPts val="0"/>
              </a:spcBef>
              <a:buNone/>
            </a:pPr>
            <a:r>
              <a:rPr lang="fr-FR" sz="1800" dirty="0" err="1">
                <a:latin typeface="Courier New" panose="02070309020205020404" pitchFamily="49" charset="0"/>
                <a:cs typeface="Courier New" panose="02070309020205020404" pitchFamily="49" charset="0"/>
              </a:rPr>
              <a:t>int</a:t>
            </a:r>
            <a:r>
              <a:rPr lang="fr-FR" sz="1800" dirty="0">
                <a:latin typeface="Courier New" panose="02070309020205020404" pitchFamily="49" charset="0"/>
                <a:cs typeface="Courier New" panose="02070309020205020404" pitchFamily="49" charset="0"/>
              </a:rPr>
              <a:t> c = 15;</a:t>
            </a:r>
          </a:p>
          <a:p>
            <a:pPr marL="300038" lvl="1" indent="0">
              <a:lnSpc>
                <a:spcPct val="90000"/>
              </a:lnSpc>
              <a:spcBef>
                <a:spcPts val="0"/>
              </a:spcBef>
              <a:buNone/>
            </a:pPr>
            <a:r>
              <a:rPr lang="fr-FR" sz="1800" dirty="0" err="1">
                <a:latin typeface="Courier New" panose="02070309020205020404" pitchFamily="49" charset="0"/>
                <a:cs typeface="Courier New" panose="02070309020205020404" pitchFamily="49" charset="0"/>
              </a:rPr>
              <a:t>int</a:t>
            </a:r>
            <a:r>
              <a:rPr lang="fr-FR" sz="1800" dirty="0">
                <a:latin typeface="Courier New" panose="02070309020205020404" pitchFamily="49" charset="0"/>
                <a:cs typeface="Courier New" panose="02070309020205020404" pitchFamily="49" charset="0"/>
              </a:rPr>
              <a:t>* p2 = &amp;c;</a:t>
            </a:r>
          </a:p>
          <a:p>
            <a:pPr marL="300038" lvl="1" indent="0">
              <a:lnSpc>
                <a:spcPct val="90000"/>
              </a:lnSpc>
              <a:spcBef>
                <a:spcPts val="0"/>
              </a:spcBef>
              <a:buNone/>
            </a:pPr>
            <a:r>
              <a:rPr lang="fr-FR" sz="1800" dirty="0" err="1">
                <a:latin typeface="Courier New" panose="02070309020205020404" pitchFamily="49" charset="0"/>
                <a:cs typeface="Courier New" panose="02070309020205020404" pitchFamily="49" charset="0"/>
              </a:rPr>
              <a:t>int</a:t>
            </a:r>
            <a:r>
              <a:rPr lang="fr-FR" sz="1800" dirty="0">
                <a:latin typeface="Courier New" panose="02070309020205020404" pitchFamily="49" charset="0"/>
                <a:cs typeface="Courier New" panose="02070309020205020404" pitchFamily="49" charset="0"/>
              </a:rPr>
              <a:t>* q = &amp;c;</a:t>
            </a:r>
          </a:p>
          <a:p>
            <a:pPr marL="300038" lvl="1" indent="0">
              <a:lnSpc>
                <a:spcPct val="90000"/>
              </a:lnSpc>
              <a:spcBef>
                <a:spcPts val="0"/>
              </a:spcBef>
              <a:buNone/>
            </a:pPr>
            <a:r>
              <a:rPr lang="fr-FR" sz="1800" dirty="0">
                <a:latin typeface="Courier New" panose="02070309020205020404" pitchFamily="49" charset="0"/>
                <a:cs typeface="Courier New" panose="02070309020205020404" pitchFamily="49" charset="0"/>
              </a:rPr>
              <a:t>cout &lt;&lt; *p2 + *q &lt;&lt; </a:t>
            </a:r>
            <a:r>
              <a:rPr lang="fr-FR"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 //   _________________</a:t>
            </a:r>
          </a:p>
          <a:p>
            <a:pPr marL="300038" lvl="1" indent="0">
              <a:lnSpc>
                <a:spcPct val="90000"/>
              </a:lnSpc>
              <a:spcBef>
                <a:spcPts val="0"/>
              </a:spcBef>
              <a:buNone/>
            </a:pPr>
            <a:endParaRPr lang="en-US" sz="1800" dirty="0">
              <a:latin typeface="Courier New" panose="02070309020205020404" pitchFamily="49" charset="0"/>
              <a:cs typeface="Courier New" panose="02070309020205020404" pitchFamily="49" charset="0"/>
            </a:endParaRPr>
          </a:p>
          <a:p>
            <a:pPr marL="300038" lvl="1" indent="0">
              <a:lnSpc>
                <a:spcPct val="90000"/>
              </a:lnSpc>
              <a:spcBef>
                <a:spcPts val="0"/>
              </a:spcBef>
              <a:buNone/>
            </a:pPr>
            <a:endParaRPr lang="en-US" sz="1800" dirty="0">
              <a:latin typeface="Courier New" panose="02070309020205020404" pitchFamily="49" charset="0"/>
              <a:cs typeface="Courier New" panose="02070309020205020404" pitchFamily="49" charset="0"/>
            </a:endParaRPr>
          </a:p>
          <a:p>
            <a:pPr marL="300038" lvl="1" indent="0">
              <a:lnSpc>
                <a:spcPct val="90000"/>
              </a:lnSpc>
              <a:spcBef>
                <a:spcPts val="0"/>
              </a:spcBef>
              <a:buNone/>
            </a:pPr>
            <a:r>
              <a:rPr lang="en-US" sz="1800" dirty="0">
                <a:latin typeface="Courier New" panose="02070309020205020404" pitchFamily="49" charset="0"/>
                <a:cs typeface="Courier New" panose="02070309020205020404" pitchFamily="49" charset="0"/>
              </a:rPr>
              <a:t>int x = 15;</a:t>
            </a:r>
          </a:p>
          <a:p>
            <a:pPr marL="300038" lvl="1" indent="0">
              <a:lnSpc>
                <a:spcPct val="90000"/>
              </a:lnSpc>
              <a:spcBef>
                <a:spcPts val="0"/>
              </a:spcBef>
              <a:buNone/>
            </a:pPr>
            <a:r>
              <a:rPr lang="en-US" sz="1800" dirty="0">
                <a:latin typeface="Courier New" panose="02070309020205020404" pitchFamily="49" charset="0"/>
                <a:cs typeface="Courier New" panose="02070309020205020404" pitchFamily="49" charset="0"/>
              </a:rPr>
              <a:t>int* p3 = &amp;x;</a:t>
            </a:r>
          </a:p>
          <a:p>
            <a:pPr marL="300038" lvl="1" indent="0">
              <a:lnSpc>
                <a:spcPct val="90000"/>
              </a:lnSpc>
              <a:spcBef>
                <a:spcPts val="0"/>
              </a:spcBef>
              <a:buNone/>
            </a:pP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 *p3 &lt;&lt; " " &lt;&lt; p3 &lt;&lt; </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 ______________</a:t>
            </a:r>
          </a:p>
          <a:p>
            <a:pPr marL="300038" lvl="1"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300038" lvl="1"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220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498474" y="363070"/>
            <a:ext cx="7556400" cy="83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Array Variables and Pointer Variables</a:t>
            </a:r>
            <a:endParaRPr/>
          </a:p>
        </p:txBody>
      </p:sp>
      <p:sp>
        <p:nvSpPr>
          <p:cNvPr id="216" name="Google Shape;216;p37"/>
          <p:cNvSpPr txBox="1">
            <a:spLocks noGrp="1"/>
          </p:cNvSpPr>
          <p:nvPr>
            <p:ph type="body" idx="1"/>
          </p:nvPr>
        </p:nvSpPr>
        <p:spPr>
          <a:xfrm>
            <a:off x="498474" y="1485900"/>
            <a:ext cx="7556400" cy="3108600"/>
          </a:xfrm>
          <a:prstGeom prst="rect">
            <a:avLst/>
          </a:prstGeom>
        </p:spPr>
        <p:txBody>
          <a:bodyPr spcFirstLastPara="1" wrap="square" lIns="91425" tIns="9125" rIns="91425" bIns="9125" anchor="t" anchorCtr="0">
            <a:noAutofit/>
          </a:bodyPr>
          <a:lstStyle/>
          <a:p>
            <a:pPr marL="457200" lvl="0" indent="-314325" algn="l" rtl="0">
              <a:spcBef>
                <a:spcPts val="0"/>
              </a:spcBef>
              <a:spcAft>
                <a:spcPts val="0"/>
              </a:spcAft>
              <a:buSzPts val="1350"/>
              <a:buChar char="●"/>
            </a:pPr>
            <a:r>
              <a:rPr lang="en" dirty="0"/>
              <a:t>You can treat a pointer identifier as it it were an array identifier, using bracket notation to go through memory.</a:t>
            </a:r>
            <a:endParaRPr dirty="0"/>
          </a:p>
          <a:p>
            <a:pPr marL="457200" lvl="0" indent="-314325" algn="l" rtl="0">
              <a:spcBef>
                <a:spcPts val="0"/>
              </a:spcBef>
              <a:spcAft>
                <a:spcPts val="0"/>
              </a:spcAft>
              <a:buSzPts val="1350"/>
              <a:buChar char="●"/>
            </a:pPr>
            <a:r>
              <a:rPr lang="en" dirty="0"/>
              <a:t>You can also treat an array identifier as it it were a pointer identifier, but with </a:t>
            </a:r>
            <a:r>
              <a:rPr lang="en" i="1" dirty="0"/>
              <a:t>one exception</a:t>
            </a:r>
            <a:r>
              <a:rPr lang="en" dirty="0"/>
              <a:t> - you </a:t>
            </a:r>
            <a:r>
              <a:rPr lang="en" b="1" dirty="0"/>
              <a:t>cannot </a:t>
            </a:r>
            <a:r>
              <a:rPr lang="en" dirty="0"/>
              <a:t>change what the array variable points to. So, you cannot assign a different address to an array variable!</a:t>
            </a:r>
          </a:p>
          <a:p>
            <a:pPr marL="457200" lvl="0" indent="-314325" algn="l" rtl="0">
              <a:spcBef>
                <a:spcPts val="0"/>
              </a:spcBef>
              <a:spcAft>
                <a:spcPts val="0"/>
              </a:spcAft>
              <a:buSzPts val="1350"/>
              <a:buChar char="●"/>
            </a:pPr>
            <a:endParaRPr lang="en" dirty="0"/>
          </a:p>
          <a:p>
            <a:pPr marL="914400" indent="0">
              <a:buNone/>
            </a:pPr>
            <a:r>
              <a:rPr lang="en-US" b="1" dirty="0" err="1">
                <a:latin typeface="Courier New"/>
                <a:cs typeface="Courier New"/>
              </a:rPr>
              <a:t>i</a:t>
            </a:r>
            <a:r>
              <a:rPr lang="en" b="1" dirty="0">
                <a:latin typeface="Courier New"/>
                <a:cs typeface="Courier New"/>
              </a:rPr>
              <a:t>nt a[10];</a:t>
            </a:r>
          </a:p>
          <a:p>
            <a:pPr marL="914400" lvl="0" indent="0" algn="l" rtl="0">
              <a:spcBef>
                <a:spcPts val="0"/>
              </a:spcBef>
              <a:spcAft>
                <a:spcPts val="0"/>
              </a:spcAft>
              <a:buNone/>
            </a:pPr>
            <a:r>
              <a:rPr lang="en-US" sz="1800" b="1" dirty="0">
                <a:latin typeface="Courier New"/>
                <a:ea typeface="Courier New"/>
                <a:cs typeface="Courier New"/>
                <a:sym typeface="Courier New"/>
              </a:rPr>
              <a:t>int*</a:t>
            </a:r>
            <a:r>
              <a:rPr lang="en-US" b="1" dirty="0">
                <a:latin typeface="Courier New"/>
                <a:ea typeface="Courier New"/>
                <a:cs typeface="Courier New"/>
                <a:sym typeface="Courier New"/>
              </a:rPr>
              <a:t> p2;</a:t>
            </a:r>
          </a:p>
          <a:p>
            <a:pPr marL="914400" lvl="0" indent="0" algn="l" rtl="0">
              <a:spcBef>
                <a:spcPts val="0"/>
              </a:spcBef>
              <a:spcAft>
                <a:spcPts val="0"/>
              </a:spcAft>
              <a:buNone/>
            </a:pPr>
            <a:r>
              <a:rPr lang="en-US" b="1" dirty="0">
                <a:latin typeface="Courier New"/>
                <a:ea typeface="Courier New"/>
                <a:cs typeface="Courier New"/>
                <a:sym typeface="Courier New"/>
              </a:rPr>
              <a:t>a = p2; //ILLEGAL!</a:t>
            </a:r>
          </a:p>
        </p:txBody>
      </p:sp>
      <p:sp>
        <p:nvSpPr>
          <p:cNvPr id="2" name="Slide Number Placeholder 1">
            <a:extLst>
              <a:ext uri="{FF2B5EF4-FFF2-40B4-BE49-F238E27FC236}">
                <a16:creationId xmlns:a16="http://schemas.microsoft.com/office/drawing/2014/main" id="{81110960-1F90-24CC-4C33-844173FA6B22}"/>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498474" y="363075"/>
            <a:ext cx="7807326" cy="837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 dirty="0"/>
              <a:t>Array Variables and Pointer Variables</a:t>
            </a:r>
            <a:endParaRPr dirty="0"/>
          </a:p>
        </p:txBody>
      </p:sp>
      <p:sp>
        <p:nvSpPr>
          <p:cNvPr id="222" name="Google Shape;222;p38"/>
          <p:cNvSpPr txBox="1">
            <a:spLocks noGrp="1"/>
          </p:cNvSpPr>
          <p:nvPr>
            <p:ph type="body" idx="1"/>
          </p:nvPr>
        </p:nvSpPr>
        <p:spPr>
          <a:xfrm>
            <a:off x="4749610" y="841737"/>
            <a:ext cx="2426100" cy="456530"/>
          </a:xfrm>
          <a:prstGeom prst="rect">
            <a:avLst/>
          </a:prstGeom>
        </p:spPr>
        <p:txBody>
          <a:bodyPr spcFirstLastPara="1" wrap="square" lIns="91425" tIns="9125" rIns="91425" bIns="9125" anchor="t" anchorCtr="0">
            <a:noAutofit/>
          </a:bodyPr>
          <a:lstStyle/>
          <a:p>
            <a:pPr marL="0" lvl="0" indent="0" algn="ctr" rtl="0">
              <a:spcBef>
                <a:spcPts val="0"/>
              </a:spcBef>
              <a:spcAft>
                <a:spcPts val="0"/>
              </a:spcAft>
              <a:buNone/>
            </a:pPr>
            <a:r>
              <a:rPr lang="en" sz="2000" dirty="0"/>
              <a:t>Example</a:t>
            </a:r>
            <a:endParaRPr sz="2000" dirty="0"/>
          </a:p>
        </p:txBody>
      </p:sp>
      <p:sp>
        <p:nvSpPr>
          <p:cNvPr id="2" name="Slide Number Placeholder 1">
            <a:extLst>
              <a:ext uri="{FF2B5EF4-FFF2-40B4-BE49-F238E27FC236}">
                <a16:creationId xmlns:a16="http://schemas.microsoft.com/office/drawing/2014/main" id="{524F7B1D-A8B0-F77E-D601-4B2A2AE148CA}"/>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id="{CBDF8E9E-F4A4-D851-86B8-419B7B61891B}"/>
              </a:ext>
            </a:extLst>
          </p:cNvPr>
          <p:cNvSpPr txBox="1"/>
          <p:nvPr/>
        </p:nvSpPr>
        <p:spPr>
          <a:xfrm>
            <a:off x="602165" y="1097895"/>
            <a:ext cx="4744275" cy="2800767"/>
          </a:xfrm>
          <a:prstGeom prst="rect">
            <a:avLst/>
          </a:prstGeom>
          <a:noFill/>
        </p:spPr>
        <p:txBody>
          <a:bodyPr wrap="square" rtlCol="0">
            <a:spAutoFit/>
          </a:bodyPr>
          <a:lstStyle/>
          <a:p>
            <a:r>
              <a:rPr lang="en-US" sz="1600" dirty="0"/>
              <a:t>#include &lt;iostream&gt;</a:t>
            </a:r>
          </a:p>
          <a:p>
            <a:r>
              <a:rPr lang="en-US" sz="1600" dirty="0"/>
              <a:t>using namespace std;</a:t>
            </a:r>
          </a:p>
          <a:p>
            <a:endParaRPr lang="en-US" sz="1600" dirty="0"/>
          </a:p>
          <a:p>
            <a:r>
              <a:rPr lang="en-US" sz="1600" dirty="0"/>
              <a:t>int main( )</a:t>
            </a:r>
          </a:p>
          <a:p>
            <a:r>
              <a:rPr lang="en-US" sz="1600" dirty="0"/>
              <a:t>{</a:t>
            </a:r>
          </a:p>
          <a:p>
            <a:r>
              <a:rPr lang="en-US" sz="1600" dirty="0"/>
              <a:t>    int * p;</a:t>
            </a:r>
          </a:p>
          <a:p>
            <a:r>
              <a:rPr lang="en-US" sz="1600" dirty="0"/>
              <a:t>    int a[10];</a:t>
            </a:r>
          </a:p>
          <a:p>
            <a:r>
              <a:rPr lang="en-US" sz="1600" dirty="0"/>
              <a:t>    int index;</a:t>
            </a:r>
          </a:p>
          <a:p>
            <a:endParaRPr lang="en-US" sz="1600" dirty="0"/>
          </a:p>
          <a:p>
            <a:r>
              <a:rPr lang="en-US" sz="1600" dirty="0"/>
              <a:t>    for (index = 0; index &lt; 10; index++)</a:t>
            </a:r>
          </a:p>
          <a:p>
            <a:r>
              <a:rPr lang="en-US" sz="1600" dirty="0"/>
              <a:t>        a[index] = index;</a:t>
            </a:r>
          </a:p>
        </p:txBody>
      </p:sp>
      <p:pic>
        <p:nvPicPr>
          <p:cNvPr id="6" name="Picture 5">
            <a:extLst>
              <a:ext uri="{FF2B5EF4-FFF2-40B4-BE49-F238E27FC236}">
                <a16:creationId xmlns:a16="http://schemas.microsoft.com/office/drawing/2014/main" id="{29B29F94-8A4B-C568-994B-C97818D0EAD4}"/>
              </a:ext>
            </a:extLst>
          </p:cNvPr>
          <p:cNvPicPr>
            <a:picLocks noChangeAspect="1"/>
          </p:cNvPicPr>
          <p:nvPr/>
        </p:nvPicPr>
        <p:blipFill>
          <a:blip r:embed="rId3"/>
          <a:stretch>
            <a:fillRect/>
          </a:stretch>
        </p:blipFill>
        <p:spPr>
          <a:xfrm>
            <a:off x="4522592" y="1396458"/>
            <a:ext cx="4113522" cy="1175292"/>
          </a:xfrm>
          <a:prstGeom prst="rect">
            <a:avLst/>
          </a:prstGeom>
        </p:spPr>
      </p:pic>
      <p:pic>
        <p:nvPicPr>
          <p:cNvPr id="7" name="Picture 6">
            <a:extLst>
              <a:ext uri="{FF2B5EF4-FFF2-40B4-BE49-F238E27FC236}">
                <a16:creationId xmlns:a16="http://schemas.microsoft.com/office/drawing/2014/main" id="{B892892B-BED9-D391-D150-D3AE6F68A414}"/>
              </a:ext>
            </a:extLst>
          </p:cNvPr>
          <p:cNvPicPr>
            <a:picLocks noChangeAspect="1"/>
          </p:cNvPicPr>
          <p:nvPr/>
        </p:nvPicPr>
        <p:blipFill>
          <a:blip r:embed="rId4"/>
          <a:stretch>
            <a:fillRect/>
          </a:stretch>
        </p:blipFill>
        <p:spPr>
          <a:xfrm>
            <a:off x="4475938" y="2919753"/>
            <a:ext cx="4156520" cy="1175292"/>
          </a:xfrm>
          <a:prstGeom prst="rect">
            <a:avLst/>
          </a:prstGeom>
        </p:spPr>
      </p:pic>
    </p:spTree>
    <p:extLst>
      <p:ext uri="{BB962C8B-B14F-4D97-AF65-F5344CB8AC3E}">
        <p14:creationId xmlns:p14="http://schemas.microsoft.com/office/powerpoint/2010/main" val="271513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498474" y="363075"/>
            <a:ext cx="7807326" cy="837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 dirty="0"/>
              <a:t>Array Variables and Pointer Variables</a:t>
            </a:r>
            <a:endParaRPr dirty="0"/>
          </a:p>
        </p:txBody>
      </p:sp>
      <p:sp>
        <p:nvSpPr>
          <p:cNvPr id="2" name="Slide Number Placeholder 1">
            <a:extLst>
              <a:ext uri="{FF2B5EF4-FFF2-40B4-BE49-F238E27FC236}">
                <a16:creationId xmlns:a16="http://schemas.microsoft.com/office/drawing/2014/main" id="{524F7B1D-A8B0-F77E-D601-4B2A2AE148CA}"/>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Box 2">
            <a:extLst>
              <a:ext uri="{FF2B5EF4-FFF2-40B4-BE49-F238E27FC236}">
                <a16:creationId xmlns:a16="http://schemas.microsoft.com/office/drawing/2014/main" id="{CBDF8E9E-F4A4-D851-86B8-419B7B61891B}"/>
              </a:ext>
            </a:extLst>
          </p:cNvPr>
          <p:cNvSpPr txBox="1"/>
          <p:nvPr/>
        </p:nvSpPr>
        <p:spPr>
          <a:xfrm>
            <a:off x="602166" y="1429998"/>
            <a:ext cx="3969834" cy="2031325"/>
          </a:xfrm>
          <a:prstGeom prst="rect">
            <a:avLst/>
          </a:prstGeom>
          <a:noFill/>
        </p:spPr>
        <p:txBody>
          <a:bodyPr wrap="square" rtlCol="0">
            <a:spAutoFit/>
          </a:bodyPr>
          <a:lstStyle/>
          <a:p>
            <a:r>
              <a:rPr lang="en-US" dirty="0"/>
              <a:t>p = a;</a:t>
            </a:r>
          </a:p>
          <a:p>
            <a:endParaRPr lang="en-US" dirty="0"/>
          </a:p>
          <a:p>
            <a:r>
              <a:rPr lang="en-US" dirty="0"/>
              <a:t>for (index = 0; index &lt; 10; index++)</a:t>
            </a:r>
          </a:p>
          <a:p>
            <a:r>
              <a:rPr lang="en-US" dirty="0"/>
              <a:t>        </a:t>
            </a:r>
            <a:r>
              <a:rPr lang="en-US" dirty="0" err="1"/>
              <a:t>cout</a:t>
            </a:r>
            <a:r>
              <a:rPr lang="en-US" dirty="0"/>
              <a:t> &lt;&lt; p[index] &lt;&lt; " ";</a:t>
            </a:r>
          </a:p>
          <a:p>
            <a:r>
              <a:rPr lang="en-US" dirty="0" err="1"/>
              <a:t>cout</a:t>
            </a:r>
            <a:r>
              <a:rPr lang="en-US" dirty="0"/>
              <a:t> &lt;&lt; </a:t>
            </a:r>
            <a:r>
              <a:rPr lang="en-US" dirty="0" err="1"/>
              <a:t>endl</a:t>
            </a:r>
            <a:r>
              <a:rPr lang="en-US" dirty="0"/>
              <a:t>;  </a:t>
            </a:r>
          </a:p>
          <a:p>
            <a:endParaRPr lang="en-US" dirty="0"/>
          </a:p>
          <a:p>
            <a:r>
              <a:rPr lang="en-US" dirty="0"/>
              <a:t>// What happens?</a:t>
            </a:r>
          </a:p>
          <a:p>
            <a:endParaRPr lang="en-US" dirty="0"/>
          </a:p>
          <a:p>
            <a:r>
              <a:rPr lang="en-US" dirty="0"/>
              <a:t>   </a:t>
            </a:r>
          </a:p>
        </p:txBody>
      </p:sp>
      <p:pic>
        <p:nvPicPr>
          <p:cNvPr id="4" name="Picture 3">
            <a:extLst>
              <a:ext uri="{FF2B5EF4-FFF2-40B4-BE49-F238E27FC236}">
                <a16:creationId xmlns:a16="http://schemas.microsoft.com/office/drawing/2014/main" id="{A6726169-3717-E213-BBC1-AE8AABEB9D10}"/>
              </a:ext>
            </a:extLst>
          </p:cNvPr>
          <p:cNvPicPr>
            <a:picLocks noChangeAspect="1"/>
          </p:cNvPicPr>
          <p:nvPr/>
        </p:nvPicPr>
        <p:blipFill>
          <a:blip r:embed="rId3"/>
          <a:stretch>
            <a:fillRect/>
          </a:stretch>
        </p:blipFill>
        <p:spPr>
          <a:xfrm>
            <a:off x="4402137" y="1200075"/>
            <a:ext cx="4309186" cy="1030142"/>
          </a:xfrm>
          <a:prstGeom prst="rect">
            <a:avLst/>
          </a:prstGeom>
        </p:spPr>
      </p:pic>
    </p:spTree>
    <p:extLst>
      <p:ext uri="{BB962C8B-B14F-4D97-AF65-F5344CB8AC3E}">
        <p14:creationId xmlns:p14="http://schemas.microsoft.com/office/powerpoint/2010/main" val="150332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498474" y="363075"/>
            <a:ext cx="7807326" cy="837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 dirty="0"/>
              <a:t>Array Variables and Pointer Variables</a:t>
            </a:r>
            <a:endParaRPr dirty="0"/>
          </a:p>
        </p:txBody>
      </p:sp>
      <p:sp>
        <p:nvSpPr>
          <p:cNvPr id="2" name="Slide Number Placeholder 1">
            <a:extLst>
              <a:ext uri="{FF2B5EF4-FFF2-40B4-BE49-F238E27FC236}">
                <a16:creationId xmlns:a16="http://schemas.microsoft.com/office/drawing/2014/main" id="{524F7B1D-A8B0-F77E-D601-4B2A2AE148CA}"/>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CBDF8E9E-F4A4-D851-86B8-419B7B61891B}"/>
              </a:ext>
            </a:extLst>
          </p:cNvPr>
          <p:cNvSpPr txBox="1"/>
          <p:nvPr/>
        </p:nvSpPr>
        <p:spPr>
          <a:xfrm>
            <a:off x="602166" y="1429998"/>
            <a:ext cx="3969834" cy="2031325"/>
          </a:xfrm>
          <a:prstGeom prst="rect">
            <a:avLst/>
          </a:prstGeom>
          <a:noFill/>
        </p:spPr>
        <p:txBody>
          <a:bodyPr wrap="square" rtlCol="0">
            <a:spAutoFit/>
          </a:bodyPr>
          <a:lstStyle/>
          <a:p>
            <a:r>
              <a:rPr lang="en-US" dirty="0"/>
              <a:t>p = a;</a:t>
            </a:r>
          </a:p>
          <a:p>
            <a:endParaRPr lang="en-US" dirty="0"/>
          </a:p>
          <a:p>
            <a:r>
              <a:rPr lang="en-US" dirty="0"/>
              <a:t>for (index = 0; index &lt; 10; index++)</a:t>
            </a:r>
          </a:p>
          <a:p>
            <a:r>
              <a:rPr lang="en-US" dirty="0"/>
              <a:t>        </a:t>
            </a:r>
            <a:r>
              <a:rPr lang="en-US" dirty="0" err="1"/>
              <a:t>cout</a:t>
            </a:r>
            <a:r>
              <a:rPr lang="en-US" dirty="0"/>
              <a:t> &lt;&lt; p[index] &lt;&lt; " ";</a:t>
            </a:r>
          </a:p>
          <a:p>
            <a:r>
              <a:rPr lang="en-US" dirty="0" err="1"/>
              <a:t>cout</a:t>
            </a:r>
            <a:r>
              <a:rPr lang="en-US" dirty="0"/>
              <a:t> &lt;&lt; </a:t>
            </a:r>
            <a:r>
              <a:rPr lang="en-US" dirty="0" err="1"/>
              <a:t>endl</a:t>
            </a:r>
            <a:r>
              <a:rPr lang="en-US" dirty="0"/>
              <a:t>;  </a:t>
            </a:r>
          </a:p>
          <a:p>
            <a:endParaRPr lang="en-US" dirty="0"/>
          </a:p>
          <a:p>
            <a:r>
              <a:rPr lang="en-US" dirty="0"/>
              <a:t>// What happens?</a:t>
            </a:r>
          </a:p>
          <a:p>
            <a:endParaRPr lang="en-US" dirty="0"/>
          </a:p>
          <a:p>
            <a:r>
              <a:rPr lang="en-US" dirty="0"/>
              <a:t>   </a:t>
            </a:r>
          </a:p>
        </p:txBody>
      </p:sp>
      <p:pic>
        <p:nvPicPr>
          <p:cNvPr id="4" name="Picture 3">
            <a:extLst>
              <a:ext uri="{FF2B5EF4-FFF2-40B4-BE49-F238E27FC236}">
                <a16:creationId xmlns:a16="http://schemas.microsoft.com/office/drawing/2014/main" id="{A6726169-3717-E213-BBC1-AE8AABEB9D10}"/>
              </a:ext>
            </a:extLst>
          </p:cNvPr>
          <p:cNvPicPr>
            <a:picLocks noChangeAspect="1"/>
          </p:cNvPicPr>
          <p:nvPr/>
        </p:nvPicPr>
        <p:blipFill>
          <a:blip r:embed="rId3"/>
          <a:stretch>
            <a:fillRect/>
          </a:stretch>
        </p:blipFill>
        <p:spPr>
          <a:xfrm>
            <a:off x="3762027" y="1200074"/>
            <a:ext cx="4949296" cy="1183165"/>
          </a:xfrm>
          <a:prstGeom prst="rect">
            <a:avLst/>
          </a:prstGeom>
        </p:spPr>
      </p:pic>
      <p:pic>
        <p:nvPicPr>
          <p:cNvPr id="6" name="Picture 5">
            <a:extLst>
              <a:ext uri="{FF2B5EF4-FFF2-40B4-BE49-F238E27FC236}">
                <a16:creationId xmlns:a16="http://schemas.microsoft.com/office/drawing/2014/main" id="{43D869CB-DF88-F6C4-C900-94EF773A701D}"/>
              </a:ext>
            </a:extLst>
          </p:cNvPr>
          <p:cNvPicPr>
            <a:picLocks noChangeAspect="1"/>
          </p:cNvPicPr>
          <p:nvPr/>
        </p:nvPicPr>
        <p:blipFill>
          <a:blip r:embed="rId4"/>
          <a:stretch>
            <a:fillRect/>
          </a:stretch>
        </p:blipFill>
        <p:spPr>
          <a:xfrm>
            <a:off x="3166940" y="2613163"/>
            <a:ext cx="5374894" cy="600242"/>
          </a:xfrm>
          <a:prstGeom prst="rect">
            <a:avLst/>
          </a:prstGeom>
        </p:spPr>
      </p:pic>
      <p:sp>
        <p:nvSpPr>
          <p:cNvPr id="7" name="TextBox 6">
            <a:extLst>
              <a:ext uri="{FF2B5EF4-FFF2-40B4-BE49-F238E27FC236}">
                <a16:creationId xmlns:a16="http://schemas.microsoft.com/office/drawing/2014/main" id="{ED197C5A-0D3C-39D6-F49E-D38B9FD3AB8C}"/>
              </a:ext>
            </a:extLst>
          </p:cNvPr>
          <p:cNvSpPr txBox="1"/>
          <p:nvPr/>
        </p:nvSpPr>
        <p:spPr>
          <a:xfrm>
            <a:off x="602166" y="3758759"/>
            <a:ext cx="6537436" cy="369332"/>
          </a:xfrm>
          <a:prstGeom prst="rect">
            <a:avLst/>
          </a:prstGeom>
          <a:noFill/>
        </p:spPr>
        <p:txBody>
          <a:bodyPr wrap="square" rtlCol="0">
            <a:spAutoFit/>
          </a:bodyPr>
          <a:lstStyle/>
          <a:p>
            <a:r>
              <a:rPr lang="en-US" sz="1800" b="1" dirty="0"/>
              <a:t>Iterating through p is the same as iterating through a</a:t>
            </a:r>
          </a:p>
        </p:txBody>
      </p:sp>
    </p:spTree>
    <p:extLst>
      <p:ext uri="{BB962C8B-B14F-4D97-AF65-F5344CB8AC3E}">
        <p14:creationId xmlns:p14="http://schemas.microsoft.com/office/powerpoint/2010/main" val="300669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498474" y="363075"/>
            <a:ext cx="7807326" cy="837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 dirty="0"/>
              <a:t>Array Variables and Pointer Variables</a:t>
            </a:r>
            <a:endParaRPr dirty="0"/>
          </a:p>
        </p:txBody>
      </p:sp>
      <p:sp>
        <p:nvSpPr>
          <p:cNvPr id="2" name="Slide Number Placeholder 1">
            <a:extLst>
              <a:ext uri="{FF2B5EF4-FFF2-40B4-BE49-F238E27FC236}">
                <a16:creationId xmlns:a16="http://schemas.microsoft.com/office/drawing/2014/main" id="{524F7B1D-A8B0-F77E-D601-4B2A2AE148CA}"/>
              </a:ext>
            </a:extLst>
          </p:cNvPr>
          <p:cNvSpPr>
            <a:spLocks noGrp="1"/>
          </p:cNvSpPr>
          <p:nvPr>
            <p:ph type="sldNum" idx="4294967295"/>
          </p:nvPr>
        </p:nvSpPr>
        <p:spPr>
          <a:xfrm>
            <a:off x="8305800" y="181676"/>
            <a:ext cx="554100" cy="273900"/>
          </a:xfrm>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Box 2">
            <a:extLst>
              <a:ext uri="{FF2B5EF4-FFF2-40B4-BE49-F238E27FC236}">
                <a16:creationId xmlns:a16="http://schemas.microsoft.com/office/drawing/2014/main" id="{CBDF8E9E-F4A4-D851-86B8-419B7B61891B}"/>
              </a:ext>
            </a:extLst>
          </p:cNvPr>
          <p:cNvSpPr txBox="1"/>
          <p:nvPr/>
        </p:nvSpPr>
        <p:spPr>
          <a:xfrm>
            <a:off x="602166" y="1429998"/>
            <a:ext cx="3969834" cy="2462213"/>
          </a:xfrm>
          <a:prstGeom prst="rect">
            <a:avLst/>
          </a:prstGeom>
          <a:noFill/>
        </p:spPr>
        <p:txBody>
          <a:bodyPr wrap="square" rtlCol="0">
            <a:spAutoFit/>
          </a:bodyPr>
          <a:lstStyle/>
          <a:p>
            <a:r>
              <a:rPr lang="en-US" dirty="0"/>
              <a:t>for (index = 0; index &lt; 10; index++)</a:t>
            </a:r>
          </a:p>
          <a:p>
            <a:r>
              <a:rPr lang="en-US" dirty="0"/>
              <a:t>        p[index] += 1;</a:t>
            </a:r>
          </a:p>
          <a:p>
            <a:endParaRPr lang="en-US" dirty="0"/>
          </a:p>
          <a:p>
            <a:r>
              <a:rPr lang="en-US" dirty="0"/>
              <a:t>// What happens?</a:t>
            </a:r>
          </a:p>
          <a:p>
            <a:endParaRPr lang="en-US" dirty="0"/>
          </a:p>
          <a:p>
            <a:r>
              <a:rPr lang="en-US" dirty="0"/>
              <a:t>for (index = 0; index &lt; 10; index++)</a:t>
            </a:r>
          </a:p>
          <a:p>
            <a:r>
              <a:rPr lang="en-US" dirty="0"/>
              <a:t>        </a:t>
            </a:r>
            <a:r>
              <a:rPr lang="en-US" dirty="0" err="1"/>
              <a:t>cout</a:t>
            </a:r>
            <a:r>
              <a:rPr lang="en-US" dirty="0"/>
              <a:t> &lt;&lt; a[index] &lt;&lt; " ";</a:t>
            </a:r>
          </a:p>
          <a:p>
            <a:r>
              <a:rPr lang="en-US" dirty="0" err="1"/>
              <a:t>cout</a:t>
            </a:r>
            <a:r>
              <a:rPr lang="en-US" dirty="0"/>
              <a:t> &lt;&lt; </a:t>
            </a:r>
            <a:r>
              <a:rPr lang="en-US" dirty="0" err="1"/>
              <a:t>endl</a:t>
            </a:r>
            <a:r>
              <a:rPr lang="en-US" dirty="0"/>
              <a:t>;  </a:t>
            </a:r>
          </a:p>
          <a:p>
            <a:endParaRPr lang="en-US" dirty="0"/>
          </a:p>
          <a:p>
            <a:endParaRPr lang="en-US" dirty="0"/>
          </a:p>
          <a:p>
            <a:r>
              <a:rPr lang="en-US" dirty="0"/>
              <a:t>   </a:t>
            </a:r>
          </a:p>
        </p:txBody>
      </p:sp>
      <p:sp>
        <p:nvSpPr>
          <p:cNvPr id="7" name="TextBox 6">
            <a:extLst>
              <a:ext uri="{FF2B5EF4-FFF2-40B4-BE49-F238E27FC236}">
                <a16:creationId xmlns:a16="http://schemas.microsoft.com/office/drawing/2014/main" id="{ED197C5A-0D3C-39D6-F49E-D38B9FD3AB8C}"/>
              </a:ext>
            </a:extLst>
          </p:cNvPr>
          <p:cNvSpPr txBox="1"/>
          <p:nvPr/>
        </p:nvSpPr>
        <p:spPr>
          <a:xfrm>
            <a:off x="602166" y="3758759"/>
            <a:ext cx="6537436" cy="369332"/>
          </a:xfrm>
          <a:prstGeom prst="rect">
            <a:avLst/>
          </a:prstGeom>
          <a:noFill/>
        </p:spPr>
        <p:txBody>
          <a:bodyPr wrap="square" rtlCol="0">
            <a:spAutoFit/>
          </a:bodyPr>
          <a:lstStyle/>
          <a:p>
            <a:r>
              <a:rPr lang="en-US" sz="1800" b="1" dirty="0"/>
              <a:t>Iterating through a is the same as iterating through p</a:t>
            </a:r>
          </a:p>
        </p:txBody>
      </p:sp>
      <p:pic>
        <p:nvPicPr>
          <p:cNvPr id="8" name="Picture 7">
            <a:extLst>
              <a:ext uri="{FF2B5EF4-FFF2-40B4-BE49-F238E27FC236}">
                <a16:creationId xmlns:a16="http://schemas.microsoft.com/office/drawing/2014/main" id="{F461FEB1-1312-AD29-2AE6-A3632631572D}"/>
              </a:ext>
            </a:extLst>
          </p:cNvPr>
          <p:cNvPicPr>
            <a:picLocks noChangeAspect="1"/>
          </p:cNvPicPr>
          <p:nvPr/>
        </p:nvPicPr>
        <p:blipFill>
          <a:blip r:embed="rId3"/>
          <a:stretch>
            <a:fillRect/>
          </a:stretch>
        </p:blipFill>
        <p:spPr>
          <a:xfrm>
            <a:off x="3538019" y="1373178"/>
            <a:ext cx="5321881" cy="990971"/>
          </a:xfrm>
          <a:prstGeom prst="rect">
            <a:avLst/>
          </a:prstGeom>
        </p:spPr>
      </p:pic>
      <p:pic>
        <p:nvPicPr>
          <p:cNvPr id="12" name="Picture 11">
            <a:extLst>
              <a:ext uri="{FF2B5EF4-FFF2-40B4-BE49-F238E27FC236}">
                <a16:creationId xmlns:a16="http://schemas.microsoft.com/office/drawing/2014/main" id="{BA1C2B80-83B0-2155-BB65-16A0366C70CC}"/>
              </a:ext>
            </a:extLst>
          </p:cNvPr>
          <p:cNvPicPr>
            <a:picLocks noChangeAspect="1"/>
          </p:cNvPicPr>
          <p:nvPr/>
        </p:nvPicPr>
        <p:blipFill>
          <a:blip r:embed="rId4"/>
          <a:stretch>
            <a:fillRect/>
          </a:stretch>
        </p:blipFill>
        <p:spPr>
          <a:xfrm>
            <a:off x="3538019" y="2934767"/>
            <a:ext cx="4877169" cy="527941"/>
          </a:xfrm>
          <a:prstGeom prst="rect">
            <a:avLst/>
          </a:prstGeom>
        </p:spPr>
      </p:pic>
    </p:spTree>
    <p:extLst>
      <p:ext uri="{BB962C8B-B14F-4D97-AF65-F5344CB8AC3E}">
        <p14:creationId xmlns:p14="http://schemas.microsoft.com/office/powerpoint/2010/main" val="180932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B6EE16-1664-3E82-BDDF-5B6A4E5BDA3F}"/>
              </a:ext>
            </a:extLst>
          </p:cNvPr>
          <p:cNvSpPr>
            <a:spLocks noGrp="1"/>
          </p:cNvSpPr>
          <p:nvPr>
            <p:ph type="title"/>
          </p:nvPr>
        </p:nvSpPr>
        <p:spPr/>
        <p:txBody>
          <a:bodyPr/>
          <a:lstStyle/>
          <a:p>
            <a:r>
              <a:rPr lang="en-US" dirty="0"/>
              <a:t>Dynamic Arrays</a:t>
            </a:r>
          </a:p>
        </p:txBody>
      </p:sp>
    </p:spTree>
    <p:extLst>
      <p:ext uri="{BB962C8B-B14F-4D97-AF65-F5344CB8AC3E}">
        <p14:creationId xmlns:p14="http://schemas.microsoft.com/office/powerpoint/2010/main" val="3638658604"/>
      </p:ext>
    </p:extLst>
  </p:cSld>
  <p:clrMapOvr>
    <a:masterClrMapping/>
  </p:clrMapOvr>
</p:sld>
</file>

<file path=ppt/theme/theme1.xml><?xml version="1.0" encoding="utf-8"?>
<a:theme xmlns:a="http://schemas.openxmlformats.org/drawingml/2006/main" name="Maroon">
  <a:themeElements>
    <a:clrScheme name="Plum">
      <a:dk1>
        <a:srgbClr val="790032"/>
      </a:dk1>
      <a:lt1>
        <a:srgbClr val="FFFFFF"/>
      </a:lt1>
      <a:dk2>
        <a:srgbClr val="000000"/>
      </a:dk2>
      <a:lt2>
        <a:srgbClr val="7F7F7F"/>
      </a:lt2>
      <a:accent1>
        <a:srgbClr val="333333"/>
      </a:accent1>
      <a:accent2>
        <a:srgbClr val="860038"/>
      </a:accent2>
      <a:accent3>
        <a:srgbClr val="A74B71"/>
      </a:accent3>
      <a:accent4>
        <a:srgbClr val="78B85C"/>
      </a:accent4>
      <a:accent5>
        <a:srgbClr val="0043C2"/>
      </a:accent5>
      <a:accent6>
        <a:srgbClr val="38761D"/>
      </a:accent6>
      <a:hlink>
        <a:srgbClr val="0043C2"/>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17047</TotalTime>
  <Words>3116</Words>
  <Application>Microsoft Office PowerPoint</Application>
  <PresentationFormat>On-screen Show (16:9)</PresentationFormat>
  <Paragraphs>394</Paragraphs>
  <Slides>31</Slides>
  <Notes>21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Rockwell</vt:lpstr>
      <vt:lpstr>Raleway</vt:lpstr>
      <vt:lpstr>Arial</vt:lpstr>
      <vt:lpstr>Cascadia Mono</vt:lpstr>
      <vt:lpstr>Source Sans Pro</vt:lpstr>
      <vt:lpstr>Noto Sans Symbols</vt:lpstr>
      <vt:lpstr>Courier New</vt:lpstr>
      <vt:lpstr>Maroon</vt:lpstr>
      <vt:lpstr>Dynamic Arrays</vt:lpstr>
      <vt:lpstr>Array Variables and Pointer Variables</vt:lpstr>
      <vt:lpstr>Array Variables and Pointer Variables</vt:lpstr>
      <vt:lpstr>Array Variables and Pointer Variables</vt:lpstr>
      <vt:lpstr>Array Variables and Pointer Variables</vt:lpstr>
      <vt:lpstr>Array Variables and Pointer Variables</vt:lpstr>
      <vt:lpstr>Array Variables and Pointer Variables</vt:lpstr>
      <vt:lpstr>Array Variables and Pointer Variables</vt:lpstr>
      <vt:lpstr>Dynamic Arrays</vt:lpstr>
      <vt:lpstr>Rationale for Dynamic Arrays</vt:lpstr>
      <vt:lpstr>Creating and Using Dynamic Arrays</vt:lpstr>
      <vt:lpstr>Creating and Using Dynamic Arrays</vt:lpstr>
      <vt:lpstr>Passing a Dynamic Array to a Function</vt:lpstr>
      <vt:lpstr>Deleting a Dynamic Array</vt:lpstr>
      <vt:lpstr>Vector</vt:lpstr>
      <vt:lpstr>Vector – quick, flexible 1D array</vt:lpstr>
      <vt:lpstr>Vector – quick, flexible 1D array</vt:lpstr>
      <vt:lpstr>Range Based for loop</vt:lpstr>
      <vt:lpstr>Sample Code 1</vt:lpstr>
      <vt:lpstr>Sample Code 2</vt:lpstr>
      <vt:lpstr>Sample Code 3</vt:lpstr>
      <vt:lpstr>Sample Code – All on one sheet to copy</vt:lpstr>
      <vt:lpstr>Pointer Math</vt:lpstr>
      <vt:lpstr>Pointer Math</vt:lpstr>
      <vt:lpstr>Array / Pointer Example: int a[5]</vt:lpstr>
      <vt:lpstr>Pointer Arithmetic</vt:lpstr>
      <vt:lpstr>Pointer Arithmetic</vt:lpstr>
      <vt:lpstr>Pointer Arithmetic</vt:lpstr>
      <vt:lpstr>Practice 1</vt:lpstr>
      <vt:lpstr>Practice 2</vt:lpstr>
      <vt:lpstr>Practice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 2000/2010 Computer Science II</dc:title>
  <cp:lastModifiedBy>Karen Trovato</cp:lastModifiedBy>
  <cp:revision>24</cp:revision>
  <cp:lastPrinted>2022-10-15T22:01:51Z</cp:lastPrinted>
  <dcterms:modified xsi:type="dcterms:W3CDTF">2023-02-15T22:48:39Z</dcterms:modified>
</cp:coreProperties>
</file>