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418" r:id="rId2"/>
    <p:sldId id="355" r:id="rId3"/>
    <p:sldId id="356" r:id="rId4"/>
    <p:sldId id="427" r:id="rId5"/>
    <p:sldId id="357" r:id="rId6"/>
    <p:sldId id="358" r:id="rId7"/>
    <p:sldId id="359" r:id="rId8"/>
    <p:sldId id="360" r:id="rId9"/>
    <p:sldId id="367" r:id="rId10"/>
    <p:sldId id="368" r:id="rId11"/>
    <p:sldId id="432" r:id="rId12"/>
    <p:sldId id="361" r:id="rId13"/>
    <p:sldId id="365" r:id="rId14"/>
    <p:sldId id="366" r:id="rId15"/>
    <p:sldId id="370" r:id="rId16"/>
    <p:sldId id="374" r:id="rId17"/>
    <p:sldId id="375" r:id="rId18"/>
    <p:sldId id="376" r:id="rId19"/>
    <p:sldId id="425" r:id="rId20"/>
    <p:sldId id="434" r:id="rId21"/>
    <p:sldId id="423" r:id="rId22"/>
    <p:sldId id="424" r:id="rId23"/>
    <p:sldId id="426" r:id="rId24"/>
    <p:sldId id="380" r:id="rId25"/>
    <p:sldId id="381" r:id="rId26"/>
    <p:sldId id="436" r:id="rId27"/>
    <p:sldId id="390" r:id="rId28"/>
    <p:sldId id="389" r:id="rId29"/>
    <p:sldId id="391" r:id="rId30"/>
    <p:sldId id="428" r:id="rId31"/>
    <p:sldId id="429" r:id="rId32"/>
    <p:sldId id="431" r:id="rId33"/>
    <p:sldId id="435" r:id="rId34"/>
    <p:sldId id="433" r:id="rId35"/>
    <p:sldId id="277" r:id="rId36"/>
    <p:sldId id="362" r:id="rId37"/>
    <p:sldId id="363" r:id="rId38"/>
    <p:sldId id="364" r:id="rId39"/>
    <p:sldId id="369" r:id="rId40"/>
    <p:sldId id="371" r:id="rId41"/>
    <p:sldId id="372" r:id="rId42"/>
    <p:sldId id="373" r:id="rId43"/>
    <p:sldId id="294" r:id="rId44"/>
    <p:sldId id="382" r:id="rId45"/>
    <p:sldId id="383" r:id="rId46"/>
    <p:sldId id="384" r:id="rId4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120" userDrawn="1">
          <p15:clr>
            <a:srgbClr val="A4A3A4"/>
          </p15:clr>
        </p15:guide>
        <p15:guide id="2" pos="5424" userDrawn="1">
          <p15:clr>
            <a:srgbClr val="A4A3A4"/>
          </p15:clr>
        </p15:guide>
        <p15:guide id="3" orient="horz" pos="3888"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0488AE"/>
    <a:srgbClr val="FF3300"/>
    <a:srgbClr val="FA8218"/>
    <a:srgbClr val="E6FCFE"/>
    <a:srgbClr val="DAFB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7737F-AFDA-4808-BEC3-3CCE49EC67CC}" v="48" dt="2023-02-22T17:17:08.38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5" autoAdjust="0"/>
    <p:restoredTop sz="86421" autoAdjust="0"/>
  </p:normalViewPr>
  <p:slideViewPr>
    <p:cSldViewPr showGuides="1">
      <p:cViewPr varScale="1">
        <p:scale>
          <a:sx n="107" d="100"/>
          <a:sy n="107" d="100"/>
        </p:scale>
        <p:origin x="1146" y="102"/>
      </p:cViewPr>
      <p:guideLst>
        <p:guide orient="horz" pos="3120"/>
        <p:guide pos="5424"/>
        <p:guide orient="horz" pos="3888"/>
      </p:guideLst>
    </p:cSldViewPr>
  </p:slideViewPr>
  <p:outlineViewPr>
    <p:cViewPr>
      <p:scale>
        <a:sx n="33" d="100"/>
        <a:sy n="33" d="100"/>
      </p:scale>
      <p:origin x="0" y="-36450"/>
    </p:cViewPr>
  </p:outlineViewPr>
  <p:notesTextViewPr>
    <p:cViewPr>
      <p:scale>
        <a:sx n="100" d="100"/>
        <a:sy n="100" d="100"/>
      </p:scale>
      <p:origin x="0" y="0"/>
    </p:cViewPr>
  </p:notesTextViewPr>
  <p:sorterViewPr>
    <p:cViewPr>
      <p:scale>
        <a:sx n="100" d="100"/>
        <a:sy n="100" d="100"/>
      </p:scale>
      <p:origin x="0" y="-6990"/>
    </p:cViewPr>
  </p:sorterViewPr>
  <p:notesViewPr>
    <p:cSldViewPr showGuides="1">
      <p:cViewPr varScale="1">
        <p:scale>
          <a:sx n="50" d="100"/>
          <a:sy n="50" d="100"/>
        </p:scale>
        <p:origin x="2022" y="4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Trovato" userId="126f220e-3937-4704-99b1-902910097e04" providerId="ADAL" clId="{3297737F-AFDA-4808-BEC3-3CCE49EC67CC}"/>
    <pc:docChg chg="undo custSel addSld modSld sldOrd">
      <pc:chgData name="Karen Trovato" userId="126f220e-3937-4704-99b1-902910097e04" providerId="ADAL" clId="{3297737F-AFDA-4808-BEC3-3CCE49EC67CC}" dt="2023-02-22T17:20:03.673" v="1460" actId="313"/>
      <pc:docMkLst>
        <pc:docMk/>
      </pc:docMkLst>
      <pc:sldChg chg="modSp mod">
        <pc:chgData name="Karen Trovato" userId="126f220e-3937-4704-99b1-902910097e04" providerId="ADAL" clId="{3297737F-AFDA-4808-BEC3-3CCE49EC67CC}" dt="2023-02-22T17:14:40.957" v="1349" actId="20577"/>
        <pc:sldMkLst>
          <pc:docMk/>
          <pc:sldMk cId="0" sldId="277"/>
        </pc:sldMkLst>
        <pc:spChg chg="mod">
          <ac:chgData name="Karen Trovato" userId="126f220e-3937-4704-99b1-902910097e04" providerId="ADAL" clId="{3297737F-AFDA-4808-BEC3-3CCE49EC67CC}" dt="2023-02-22T17:14:40.957" v="1349" actId="20577"/>
          <ac:spMkLst>
            <pc:docMk/>
            <pc:sldMk cId="0" sldId="277"/>
            <ac:spMk id="30722" creationId="{00000000-0000-0000-0000-000000000000}"/>
          </ac:spMkLst>
        </pc:spChg>
      </pc:sldChg>
      <pc:sldChg chg="modSp mod">
        <pc:chgData name="Karen Trovato" userId="126f220e-3937-4704-99b1-902910097e04" providerId="ADAL" clId="{3297737F-AFDA-4808-BEC3-3CCE49EC67CC}" dt="2023-02-22T16:42:14.577" v="594" actId="20577"/>
        <pc:sldMkLst>
          <pc:docMk/>
          <pc:sldMk cId="1147278467" sldId="361"/>
        </pc:sldMkLst>
        <pc:spChg chg="mod">
          <ac:chgData name="Karen Trovato" userId="126f220e-3937-4704-99b1-902910097e04" providerId="ADAL" clId="{3297737F-AFDA-4808-BEC3-3CCE49EC67CC}" dt="2023-02-22T16:42:14.577" v="594" actId="20577"/>
          <ac:spMkLst>
            <pc:docMk/>
            <pc:sldMk cId="1147278467" sldId="361"/>
            <ac:spMk id="3" creationId="{00000000-0000-0000-0000-000000000000}"/>
          </ac:spMkLst>
        </pc:spChg>
      </pc:sldChg>
      <pc:sldChg chg="modSp mod">
        <pc:chgData name="Karen Trovato" userId="126f220e-3937-4704-99b1-902910097e04" providerId="ADAL" clId="{3297737F-AFDA-4808-BEC3-3CCE49EC67CC}" dt="2023-02-22T16:42:44.358" v="602" actId="20577"/>
        <pc:sldMkLst>
          <pc:docMk/>
          <pc:sldMk cId="255882005" sldId="370"/>
        </pc:sldMkLst>
        <pc:spChg chg="mod">
          <ac:chgData name="Karen Trovato" userId="126f220e-3937-4704-99b1-902910097e04" providerId="ADAL" clId="{3297737F-AFDA-4808-BEC3-3CCE49EC67CC}" dt="2023-02-22T16:42:44.358" v="602" actId="20577"/>
          <ac:spMkLst>
            <pc:docMk/>
            <pc:sldMk cId="255882005" sldId="370"/>
            <ac:spMk id="3" creationId="{00000000-0000-0000-0000-000000000000}"/>
          </ac:spMkLst>
        </pc:spChg>
      </pc:sldChg>
      <pc:sldChg chg="modSp mod">
        <pc:chgData name="Karen Trovato" userId="126f220e-3937-4704-99b1-902910097e04" providerId="ADAL" clId="{3297737F-AFDA-4808-BEC3-3CCE49EC67CC}" dt="2023-02-22T16:49:05.793" v="691" actId="20577"/>
        <pc:sldMkLst>
          <pc:docMk/>
          <pc:sldMk cId="2515396571" sldId="380"/>
        </pc:sldMkLst>
        <pc:spChg chg="mod">
          <ac:chgData name="Karen Trovato" userId="126f220e-3937-4704-99b1-902910097e04" providerId="ADAL" clId="{3297737F-AFDA-4808-BEC3-3CCE49EC67CC}" dt="2023-02-22T16:49:05.793" v="691" actId="20577"/>
          <ac:spMkLst>
            <pc:docMk/>
            <pc:sldMk cId="2515396571" sldId="380"/>
            <ac:spMk id="3" creationId="{00000000-0000-0000-0000-000000000000}"/>
          </ac:spMkLst>
        </pc:spChg>
      </pc:sldChg>
      <pc:sldChg chg="addSp modSp mod modAnim">
        <pc:chgData name="Karen Trovato" userId="126f220e-3937-4704-99b1-902910097e04" providerId="ADAL" clId="{3297737F-AFDA-4808-BEC3-3CCE49EC67CC}" dt="2023-02-22T17:08:12.837" v="1283"/>
        <pc:sldMkLst>
          <pc:docMk/>
          <pc:sldMk cId="754533416" sldId="381"/>
        </pc:sldMkLst>
        <pc:spChg chg="mod">
          <ac:chgData name="Karen Trovato" userId="126f220e-3937-4704-99b1-902910097e04" providerId="ADAL" clId="{3297737F-AFDA-4808-BEC3-3CCE49EC67CC}" dt="2023-02-22T16:53:47.454" v="880" actId="20577"/>
          <ac:spMkLst>
            <pc:docMk/>
            <pc:sldMk cId="754533416" sldId="381"/>
            <ac:spMk id="3" creationId="{00000000-0000-0000-0000-000000000000}"/>
          </ac:spMkLst>
        </pc:spChg>
        <pc:spChg chg="add mod">
          <ac:chgData name="Karen Trovato" userId="126f220e-3937-4704-99b1-902910097e04" providerId="ADAL" clId="{3297737F-AFDA-4808-BEC3-3CCE49EC67CC}" dt="2023-02-22T16:54:20.174" v="882" actId="14100"/>
          <ac:spMkLst>
            <pc:docMk/>
            <pc:sldMk cId="754533416" sldId="381"/>
            <ac:spMk id="5" creationId="{A521A076-8BFF-E3F4-D501-0282F05DCD81}"/>
          </ac:spMkLst>
        </pc:spChg>
        <pc:spChg chg="add mod">
          <ac:chgData name="Karen Trovato" userId="126f220e-3937-4704-99b1-902910097e04" providerId="ADAL" clId="{3297737F-AFDA-4808-BEC3-3CCE49EC67CC}" dt="2023-02-22T16:52:19.812" v="746" actId="208"/>
          <ac:spMkLst>
            <pc:docMk/>
            <pc:sldMk cId="754533416" sldId="381"/>
            <ac:spMk id="6" creationId="{9C6E9C0C-06A8-EEB4-A84A-F67266DB5229}"/>
          </ac:spMkLst>
        </pc:spChg>
      </pc:sldChg>
      <pc:sldChg chg="modSp mod">
        <pc:chgData name="Karen Trovato" userId="126f220e-3937-4704-99b1-902910097e04" providerId="ADAL" clId="{3297737F-AFDA-4808-BEC3-3CCE49EC67CC}" dt="2023-02-22T17:20:03.673" v="1460" actId="313"/>
        <pc:sldMkLst>
          <pc:docMk/>
          <pc:sldMk cId="2213912548" sldId="389"/>
        </pc:sldMkLst>
        <pc:spChg chg="mod">
          <ac:chgData name="Karen Trovato" userId="126f220e-3937-4704-99b1-902910097e04" providerId="ADAL" clId="{3297737F-AFDA-4808-BEC3-3CCE49EC67CC}" dt="2023-02-22T17:20:03.673" v="1460" actId="313"/>
          <ac:spMkLst>
            <pc:docMk/>
            <pc:sldMk cId="2213912548" sldId="389"/>
            <ac:spMk id="2" creationId="{00000000-0000-0000-0000-000000000000}"/>
          </ac:spMkLst>
        </pc:spChg>
        <pc:spChg chg="mod">
          <ac:chgData name="Karen Trovato" userId="126f220e-3937-4704-99b1-902910097e04" providerId="ADAL" clId="{3297737F-AFDA-4808-BEC3-3CCE49EC67CC}" dt="2023-02-22T17:19:35.345" v="1447" actId="115"/>
          <ac:spMkLst>
            <pc:docMk/>
            <pc:sldMk cId="2213912548" sldId="389"/>
            <ac:spMk id="3" creationId="{00000000-0000-0000-0000-000000000000}"/>
          </ac:spMkLst>
        </pc:spChg>
      </pc:sldChg>
      <pc:sldChg chg="modSp mod ord modAnim">
        <pc:chgData name="Karen Trovato" userId="126f220e-3937-4704-99b1-902910097e04" providerId="ADAL" clId="{3297737F-AFDA-4808-BEC3-3CCE49EC67CC}" dt="2023-02-22T17:11:59.106" v="1332"/>
        <pc:sldMkLst>
          <pc:docMk/>
          <pc:sldMk cId="3852846032" sldId="390"/>
        </pc:sldMkLst>
        <pc:spChg chg="mod">
          <ac:chgData name="Karen Trovato" userId="126f220e-3937-4704-99b1-902910097e04" providerId="ADAL" clId="{3297737F-AFDA-4808-BEC3-3CCE49EC67CC}" dt="2023-02-22T16:45:06.062" v="652" actId="20577"/>
          <ac:spMkLst>
            <pc:docMk/>
            <pc:sldMk cId="3852846032" sldId="390"/>
            <ac:spMk id="3" creationId="{00000000-0000-0000-0000-000000000000}"/>
          </ac:spMkLst>
        </pc:spChg>
      </pc:sldChg>
      <pc:sldChg chg="addSp modSp mod modAnim">
        <pc:chgData name="Karen Trovato" userId="126f220e-3937-4704-99b1-902910097e04" providerId="ADAL" clId="{3297737F-AFDA-4808-BEC3-3CCE49EC67CC}" dt="2023-02-22T16:30:16.976" v="57" actId="1076"/>
        <pc:sldMkLst>
          <pc:docMk/>
          <pc:sldMk cId="2345167636" sldId="391"/>
        </pc:sldMkLst>
        <pc:spChg chg="mod">
          <ac:chgData name="Karen Trovato" userId="126f220e-3937-4704-99b1-902910097e04" providerId="ADAL" clId="{3297737F-AFDA-4808-BEC3-3CCE49EC67CC}" dt="2023-02-22T16:28:55.464" v="5" actId="1076"/>
          <ac:spMkLst>
            <pc:docMk/>
            <pc:sldMk cId="2345167636" sldId="391"/>
            <ac:spMk id="5" creationId="{B10C7B21-2604-1581-CC99-44C3A661488F}"/>
          </ac:spMkLst>
        </pc:spChg>
        <pc:spChg chg="mod">
          <ac:chgData name="Karen Trovato" userId="126f220e-3937-4704-99b1-902910097e04" providerId="ADAL" clId="{3297737F-AFDA-4808-BEC3-3CCE49EC67CC}" dt="2023-02-22T16:28:55.464" v="5" actId="1076"/>
          <ac:spMkLst>
            <pc:docMk/>
            <pc:sldMk cId="2345167636" sldId="391"/>
            <ac:spMk id="6" creationId="{C951096E-17FF-8C4E-BDDD-F4AC436D3DF2}"/>
          </ac:spMkLst>
        </pc:spChg>
        <pc:spChg chg="mod">
          <ac:chgData name="Karen Trovato" userId="126f220e-3937-4704-99b1-902910097e04" providerId="ADAL" clId="{3297737F-AFDA-4808-BEC3-3CCE49EC67CC}" dt="2023-02-22T16:28:55.464" v="5" actId="1076"/>
          <ac:spMkLst>
            <pc:docMk/>
            <pc:sldMk cId="2345167636" sldId="391"/>
            <ac:spMk id="7" creationId="{5D303029-8FE1-A9E0-4F50-453A85853FDF}"/>
          </ac:spMkLst>
        </pc:spChg>
        <pc:spChg chg="add mod">
          <ac:chgData name="Karen Trovato" userId="126f220e-3937-4704-99b1-902910097e04" providerId="ADAL" clId="{3297737F-AFDA-4808-BEC3-3CCE49EC67CC}" dt="2023-02-22T16:30:16.976" v="57" actId="1076"/>
          <ac:spMkLst>
            <pc:docMk/>
            <pc:sldMk cId="2345167636" sldId="391"/>
            <ac:spMk id="8" creationId="{2DCE0340-063C-7977-45C1-9B7A0FF5A87F}"/>
          </ac:spMkLst>
        </pc:spChg>
      </pc:sldChg>
      <pc:sldChg chg="addSp modSp mod modAnim">
        <pc:chgData name="Karen Trovato" userId="126f220e-3937-4704-99b1-902910097e04" providerId="ADAL" clId="{3297737F-AFDA-4808-BEC3-3CCE49EC67CC}" dt="2023-02-22T17:16:36.422" v="1404" actId="20577"/>
        <pc:sldMkLst>
          <pc:docMk/>
          <pc:sldMk cId="1819960598" sldId="428"/>
        </pc:sldMkLst>
        <pc:spChg chg="mod">
          <ac:chgData name="Karen Trovato" userId="126f220e-3937-4704-99b1-902910097e04" providerId="ADAL" clId="{3297737F-AFDA-4808-BEC3-3CCE49EC67CC}" dt="2023-02-22T16:28:04.926" v="1" actId="164"/>
          <ac:spMkLst>
            <pc:docMk/>
            <pc:sldMk cId="1819960598" sldId="428"/>
            <ac:spMk id="6" creationId="{383C9F44-1E28-6796-5AF3-F6305BAD4FB3}"/>
          </ac:spMkLst>
        </pc:spChg>
        <pc:spChg chg="mod">
          <ac:chgData name="Karen Trovato" userId="126f220e-3937-4704-99b1-902910097e04" providerId="ADAL" clId="{3297737F-AFDA-4808-BEC3-3CCE49EC67CC}" dt="2023-02-22T16:28:04.926" v="1" actId="164"/>
          <ac:spMkLst>
            <pc:docMk/>
            <pc:sldMk cId="1819960598" sldId="428"/>
            <ac:spMk id="8" creationId="{D5A29B18-E1EF-A88F-C193-B0340F8C69F4}"/>
          </ac:spMkLst>
        </pc:spChg>
        <pc:spChg chg="add mod">
          <ac:chgData name="Karen Trovato" userId="126f220e-3937-4704-99b1-902910097e04" providerId="ADAL" clId="{3297737F-AFDA-4808-BEC3-3CCE49EC67CC}" dt="2023-02-22T17:16:36.422" v="1404" actId="20577"/>
          <ac:spMkLst>
            <pc:docMk/>
            <pc:sldMk cId="1819960598" sldId="428"/>
            <ac:spMk id="10" creationId="{3F895ABB-ECE7-D1F5-F71B-8F2CF4BB0275}"/>
          </ac:spMkLst>
        </pc:spChg>
        <pc:grpChg chg="add mod">
          <ac:chgData name="Karen Trovato" userId="126f220e-3937-4704-99b1-902910097e04" providerId="ADAL" clId="{3297737F-AFDA-4808-BEC3-3CCE49EC67CC}" dt="2023-02-22T16:28:04.926" v="1" actId="164"/>
          <ac:grpSpMkLst>
            <pc:docMk/>
            <pc:sldMk cId="1819960598" sldId="428"/>
            <ac:grpSpMk id="9" creationId="{17E24508-67A3-7CC8-75C3-D4FD895CB18D}"/>
          </ac:grpSpMkLst>
        </pc:grpChg>
      </pc:sldChg>
      <pc:sldChg chg="addSp delSp modSp mod">
        <pc:chgData name="Karen Trovato" userId="126f220e-3937-4704-99b1-902910097e04" providerId="ADAL" clId="{3297737F-AFDA-4808-BEC3-3CCE49EC67CC}" dt="2023-02-22T17:14:19.602" v="1341" actId="478"/>
        <pc:sldMkLst>
          <pc:docMk/>
          <pc:sldMk cId="3150097730" sldId="431"/>
        </pc:sldMkLst>
        <pc:spChg chg="mod">
          <ac:chgData name="Karen Trovato" userId="126f220e-3937-4704-99b1-902910097e04" providerId="ADAL" clId="{3297737F-AFDA-4808-BEC3-3CCE49EC67CC}" dt="2023-02-22T17:13:50.863" v="1340" actId="20577"/>
          <ac:spMkLst>
            <pc:docMk/>
            <pc:sldMk cId="3150097730" sldId="431"/>
            <ac:spMk id="3" creationId="{FF49861B-5BAF-685B-49D1-C2C8133F8668}"/>
          </ac:spMkLst>
        </pc:spChg>
        <pc:spChg chg="add del mod">
          <ac:chgData name="Karen Trovato" userId="126f220e-3937-4704-99b1-902910097e04" providerId="ADAL" clId="{3297737F-AFDA-4808-BEC3-3CCE49EC67CC}" dt="2023-02-22T17:14:19.602" v="1341" actId="478"/>
          <ac:spMkLst>
            <pc:docMk/>
            <pc:sldMk cId="3150097730" sldId="431"/>
            <ac:spMk id="5" creationId="{2005E685-C246-5419-2043-BF4563C7D63C}"/>
          </ac:spMkLst>
        </pc:spChg>
      </pc:sldChg>
      <pc:sldChg chg="modSp mod ord">
        <pc:chgData name="Karen Trovato" userId="126f220e-3937-4704-99b1-902910097e04" providerId="ADAL" clId="{3297737F-AFDA-4808-BEC3-3CCE49EC67CC}" dt="2023-02-22T17:18:37.374" v="1445" actId="20577"/>
        <pc:sldMkLst>
          <pc:docMk/>
          <pc:sldMk cId="3634351676" sldId="435"/>
        </pc:sldMkLst>
        <pc:spChg chg="mod">
          <ac:chgData name="Karen Trovato" userId="126f220e-3937-4704-99b1-902910097e04" providerId="ADAL" clId="{3297737F-AFDA-4808-BEC3-3CCE49EC67CC}" dt="2023-02-22T17:15:53.687" v="1370" actId="20577"/>
          <ac:spMkLst>
            <pc:docMk/>
            <pc:sldMk cId="3634351676" sldId="435"/>
            <ac:spMk id="2" creationId="{ADA635FE-BC83-735B-A0B1-24B88E8F902E}"/>
          </ac:spMkLst>
        </pc:spChg>
        <pc:spChg chg="mod">
          <ac:chgData name="Karen Trovato" userId="126f220e-3937-4704-99b1-902910097e04" providerId="ADAL" clId="{3297737F-AFDA-4808-BEC3-3CCE49EC67CC}" dt="2023-02-22T17:18:37.374" v="1445" actId="20577"/>
          <ac:spMkLst>
            <pc:docMk/>
            <pc:sldMk cId="3634351676" sldId="435"/>
            <ac:spMk id="3" creationId="{27735E86-EB8E-88C0-5700-396491BE1CA0}"/>
          </ac:spMkLst>
        </pc:spChg>
      </pc:sldChg>
      <pc:sldChg chg="delSp modSp add mod ord">
        <pc:chgData name="Karen Trovato" userId="126f220e-3937-4704-99b1-902910097e04" providerId="ADAL" clId="{3297737F-AFDA-4808-BEC3-3CCE49EC67CC}" dt="2023-02-22T17:01:54.531" v="1144" actId="20577"/>
        <pc:sldMkLst>
          <pc:docMk/>
          <pc:sldMk cId="416846429" sldId="436"/>
        </pc:sldMkLst>
        <pc:spChg chg="mod">
          <ac:chgData name="Karen Trovato" userId="126f220e-3937-4704-99b1-902910097e04" providerId="ADAL" clId="{3297737F-AFDA-4808-BEC3-3CCE49EC67CC}" dt="2023-02-22T16:59:54.190" v="1053" actId="20577"/>
          <ac:spMkLst>
            <pc:docMk/>
            <pc:sldMk cId="416846429" sldId="436"/>
            <ac:spMk id="2" creationId="{A4867E88-27F6-A0E8-D370-6BAA8FFD6930}"/>
          </ac:spMkLst>
        </pc:spChg>
        <pc:spChg chg="mod">
          <ac:chgData name="Karen Trovato" userId="126f220e-3937-4704-99b1-902910097e04" providerId="ADAL" clId="{3297737F-AFDA-4808-BEC3-3CCE49EC67CC}" dt="2023-02-22T17:01:54.531" v="1144" actId="20577"/>
          <ac:spMkLst>
            <pc:docMk/>
            <pc:sldMk cId="416846429" sldId="436"/>
            <ac:spMk id="3" creationId="{C3FB3A7B-9ACD-29B2-1B8F-99BB9E3409EE}"/>
          </ac:spMkLst>
        </pc:spChg>
        <pc:spChg chg="del">
          <ac:chgData name="Karen Trovato" userId="126f220e-3937-4704-99b1-902910097e04" providerId="ADAL" clId="{3297737F-AFDA-4808-BEC3-3CCE49EC67CC}" dt="2023-02-22T16:56:31.983" v="972" actId="478"/>
          <ac:spMkLst>
            <pc:docMk/>
            <pc:sldMk cId="416846429" sldId="436"/>
            <ac:spMk id="4" creationId="{D4AC0DA9-2302-C5C3-0253-93994E744C3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eaLnBrk="1" hangingPunct="1">
              <a:defRPr sz="1200">
                <a:latin typeface="Arial" charset="0"/>
                <a:cs typeface="Arial" charset="0"/>
              </a:defRPr>
            </a:lvl1pPr>
          </a:lstStyle>
          <a:p>
            <a:pPr>
              <a:defRPr/>
            </a:pPr>
            <a:fld id="{84F49F28-DB82-4E7A-AFE4-011745F353FF}" type="datetimeFigureOut">
              <a:rPr lang="en-US"/>
              <a:pPr>
                <a:defRPr/>
              </a:pPr>
              <a:t>2/22/2023</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A6A3CF36-A417-4E59-9883-F19F33B46C00}" type="slidenum">
              <a:rPr lang="en-US" altLang="en-US"/>
              <a:pPr/>
              <a:t>‹#›</a:t>
            </a:fld>
            <a:endParaRPr lang="en-US" altLang="en-US" dirty="0"/>
          </a:p>
        </p:txBody>
      </p:sp>
    </p:spTree>
    <p:extLst>
      <p:ext uri="{BB962C8B-B14F-4D97-AF65-F5344CB8AC3E}">
        <p14:creationId xmlns:p14="http://schemas.microsoft.com/office/powerpoint/2010/main" val="337602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eaLnBrk="1" hangingPunct="1">
              <a:defRPr sz="1200">
                <a:latin typeface="Arial" charset="0"/>
                <a:cs typeface="Arial" charset="0"/>
              </a:defRPr>
            </a:lvl1pPr>
          </a:lstStyle>
          <a:p>
            <a:pPr>
              <a:defRPr/>
            </a:pPr>
            <a:fld id="{8013DD67-E25E-40E5-A40F-A393437A6CD9}" type="datetimeFigureOut">
              <a:rPr lang="en-US"/>
              <a:pPr>
                <a:defRPr/>
              </a:pPr>
              <a:t>2/22/2023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8B13CE7F-8A1F-441B-93E1-DC6B0BAE2B5C}" type="slidenum">
              <a:rPr lang="en-US" altLang="en-US"/>
              <a:pPr/>
              <a:t>‹#›</a:t>
            </a:fld>
            <a:endParaRPr lang="en-US" altLang="en-US" dirty="0"/>
          </a:p>
        </p:txBody>
      </p:sp>
    </p:spTree>
    <p:extLst>
      <p:ext uri="{BB962C8B-B14F-4D97-AF65-F5344CB8AC3E}">
        <p14:creationId xmlns:p14="http://schemas.microsoft.com/office/powerpoint/2010/main" val="687193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34</a:t>
            </a:fld>
            <a:endParaRPr lang="en-US" altLang="en-US" dirty="0"/>
          </a:p>
        </p:txBody>
      </p:sp>
    </p:spTree>
    <p:extLst>
      <p:ext uri="{BB962C8B-B14F-4D97-AF65-F5344CB8AC3E}">
        <p14:creationId xmlns:p14="http://schemas.microsoft.com/office/powerpoint/2010/main" val="2702068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43</a:t>
            </a:fld>
            <a:endParaRPr lang="en-US" altLang="en-US" dirty="0"/>
          </a:p>
        </p:txBody>
      </p:sp>
    </p:spTree>
    <p:extLst>
      <p:ext uri="{BB962C8B-B14F-4D97-AF65-F5344CB8AC3E}">
        <p14:creationId xmlns:p14="http://schemas.microsoft.com/office/powerpoint/2010/main" val="2791849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44</a:t>
            </a:fld>
            <a:endParaRPr lang="en-US" altLang="en-US" dirty="0"/>
          </a:p>
        </p:txBody>
      </p:sp>
    </p:spTree>
    <p:extLst>
      <p:ext uri="{BB962C8B-B14F-4D97-AF65-F5344CB8AC3E}">
        <p14:creationId xmlns:p14="http://schemas.microsoft.com/office/powerpoint/2010/main" val="424963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45</a:t>
            </a:fld>
            <a:endParaRPr lang="en-US" altLang="en-US" dirty="0"/>
          </a:p>
        </p:txBody>
      </p:sp>
    </p:spTree>
    <p:extLst>
      <p:ext uri="{BB962C8B-B14F-4D97-AF65-F5344CB8AC3E}">
        <p14:creationId xmlns:p14="http://schemas.microsoft.com/office/powerpoint/2010/main" val="296194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35</a:t>
            </a:fld>
            <a:endParaRPr lang="en-US" altLang="en-US" dirty="0"/>
          </a:p>
        </p:txBody>
      </p:sp>
    </p:spTree>
    <p:extLst>
      <p:ext uri="{BB962C8B-B14F-4D97-AF65-F5344CB8AC3E}">
        <p14:creationId xmlns:p14="http://schemas.microsoft.com/office/powerpoint/2010/main" val="258158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36</a:t>
            </a:fld>
            <a:endParaRPr lang="en-US" altLang="en-US" dirty="0"/>
          </a:p>
        </p:txBody>
      </p:sp>
    </p:spTree>
    <p:extLst>
      <p:ext uri="{BB962C8B-B14F-4D97-AF65-F5344CB8AC3E}">
        <p14:creationId xmlns:p14="http://schemas.microsoft.com/office/powerpoint/2010/main" val="339672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37</a:t>
            </a:fld>
            <a:endParaRPr lang="en-US" altLang="en-US" dirty="0"/>
          </a:p>
        </p:txBody>
      </p:sp>
    </p:spTree>
    <p:extLst>
      <p:ext uri="{BB962C8B-B14F-4D97-AF65-F5344CB8AC3E}">
        <p14:creationId xmlns:p14="http://schemas.microsoft.com/office/powerpoint/2010/main" val="2418437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38</a:t>
            </a:fld>
            <a:endParaRPr lang="en-US" altLang="en-US" dirty="0"/>
          </a:p>
        </p:txBody>
      </p:sp>
    </p:spTree>
    <p:extLst>
      <p:ext uri="{BB962C8B-B14F-4D97-AF65-F5344CB8AC3E}">
        <p14:creationId xmlns:p14="http://schemas.microsoft.com/office/powerpoint/2010/main" val="375174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39</a:t>
            </a:fld>
            <a:endParaRPr lang="en-US" altLang="en-US" dirty="0"/>
          </a:p>
        </p:txBody>
      </p:sp>
    </p:spTree>
    <p:extLst>
      <p:ext uri="{BB962C8B-B14F-4D97-AF65-F5344CB8AC3E}">
        <p14:creationId xmlns:p14="http://schemas.microsoft.com/office/powerpoint/2010/main" val="793693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40</a:t>
            </a:fld>
            <a:endParaRPr lang="en-US" altLang="en-US" dirty="0"/>
          </a:p>
        </p:txBody>
      </p:sp>
    </p:spTree>
    <p:extLst>
      <p:ext uri="{BB962C8B-B14F-4D97-AF65-F5344CB8AC3E}">
        <p14:creationId xmlns:p14="http://schemas.microsoft.com/office/powerpoint/2010/main" val="23671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41</a:t>
            </a:fld>
            <a:endParaRPr lang="en-US" altLang="en-US" dirty="0"/>
          </a:p>
        </p:txBody>
      </p:sp>
    </p:spTree>
    <p:extLst>
      <p:ext uri="{BB962C8B-B14F-4D97-AF65-F5344CB8AC3E}">
        <p14:creationId xmlns:p14="http://schemas.microsoft.com/office/powerpoint/2010/main" val="3800788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13CE7F-8A1F-441B-93E1-DC6B0BAE2B5C}" type="slidenum">
              <a:rPr lang="en-US" altLang="en-US" smtClean="0"/>
              <a:pPr/>
              <a:t>42</a:t>
            </a:fld>
            <a:endParaRPr lang="en-US" altLang="en-US" dirty="0"/>
          </a:p>
        </p:txBody>
      </p:sp>
    </p:spTree>
    <p:extLst>
      <p:ext uri="{BB962C8B-B14F-4D97-AF65-F5344CB8AC3E}">
        <p14:creationId xmlns:p14="http://schemas.microsoft.com/office/powerpoint/2010/main" val="90577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4" name="Slide Number Placeholder 4"/>
          <p:cNvSpPr>
            <a:spLocks noGrp="1" noChangeArrowheads="1"/>
          </p:cNvSpPr>
          <p:nvPr>
            <p:ph type="sldNum" sz="quarter" idx="10"/>
          </p:nvPr>
        </p:nvSpPr>
        <p:spPr>
          <a:xfrm>
            <a:off x="6934200" y="6245225"/>
            <a:ext cx="1752600" cy="476250"/>
          </a:xfrm>
        </p:spPr>
        <p:txBody>
          <a:bodyPr/>
          <a:lstStyle>
            <a:lvl1pPr>
              <a:defRPr/>
            </a:lvl1pPr>
          </a:lstStyle>
          <a:p>
            <a:fld id="{9A816E6E-3C22-45C7-8B8E-8F3B9EEB46C8}" type="slidenum">
              <a:rPr lang="en-US" altLang="en-US"/>
              <a:pPr/>
              <a:t>‹#›</a:t>
            </a:fld>
            <a:endParaRPr lang="en-US" altLang="en-US" dirty="0"/>
          </a:p>
        </p:txBody>
      </p:sp>
    </p:spTree>
    <p:extLst>
      <p:ext uri="{BB962C8B-B14F-4D97-AF65-F5344CB8AC3E}">
        <p14:creationId xmlns:p14="http://schemas.microsoft.com/office/powerpoint/2010/main" val="212879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9D63B04E-F0B1-4B25-B508-34A684BA4EB6}" type="slidenum">
              <a:rPr lang="en-US" altLang="en-US"/>
              <a:pPr/>
              <a:t>‹#›</a:t>
            </a:fld>
            <a:endParaRPr lang="en-US" altLang="en-US" dirty="0"/>
          </a:p>
        </p:txBody>
      </p:sp>
    </p:spTree>
    <p:extLst>
      <p:ext uri="{BB962C8B-B14F-4D97-AF65-F5344CB8AC3E}">
        <p14:creationId xmlns:p14="http://schemas.microsoft.com/office/powerpoint/2010/main" val="42289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B286D74-A59C-420E-A8FD-61E32FD11392}" type="slidenum">
              <a:rPr lang="en-US" altLang="en-US"/>
              <a:pPr/>
              <a:t>‹#›</a:t>
            </a:fld>
            <a:endParaRPr lang="en-US" altLang="en-US" dirty="0"/>
          </a:p>
        </p:txBody>
      </p:sp>
    </p:spTree>
    <p:extLst>
      <p:ext uri="{BB962C8B-B14F-4D97-AF65-F5344CB8AC3E}">
        <p14:creationId xmlns:p14="http://schemas.microsoft.com/office/powerpoint/2010/main" val="1603396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B6C443E9-F94F-4689-85F0-8A7F49F3E049}" type="slidenum">
              <a:rPr lang="en-US" altLang="en-US"/>
              <a:pPr/>
              <a:t>‹#›</a:t>
            </a:fld>
            <a:endParaRPr lang="en-US" altLang="en-US" dirty="0"/>
          </a:p>
        </p:txBody>
      </p:sp>
    </p:spTree>
    <p:extLst>
      <p:ext uri="{BB962C8B-B14F-4D97-AF65-F5344CB8AC3E}">
        <p14:creationId xmlns:p14="http://schemas.microsoft.com/office/powerpoint/2010/main" val="116840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D2AE3BAC-3E94-4F9A-93F5-064A83EAC683}" type="slidenum">
              <a:rPr lang="en-US" altLang="en-US" smtClean="0"/>
              <a:pPr/>
              <a:t>‹#›</a:t>
            </a:fld>
            <a:endParaRPr lang="en-US" altLang="en-US" dirty="0"/>
          </a:p>
        </p:txBody>
      </p:sp>
    </p:spTree>
    <p:extLst>
      <p:ext uri="{BB962C8B-B14F-4D97-AF65-F5344CB8AC3E}">
        <p14:creationId xmlns:p14="http://schemas.microsoft.com/office/powerpoint/2010/main" val="356959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7526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549FA642-220F-4C96-A3D5-8D9EECDF4145}" type="slidenum">
              <a:rPr lang="en-US" altLang="en-US"/>
              <a:pPr/>
              <a:t>‹#›</a:t>
            </a:fld>
            <a:endParaRPr lang="en-US" altLang="en-US" dirty="0"/>
          </a:p>
        </p:txBody>
      </p:sp>
      <p:sp>
        <p:nvSpPr>
          <p:cNvPr id="6" name="Content Placeholder 5"/>
          <p:cNvSpPr>
            <a:spLocks noGrp="1"/>
          </p:cNvSpPr>
          <p:nvPr>
            <p:ph sz="quarter" idx="11"/>
          </p:nvPr>
        </p:nvSpPr>
        <p:spPr>
          <a:xfrm>
            <a:off x="457200" y="3581400"/>
            <a:ext cx="8229600" cy="144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5753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15099E66-39A8-41CE-900D-0BEE176B4D01}" type="slidenum">
              <a:rPr lang="en-US" altLang="en-US"/>
              <a:pPr/>
              <a:t>‹#›</a:t>
            </a:fld>
            <a:endParaRPr lang="en-US" altLang="en-US" dirty="0"/>
          </a:p>
        </p:txBody>
      </p:sp>
    </p:spTree>
    <p:extLst>
      <p:ext uri="{BB962C8B-B14F-4D97-AF65-F5344CB8AC3E}">
        <p14:creationId xmlns:p14="http://schemas.microsoft.com/office/powerpoint/2010/main" val="135584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EFDF5FE9-E340-4A8B-9024-AE50FAF5FCFC}" type="slidenum">
              <a:rPr lang="en-US" altLang="en-US"/>
              <a:pPr/>
              <a:t>‹#›</a:t>
            </a:fld>
            <a:endParaRPr lang="en-US" altLang="en-US" dirty="0"/>
          </a:p>
        </p:txBody>
      </p:sp>
    </p:spTree>
    <p:extLst>
      <p:ext uri="{BB962C8B-B14F-4D97-AF65-F5344CB8AC3E}">
        <p14:creationId xmlns:p14="http://schemas.microsoft.com/office/powerpoint/2010/main" val="136503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4ED65D05-B338-4859-87DE-7D660DEB665D}" type="slidenum">
              <a:rPr lang="en-US" altLang="en-US"/>
              <a:pPr/>
              <a:t>‹#›</a:t>
            </a:fld>
            <a:endParaRPr lang="en-US" altLang="en-US" dirty="0"/>
          </a:p>
        </p:txBody>
      </p:sp>
    </p:spTree>
    <p:extLst>
      <p:ext uri="{BB962C8B-B14F-4D97-AF65-F5344CB8AC3E}">
        <p14:creationId xmlns:p14="http://schemas.microsoft.com/office/powerpoint/2010/main" val="35606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D77D905-BC3F-4D3F-B5CF-6CABE7B646D9}" type="slidenum">
              <a:rPr lang="en-US" altLang="en-US"/>
              <a:pPr/>
              <a:t>‹#›</a:t>
            </a:fld>
            <a:endParaRPr lang="en-US" altLang="en-US" dirty="0"/>
          </a:p>
        </p:txBody>
      </p:sp>
    </p:spTree>
    <p:extLst>
      <p:ext uri="{BB962C8B-B14F-4D97-AF65-F5344CB8AC3E}">
        <p14:creationId xmlns:p14="http://schemas.microsoft.com/office/powerpoint/2010/main" val="408959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360A14C2-7230-4A8E-851E-72E73EB564B7}" type="slidenum">
              <a:rPr lang="en-US" altLang="en-US"/>
              <a:pPr/>
              <a:t>‹#›</a:t>
            </a:fld>
            <a:endParaRPr lang="en-US" altLang="en-US" dirty="0"/>
          </a:p>
        </p:txBody>
      </p:sp>
    </p:spTree>
    <p:extLst>
      <p:ext uri="{BB962C8B-B14F-4D97-AF65-F5344CB8AC3E}">
        <p14:creationId xmlns:p14="http://schemas.microsoft.com/office/powerpoint/2010/main" val="73908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C3D064F9-0E82-4239-8D9A-A289E8238F5C}" type="slidenum">
              <a:rPr lang="en-US" altLang="en-US"/>
              <a:pPr/>
              <a:t>‹#›</a:t>
            </a:fld>
            <a:endParaRPr lang="en-US" altLang="en-US" dirty="0"/>
          </a:p>
        </p:txBody>
      </p:sp>
    </p:spTree>
    <p:extLst>
      <p:ext uri="{BB962C8B-B14F-4D97-AF65-F5344CB8AC3E}">
        <p14:creationId xmlns:p14="http://schemas.microsoft.com/office/powerpoint/2010/main" val="148938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EB0CBFEC-F61A-4DD1-8A0D-590E9C2B1479}"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64"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Lst>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000" y="1447200"/>
            <a:ext cx="7772400" cy="1470025"/>
          </a:xfrm>
        </p:spPr>
        <p:txBody>
          <a:bodyPr/>
          <a:lstStyle/>
          <a:p>
            <a:pPr lvl="0" eaLnBrk="1" hangingPunct="1">
              <a:lnSpc>
                <a:spcPct val="142000"/>
              </a:lnSpc>
              <a:spcBef>
                <a:spcPts val="0"/>
              </a:spcBef>
            </a:pPr>
            <a:r>
              <a:rPr lang="en-US" altLang="en-US" sz="4400" b="1" kern="1200" dirty="0">
                <a:solidFill>
                  <a:srgbClr val="037797"/>
                </a:solidFill>
                <a:latin typeface="Arial" panose="020B0604020202020204" pitchFamily="34" charset="0"/>
                <a:ea typeface="+mn-ea"/>
                <a:cs typeface="Arial" panose="020B0604020202020204" pitchFamily="34" charset="0"/>
              </a:rPr>
              <a:t>Structured Data</a:t>
            </a:r>
            <a:br>
              <a:rPr lang="en-US" altLang="en-US" sz="4400" b="1" kern="1200" dirty="0">
                <a:solidFill>
                  <a:srgbClr val="037797"/>
                </a:solidFill>
                <a:latin typeface="Arial" panose="020B0604020202020204" pitchFamily="34" charset="0"/>
                <a:ea typeface="+mn-ea"/>
                <a:cs typeface="Arial" panose="020B0604020202020204" pitchFamily="34" charset="0"/>
              </a:rPr>
            </a:br>
            <a:r>
              <a:rPr lang="en-US" altLang="en-US" sz="4400" b="1" kern="1200" dirty="0">
                <a:solidFill>
                  <a:srgbClr val="037797"/>
                </a:solidFill>
                <a:latin typeface="Arial" panose="020B0604020202020204" pitchFamily="34" charset="0"/>
                <a:ea typeface="+mn-ea"/>
                <a:cs typeface="Arial" panose="020B0604020202020204" pitchFamily="34" charset="0"/>
              </a:rPr>
              <a:t>struct</a:t>
            </a:r>
            <a:endParaRPr lang="en-IN" dirty="0"/>
          </a:p>
        </p:txBody>
      </p:sp>
      <p:sp>
        <p:nvSpPr>
          <p:cNvPr id="3" name="Slide Number Placeholder 2">
            <a:extLst>
              <a:ext uri="{FF2B5EF4-FFF2-40B4-BE49-F238E27FC236}">
                <a16:creationId xmlns:a16="http://schemas.microsoft.com/office/drawing/2014/main" id="{440BC306-1F77-BFD0-C6E4-EDDC5043E29C}"/>
              </a:ext>
            </a:extLst>
          </p:cNvPr>
          <p:cNvSpPr>
            <a:spLocks noGrp="1"/>
          </p:cNvSpPr>
          <p:nvPr>
            <p:ph type="sldNum" sz="quarter" idx="10"/>
          </p:nvPr>
        </p:nvSpPr>
        <p:spPr/>
        <p:txBody>
          <a:bodyPr/>
          <a:lstStyle/>
          <a:p>
            <a:fld id="{9A816E6E-3C22-45C7-8B8E-8F3B9EEB46C8}" type="slidenum">
              <a:rPr lang="en-US" altLang="en-US" smtClean="0"/>
              <a:pPr/>
              <a:t>1</a:t>
            </a:fld>
            <a:endParaRPr lang="en-US" altLang="en-US" dirty="0"/>
          </a:p>
        </p:txBody>
      </p:sp>
    </p:spTree>
    <p:extLst>
      <p:ext uri="{BB962C8B-B14F-4D97-AF65-F5344CB8AC3E}">
        <p14:creationId xmlns:p14="http://schemas.microsoft.com/office/powerpoint/2010/main" val="582193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More on Initializing a Structure</a:t>
            </a:r>
            <a:endParaRPr lang="en-IN" dirty="0">
              <a:solidFill>
                <a:srgbClr val="037797"/>
              </a:solidFill>
            </a:endParaRPr>
          </a:p>
        </p:txBody>
      </p:sp>
      <p:sp>
        <p:nvSpPr>
          <p:cNvPr id="3" name="Content Placeholder 2"/>
          <p:cNvSpPr>
            <a:spLocks noGrp="1"/>
          </p:cNvSpPr>
          <p:nvPr>
            <p:ph idx="1"/>
          </p:nvPr>
        </p:nvSpPr>
        <p:spPr>
          <a:xfrm>
            <a:off x="457200" y="1600200"/>
            <a:ext cx="7848600" cy="4525963"/>
          </a:xfrm>
        </p:spPr>
        <p:txBody>
          <a:bodyPr/>
          <a:lstStyle/>
          <a:p>
            <a:pPr lvl="0">
              <a:lnSpc>
                <a:spcPct val="90000"/>
              </a:lnSpc>
              <a:buFontTx/>
              <a:buChar char="•"/>
            </a:pPr>
            <a:r>
              <a:rPr lang="en-US" altLang="en-US" dirty="0">
                <a:solidFill>
                  <a:srgbClr val="000000"/>
                </a:solidFill>
              </a:rPr>
              <a:t>May initialize only some members:</a:t>
            </a:r>
          </a:p>
          <a:p>
            <a:pPr marL="738000" lvl="0" indent="0">
              <a:lnSpc>
                <a:spcPct val="90000"/>
              </a:lnSpc>
              <a:buNone/>
            </a:pPr>
            <a:r>
              <a:rPr lang="en-US" altLang="en-US" sz="2800" dirty="0">
                <a:solidFill>
                  <a:srgbClr val="000000"/>
                </a:solidFill>
                <a:latin typeface="Courier New" panose="02070309020205020404" pitchFamily="49" charset="0"/>
              </a:rPr>
              <a:t>Student Joe = {14579};</a:t>
            </a:r>
          </a:p>
          <a:p>
            <a:pPr lvl="0">
              <a:lnSpc>
                <a:spcPct val="90000"/>
              </a:lnSpc>
              <a:buFontTx/>
              <a:buChar char="•"/>
            </a:pPr>
            <a:r>
              <a:rPr lang="en-US" altLang="en-US" dirty="0">
                <a:solidFill>
                  <a:srgbClr val="000000"/>
                </a:solidFill>
              </a:rPr>
              <a:t>Cannot skip over members:</a:t>
            </a:r>
          </a:p>
          <a:p>
            <a:pPr marL="752400" lvl="0" indent="0">
              <a:lnSpc>
                <a:spcPct val="90000"/>
              </a:lnSpc>
              <a:buNone/>
            </a:pPr>
            <a:r>
              <a:rPr lang="en-US" altLang="en-US" sz="2800" dirty="0">
                <a:solidFill>
                  <a:srgbClr val="000000"/>
                </a:solidFill>
                <a:latin typeface="Courier New" panose="02070309020205020404" pitchFamily="49" charset="0"/>
              </a:rPr>
              <a:t>Student s = {1234, "John", ,</a:t>
            </a:r>
          </a:p>
          <a:p>
            <a:pPr marL="3600000" lvl="0" indent="0">
              <a:lnSpc>
                <a:spcPct val="90000"/>
              </a:lnSpc>
              <a:buNone/>
            </a:pPr>
            <a:r>
              <a:rPr lang="en-US" altLang="en-US" sz="2800" dirty="0">
                <a:solidFill>
                  <a:srgbClr val="000000"/>
                </a:solidFill>
                <a:latin typeface="Courier New" panose="02070309020205020404" pitchFamily="49" charset="0"/>
              </a:rPr>
              <a:t>2.83}; // illegal</a:t>
            </a:r>
            <a:endParaRPr lang="en-US" altLang="en-US" sz="2800" dirty="0">
              <a:solidFill>
                <a:srgbClr val="000000"/>
              </a:solidFill>
            </a:endParaRPr>
          </a:p>
          <a:p>
            <a:pPr lvl="0">
              <a:lnSpc>
                <a:spcPct val="90000"/>
              </a:lnSpc>
              <a:buFontTx/>
              <a:buChar char="•"/>
            </a:pPr>
            <a:r>
              <a:rPr lang="en-US" altLang="en-US" dirty="0">
                <a:solidFill>
                  <a:srgbClr val="000000"/>
                </a:solidFill>
              </a:rPr>
              <a:t>Cannot initialize in the structure declaration, since this does not allocate memory</a:t>
            </a:r>
            <a:endParaRPr lang="en-US" altLang="en-US"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88FC7227-AB9F-4283-AA59-FE169E6E4378}"/>
              </a:ext>
            </a:extLst>
          </p:cNvPr>
          <p:cNvSpPr>
            <a:spLocks noGrp="1"/>
          </p:cNvSpPr>
          <p:nvPr>
            <p:ph type="sldNum" sz="quarter" idx="10"/>
          </p:nvPr>
        </p:nvSpPr>
        <p:spPr/>
        <p:txBody>
          <a:bodyPr/>
          <a:lstStyle/>
          <a:p>
            <a:fld id="{D2AE3BAC-3E94-4F9A-93F5-064A83EAC683}" type="slidenum">
              <a:rPr lang="en-US" altLang="en-US" smtClean="0"/>
              <a:pPr/>
              <a:t>10</a:t>
            </a:fld>
            <a:endParaRPr lang="en-US" altLang="en-US" dirty="0"/>
          </a:p>
        </p:txBody>
      </p:sp>
    </p:spTree>
    <p:extLst>
      <p:ext uri="{BB962C8B-B14F-4D97-AF65-F5344CB8AC3E}">
        <p14:creationId xmlns:p14="http://schemas.microsoft.com/office/powerpoint/2010/main" val="301073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More on Initializing a Structure</a:t>
            </a:r>
            <a:endParaRPr lang="en-IN" dirty="0">
              <a:solidFill>
                <a:srgbClr val="037797"/>
              </a:solidFill>
            </a:endParaRPr>
          </a:p>
        </p:txBody>
      </p:sp>
      <p:sp>
        <p:nvSpPr>
          <p:cNvPr id="3" name="Content Placeholder 2"/>
          <p:cNvSpPr>
            <a:spLocks noGrp="1"/>
          </p:cNvSpPr>
          <p:nvPr>
            <p:ph idx="1"/>
          </p:nvPr>
        </p:nvSpPr>
        <p:spPr>
          <a:xfrm>
            <a:off x="457200" y="1600200"/>
            <a:ext cx="7848600" cy="4525963"/>
          </a:xfrm>
        </p:spPr>
        <p:txBody>
          <a:bodyPr/>
          <a:lstStyle/>
          <a:p>
            <a:pPr lvl="0">
              <a:lnSpc>
                <a:spcPct val="90000"/>
              </a:lnSpc>
              <a:buFontTx/>
              <a:buChar char="•"/>
            </a:pPr>
            <a:r>
              <a:rPr lang="en-US" altLang="en-US" dirty="0">
                <a:solidFill>
                  <a:srgbClr val="000000"/>
                </a:solidFill>
              </a:rPr>
              <a:t>Cannot initialize in the structure declaration, since this does not allocate memory</a:t>
            </a:r>
          </a:p>
          <a:p>
            <a:pPr marL="0" lvl="0" indent="0">
              <a:lnSpc>
                <a:spcPct val="90000"/>
              </a:lnSpc>
              <a:buNone/>
            </a:pPr>
            <a:r>
              <a:rPr lang="en-US" altLang="en-US" dirty="0">
                <a:solidFill>
                  <a:srgbClr val="FF0000"/>
                </a:solidFill>
                <a:latin typeface="Courier New" panose="02070309020205020404" pitchFamily="49" charset="0"/>
              </a:rPr>
              <a:t>DOES NOT WORK:</a:t>
            </a:r>
          </a:p>
          <a:p>
            <a:pPr marL="0" lvl="0" indent="0">
              <a:lnSpc>
                <a:spcPct val="90000"/>
              </a:lnSpc>
              <a:buNone/>
            </a:pPr>
            <a:r>
              <a:rPr lang="en-US" altLang="en-US" sz="2400" dirty="0">
                <a:solidFill>
                  <a:srgbClr val="000000"/>
                </a:solidFill>
                <a:latin typeface="Courier New" panose="02070309020205020404" pitchFamily="49" charset="0"/>
              </a:rPr>
              <a:t>struct X</a:t>
            </a:r>
          </a:p>
          <a:p>
            <a:pPr marL="0" lvl="0" indent="0">
              <a:lnSpc>
                <a:spcPct val="90000"/>
              </a:lnSpc>
              <a:buNone/>
            </a:pPr>
            <a:r>
              <a:rPr lang="en-US" altLang="en-US" sz="2400" dirty="0">
                <a:solidFill>
                  <a:srgbClr val="000000"/>
                </a:solidFill>
                <a:latin typeface="Courier New" panose="02070309020205020404" pitchFamily="49" charset="0"/>
              </a:rPr>
              <a:t>{</a:t>
            </a:r>
          </a:p>
          <a:p>
            <a:pPr marL="0" lvl="0" indent="0">
              <a:lnSpc>
                <a:spcPct val="90000"/>
              </a:lnSpc>
              <a:buNone/>
            </a:pPr>
            <a:r>
              <a:rPr lang="en-US" altLang="en-US" sz="2400" dirty="0">
                <a:solidFill>
                  <a:srgbClr val="000000"/>
                </a:solidFill>
                <a:latin typeface="Courier New" panose="02070309020205020404" pitchFamily="49" charset="0"/>
              </a:rPr>
              <a:t>	int Y;</a:t>
            </a:r>
          </a:p>
          <a:p>
            <a:pPr marL="0" lvl="0" indent="0">
              <a:lnSpc>
                <a:spcPct val="90000"/>
              </a:lnSpc>
              <a:buNone/>
            </a:pPr>
            <a:r>
              <a:rPr lang="en-US" altLang="en-US" sz="2400" dirty="0">
                <a:solidFill>
                  <a:srgbClr val="000000"/>
                </a:solidFill>
                <a:latin typeface="Courier New" panose="02070309020205020404" pitchFamily="49" charset="0"/>
              </a:rPr>
              <a:t>	int Z;</a:t>
            </a:r>
          </a:p>
          <a:p>
            <a:pPr marL="0" lvl="0" indent="0">
              <a:lnSpc>
                <a:spcPct val="90000"/>
              </a:lnSpc>
              <a:buNone/>
            </a:pPr>
            <a:r>
              <a:rPr lang="en-US" altLang="en-US" sz="2400" dirty="0">
                <a:solidFill>
                  <a:srgbClr val="000000"/>
                </a:solidFill>
                <a:latin typeface="Courier New" panose="02070309020205020404" pitchFamily="49" charset="0"/>
              </a:rPr>
              <a:t>}= {2,4}; // NOT ALLOWED</a:t>
            </a:r>
          </a:p>
          <a:p>
            <a:pPr marL="0" lvl="0" indent="0">
              <a:lnSpc>
                <a:spcPct val="90000"/>
              </a:lnSpc>
              <a:buNone/>
            </a:pPr>
            <a:endParaRPr lang="en-US" altLang="en-US" sz="2400" dirty="0">
              <a:solidFill>
                <a:srgbClr val="000000"/>
              </a:solidFill>
              <a:latin typeface="Courier New" panose="02070309020205020404" pitchFamily="49" charset="0"/>
            </a:endParaRPr>
          </a:p>
          <a:p>
            <a:pPr marL="0" lvl="0" indent="0">
              <a:lnSpc>
                <a:spcPct val="90000"/>
              </a:lnSpc>
              <a:buNone/>
            </a:pPr>
            <a:r>
              <a:rPr lang="en-US" altLang="en-US" sz="2400" b="1" dirty="0">
                <a:solidFill>
                  <a:srgbClr val="000000"/>
                </a:solidFill>
                <a:latin typeface="Courier New" panose="02070309020205020404" pitchFamily="49" charset="0"/>
              </a:rPr>
              <a:t>struct is creating a new type</a:t>
            </a:r>
          </a:p>
        </p:txBody>
      </p:sp>
      <p:sp>
        <p:nvSpPr>
          <p:cNvPr id="4" name="Slide Number Placeholder 3">
            <a:extLst>
              <a:ext uri="{FF2B5EF4-FFF2-40B4-BE49-F238E27FC236}">
                <a16:creationId xmlns:a16="http://schemas.microsoft.com/office/drawing/2014/main" id="{33E10DF8-2646-5B89-60D7-1B65534F8ADD}"/>
              </a:ext>
            </a:extLst>
          </p:cNvPr>
          <p:cNvSpPr>
            <a:spLocks noGrp="1"/>
          </p:cNvSpPr>
          <p:nvPr>
            <p:ph type="sldNum" sz="quarter" idx="10"/>
          </p:nvPr>
        </p:nvSpPr>
        <p:spPr/>
        <p:txBody>
          <a:bodyPr/>
          <a:lstStyle/>
          <a:p>
            <a:fld id="{D2AE3BAC-3E94-4F9A-93F5-064A83EAC683}" type="slidenum">
              <a:rPr lang="en-US" altLang="en-US" smtClean="0"/>
              <a:pPr/>
              <a:t>11</a:t>
            </a:fld>
            <a:endParaRPr lang="en-US" altLang="en-US" dirty="0"/>
          </a:p>
        </p:txBody>
      </p:sp>
    </p:spTree>
    <p:extLst>
      <p:ext uri="{BB962C8B-B14F-4D97-AF65-F5344CB8AC3E}">
        <p14:creationId xmlns:p14="http://schemas.microsoft.com/office/powerpoint/2010/main" val="211996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Accessing Structure Members</a:t>
            </a:r>
            <a:endParaRPr lang="en-IN" dirty="0">
              <a:solidFill>
                <a:srgbClr val="037797"/>
              </a:solidFill>
            </a:endParaRPr>
          </a:p>
        </p:txBody>
      </p:sp>
      <p:sp>
        <p:nvSpPr>
          <p:cNvPr id="3" name="Content Placeholder 2"/>
          <p:cNvSpPr>
            <a:spLocks noGrp="1"/>
          </p:cNvSpPr>
          <p:nvPr>
            <p:ph idx="1"/>
          </p:nvPr>
        </p:nvSpPr>
        <p:spPr/>
        <p:txBody>
          <a:bodyPr/>
          <a:lstStyle/>
          <a:p>
            <a:pPr lvl="0">
              <a:buFontTx/>
              <a:buChar char="•"/>
            </a:pPr>
            <a:r>
              <a:rPr lang="en-US" altLang="en-US" sz="2800" dirty="0">
                <a:solidFill>
                  <a:srgbClr val="000000"/>
                </a:solidFill>
              </a:rPr>
              <a:t>Use the dot </a:t>
            </a:r>
            <a:r>
              <a:rPr lang="en-US" altLang="en-US" sz="2800" dirty="0">
                <a:solidFill>
                  <a:srgbClr val="000000"/>
                </a:solidFill>
                <a:latin typeface="Courier New" panose="02070309020205020404" pitchFamily="49" charset="0"/>
              </a:rPr>
              <a:t>(.)</a:t>
            </a:r>
            <a:r>
              <a:rPr lang="en-US" altLang="en-US" sz="2800" dirty="0">
                <a:solidFill>
                  <a:srgbClr val="000000"/>
                </a:solidFill>
              </a:rPr>
              <a:t> operator to refer to members of </a:t>
            </a:r>
            <a:r>
              <a:rPr lang="en-US" altLang="en-US" sz="2800" dirty="0">
                <a:solidFill>
                  <a:srgbClr val="000000"/>
                </a:solidFill>
                <a:latin typeface="Courier New" panose="02070309020205020404" pitchFamily="49" charset="0"/>
              </a:rPr>
              <a:t>struct</a:t>
            </a:r>
            <a:r>
              <a:rPr lang="en-US" altLang="en-US" sz="2800" dirty="0">
                <a:solidFill>
                  <a:srgbClr val="000000"/>
                </a:solidFill>
              </a:rPr>
              <a:t> variables:</a:t>
            </a:r>
          </a:p>
          <a:p>
            <a:pPr marL="741600" lvl="0" indent="0">
              <a:buNone/>
            </a:pPr>
            <a:r>
              <a:rPr lang="en-US" altLang="en-US" sz="2400" dirty="0">
                <a:solidFill>
                  <a:srgbClr val="000000"/>
                </a:solidFill>
                <a:latin typeface="Courier New" panose="02070309020205020404" pitchFamily="49" charset="0"/>
              </a:rPr>
              <a:t>cin &gt;&gt; </a:t>
            </a:r>
            <a:r>
              <a:rPr lang="en-US" altLang="en-US" sz="2400" dirty="0" err="1">
                <a:solidFill>
                  <a:srgbClr val="000000"/>
                </a:solidFill>
                <a:latin typeface="Courier New" panose="02070309020205020404" pitchFamily="49" charset="0"/>
              </a:rPr>
              <a:t>Joe.studentID</a:t>
            </a:r>
            <a:r>
              <a:rPr lang="en-US" altLang="en-US" sz="2400" dirty="0">
                <a:solidFill>
                  <a:srgbClr val="000000"/>
                </a:solidFill>
                <a:latin typeface="Courier New" panose="02070309020205020404" pitchFamily="49" charset="0"/>
              </a:rPr>
              <a:t>;</a:t>
            </a:r>
            <a:endParaRPr lang="en-US" altLang="en-US" sz="2400" dirty="0">
              <a:solidFill>
                <a:srgbClr val="000000"/>
              </a:solidFill>
            </a:endParaRPr>
          </a:p>
          <a:p>
            <a:pPr marL="1026000" lvl="1">
              <a:buClr>
                <a:srgbClr val="3333CC"/>
              </a:buClr>
              <a:buNone/>
            </a:pPr>
            <a:r>
              <a:rPr lang="en-US" altLang="en-US" sz="2400" dirty="0">
                <a:solidFill>
                  <a:srgbClr val="000000"/>
                </a:solidFill>
                <a:latin typeface="Courier New" panose="02070309020205020404" pitchFamily="49" charset="0"/>
              </a:rPr>
              <a:t>getline(cin, Joe.name);</a:t>
            </a:r>
          </a:p>
          <a:p>
            <a:pPr marL="1026000" lvl="1">
              <a:buClr>
                <a:srgbClr val="3333CC"/>
              </a:buClr>
              <a:buNone/>
            </a:pPr>
            <a:r>
              <a:rPr lang="en-US" altLang="en-US" sz="2400" dirty="0" err="1">
                <a:solidFill>
                  <a:srgbClr val="000000"/>
                </a:solidFill>
                <a:latin typeface="Courier New" panose="02070309020205020404" pitchFamily="49" charset="0"/>
              </a:rPr>
              <a:t>Joe.gpa</a:t>
            </a:r>
            <a:r>
              <a:rPr lang="en-US" altLang="en-US" sz="2400" dirty="0">
                <a:solidFill>
                  <a:srgbClr val="000000"/>
                </a:solidFill>
                <a:latin typeface="Courier New" panose="02070309020205020404" pitchFamily="49" charset="0"/>
              </a:rPr>
              <a:t> = 3.75;</a:t>
            </a:r>
          </a:p>
          <a:p>
            <a:pPr lvl="0">
              <a:spcBef>
                <a:spcPts val="3600"/>
              </a:spcBef>
              <a:buFontTx/>
              <a:buChar char="•"/>
            </a:pPr>
            <a:r>
              <a:rPr lang="en-US" altLang="en-US" sz="2800" dirty="0">
                <a:solidFill>
                  <a:srgbClr val="000000"/>
                </a:solidFill>
              </a:rPr>
              <a:t>Member variables can be used in any manner appropriate for their data type</a:t>
            </a:r>
          </a:p>
        </p:txBody>
      </p:sp>
      <p:sp>
        <p:nvSpPr>
          <p:cNvPr id="4" name="Slide Number Placeholder 3">
            <a:extLst>
              <a:ext uri="{FF2B5EF4-FFF2-40B4-BE49-F238E27FC236}">
                <a16:creationId xmlns:a16="http://schemas.microsoft.com/office/drawing/2014/main" id="{1E2FC52D-DD08-1FAC-B61D-A6575D8FDBDB}"/>
              </a:ext>
            </a:extLst>
          </p:cNvPr>
          <p:cNvSpPr>
            <a:spLocks noGrp="1"/>
          </p:cNvSpPr>
          <p:nvPr>
            <p:ph type="sldNum" sz="quarter" idx="10"/>
          </p:nvPr>
        </p:nvSpPr>
        <p:spPr/>
        <p:txBody>
          <a:bodyPr/>
          <a:lstStyle/>
          <a:p>
            <a:fld id="{D2AE3BAC-3E94-4F9A-93F5-064A83EAC683}" type="slidenum">
              <a:rPr lang="en-US" altLang="en-US" smtClean="0"/>
              <a:pPr/>
              <a:t>12</a:t>
            </a:fld>
            <a:endParaRPr lang="en-US" altLang="en-US" dirty="0"/>
          </a:p>
        </p:txBody>
      </p:sp>
    </p:spTree>
    <p:extLst>
      <p:ext uri="{BB962C8B-B14F-4D97-AF65-F5344CB8AC3E}">
        <p14:creationId xmlns:p14="http://schemas.microsoft.com/office/powerpoint/2010/main" val="114727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Displaying a </a:t>
            </a:r>
            <a:r>
              <a:rPr lang="en-US" altLang="en-US" dirty="0">
                <a:solidFill>
                  <a:srgbClr val="037797"/>
                </a:solidFill>
                <a:latin typeface="Courier New" panose="02070309020205020404" pitchFamily="49" charset="0"/>
              </a:rPr>
              <a:t>struct</a:t>
            </a:r>
            <a:r>
              <a:rPr lang="en-US" altLang="en-US" dirty="0">
                <a:solidFill>
                  <a:srgbClr val="037797"/>
                </a:solidFill>
              </a:rPr>
              <a:t> Variable</a:t>
            </a:r>
            <a:endParaRPr lang="en-IN" dirty="0">
              <a:solidFill>
                <a:srgbClr val="037797"/>
              </a:solidFill>
            </a:endParaRPr>
          </a:p>
        </p:txBody>
      </p:sp>
      <p:sp>
        <p:nvSpPr>
          <p:cNvPr id="3" name="Content Placeholder 2"/>
          <p:cNvSpPr>
            <a:spLocks noGrp="1"/>
          </p:cNvSpPr>
          <p:nvPr>
            <p:ph idx="1"/>
          </p:nvPr>
        </p:nvSpPr>
        <p:spPr/>
        <p:txBody>
          <a:bodyPr/>
          <a:lstStyle/>
          <a:p>
            <a:pPr lvl="0">
              <a:lnSpc>
                <a:spcPct val="90000"/>
              </a:lnSpc>
              <a:buFontTx/>
              <a:buChar char="•"/>
            </a:pPr>
            <a:r>
              <a:rPr lang="en-US" altLang="en-US" dirty="0">
                <a:solidFill>
                  <a:srgbClr val="000000"/>
                </a:solidFill>
              </a:rPr>
              <a:t>To display the contents of a </a:t>
            </a:r>
            <a:r>
              <a:rPr lang="en-US" altLang="en-US" dirty="0">
                <a:solidFill>
                  <a:srgbClr val="000000"/>
                </a:solidFill>
                <a:latin typeface="Courier New" panose="02070309020205020404" pitchFamily="49" charset="0"/>
              </a:rPr>
              <a:t>struct</a:t>
            </a:r>
            <a:r>
              <a:rPr lang="en-US" altLang="en-US" dirty="0">
                <a:solidFill>
                  <a:srgbClr val="000000"/>
                </a:solidFill>
              </a:rPr>
              <a:t> variable, must display each field separately, using the dot operator:</a:t>
            </a:r>
          </a:p>
          <a:p>
            <a:pPr marL="741600" lvl="0" indent="0">
              <a:lnSpc>
                <a:spcPct val="90000"/>
              </a:lnSpc>
              <a:buNone/>
            </a:pPr>
            <a:r>
              <a:rPr lang="en-US" altLang="en-US" sz="2800" dirty="0">
                <a:solidFill>
                  <a:srgbClr val="000000"/>
                </a:solidFill>
                <a:latin typeface="Courier New" panose="02070309020205020404" pitchFamily="49" charset="0"/>
              </a:rPr>
              <a:t>cout &lt;&lt; Joe; // won</a:t>
            </a:r>
            <a:r>
              <a:rPr lang="en-US" altLang="en-US" sz="2800" dirty="0">
                <a:solidFill>
                  <a:srgbClr val="000000"/>
                </a:solidFill>
              </a:rPr>
              <a:t>’</a:t>
            </a:r>
            <a:r>
              <a:rPr lang="en-US" altLang="en-US" sz="2800" dirty="0">
                <a:solidFill>
                  <a:srgbClr val="000000"/>
                </a:solidFill>
                <a:latin typeface="Courier New" panose="02070309020205020404" pitchFamily="49" charset="0"/>
              </a:rPr>
              <a:t>t work</a:t>
            </a:r>
          </a:p>
          <a:p>
            <a:pPr marL="1026000" lvl="1">
              <a:lnSpc>
                <a:spcPct val="90000"/>
              </a:lnSpc>
              <a:buNone/>
            </a:pPr>
            <a:r>
              <a:rPr lang="en-US" altLang="en-US" dirty="0">
                <a:solidFill>
                  <a:srgbClr val="000000"/>
                </a:solidFill>
                <a:latin typeface="Courier New" panose="02070309020205020404" pitchFamily="49" charset="0"/>
              </a:rPr>
              <a:t>cout &lt;&lt; </a:t>
            </a:r>
            <a:r>
              <a:rPr lang="en-US" altLang="en-US" dirty="0" err="1">
                <a:solidFill>
                  <a:srgbClr val="000000"/>
                </a:solidFill>
                <a:latin typeface="Courier New" panose="02070309020205020404" pitchFamily="49" charset="0"/>
              </a:rPr>
              <a:t>Joe.studentID</a:t>
            </a:r>
            <a:r>
              <a:rPr lang="en-US" altLang="en-US" dirty="0">
                <a:solidFill>
                  <a:srgbClr val="000000"/>
                </a:solidFill>
                <a:latin typeface="Courier New" panose="02070309020205020404" pitchFamily="49" charset="0"/>
              </a:rPr>
              <a:t> &lt;&lt; endl;</a:t>
            </a:r>
          </a:p>
          <a:p>
            <a:pPr marL="1026000" lvl="1">
              <a:lnSpc>
                <a:spcPct val="90000"/>
              </a:lnSpc>
              <a:buNone/>
            </a:pPr>
            <a:r>
              <a:rPr lang="en-US" altLang="en-US" dirty="0">
                <a:solidFill>
                  <a:srgbClr val="000000"/>
                </a:solidFill>
                <a:latin typeface="Courier New" panose="02070309020205020404" pitchFamily="49" charset="0"/>
              </a:rPr>
              <a:t>cout &lt;&lt; Joe.name &lt;&lt; endl;</a:t>
            </a:r>
          </a:p>
          <a:p>
            <a:pPr marL="1026000" lvl="1">
              <a:lnSpc>
                <a:spcPct val="90000"/>
              </a:lnSpc>
              <a:buNone/>
            </a:pPr>
            <a:r>
              <a:rPr lang="en-US" altLang="en-US" dirty="0">
                <a:solidFill>
                  <a:srgbClr val="000000"/>
                </a:solidFill>
                <a:latin typeface="Courier New" panose="02070309020205020404" pitchFamily="49" charset="0"/>
              </a:rPr>
              <a:t>cout &lt;&lt; </a:t>
            </a:r>
            <a:r>
              <a:rPr lang="en-US" altLang="en-US" dirty="0" err="1">
                <a:solidFill>
                  <a:srgbClr val="000000"/>
                </a:solidFill>
                <a:latin typeface="Courier New" panose="02070309020205020404" pitchFamily="49" charset="0"/>
              </a:rPr>
              <a:t>Joe.yearInSchool</a:t>
            </a:r>
            <a:r>
              <a:rPr lang="en-US" altLang="en-US" dirty="0">
                <a:solidFill>
                  <a:srgbClr val="000000"/>
                </a:solidFill>
                <a:latin typeface="Courier New" panose="02070309020205020404" pitchFamily="49" charset="0"/>
              </a:rPr>
              <a:t>;</a:t>
            </a:r>
          </a:p>
          <a:p>
            <a:pPr marL="1026000" lvl="1">
              <a:lnSpc>
                <a:spcPct val="90000"/>
              </a:lnSpc>
              <a:buNone/>
            </a:pPr>
            <a:r>
              <a:rPr lang="en-US" altLang="en-US" dirty="0">
                <a:solidFill>
                  <a:srgbClr val="000000"/>
                </a:solidFill>
                <a:latin typeface="Courier New" panose="02070309020205020404" pitchFamily="49" charset="0"/>
              </a:rPr>
              <a:t>cout &lt;&lt; " " &lt;&lt; </a:t>
            </a:r>
            <a:r>
              <a:rPr lang="en-US" altLang="en-US" dirty="0" err="1">
                <a:solidFill>
                  <a:srgbClr val="000000"/>
                </a:solidFill>
                <a:latin typeface="Courier New" panose="02070309020205020404" pitchFamily="49" charset="0"/>
              </a:rPr>
              <a:t>Joe.gpa</a:t>
            </a:r>
            <a:r>
              <a:rPr lang="en-US" altLang="en-US" dirty="0">
                <a:solidFill>
                  <a:srgbClr val="000000"/>
                </a:solidFill>
                <a:latin typeface="Courier New" panose="02070309020205020404" pitchFamily="49" charset="0"/>
              </a:rPr>
              <a:t>;</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04EBB53D-AFFF-327C-B686-449BB501CD6C}"/>
              </a:ext>
            </a:extLst>
          </p:cNvPr>
          <p:cNvSpPr>
            <a:spLocks noGrp="1"/>
          </p:cNvSpPr>
          <p:nvPr>
            <p:ph type="sldNum" sz="quarter" idx="10"/>
          </p:nvPr>
        </p:nvSpPr>
        <p:spPr/>
        <p:txBody>
          <a:bodyPr/>
          <a:lstStyle/>
          <a:p>
            <a:fld id="{D2AE3BAC-3E94-4F9A-93F5-064A83EAC683}" type="slidenum">
              <a:rPr lang="en-US" altLang="en-US" smtClean="0"/>
              <a:pPr/>
              <a:t>13</a:t>
            </a:fld>
            <a:endParaRPr lang="en-US" altLang="en-US" dirty="0"/>
          </a:p>
        </p:txBody>
      </p:sp>
    </p:spTree>
    <p:extLst>
      <p:ext uri="{BB962C8B-B14F-4D97-AF65-F5344CB8AC3E}">
        <p14:creationId xmlns:p14="http://schemas.microsoft.com/office/powerpoint/2010/main" val="354393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Comparing </a:t>
            </a:r>
            <a:r>
              <a:rPr lang="en-US" altLang="en-US" dirty="0">
                <a:solidFill>
                  <a:srgbClr val="037797"/>
                </a:solidFill>
                <a:latin typeface="Courier New" panose="02070309020205020404" pitchFamily="49" charset="0"/>
              </a:rPr>
              <a:t>struct</a:t>
            </a:r>
            <a:r>
              <a:rPr lang="en-US" altLang="en-US" dirty="0">
                <a:solidFill>
                  <a:srgbClr val="037797"/>
                </a:solidFill>
              </a:rPr>
              <a:t> Variables</a:t>
            </a:r>
            <a:endParaRPr lang="en-IN" dirty="0">
              <a:solidFill>
                <a:srgbClr val="037797"/>
              </a:solidFill>
            </a:endParaRPr>
          </a:p>
        </p:txBody>
      </p:sp>
      <p:sp>
        <p:nvSpPr>
          <p:cNvPr id="3" name="Content Placeholder 2"/>
          <p:cNvSpPr>
            <a:spLocks noGrp="1"/>
          </p:cNvSpPr>
          <p:nvPr>
            <p:ph idx="1"/>
          </p:nvPr>
        </p:nvSpPr>
        <p:spPr/>
        <p:txBody>
          <a:bodyPr/>
          <a:lstStyle/>
          <a:p>
            <a:pPr lvl="0">
              <a:lnSpc>
                <a:spcPct val="90000"/>
              </a:lnSpc>
              <a:buFontTx/>
              <a:buChar char="•"/>
            </a:pPr>
            <a:r>
              <a:rPr lang="en-US" altLang="en-US" dirty="0">
                <a:solidFill>
                  <a:srgbClr val="000000"/>
                </a:solidFill>
              </a:rPr>
              <a:t>Cannot compare </a:t>
            </a:r>
            <a:r>
              <a:rPr lang="en-US" altLang="en-US" dirty="0">
                <a:solidFill>
                  <a:srgbClr val="000000"/>
                </a:solidFill>
                <a:latin typeface="Courier New" panose="02070309020205020404" pitchFamily="49" charset="0"/>
              </a:rPr>
              <a:t>struct</a:t>
            </a:r>
            <a:r>
              <a:rPr lang="en-US" altLang="en-US" dirty="0">
                <a:solidFill>
                  <a:srgbClr val="000000"/>
                </a:solidFill>
              </a:rPr>
              <a:t> variables directly:</a:t>
            </a:r>
          </a:p>
          <a:p>
            <a:pPr marL="741600" lvl="0" indent="0">
              <a:lnSpc>
                <a:spcPct val="90000"/>
              </a:lnSpc>
              <a:buNone/>
            </a:pPr>
            <a:r>
              <a:rPr lang="en-US" altLang="en-US" sz="2800" dirty="0">
                <a:solidFill>
                  <a:srgbClr val="000000"/>
                </a:solidFill>
                <a:latin typeface="Courier New" panose="02070309020205020404" pitchFamily="49" charset="0"/>
              </a:rPr>
              <a:t>if (Joe == william) // won</a:t>
            </a:r>
            <a:r>
              <a:rPr lang="en-US" altLang="en-US" sz="2800" dirty="0">
                <a:solidFill>
                  <a:srgbClr val="000000"/>
                </a:solidFill>
              </a:rPr>
              <a:t>’</a:t>
            </a:r>
            <a:r>
              <a:rPr lang="en-US" altLang="en-US" sz="2800" dirty="0">
                <a:solidFill>
                  <a:srgbClr val="000000"/>
                </a:solidFill>
                <a:latin typeface="Courier New" panose="02070309020205020404" pitchFamily="49" charset="0"/>
              </a:rPr>
              <a:t>t work</a:t>
            </a:r>
          </a:p>
          <a:p>
            <a:pPr lvl="0">
              <a:lnSpc>
                <a:spcPct val="90000"/>
              </a:lnSpc>
              <a:spcBef>
                <a:spcPts val="4500"/>
              </a:spcBef>
              <a:buFontTx/>
              <a:buChar char="•"/>
            </a:pPr>
            <a:r>
              <a:rPr lang="en-US" altLang="en-US" dirty="0">
                <a:solidFill>
                  <a:srgbClr val="000000"/>
                </a:solidFill>
              </a:rPr>
              <a:t>Instead, must compare on a field basis:</a:t>
            </a:r>
          </a:p>
          <a:p>
            <a:pPr marL="460800" lvl="0" indent="0">
              <a:lnSpc>
                <a:spcPct val="90000"/>
              </a:lnSpc>
              <a:buNone/>
            </a:pPr>
            <a:r>
              <a:rPr lang="en-US" altLang="en-US" sz="2800" dirty="0">
                <a:solidFill>
                  <a:srgbClr val="000000"/>
                </a:solidFill>
                <a:latin typeface="Courier New" panose="02070309020205020404" pitchFamily="49" charset="0"/>
              </a:rPr>
              <a:t>if (</a:t>
            </a:r>
            <a:r>
              <a:rPr lang="en-US" altLang="en-US" sz="2800" dirty="0" err="1">
                <a:solidFill>
                  <a:srgbClr val="000000"/>
                </a:solidFill>
                <a:latin typeface="Courier New" panose="02070309020205020404" pitchFamily="49" charset="0"/>
              </a:rPr>
              <a:t>Joe.studentID</a:t>
            </a:r>
            <a:r>
              <a:rPr lang="en-US" altLang="en-US" sz="2800" dirty="0">
                <a:solidFill>
                  <a:srgbClr val="000000"/>
                </a:solidFill>
                <a:latin typeface="Courier New" panose="02070309020205020404" pitchFamily="49" charset="0"/>
              </a:rPr>
              <a:t> ==</a:t>
            </a:r>
          </a:p>
          <a:p>
            <a:pPr marL="2988000" lvl="1">
              <a:lnSpc>
                <a:spcPct val="90000"/>
              </a:lnSpc>
              <a:buClr>
                <a:srgbClr val="3333CC"/>
              </a:buClr>
              <a:buNone/>
            </a:pPr>
            <a:r>
              <a:rPr lang="en-US" altLang="en-US" dirty="0">
                <a:solidFill>
                  <a:srgbClr val="000000"/>
                </a:solidFill>
                <a:latin typeface="Courier New" panose="02070309020205020404" pitchFamily="49" charset="0"/>
              </a:rPr>
              <a:t>william.studentID) ...</a:t>
            </a:r>
          </a:p>
        </p:txBody>
      </p:sp>
      <p:sp>
        <p:nvSpPr>
          <p:cNvPr id="4" name="Slide Number Placeholder 3">
            <a:extLst>
              <a:ext uri="{FF2B5EF4-FFF2-40B4-BE49-F238E27FC236}">
                <a16:creationId xmlns:a16="http://schemas.microsoft.com/office/drawing/2014/main" id="{D4A036B0-863C-7616-CF4E-B1B008951830}"/>
              </a:ext>
            </a:extLst>
          </p:cNvPr>
          <p:cNvSpPr>
            <a:spLocks noGrp="1"/>
          </p:cNvSpPr>
          <p:nvPr>
            <p:ph type="sldNum" sz="quarter" idx="10"/>
          </p:nvPr>
        </p:nvSpPr>
        <p:spPr/>
        <p:txBody>
          <a:bodyPr/>
          <a:lstStyle/>
          <a:p>
            <a:fld id="{D2AE3BAC-3E94-4F9A-93F5-064A83EAC683}" type="slidenum">
              <a:rPr lang="en-US" altLang="en-US" smtClean="0"/>
              <a:pPr/>
              <a:t>14</a:t>
            </a:fld>
            <a:endParaRPr lang="en-US" altLang="en-US" dirty="0"/>
          </a:p>
        </p:txBody>
      </p:sp>
    </p:spTree>
    <p:extLst>
      <p:ext uri="{BB962C8B-B14F-4D97-AF65-F5344CB8AC3E}">
        <p14:creationId xmlns:p14="http://schemas.microsoft.com/office/powerpoint/2010/main" val="3139879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7200"/>
            <a:ext cx="8229600" cy="715962"/>
          </a:xfrm>
        </p:spPr>
        <p:txBody>
          <a:bodyPr/>
          <a:lstStyle/>
          <a:p>
            <a:r>
              <a:rPr lang="en-US" altLang="en-US" dirty="0">
                <a:solidFill>
                  <a:srgbClr val="037797"/>
                </a:solidFill>
              </a:rPr>
              <a:t>Arrays of Structures</a:t>
            </a:r>
            <a:endParaRPr lang="en-IN" dirty="0">
              <a:solidFill>
                <a:srgbClr val="037797"/>
              </a:solidFill>
            </a:endParaRPr>
          </a:p>
        </p:txBody>
      </p:sp>
      <p:sp>
        <p:nvSpPr>
          <p:cNvPr id="3" name="Content Placeholder 2"/>
          <p:cNvSpPr>
            <a:spLocks noGrp="1"/>
          </p:cNvSpPr>
          <p:nvPr>
            <p:ph idx="1"/>
          </p:nvPr>
        </p:nvSpPr>
        <p:spPr>
          <a:xfrm>
            <a:off x="304800" y="1678892"/>
            <a:ext cx="8229600" cy="4525963"/>
          </a:xfrm>
        </p:spPr>
        <p:txBody>
          <a:bodyPr/>
          <a:lstStyle/>
          <a:p>
            <a:pPr lvl="0">
              <a:buFontTx/>
              <a:buChar char="•"/>
            </a:pPr>
            <a:r>
              <a:rPr lang="en-US" altLang="en-US" sz="2800" dirty="0">
                <a:solidFill>
                  <a:srgbClr val="000000"/>
                </a:solidFill>
              </a:rPr>
              <a:t>Structures can be defined in arrays</a:t>
            </a:r>
          </a:p>
          <a:p>
            <a:pPr lvl="0">
              <a:buFontTx/>
              <a:buChar char="•"/>
            </a:pPr>
            <a:r>
              <a:rPr lang="en-US" altLang="en-US" sz="2800" dirty="0">
                <a:solidFill>
                  <a:srgbClr val="000000"/>
                </a:solidFill>
              </a:rPr>
              <a:t>Can be used in place of parallel arrays</a:t>
            </a:r>
            <a:br>
              <a:rPr lang="en-US" altLang="en-US" sz="2800" dirty="0">
                <a:solidFill>
                  <a:srgbClr val="000000"/>
                </a:solidFill>
              </a:rPr>
            </a:br>
            <a:r>
              <a:rPr lang="en-US" altLang="en-US" sz="2400" dirty="0">
                <a:solidFill>
                  <a:srgbClr val="000000"/>
                </a:solidFill>
                <a:latin typeface="Courier New" panose="02070309020205020404" pitchFamily="49" charset="0"/>
              </a:rPr>
              <a:t>const int NUM_STUDENTS = 20;</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Student </a:t>
            </a:r>
            <a:r>
              <a:rPr lang="en-US" altLang="en-US" sz="2400" dirty="0" err="1">
                <a:solidFill>
                  <a:srgbClr val="000000"/>
                </a:solidFill>
                <a:latin typeface="Courier New" panose="02070309020205020404" pitchFamily="49" charset="0"/>
              </a:rPr>
              <a:t>studentList</a:t>
            </a:r>
            <a:r>
              <a:rPr lang="en-US" altLang="en-US" sz="2400" dirty="0">
                <a:solidFill>
                  <a:srgbClr val="000000"/>
                </a:solidFill>
                <a:latin typeface="Courier New" panose="02070309020205020404" pitchFamily="49" charset="0"/>
              </a:rPr>
              <a:t>[NUM_STUDENTS];</a:t>
            </a:r>
          </a:p>
          <a:p>
            <a:pPr lvl="0">
              <a:buFontTx/>
              <a:buChar char="•"/>
            </a:pPr>
            <a:r>
              <a:rPr lang="en-US" altLang="en-US" sz="2800" dirty="0">
                <a:solidFill>
                  <a:srgbClr val="000000"/>
                </a:solidFill>
              </a:rPr>
              <a:t>Individual structures accessible using subscript notation</a:t>
            </a:r>
          </a:p>
          <a:p>
            <a:pPr lvl="0">
              <a:buFontTx/>
              <a:buChar char="•"/>
            </a:pPr>
            <a:r>
              <a:rPr lang="en-US" altLang="en-US" sz="2800" dirty="0">
                <a:solidFill>
                  <a:srgbClr val="000000"/>
                </a:solidFill>
              </a:rPr>
              <a:t>Fields within structures accessible using dot notation:</a:t>
            </a:r>
          </a:p>
          <a:p>
            <a:pPr lvl="1">
              <a:buClr>
                <a:srgbClr val="3333CC"/>
              </a:buClr>
              <a:buNone/>
            </a:pPr>
            <a:r>
              <a:rPr lang="en-US" altLang="en-US" sz="2400" dirty="0">
                <a:solidFill>
                  <a:srgbClr val="000000"/>
                </a:solidFill>
                <a:latin typeface="Courier New" panose="02070309020205020404" pitchFamily="49" charset="0"/>
              </a:rPr>
              <a:t>cout &lt;&lt; </a:t>
            </a:r>
            <a:r>
              <a:rPr lang="en-US" altLang="en-US" sz="2400" dirty="0" err="1">
                <a:solidFill>
                  <a:srgbClr val="000000"/>
                </a:solidFill>
                <a:latin typeface="Courier New" panose="02070309020205020404" pitchFamily="49" charset="0"/>
              </a:rPr>
              <a:t>studentList</a:t>
            </a:r>
            <a:r>
              <a:rPr lang="en-US" altLang="en-US" sz="2400" dirty="0">
                <a:solidFill>
                  <a:srgbClr val="000000"/>
                </a:solidFill>
                <a:latin typeface="Courier New" panose="02070309020205020404" pitchFamily="49" charset="0"/>
              </a:rPr>
              <a:t>[5].studentID;</a:t>
            </a:r>
            <a:endParaRPr lang="en-US" altLang="en-US" sz="2400" dirty="0">
              <a:solidFill>
                <a:srgbClr val="000000"/>
              </a:solidFill>
            </a:endParaRPr>
          </a:p>
        </p:txBody>
      </p:sp>
      <p:sp>
        <p:nvSpPr>
          <p:cNvPr id="4" name="Slide Number Placeholder 3">
            <a:extLst>
              <a:ext uri="{FF2B5EF4-FFF2-40B4-BE49-F238E27FC236}">
                <a16:creationId xmlns:a16="http://schemas.microsoft.com/office/drawing/2014/main" id="{175CAD91-C9BB-B4EA-5FA4-90F66D4C3775}"/>
              </a:ext>
            </a:extLst>
          </p:cNvPr>
          <p:cNvSpPr>
            <a:spLocks noGrp="1"/>
          </p:cNvSpPr>
          <p:nvPr>
            <p:ph type="sldNum" sz="quarter" idx="10"/>
          </p:nvPr>
        </p:nvSpPr>
        <p:spPr/>
        <p:txBody>
          <a:bodyPr/>
          <a:lstStyle/>
          <a:p>
            <a:fld id="{D2AE3BAC-3E94-4F9A-93F5-064A83EAC683}" type="slidenum">
              <a:rPr lang="en-US" altLang="en-US" smtClean="0"/>
              <a:pPr/>
              <a:t>15</a:t>
            </a:fld>
            <a:endParaRPr lang="en-US" altLang="en-US" dirty="0"/>
          </a:p>
        </p:txBody>
      </p:sp>
    </p:spTree>
    <p:extLst>
      <p:ext uri="{BB962C8B-B14F-4D97-AF65-F5344CB8AC3E}">
        <p14:creationId xmlns:p14="http://schemas.microsoft.com/office/powerpoint/2010/main" val="25588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Nested Structures</a:t>
            </a:r>
            <a:endParaRPr lang="en-IN" dirty="0">
              <a:solidFill>
                <a:srgbClr val="037797"/>
              </a:solidFill>
            </a:endParaRPr>
          </a:p>
        </p:txBody>
      </p:sp>
      <p:sp>
        <p:nvSpPr>
          <p:cNvPr id="3" name="Content Placeholder 2"/>
          <p:cNvSpPr>
            <a:spLocks noGrp="1"/>
          </p:cNvSpPr>
          <p:nvPr>
            <p:ph idx="1"/>
          </p:nvPr>
        </p:nvSpPr>
        <p:spPr>
          <a:xfrm>
            <a:off x="489600" y="1447800"/>
            <a:ext cx="8229600" cy="4724400"/>
          </a:xfrm>
        </p:spPr>
        <p:txBody>
          <a:bodyPr/>
          <a:lstStyle/>
          <a:p>
            <a:pPr marL="0" lvl="0">
              <a:lnSpc>
                <a:spcPct val="90000"/>
              </a:lnSpc>
              <a:buNone/>
            </a:pPr>
            <a:r>
              <a:rPr lang="en-US" altLang="en-US" sz="2800" dirty="0">
                <a:solidFill>
                  <a:srgbClr val="000000"/>
                </a:solidFill>
              </a:rPr>
              <a:t>A structure can contain another structure as a member:</a:t>
            </a:r>
          </a:p>
          <a:p>
            <a:pPr marL="720000" lvl="0">
              <a:lnSpc>
                <a:spcPct val="90000"/>
              </a:lnSpc>
              <a:buNone/>
            </a:pPr>
            <a:r>
              <a:rPr lang="en-US" altLang="en-US" sz="2400" dirty="0">
                <a:solidFill>
                  <a:srgbClr val="000000"/>
                </a:solidFill>
                <a:latin typeface="Courier New" panose="02070309020205020404" pitchFamily="49" charset="0"/>
              </a:rPr>
              <a:t>struct PersonInfo</a:t>
            </a:r>
          </a:p>
          <a:p>
            <a:pPr marL="720000" lvl="0">
              <a:lnSpc>
                <a:spcPct val="90000"/>
              </a:lnSpc>
              <a:buNone/>
            </a:pPr>
            <a:r>
              <a:rPr lang="en-US" altLang="en-US" sz="2400" dirty="0">
                <a:solidFill>
                  <a:srgbClr val="000000"/>
                </a:solidFill>
                <a:latin typeface="Courier New" panose="02070309020205020404" pitchFamily="49" charset="0"/>
              </a:rPr>
              <a:t>{   	string name,</a:t>
            </a:r>
          </a:p>
          <a:p>
            <a:pPr marL="3366000" lvl="1">
              <a:lnSpc>
                <a:spcPct val="75000"/>
              </a:lnSpc>
              <a:buNone/>
            </a:pPr>
            <a:r>
              <a:rPr lang="en-US" altLang="en-US" sz="2400" dirty="0">
                <a:solidFill>
                  <a:srgbClr val="000000"/>
                </a:solidFill>
                <a:latin typeface="Courier New" panose="02070309020205020404" pitchFamily="49" charset="0"/>
              </a:rPr>
              <a:t>address,</a:t>
            </a:r>
          </a:p>
          <a:p>
            <a:pPr marL="3366000" lvl="1">
              <a:lnSpc>
                <a:spcPct val="75000"/>
              </a:lnSpc>
              <a:buNone/>
            </a:pPr>
            <a:r>
              <a:rPr lang="en-US" altLang="en-US" sz="2400" dirty="0">
                <a:solidFill>
                  <a:srgbClr val="000000"/>
                </a:solidFill>
                <a:latin typeface="Courier New" panose="02070309020205020404" pitchFamily="49" charset="0"/>
              </a:rPr>
              <a:t>city;</a:t>
            </a:r>
          </a:p>
          <a:p>
            <a:pPr marL="792000" lvl="1">
              <a:lnSpc>
                <a:spcPct val="75000"/>
              </a:lnSpc>
              <a:buNone/>
            </a:pPr>
            <a:r>
              <a:rPr lang="en-US" altLang="en-US" sz="2400" dirty="0">
                <a:solidFill>
                  <a:srgbClr val="000000"/>
                </a:solidFill>
                <a:latin typeface="Courier New" panose="02070309020205020404" pitchFamily="49" charset="0"/>
              </a:rPr>
              <a:t>};</a:t>
            </a:r>
          </a:p>
          <a:p>
            <a:pPr marL="720000" lvl="1">
              <a:lnSpc>
                <a:spcPct val="75000"/>
              </a:lnSpc>
              <a:buFontTx/>
              <a:buNone/>
            </a:pPr>
            <a:r>
              <a:rPr lang="en-US" altLang="en-US" sz="2400" dirty="0">
                <a:latin typeface="Courier New" panose="02070309020205020404" pitchFamily="49" charset="0"/>
              </a:rPr>
              <a:t>struct Student</a:t>
            </a:r>
          </a:p>
          <a:p>
            <a:pPr marL="720000" lvl="1">
              <a:lnSpc>
                <a:spcPct val="75000"/>
              </a:lnSpc>
              <a:buFontTx/>
              <a:buNone/>
            </a:pPr>
            <a:r>
              <a:rPr lang="en-US" altLang="en-US" sz="2400" dirty="0">
                <a:latin typeface="Courier New" panose="02070309020205020404" pitchFamily="49" charset="0"/>
              </a:rPr>
              <a:t>{	    int studentID;</a:t>
            </a:r>
          </a:p>
          <a:p>
            <a:pPr marL="2106000" lvl="1">
              <a:lnSpc>
                <a:spcPct val="75000"/>
              </a:lnSpc>
              <a:buFontTx/>
              <a:buNone/>
            </a:pPr>
            <a:r>
              <a:rPr lang="en-US" altLang="en-US" sz="2400" dirty="0">
                <a:latin typeface="Courier New" panose="02070309020205020404" pitchFamily="49" charset="0"/>
              </a:rPr>
              <a:t>PersonInfo pData;</a:t>
            </a:r>
          </a:p>
          <a:p>
            <a:pPr marL="2106000" lvl="1">
              <a:lnSpc>
                <a:spcPct val="75000"/>
              </a:lnSpc>
              <a:buFontTx/>
              <a:buNone/>
            </a:pPr>
            <a:r>
              <a:rPr lang="en-US" altLang="en-US" sz="2400" dirty="0">
                <a:latin typeface="Courier New" panose="02070309020205020404" pitchFamily="49" charset="0"/>
              </a:rPr>
              <a:t>short yearInSchool;</a:t>
            </a:r>
          </a:p>
          <a:p>
            <a:pPr marL="2106000" lvl="1">
              <a:lnSpc>
                <a:spcPct val="75000"/>
              </a:lnSpc>
              <a:buFontTx/>
              <a:buNone/>
            </a:pPr>
            <a:r>
              <a:rPr lang="en-US" altLang="en-US" sz="2400" dirty="0">
                <a:latin typeface="Courier New" panose="02070309020205020404" pitchFamily="49" charset="0"/>
              </a:rPr>
              <a:t>double gpa;</a:t>
            </a:r>
          </a:p>
          <a:p>
            <a:pPr marL="720000" lvl="1">
              <a:lnSpc>
                <a:spcPct val="75000"/>
              </a:lnSpc>
              <a:buFontTx/>
              <a:buNone/>
            </a:pPr>
            <a:r>
              <a:rPr lang="en-US" altLang="en-US" sz="2400" dirty="0">
                <a:latin typeface="Courier New" panose="02070309020205020404" pitchFamily="49" charset="0"/>
              </a:rPr>
              <a:t>};</a:t>
            </a:r>
          </a:p>
        </p:txBody>
      </p:sp>
      <p:sp>
        <p:nvSpPr>
          <p:cNvPr id="4" name="Slide Number Placeholder 3">
            <a:extLst>
              <a:ext uri="{FF2B5EF4-FFF2-40B4-BE49-F238E27FC236}">
                <a16:creationId xmlns:a16="http://schemas.microsoft.com/office/drawing/2014/main" id="{76C99032-306C-9732-79B6-FA7151250166}"/>
              </a:ext>
            </a:extLst>
          </p:cNvPr>
          <p:cNvSpPr>
            <a:spLocks noGrp="1"/>
          </p:cNvSpPr>
          <p:nvPr>
            <p:ph type="sldNum" sz="quarter" idx="10"/>
          </p:nvPr>
        </p:nvSpPr>
        <p:spPr/>
        <p:txBody>
          <a:bodyPr/>
          <a:lstStyle/>
          <a:p>
            <a:fld id="{D2AE3BAC-3E94-4F9A-93F5-064A83EAC683}" type="slidenum">
              <a:rPr lang="en-US" altLang="en-US" smtClean="0"/>
              <a:pPr/>
              <a:t>16</a:t>
            </a:fld>
            <a:endParaRPr lang="en-US" altLang="en-US" dirty="0"/>
          </a:p>
        </p:txBody>
      </p:sp>
    </p:spTree>
    <p:extLst>
      <p:ext uri="{BB962C8B-B14F-4D97-AF65-F5344CB8AC3E}">
        <p14:creationId xmlns:p14="http://schemas.microsoft.com/office/powerpoint/2010/main" val="410668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Members of Nested Structures</a:t>
            </a:r>
            <a:endParaRPr lang="en-IN" dirty="0">
              <a:solidFill>
                <a:srgbClr val="037797"/>
              </a:solidFill>
            </a:endParaRPr>
          </a:p>
        </p:txBody>
      </p:sp>
      <p:sp>
        <p:nvSpPr>
          <p:cNvPr id="3" name="Content Placeholder 2"/>
          <p:cNvSpPr>
            <a:spLocks noGrp="1"/>
          </p:cNvSpPr>
          <p:nvPr>
            <p:ph idx="1"/>
          </p:nvPr>
        </p:nvSpPr>
        <p:spPr/>
        <p:txBody>
          <a:bodyPr/>
          <a:lstStyle/>
          <a:p>
            <a:pPr lvl="0">
              <a:buFontTx/>
              <a:buChar char="•"/>
            </a:pPr>
            <a:r>
              <a:rPr lang="en-US" altLang="en-US" dirty="0">
                <a:solidFill>
                  <a:srgbClr val="000000"/>
                </a:solidFill>
              </a:rPr>
              <a:t>Use the dot operator multiple times to refer to fields of nested structures:</a:t>
            </a:r>
          </a:p>
          <a:p>
            <a:pPr marL="741600" lvl="0" indent="0">
              <a:spcBef>
                <a:spcPts val="5300"/>
              </a:spcBef>
              <a:buNone/>
            </a:pPr>
            <a:r>
              <a:rPr lang="en-US" altLang="en-US" sz="2800" dirty="0">
                <a:solidFill>
                  <a:srgbClr val="000000"/>
                </a:solidFill>
                <a:latin typeface="Courier New" panose="02070309020205020404" pitchFamily="49" charset="0"/>
              </a:rPr>
              <a:t>Student s;</a:t>
            </a:r>
          </a:p>
          <a:p>
            <a:pPr marL="1029600" lvl="1">
              <a:buNone/>
            </a:pPr>
            <a:r>
              <a:rPr lang="en-US" altLang="en-US" dirty="0">
                <a:solidFill>
                  <a:srgbClr val="000000"/>
                </a:solidFill>
                <a:latin typeface="Courier New" panose="02070309020205020404" pitchFamily="49" charset="0"/>
              </a:rPr>
              <a:t>s.pData.name = "Joanne";</a:t>
            </a:r>
          </a:p>
          <a:p>
            <a:pPr marL="1029600" lvl="1">
              <a:buNone/>
            </a:pPr>
            <a:r>
              <a:rPr lang="en-US" altLang="en-US" dirty="0">
                <a:solidFill>
                  <a:srgbClr val="000000"/>
                </a:solidFill>
                <a:latin typeface="Courier New" panose="02070309020205020404" pitchFamily="49" charset="0"/>
              </a:rPr>
              <a:t>s.pData.city = "Tulsa";</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16275671-516B-1D8C-63CA-3D69490EA3EC}"/>
              </a:ext>
            </a:extLst>
          </p:cNvPr>
          <p:cNvSpPr>
            <a:spLocks noGrp="1"/>
          </p:cNvSpPr>
          <p:nvPr>
            <p:ph type="sldNum" sz="quarter" idx="10"/>
          </p:nvPr>
        </p:nvSpPr>
        <p:spPr/>
        <p:txBody>
          <a:bodyPr/>
          <a:lstStyle/>
          <a:p>
            <a:fld id="{D2AE3BAC-3E94-4F9A-93F5-064A83EAC683}" type="slidenum">
              <a:rPr lang="en-US" altLang="en-US" smtClean="0"/>
              <a:pPr/>
              <a:t>17</a:t>
            </a:fld>
            <a:endParaRPr lang="en-US" altLang="en-US" dirty="0"/>
          </a:p>
        </p:txBody>
      </p:sp>
    </p:spTree>
    <p:extLst>
      <p:ext uri="{BB962C8B-B14F-4D97-AF65-F5344CB8AC3E}">
        <p14:creationId xmlns:p14="http://schemas.microsoft.com/office/powerpoint/2010/main" val="1069380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3568"/>
          </a:xfrm>
        </p:spPr>
        <p:txBody>
          <a:bodyPr/>
          <a:lstStyle/>
          <a:p>
            <a:r>
              <a:rPr lang="en-US" altLang="en-US" dirty="0">
                <a:solidFill>
                  <a:srgbClr val="037797"/>
                </a:solidFill>
              </a:rPr>
              <a:t>Structures as Function Arguments</a:t>
            </a:r>
            <a:endParaRPr lang="en-IN" dirty="0">
              <a:solidFill>
                <a:srgbClr val="037797"/>
              </a:solidFill>
            </a:endParaRPr>
          </a:p>
        </p:txBody>
      </p:sp>
      <p:sp>
        <p:nvSpPr>
          <p:cNvPr id="3" name="Content Placeholder 2"/>
          <p:cNvSpPr>
            <a:spLocks noGrp="1"/>
          </p:cNvSpPr>
          <p:nvPr>
            <p:ph idx="1"/>
          </p:nvPr>
        </p:nvSpPr>
        <p:spPr>
          <a:xfrm>
            <a:off x="457200" y="1948545"/>
            <a:ext cx="8229600" cy="3048000"/>
          </a:xfrm>
        </p:spPr>
        <p:txBody>
          <a:bodyPr/>
          <a:lstStyle/>
          <a:p>
            <a:pPr lvl="0">
              <a:lnSpc>
                <a:spcPct val="85000"/>
              </a:lnSpc>
              <a:buFontTx/>
              <a:buChar char="•"/>
            </a:pPr>
            <a:r>
              <a:rPr lang="en-US" altLang="en-US" sz="2800" dirty="0">
                <a:solidFill>
                  <a:srgbClr val="000000"/>
                </a:solidFill>
              </a:rPr>
              <a:t>May pass members of  </a:t>
            </a:r>
            <a:r>
              <a:rPr lang="en-US" altLang="en-US" sz="2800" dirty="0">
                <a:solidFill>
                  <a:srgbClr val="000000"/>
                </a:solidFill>
                <a:latin typeface="Courier New" panose="02070309020205020404" pitchFamily="49" charset="0"/>
              </a:rPr>
              <a:t>struct</a:t>
            </a:r>
            <a:r>
              <a:rPr lang="en-US" altLang="en-US" sz="2800" dirty="0">
                <a:solidFill>
                  <a:srgbClr val="000000"/>
                </a:solidFill>
              </a:rPr>
              <a:t> variables to functions:</a:t>
            </a:r>
          </a:p>
          <a:p>
            <a:pPr lvl="0">
              <a:lnSpc>
                <a:spcPct val="85000"/>
              </a:lnSpc>
              <a:buFontTx/>
              <a:buChar char="•"/>
            </a:pPr>
            <a:endParaRPr lang="en-US" altLang="en-US" sz="2800" dirty="0">
              <a:solidFill>
                <a:srgbClr val="000000"/>
              </a:solidFill>
            </a:endParaRPr>
          </a:p>
          <a:p>
            <a:pPr marL="738000" lvl="0" indent="0">
              <a:lnSpc>
                <a:spcPct val="85000"/>
              </a:lnSpc>
              <a:buNone/>
            </a:pPr>
            <a:r>
              <a:rPr lang="en-US" altLang="en-US" sz="2400" dirty="0" err="1">
                <a:solidFill>
                  <a:srgbClr val="000000"/>
                </a:solidFill>
                <a:latin typeface="Courier New" panose="02070309020205020404" pitchFamily="49" charset="0"/>
              </a:rPr>
              <a:t>computeGPA</a:t>
            </a:r>
            <a:r>
              <a:rPr lang="en-US" altLang="en-US" sz="2400" dirty="0">
                <a:solidFill>
                  <a:srgbClr val="000000"/>
                </a:solidFill>
                <a:latin typeface="Courier New" panose="02070309020205020404" pitchFamily="49" charset="0"/>
              </a:rPr>
              <a:t>(</a:t>
            </a:r>
            <a:r>
              <a:rPr lang="en-US" altLang="en-US" sz="2400" dirty="0" err="1">
                <a:solidFill>
                  <a:srgbClr val="000000"/>
                </a:solidFill>
                <a:latin typeface="Courier New" panose="02070309020205020404" pitchFamily="49" charset="0"/>
              </a:rPr>
              <a:t>Joe.gpa</a:t>
            </a:r>
            <a:r>
              <a:rPr lang="en-US" altLang="en-US" sz="2400" dirty="0">
                <a:solidFill>
                  <a:srgbClr val="000000"/>
                </a:solidFill>
                <a:latin typeface="Courier New" panose="02070309020205020404" pitchFamily="49" charset="0"/>
              </a:rPr>
              <a:t>);</a:t>
            </a:r>
          </a:p>
        </p:txBody>
      </p:sp>
      <p:sp>
        <p:nvSpPr>
          <p:cNvPr id="4" name="Slide Number Placeholder 3">
            <a:extLst>
              <a:ext uri="{FF2B5EF4-FFF2-40B4-BE49-F238E27FC236}">
                <a16:creationId xmlns:a16="http://schemas.microsoft.com/office/drawing/2014/main" id="{ED317A16-2580-C2E5-322E-8C9709EB6F34}"/>
              </a:ext>
            </a:extLst>
          </p:cNvPr>
          <p:cNvSpPr>
            <a:spLocks noGrp="1"/>
          </p:cNvSpPr>
          <p:nvPr>
            <p:ph type="sldNum" sz="quarter" idx="10"/>
          </p:nvPr>
        </p:nvSpPr>
        <p:spPr/>
        <p:txBody>
          <a:bodyPr/>
          <a:lstStyle/>
          <a:p>
            <a:fld id="{D2AE3BAC-3E94-4F9A-93F5-064A83EAC683}" type="slidenum">
              <a:rPr lang="en-US" altLang="en-US" smtClean="0"/>
              <a:pPr/>
              <a:t>18</a:t>
            </a:fld>
            <a:endParaRPr lang="en-US" altLang="en-US" dirty="0"/>
          </a:p>
        </p:txBody>
      </p:sp>
    </p:spTree>
    <p:extLst>
      <p:ext uri="{BB962C8B-B14F-4D97-AF65-F5344CB8AC3E}">
        <p14:creationId xmlns:p14="http://schemas.microsoft.com/office/powerpoint/2010/main" val="401734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3568"/>
          </a:xfrm>
        </p:spPr>
        <p:txBody>
          <a:bodyPr/>
          <a:lstStyle/>
          <a:p>
            <a:r>
              <a:rPr lang="en-US" altLang="en-US" sz="4000" dirty="0">
                <a:solidFill>
                  <a:srgbClr val="037797"/>
                </a:solidFill>
              </a:rPr>
              <a:t>Structures as Function Arguments</a:t>
            </a:r>
            <a:endParaRPr lang="en-IN" sz="4000" dirty="0">
              <a:solidFill>
                <a:srgbClr val="037797"/>
              </a:solidFill>
            </a:endParaRPr>
          </a:p>
        </p:txBody>
      </p:sp>
      <p:sp>
        <p:nvSpPr>
          <p:cNvPr id="3" name="Content Placeholder 2"/>
          <p:cNvSpPr>
            <a:spLocks noGrp="1"/>
          </p:cNvSpPr>
          <p:nvPr>
            <p:ph idx="1"/>
          </p:nvPr>
        </p:nvSpPr>
        <p:spPr>
          <a:xfrm>
            <a:off x="457200" y="1948545"/>
            <a:ext cx="8229600" cy="3048000"/>
          </a:xfrm>
        </p:spPr>
        <p:txBody>
          <a:bodyPr/>
          <a:lstStyle/>
          <a:p>
            <a:pPr lvl="0">
              <a:lnSpc>
                <a:spcPct val="85000"/>
              </a:lnSpc>
              <a:buFontTx/>
              <a:buChar char="•"/>
            </a:pPr>
            <a:r>
              <a:rPr lang="en-US" altLang="en-US" sz="2800" dirty="0">
                <a:solidFill>
                  <a:srgbClr val="000000"/>
                </a:solidFill>
              </a:rPr>
              <a:t>May pass entire </a:t>
            </a:r>
            <a:r>
              <a:rPr lang="en-US" altLang="en-US" sz="2800" dirty="0">
                <a:solidFill>
                  <a:srgbClr val="000000"/>
                </a:solidFill>
                <a:latin typeface="Courier New" panose="02070309020205020404" pitchFamily="49" charset="0"/>
              </a:rPr>
              <a:t>struct</a:t>
            </a:r>
            <a:r>
              <a:rPr lang="en-US" altLang="en-US" sz="2800" dirty="0">
                <a:solidFill>
                  <a:srgbClr val="000000"/>
                </a:solidFill>
              </a:rPr>
              <a:t> variables to functions:</a:t>
            </a:r>
          </a:p>
          <a:p>
            <a:pPr marL="738000" lvl="0" indent="0">
              <a:lnSpc>
                <a:spcPct val="85000"/>
              </a:lnSpc>
              <a:buNone/>
            </a:pPr>
            <a:r>
              <a:rPr lang="en-US" altLang="en-US" sz="2400" dirty="0" err="1">
                <a:solidFill>
                  <a:srgbClr val="000000"/>
                </a:solidFill>
                <a:latin typeface="Courier New" panose="02070309020205020404" pitchFamily="49" charset="0"/>
              </a:rPr>
              <a:t>showData</a:t>
            </a:r>
            <a:r>
              <a:rPr lang="en-US" altLang="en-US" sz="2400" dirty="0">
                <a:solidFill>
                  <a:srgbClr val="000000"/>
                </a:solidFill>
                <a:latin typeface="Courier New" panose="02070309020205020404" pitchFamily="49" charset="0"/>
              </a:rPr>
              <a:t>(Joe);</a:t>
            </a:r>
          </a:p>
          <a:p>
            <a:pPr marL="738000" lvl="0" indent="0">
              <a:lnSpc>
                <a:spcPct val="85000"/>
              </a:lnSpc>
              <a:buNone/>
            </a:pPr>
            <a:endParaRPr lang="en-US" altLang="en-US" sz="2400" dirty="0">
              <a:solidFill>
                <a:srgbClr val="000000"/>
              </a:solidFill>
              <a:latin typeface="Courier New" panose="02070309020205020404" pitchFamily="49" charset="0"/>
            </a:endParaRPr>
          </a:p>
          <a:p>
            <a:pPr marL="0" indent="0">
              <a:buNone/>
            </a:pPr>
            <a:r>
              <a:rPr lang="en-US" altLang="en-US" sz="2800" dirty="0">
                <a:solidFill>
                  <a:srgbClr val="000000"/>
                </a:solidFill>
                <a:latin typeface="Courier New" panose="02070309020205020404" pitchFamily="49" charset="0"/>
              </a:rPr>
              <a:t>void </a:t>
            </a:r>
            <a:r>
              <a:rPr lang="en-US" altLang="en-US" sz="2800" dirty="0" err="1">
                <a:solidFill>
                  <a:srgbClr val="000000"/>
                </a:solidFill>
                <a:latin typeface="Courier New" panose="02070309020205020404" pitchFamily="49" charset="0"/>
              </a:rPr>
              <a:t>showData</a:t>
            </a:r>
            <a:r>
              <a:rPr lang="en-US" altLang="en-US" sz="2800" dirty="0">
                <a:solidFill>
                  <a:srgbClr val="000000"/>
                </a:solidFill>
                <a:latin typeface="Courier New" panose="02070309020205020404" pitchFamily="49" charset="0"/>
              </a:rPr>
              <a:t>(Student s)</a:t>
            </a:r>
          </a:p>
          <a:p>
            <a:pPr marL="0" indent="0">
              <a:buNone/>
            </a:pPr>
            <a:r>
              <a:rPr lang="en-US" altLang="en-US" sz="2800" dirty="0">
                <a:solidFill>
                  <a:srgbClr val="000000"/>
                </a:solidFill>
                <a:latin typeface="Courier New" panose="02070309020205020404" pitchFamily="49" charset="0"/>
              </a:rPr>
              <a:t>{</a:t>
            </a:r>
          </a:p>
          <a:p>
            <a:pPr marL="0" indent="0">
              <a:buNone/>
            </a:pPr>
            <a:r>
              <a:rPr lang="en-US" altLang="en-US" sz="2800" dirty="0">
                <a:solidFill>
                  <a:srgbClr val="000000"/>
                </a:solidFill>
                <a:latin typeface="Courier New" panose="02070309020205020404" pitchFamily="49" charset="0"/>
              </a:rPr>
              <a:t>	cout &lt;&lt; s.pData.name &lt;&lt; endl;</a:t>
            </a:r>
          </a:p>
          <a:p>
            <a:pPr marL="0" indent="0">
              <a:buNone/>
            </a:pPr>
            <a:r>
              <a:rPr lang="en-US" altLang="en-US" sz="2800" dirty="0">
                <a:solidFill>
                  <a:srgbClr val="000000"/>
                </a:solidFill>
                <a:latin typeface="Courier New" panose="02070309020205020404" pitchFamily="49" charset="0"/>
              </a:rPr>
              <a:t>	cout &lt;&lt; </a:t>
            </a:r>
            <a:r>
              <a:rPr lang="en-US" altLang="en-US" sz="2800" dirty="0" err="1">
                <a:solidFill>
                  <a:srgbClr val="000000"/>
                </a:solidFill>
                <a:latin typeface="Courier New" panose="02070309020205020404" pitchFamily="49" charset="0"/>
              </a:rPr>
              <a:t>s.pData.city</a:t>
            </a:r>
            <a:r>
              <a:rPr lang="en-US" altLang="en-US" sz="2800" dirty="0">
                <a:solidFill>
                  <a:srgbClr val="000000"/>
                </a:solidFill>
                <a:latin typeface="Courier New" panose="02070309020205020404" pitchFamily="49" charset="0"/>
              </a:rPr>
              <a:t> &lt;&lt; endl;</a:t>
            </a:r>
          </a:p>
          <a:p>
            <a:pPr marL="0" indent="0">
              <a:buNone/>
            </a:pPr>
            <a:r>
              <a:rPr lang="en-US" altLang="en-US" sz="2800" dirty="0">
                <a:solidFill>
                  <a:srgbClr val="000000"/>
                </a:solidFill>
                <a:latin typeface="Courier New" panose="02070309020205020404" pitchFamily="49" charset="0"/>
              </a:rPr>
              <a:t>	cout &lt;&lt; </a:t>
            </a:r>
            <a:r>
              <a:rPr lang="en-US" altLang="en-US" sz="2800" dirty="0" err="1">
                <a:solidFill>
                  <a:srgbClr val="000000"/>
                </a:solidFill>
                <a:latin typeface="Courier New" panose="02070309020205020404" pitchFamily="49" charset="0"/>
              </a:rPr>
              <a:t>s.studentID</a:t>
            </a:r>
            <a:r>
              <a:rPr lang="en-US" altLang="en-US" sz="2800" dirty="0">
                <a:solidFill>
                  <a:srgbClr val="000000"/>
                </a:solidFill>
                <a:latin typeface="Courier New" panose="02070309020205020404" pitchFamily="49" charset="0"/>
              </a:rPr>
              <a:t> &lt;&lt; endl;</a:t>
            </a:r>
          </a:p>
          <a:p>
            <a:pPr marL="0" indent="0">
              <a:buNone/>
            </a:pPr>
            <a:r>
              <a:rPr lang="en-US" altLang="en-US" sz="2800" dirty="0">
                <a:solidFill>
                  <a:srgbClr val="000000"/>
                </a:solidFill>
                <a:latin typeface="Courier New" panose="02070309020205020404" pitchFamily="49" charset="0"/>
              </a:rPr>
              <a:t>	cout &lt;&lt; s.</a:t>
            </a:r>
            <a:r>
              <a:rPr lang="en-US" altLang="en-US" sz="2800" dirty="0">
                <a:latin typeface="Courier New" panose="02070309020205020404" pitchFamily="49" charset="0"/>
              </a:rPr>
              <a:t> </a:t>
            </a:r>
            <a:r>
              <a:rPr lang="en-US" altLang="en-US" sz="2800" dirty="0" err="1">
                <a:latin typeface="Courier New" panose="02070309020205020404" pitchFamily="49" charset="0"/>
              </a:rPr>
              <a:t>gpa</a:t>
            </a:r>
            <a:r>
              <a:rPr lang="en-US" altLang="en-US" sz="2800" dirty="0">
                <a:solidFill>
                  <a:srgbClr val="000000"/>
                </a:solidFill>
                <a:latin typeface="Courier New" panose="02070309020205020404" pitchFamily="49" charset="0"/>
              </a:rPr>
              <a:t> &lt;&lt; endl;</a:t>
            </a:r>
          </a:p>
          <a:p>
            <a:pPr marL="0" indent="0">
              <a:buNone/>
            </a:pPr>
            <a:r>
              <a:rPr lang="en-US" altLang="en-US" sz="2800" dirty="0">
                <a:latin typeface="Courier New" panose="02070309020205020404" pitchFamily="49" charset="0"/>
              </a:rPr>
              <a:t>}</a:t>
            </a:r>
          </a:p>
        </p:txBody>
      </p:sp>
      <p:sp>
        <p:nvSpPr>
          <p:cNvPr id="4" name="Slide Number Placeholder 3">
            <a:extLst>
              <a:ext uri="{FF2B5EF4-FFF2-40B4-BE49-F238E27FC236}">
                <a16:creationId xmlns:a16="http://schemas.microsoft.com/office/drawing/2014/main" id="{5387EFFD-FA58-BF13-6EFE-39E75B57661F}"/>
              </a:ext>
            </a:extLst>
          </p:cNvPr>
          <p:cNvSpPr>
            <a:spLocks noGrp="1"/>
          </p:cNvSpPr>
          <p:nvPr>
            <p:ph type="sldNum" sz="quarter" idx="10"/>
          </p:nvPr>
        </p:nvSpPr>
        <p:spPr/>
        <p:txBody>
          <a:bodyPr/>
          <a:lstStyle/>
          <a:p>
            <a:fld id="{D2AE3BAC-3E94-4F9A-93F5-064A83EAC683}" type="slidenum">
              <a:rPr lang="en-US" altLang="en-US" smtClean="0"/>
              <a:pPr/>
              <a:t>19</a:t>
            </a:fld>
            <a:endParaRPr lang="en-US" altLang="en-US" dirty="0"/>
          </a:p>
        </p:txBody>
      </p:sp>
    </p:spTree>
    <p:extLst>
      <p:ext uri="{BB962C8B-B14F-4D97-AF65-F5344CB8AC3E}">
        <p14:creationId xmlns:p14="http://schemas.microsoft.com/office/powerpoint/2010/main" val="171211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Abstract Data Types</a:t>
            </a:r>
            <a:endParaRPr lang="en-IN" dirty="0">
              <a:solidFill>
                <a:srgbClr val="037797"/>
              </a:solidFill>
            </a:endParaRPr>
          </a:p>
        </p:txBody>
      </p:sp>
      <p:sp>
        <p:nvSpPr>
          <p:cNvPr id="3" name="Content Placeholder 2"/>
          <p:cNvSpPr>
            <a:spLocks noGrp="1"/>
          </p:cNvSpPr>
          <p:nvPr>
            <p:ph idx="1"/>
          </p:nvPr>
        </p:nvSpPr>
        <p:spPr>
          <a:xfrm>
            <a:off x="457200" y="1874837"/>
            <a:ext cx="8229600" cy="3535363"/>
          </a:xfrm>
        </p:spPr>
        <p:txBody>
          <a:bodyPr/>
          <a:lstStyle/>
          <a:p>
            <a:pPr lvl="0">
              <a:lnSpc>
                <a:spcPct val="90000"/>
              </a:lnSpc>
              <a:buFontTx/>
              <a:buChar char="•"/>
            </a:pPr>
            <a:r>
              <a:rPr lang="en-US" altLang="en-US" dirty="0">
                <a:solidFill>
                  <a:srgbClr val="000000"/>
                </a:solidFill>
              </a:rPr>
              <a:t>A data type that specifies</a:t>
            </a:r>
          </a:p>
          <a:p>
            <a:pPr lvl="1">
              <a:lnSpc>
                <a:spcPct val="90000"/>
              </a:lnSpc>
            </a:pPr>
            <a:r>
              <a:rPr lang="en-US" altLang="en-US" dirty="0">
                <a:solidFill>
                  <a:srgbClr val="000000"/>
                </a:solidFill>
              </a:rPr>
              <a:t>values that can be stored</a:t>
            </a:r>
          </a:p>
          <a:p>
            <a:pPr lvl="1">
              <a:lnSpc>
                <a:spcPct val="90000"/>
              </a:lnSpc>
            </a:pPr>
            <a:r>
              <a:rPr lang="en-US" altLang="en-US" dirty="0">
                <a:solidFill>
                  <a:srgbClr val="000000"/>
                </a:solidFill>
              </a:rPr>
              <a:t>operations that can be done on the values</a:t>
            </a:r>
          </a:p>
          <a:p>
            <a:pPr lvl="0">
              <a:lnSpc>
                <a:spcPct val="90000"/>
              </a:lnSpc>
              <a:buFontTx/>
              <a:buChar char="•"/>
            </a:pPr>
            <a:r>
              <a:rPr lang="en-US" altLang="en-US" dirty="0">
                <a:solidFill>
                  <a:srgbClr val="000000"/>
                </a:solidFill>
              </a:rPr>
              <a:t>User of an abstract data type does not need to know the implementation of the data type, </a:t>
            </a:r>
            <a:r>
              <a:rPr lang="en-US" altLang="en-US" i="1" dirty="0">
                <a:solidFill>
                  <a:srgbClr val="000000"/>
                </a:solidFill>
              </a:rPr>
              <a:t>e.g.</a:t>
            </a:r>
            <a:r>
              <a:rPr lang="en-US" altLang="en-US" dirty="0">
                <a:solidFill>
                  <a:srgbClr val="000000"/>
                </a:solidFill>
              </a:rPr>
              <a:t>, how the data is stored</a:t>
            </a:r>
          </a:p>
          <a:p>
            <a:pPr lvl="0">
              <a:lnSpc>
                <a:spcPct val="90000"/>
              </a:lnSpc>
              <a:buFontTx/>
              <a:buChar char="•"/>
            </a:pPr>
            <a:r>
              <a:rPr lang="en-US" altLang="en-US" dirty="0">
                <a:solidFill>
                  <a:srgbClr val="000000"/>
                </a:solidFill>
              </a:rPr>
              <a:t>ADTs are created by programmers</a:t>
            </a:r>
          </a:p>
        </p:txBody>
      </p:sp>
      <p:sp>
        <p:nvSpPr>
          <p:cNvPr id="4" name="Slide Number Placeholder 3">
            <a:extLst>
              <a:ext uri="{FF2B5EF4-FFF2-40B4-BE49-F238E27FC236}">
                <a16:creationId xmlns:a16="http://schemas.microsoft.com/office/drawing/2014/main" id="{1978A7EF-A6C9-96AD-89A2-4BA803014CC8}"/>
              </a:ext>
            </a:extLst>
          </p:cNvPr>
          <p:cNvSpPr>
            <a:spLocks noGrp="1"/>
          </p:cNvSpPr>
          <p:nvPr>
            <p:ph type="sldNum" sz="quarter" idx="10"/>
          </p:nvPr>
        </p:nvSpPr>
        <p:spPr/>
        <p:txBody>
          <a:bodyPr/>
          <a:lstStyle/>
          <a:p>
            <a:fld id="{D2AE3BAC-3E94-4F9A-93F5-064A83EAC683}" type="slidenum">
              <a:rPr lang="en-US" altLang="en-US" smtClean="0"/>
              <a:pPr/>
              <a:t>2</a:t>
            </a:fld>
            <a:endParaRPr lang="en-US" altLang="en-US" dirty="0"/>
          </a:p>
        </p:txBody>
      </p:sp>
    </p:spTree>
    <p:extLst>
      <p:ext uri="{BB962C8B-B14F-4D97-AF65-F5344CB8AC3E}">
        <p14:creationId xmlns:p14="http://schemas.microsoft.com/office/powerpoint/2010/main" val="4192334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3568"/>
          </a:xfrm>
        </p:spPr>
        <p:txBody>
          <a:bodyPr/>
          <a:lstStyle/>
          <a:p>
            <a:r>
              <a:rPr lang="en-US" altLang="en-US" sz="4000" dirty="0">
                <a:solidFill>
                  <a:srgbClr val="037797"/>
                </a:solidFill>
              </a:rPr>
              <a:t>Structures as Function Arguments</a:t>
            </a:r>
            <a:endParaRPr lang="en-IN" sz="4000" dirty="0">
              <a:solidFill>
                <a:srgbClr val="037797"/>
              </a:solidFill>
            </a:endParaRPr>
          </a:p>
        </p:txBody>
      </p:sp>
      <p:sp>
        <p:nvSpPr>
          <p:cNvPr id="3" name="Content Placeholder 2"/>
          <p:cNvSpPr>
            <a:spLocks noGrp="1"/>
          </p:cNvSpPr>
          <p:nvPr>
            <p:ph idx="1"/>
          </p:nvPr>
        </p:nvSpPr>
        <p:spPr>
          <a:xfrm>
            <a:off x="457200" y="1948545"/>
            <a:ext cx="8229600" cy="3048000"/>
          </a:xfrm>
        </p:spPr>
        <p:txBody>
          <a:bodyPr/>
          <a:lstStyle/>
          <a:p>
            <a:pPr lvl="0">
              <a:lnSpc>
                <a:spcPct val="85000"/>
              </a:lnSpc>
              <a:buFontTx/>
              <a:buChar char="•"/>
            </a:pPr>
            <a:r>
              <a:rPr lang="en-US" altLang="en-US" sz="2800" dirty="0">
                <a:solidFill>
                  <a:srgbClr val="000000"/>
                </a:solidFill>
              </a:rPr>
              <a:t>May pass entire </a:t>
            </a:r>
            <a:r>
              <a:rPr lang="en-US" altLang="en-US" sz="2800" dirty="0">
                <a:solidFill>
                  <a:srgbClr val="000000"/>
                </a:solidFill>
                <a:latin typeface="Courier New" panose="02070309020205020404" pitchFamily="49" charset="0"/>
              </a:rPr>
              <a:t>struct</a:t>
            </a:r>
            <a:r>
              <a:rPr lang="en-US" altLang="en-US" sz="2800" dirty="0">
                <a:solidFill>
                  <a:srgbClr val="000000"/>
                </a:solidFill>
              </a:rPr>
              <a:t> variables to functions, by value:</a:t>
            </a:r>
          </a:p>
          <a:p>
            <a:pPr marL="738000" lvl="0" indent="0">
              <a:lnSpc>
                <a:spcPct val="85000"/>
              </a:lnSpc>
              <a:buNone/>
            </a:pPr>
            <a:r>
              <a:rPr lang="en-US" altLang="en-US" sz="2400" dirty="0" err="1">
                <a:solidFill>
                  <a:srgbClr val="000000"/>
                </a:solidFill>
                <a:latin typeface="Courier New" panose="02070309020205020404" pitchFamily="49" charset="0"/>
              </a:rPr>
              <a:t>showData</a:t>
            </a:r>
            <a:r>
              <a:rPr lang="en-US" altLang="en-US" sz="2400" dirty="0">
                <a:solidFill>
                  <a:srgbClr val="000000"/>
                </a:solidFill>
                <a:latin typeface="Courier New" panose="02070309020205020404" pitchFamily="49" charset="0"/>
              </a:rPr>
              <a:t>(Joe);</a:t>
            </a:r>
          </a:p>
          <a:p>
            <a:pPr marL="0" indent="0">
              <a:lnSpc>
                <a:spcPct val="85000"/>
              </a:lnSpc>
              <a:buNone/>
            </a:pPr>
            <a:endParaRPr lang="en-US" altLang="en-US" sz="2800" dirty="0">
              <a:solidFill>
                <a:srgbClr val="000000"/>
              </a:solidFill>
            </a:endParaRPr>
          </a:p>
          <a:p>
            <a:pPr marL="738000" lvl="0" indent="0">
              <a:lnSpc>
                <a:spcPct val="85000"/>
              </a:lnSpc>
              <a:spcBef>
                <a:spcPct val="0"/>
              </a:spcBef>
              <a:buNone/>
            </a:pPr>
            <a:r>
              <a:rPr lang="en-US" altLang="en-US" sz="2800" dirty="0">
                <a:solidFill>
                  <a:srgbClr val="037797"/>
                </a:solidFill>
                <a:latin typeface="+mj-lt"/>
                <a:ea typeface="+mj-ea"/>
                <a:cs typeface="+mj-cs"/>
              </a:rPr>
              <a:t>But this uses more space &amp; is slow!</a:t>
            </a:r>
          </a:p>
          <a:p>
            <a:pPr marL="738000" lvl="0" indent="0">
              <a:lnSpc>
                <a:spcPct val="85000"/>
              </a:lnSpc>
              <a:spcBef>
                <a:spcPct val="0"/>
              </a:spcBef>
              <a:buNone/>
            </a:pPr>
            <a:endParaRPr lang="en-US" altLang="en-US" sz="4400" dirty="0">
              <a:solidFill>
                <a:srgbClr val="037797"/>
              </a:solidFill>
              <a:latin typeface="+mj-lt"/>
              <a:ea typeface="+mj-ea"/>
              <a:cs typeface="+mj-cs"/>
            </a:endParaRPr>
          </a:p>
          <a:p>
            <a:pPr marL="738000" lvl="0" indent="0" algn="ctr">
              <a:lnSpc>
                <a:spcPct val="85000"/>
              </a:lnSpc>
              <a:spcBef>
                <a:spcPct val="0"/>
              </a:spcBef>
              <a:buNone/>
            </a:pPr>
            <a:r>
              <a:rPr lang="en-US" altLang="en-US" sz="4400" i="1" dirty="0">
                <a:solidFill>
                  <a:srgbClr val="037797"/>
                </a:solidFill>
                <a:latin typeface="+mj-lt"/>
                <a:ea typeface="+mj-ea"/>
                <a:cs typeface="+mj-cs"/>
              </a:rPr>
              <a:t>What can we do?</a:t>
            </a:r>
          </a:p>
        </p:txBody>
      </p:sp>
      <p:sp>
        <p:nvSpPr>
          <p:cNvPr id="4" name="Slide Number Placeholder 3">
            <a:extLst>
              <a:ext uri="{FF2B5EF4-FFF2-40B4-BE49-F238E27FC236}">
                <a16:creationId xmlns:a16="http://schemas.microsoft.com/office/drawing/2014/main" id="{5387EFFD-FA58-BF13-6EFE-39E75B57661F}"/>
              </a:ext>
            </a:extLst>
          </p:cNvPr>
          <p:cNvSpPr>
            <a:spLocks noGrp="1"/>
          </p:cNvSpPr>
          <p:nvPr>
            <p:ph type="sldNum" sz="quarter" idx="10"/>
          </p:nvPr>
        </p:nvSpPr>
        <p:spPr/>
        <p:txBody>
          <a:bodyPr/>
          <a:lstStyle/>
          <a:p>
            <a:fld id="{D2AE3BAC-3E94-4F9A-93F5-064A83EAC683}" type="slidenum">
              <a:rPr lang="en-US" altLang="en-US" smtClean="0"/>
              <a:pPr/>
              <a:t>20</a:t>
            </a:fld>
            <a:endParaRPr lang="en-US" altLang="en-US" dirty="0"/>
          </a:p>
        </p:txBody>
      </p:sp>
    </p:spTree>
    <p:extLst>
      <p:ext uri="{BB962C8B-B14F-4D97-AF65-F5344CB8AC3E}">
        <p14:creationId xmlns:p14="http://schemas.microsoft.com/office/powerpoint/2010/main" val="358634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3568"/>
          </a:xfrm>
        </p:spPr>
        <p:txBody>
          <a:bodyPr/>
          <a:lstStyle/>
          <a:p>
            <a:r>
              <a:rPr lang="en-US" dirty="0">
                <a:solidFill>
                  <a:srgbClr val="037797"/>
                </a:solidFill>
              </a:rPr>
              <a:t>1. If values allowed to change</a:t>
            </a:r>
            <a:endParaRPr lang="en-IN" dirty="0">
              <a:solidFill>
                <a:srgbClr val="037797"/>
              </a:solidFill>
            </a:endParaRPr>
          </a:p>
        </p:txBody>
      </p:sp>
      <p:sp>
        <p:nvSpPr>
          <p:cNvPr id="3" name="Content Placeholder 2"/>
          <p:cNvSpPr>
            <a:spLocks noGrp="1"/>
          </p:cNvSpPr>
          <p:nvPr>
            <p:ph idx="1"/>
          </p:nvPr>
        </p:nvSpPr>
        <p:spPr>
          <a:xfrm>
            <a:off x="457200" y="1948545"/>
            <a:ext cx="8229600" cy="3048000"/>
          </a:xfrm>
        </p:spPr>
        <p:txBody>
          <a:bodyPr/>
          <a:lstStyle/>
          <a:p>
            <a:pPr lvl="0">
              <a:lnSpc>
                <a:spcPct val="85000"/>
              </a:lnSpc>
              <a:buFontTx/>
              <a:buChar char="•"/>
            </a:pPr>
            <a:r>
              <a:rPr lang="en-US" altLang="en-US" sz="2800" dirty="0">
                <a:solidFill>
                  <a:srgbClr val="000000"/>
                </a:solidFill>
              </a:rPr>
              <a:t>Pass by reference       </a:t>
            </a:r>
            <a:r>
              <a:rPr lang="en-US" altLang="en-US" sz="2800" dirty="0">
                <a:solidFill>
                  <a:srgbClr val="FF0000"/>
                </a:solidFill>
              </a:rPr>
              <a:t>&amp;</a:t>
            </a:r>
            <a:endParaRPr lang="en-US" altLang="en-US" sz="2800" dirty="0">
              <a:solidFill>
                <a:srgbClr val="000000"/>
              </a:solidFill>
            </a:endParaRPr>
          </a:p>
          <a:p>
            <a:pPr lvl="0">
              <a:lnSpc>
                <a:spcPct val="85000"/>
              </a:lnSpc>
              <a:buFontTx/>
              <a:buChar char="•"/>
            </a:pPr>
            <a:endParaRPr lang="en-US" altLang="en-US" sz="2800" dirty="0">
              <a:solidFill>
                <a:srgbClr val="000000"/>
              </a:solidFill>
            </a:endParaRPr>
          </a:p>
          <a:p>
            <a:pPr marL="0" lvl="0" indent="0">
              <a:lnSpc>
                <a:spcPct val="85000"/>
              </a:lnSpc>
              <a:buNone/>
            </a:pPr>
            <a:r>
              <a:rPr lang="en-US" altLang="en-US" sz="2800" dirty="0" err="1">
                <a:solidFill>
                  <a:srgbClr val="000000"/>
                </a:solidFill>
                <a:latin typeface="Courier New" panose="02070309020205020404" pitchFamily="49" charset="0"/>
              </a:rPr>
              <a:t>showData</a:t>
            </a:r>
            <a:r>
              <a:rPr lang="en-US" altLang="en-US" sz="2800" dirty="0">
                <a:solidFill>
                  <a:srgbClr val="000000"/>
                </a:solidFill>
                <a:latin typeface="Courier New" panose="02070309020205020404" pitchFamily="49" charset="0"/>
              </a:rPr>
              <a:t>(Student &amp;s); </a:t>
            </a:r>
          </a:p>
          <a:p>
            <a:pPr marL="0" lvl="0" indent="0">
              <a:lnSpc>
                <a:spcPct val="85000"/>
              </a:lnSpc>
              <a:buNone/>
            </a:pPr>
            <a:endParaRPr lang="en-US" altLang="en-US" sz="2800" dirty="0">
              <a:solidFill>
                <a:srgbClr val="000000"/>
              </a:solidFill>
              <a:latin typeface="Courier New" panose="02070309020205020404" pitchFamily="49" charset="0"/>
            </a:endParaRPr>
          </a:p>
          <a:p>
            <a:pPr marL="0" lvl="0" indent="0">
              <a:lnSpc>
                <a:spcPct val="85000"/>
              </a:lnSpc>
              <a:buNone/>
            </a:pPr>
            <a:r>
              <a:rPr lang="en-US" altLang="en-US" sz="2800" dirty="0">
                <a:solidFill>
                  <a:srgbClr val="000000"/>
                </a:solidFill>
              </a:rPr>
              <a:t>Then, only a pointer to the structure is passed. </a:t>
            </a:r>
          </a:p>
          <a:p>
            <a:pPr>
              <a:lnSpc>
                <a:spcPct val="85000"/>
              </a:lnSpc>
            </a:pPr>
            <a:r>
              <a:rPr lang="en-US" altLang="en-US" sz="2800" dirty="0">
                <a:solidFill>
                  <a:srgbClr val="000000"/>
                </a:solidFill>
              </a:rPr>
              <a:t>Less memory</a:t>
            </a:r>
          </a:p>
          <a:p>
            <a:pPr>
              <a:lnSpc>
                <a:spcPct val="85000"/>
              </a:lnSpc>
            </a:pPr>
            <a:r>
              <a:rPr lang="en-US" altLang="en-US" sz="2800" dirty="0">
                <a:solidFill>
                  <a:srgbClr val="000000"/>
                </a:solidFill>
              </a:rPr>
              <a:t>Faster</a:t>
            </a:r>
          </a:p>
        </p:txBody>
      </p:sp>
      <p:sp>
        <p:nvSpPr>
          <p:cNvPr id="4" name="Slide Number Placeholder 3">
            <a:extLst>
              <a:ext uri="{FF2B5EF4-FFF2-40B4-BE49-F238E27FC236}">
                <a16:creationId xmlns:a16="http://schemas.microsoft.com/office/drawing/2014/main" id="{28E7D1BC-BF7A-F442-FDE2-CFB8AAB41913}"/>
              </a:ext>
            </a:extLst>
          </p:cNvPr>
          <p:cNvSpPr>
            <a:spLocks noGrp="1"/>
          </p:cNvSpPr>
          <p:nvPr>
            <p:ph type="sldNum" sz="quarter" idx="10"/>
          </p:nvPr>
        </p:nvSpPr>
        <p:spPr/>
        <p:txBody>
          <a:bodyPr/>
          <a:lstStyle/>
          <a:p>
            <a:fld id="{D2AE3BAC-3E94-4F9A-93F5-064A83EAC683}" type="slidenum">
              <a:rPr lang="en-US" altLang="en-US" smtClean="0"/>
              <a:pPr/>
              <a:t>21</a:t>
            </a:fld>
            <a:endParaRPr lang="en-US" altLang="en-US" dirty="0"/>
          </a:p>
        </p:txBody>
      </p:sp>
    </p:spTree>
    <p:extLst>
      <p:ext uri="{BB962C8B-B14F-4D97-AF65-F5344CB8AC3E}">
        <p14:creationId xmlns:p14="http://schemas.microsoft.com/office/powerpoint/2010/main" val="181404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3568"/>
          </a:xfrm>
        </p:spPr>
        <p:txBody>
          <a:bodyPr/>
          <a:lstStyle/>
          <a:p>
            <a:r>
              <a:rPr lang="en-US" dirty="0">
                <a:solidFill>
                  <a:srgbClr val="037797"/>
                </a:solidFill>
              </a:rPr>
              <a:t>2. const Reference</a:t>
            </a:r>
            <a:endParaRPr lang="en-IN" dirty="0">
              <a:solidFill>
                <a:srgbClr val="037797"/>
              </a:solidFill>
            </a:endParaRPr>
          </a:p>
        </p:txBody>
      </p:sp>
      <p:sp>
        <p:nvSpPr>
          <p:cNvPr id="3" name="Content Placeholder 2"/>
          <p:cNvSpPr>
            <a:spLocks noGrp="1"/>
          </p:cNvSpPr>
          <p:nvPr>
            <p:ph idx="1"/>
          </p:nvPr>
        </p:nvSpPr>
        <p:spPr>
          <a:xfrm>
            <a:off x="457200" y="1948545"/>
            <a:ext cx="8229600" cy="3048000"/>
          </a:xfrm>
        </p:spPr>
        <p:txBody>
          <a:bodyPr/>
          <a:lstStyle/>
          <a:p>
            <a:pPr marL="0" lvl="0" indent="0">
              <a:lnSpc>
                <a:spcPct val="85000"/>
              </a:lnSpc>
              <a:buNone/>
            </a:pPr>
            <a:r>
              <a:rPr lang="en-US" sz="3200" dirty="0">
                <a:solidFill>
                  <a:srgbClr val="037797"/>
                </a:solidFill>
              </a:rPr>
              <a:t>A new way to pass by ref, but </a:t>
            </a:r>
            <a:r>
              <a:rPr lang="en-US" sz="3200" b="1" dirty="0">
                <a:solidFill>
                  <a:srgbClr val="037797"/>
                </a:solidFill>
              </a:rPr>
              <a:t>forbid </a:t>
            </a:r>
            <a:r>
              <a:rPr lang="en-US" sz="3200" dirty="0">
                <a:solidFill>
                  <a:srgbClr val="037797"/>
                </a:solidFill>
              </a:rPr>
              <a:t>changes </a:t>
            </a:r>
          </a:p>
          <a:p>
            <a:pPr marL="0" lvl="0" indent="0">
              <a:lnSpc>
                <a:spcPct val="85000"/>
              </a:lnSpc>
              <a:buNone/>
            </a:pPr>
            <a:r>
              <a:rPr lang="en-US" altLang="en-US" dirty="0">
                <a:solidFill>
                  <a:srgbClr val="FF0000"/>
                </a:solidFill>
                <a:latin typeface="Courier New" panose="02070309020205020404" pitchFamily="49" charset="0"/>
              </a:rPr>
              <a:t>const</a:t>
            </a:r>
            <a:r>
              <a:rPr lang="en-US" altLang="en-US" dirty="0">
                <a:solidFill>
                  <a:srgbClr val="FF0000"/>
                </a:solidFill>
              </a:rPr>
              <a:t> reference parameter </a:t>
            </a:r>
          </a:p>
          <a:p>
            <a:pPr lvl="1">
              <a:lnSpc>
                <a:spcPct val="85000"/>
              </a:lnSpc>
              <a:buFontTx/>
              <a:buChar char="•"/>
            </a:pPr>
            <a:r>
              <a:rPr lang="en-US" altLang="en-US" sz="2400" dirty="0">
                <a:solidFill>
                  <a:srgbClr val="000000"/>
                </a:solidFill>
              </a:rPr>
              <a:t>allows read-only access to reference parameter, </a:t>
            </a:r>
          </a:p>
          <a:p>
            <a:pPr lvl="1">
              <a:lnSpc>
                <a:spcPct val="85000"/>
              </a:lnSpc>
              <a:buFontTx/>
              <a:buChar char="•"/>
            </a:pPr>
            <a:r>
              <a:rPr lang="en-US" altLang="en-US" sz="2400" dirty="0">
                <a:solidFill>
                  <a:srgbClr val="000000"/>
                </a:solidFill>
              </a:rPr>
              <a:t>does not waste space </a:t>
            </a:r>
          </a:p>
          <a:p>
            <a:pPr lvl="1">
              <a:lnSpc>
                <a:spcPct val="85000"/>
              </a:lnSpc>
              <a:buFontTx/>
              <a:buChar char="•"/>
            </a:pPr>
            <a:r>
              <a:rPr lang="en-US" altLang="en-US" sz="2400" dirty="0">
                <a:solidFill>
                  <a:srgbClr val="000000"/>
                </a:solidFill>
              </a:rPr>
              <a:t>fast</a:t>
            </a:r>
          </a:p>
          <a:p>
            <a:pPr lvl="1">
              <a:lnSpc>
                <a:spcPct val="85000"/>
              </a:lnSpc>
              <a:buFontTx/>
              <a:buChar char="•"/>
            </a:pPr>
            <a:endParaRPr lang="en-US" altLang="en-US" sz="2400" dirty="0">
              <a:solidFill>
                <a:srgbClr val="000000"/>
              </a:solidFill>
            </a:endParaRPr>
          </a:p>
          <a:p>
            <a:pPr marL="0" lvl="0" indent="0">
              <a:lnSpc>
                <a:spcPct val="85000"/>
              </a:lnSpc>
              <a:buNone/>
            </a:pPr>
            <a:r>
              <a:rPr lang="en-US" altLang="en-US" sz="2800" dirty="0" err="1">
                <a:solidFill>
                  <a:srgbClr val="000000"/>
                </a:solidFill>
                <a:latin typeface="Courier New" panose="02070309020205020404" pitchFamily="49" charset="0"/>
              </a:rPr>
              <a:t>showData</a:t>
            </a:r>
            <a:r>
              <a:rPr lang="en-US" altLang="en-US" sz="2800" dirty="0">
                <a:solidFill>
                  <a:srgbClr val="000000"/>
                </a:solidFill>
                <a:latin typeface="Courier New" panose="02070309020205020404" pitchFamily="49" charset="0"/>
              </a:rPr>
              <a:t>(</a:t>
            </a:r>
            <a:r>
              <a:rPr lang="en-US" altLang="en-US" sz="2800" b="1" dirty="0">
                <a:solidFill>
                  <a:srgbClr val="FF0000"/>
                </a:solidFill>
                <a:latin typeface="Courier New" panose="02070309020205020404" pitchFamily="49" charset="0"/>
              </a:rPr>
              <a:t>const</a:t>
            </a:r>
            <a:r>
              <a:rPr lang="en-US" altLang="en-US" sz="2800" dirty="0">
                <a:solidFill>
                  <a:srgbClr val="000000"/>
                </a:solidFill>
                <a:latin typeface="Courier New" panose="02070309020205020404" pitchFamily="49" charset="0"/>
              </a:rPr>
              <a:t> Student </a:t>
            </a:r>
            <a:r>
              <a:rPr lang="en-US" altLang="en-US" sz="2800" b="1" dirty="0">
                <a:solidFill>
                  <a:srgbClr val="FF0000"/>
                </a:solidFill>
                <a:latin typeface="Courier New" panose="02070309020205020404" pitchFamily="49" charset="0"/>
              </a:rPr>
              <a:t>&amp;</a:t>
            </a:r>
            <a:r>
              <a:rPr lang="en-US" altLang="en-US" sz="2800" dirty="0">
                <a:solidFill>
                  <a:srgbClr val="000000"/>
                </a:solidFill>
                <a:latin typeface="Courier New" panose="02070309020205020404" pitchFamily="49" charset="0"/>
              </a:rPr>
              <a:t>s); </a:t>
            </a:r>
            <a:r>
              <a:rPr lang="en-US" altLang="en-US" sz="2400" dirty="0">
                <a:solidFill>
                  <a:srgbClr val="000000"/>
                </a:solidFill>
                <a:latin typeface="Courier New" panose="02070309020205020404" pitchFamily="49" charset="0"/>
              </a:rPr>
              <a:t>//prototype</a:t>
            </a:r>
          </a:p>
          <a:p>
            <a:pPr marL="0" lvl="0" indent="0">
              <a:lnSpc>
                <a:spcPct val="85000"/>
              </a:lnSpc>
              <a:buNone/>
            </a:pPr>
            <a:endParaRPr lang="en-US" altLang="en-US" sz="2800" dirty="0">
              <a:solidFill>
                <a:srgbClr val="000000"/>
              </a:solidFill>
              <a:latin typeface="Courier New" panose="02070309020205020404" pitchFamily="49" charset="0"/>
            </a:endParaRPr>
          </a:p>
          <a:p>
            <a:pPr marL="0" lvl="0" indent="0">
              <a:lnSpc>
                <a:spcPct val="85000"/>
              </a:lnSpc>
              <a:buNone/>
            </a:pPr>
            <a:r>
              <a:rPr lang="en-US" altLang="en-US" sz="2800" dirty="0">
                <a:solidFill>
                  <a:srgbClr val="000000"/>
                </a:solidFill>
              </a:rPr>
              <a:t>Pointer to the structure is passed, but no changes allowed.</a:t>
            </a:r>
          </a:p>
        </p:txBody>
      </p:sp>
      <p:sp>
        <p:nvSpPr>
          <p:cNvPr id="4" name="Slide Number Placeholder 3">
            <a:extLst>
              <a:ext uri="{FF2B5EF4-FFF2-40B4-BE49-F238E27FC236}">
                <a16:creationId xmlns:a16="http://schemas.microsoft.com/office/drawing/2014/main" id="{5E4581DF-33E4-9751-D705-EEB2EBF21750}"/>
              </a:ext>
            </a:extLst>
          </p:cNvPr>
          <p:cNvSpPr>
            <a:spLocks noGrp="1"/>
          </p:cNvSpPr>
          <p:nvPr>
            <p:ph type="sldNum" sz="quarter" idx="10"/>
          </p:nvPr>
        </p:nvSpPr>
        <p:spPr/>
        <p:txBody>
          <a:bodyPr/>
          <a:lstStyle/>
          <a:p>
            <a:fld id="{D2AE3BAC-3E94-4F9A-93F5-064A83EAC683}" type="slidenum">
              <a:rPr lang="en-US" altLang="en-US" smtClean="0"/>
              <a:pPr/>
              <a:t>22</a:t>
            </a:fld>
            <a:endParaRPr lang="en-US" altLang="en-US" dirty="0"/>
          </a:p>
        </p:txBody>
      </p:sp>
    </p:spTree>
    <p:extLst>
      <p:ext uri="{BB962C8B-B14F-4D97-AF65-F5344CB8AC3E}">
        <p14:creationId xmlns:p14="http://schemas.microsoft.com/office/powerpoint/2010/main" val="2660572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7E88-27F6-A0E8-D370-6BAA8FFD6930}"/>
              </a:ext>
            </a:extLst>
          </p:cNvPr>
          <p:cNvSpPr>
            <a:spLocks noGrp="1"/>
          </p:cNvSpPr>
          <p:nvPr>
            <p:ph type="title"/>
          </p:nvPr>
        </p:nvSpPr>
        <p:spPr/>
        <p:txBody>
          <a:bodyPr/>
          <a:lstStyle/>
          <a:p>
            <a:r>
              <a:rPr lang="en-US" dirty="0"/>
              <a:t>2. const Reference example</a:t>
            </a:r>
          </a:p>
        </p:txBody>
      </p:sp>
      <p:sp>
        <p:nvSpPr>
          <p:cNvPr id="3" name="Content Placeholder 2">
            <a:extLst>
              <a:ext uri="{FF2B5EF4-FFF2-40B4-BE49-F238E27FC236}">
                <a16:creationId xmlns:a16="http://schemas.microsoft.com/office/drawing/2014/main" id="{C3FB3A7B-9ACD-29B2-1B8F-99BB9E3409EE}"/>
              </a:ext>
            </a:extLst>
          </p:cNvPr>
          <p:cNvSpPr>
            <a:spLocks noGrp="1"/>
          </p:cNvSpPr>
          <p:nvPr>
            <p:ph idx="1"/>
          </p:nvPr>
        </p:nvSpPr>
        <p:spPr/>
        <p:txBody>
          <a:bodyPr/>
          <a:lstStyle/>
          <a:p>
            <a:pPr marL="0" indent="0">
              <a:buNone/>
            </a:pPr>
            <a:r>
              <a:rPr lang="en-US" altLang="en-US" sz="2400" dirty="0" err="1">
                <a:solidFill>
                  <a:srgbClr val="000000"/>
                </a:solidFill>
                <a:latin typeface="Courier New" panose="02070309020205020404" pitchFamily="49" charset="0"/>
              </a:rPr>
              <a:t>showData</a:t>
            </a:r>
            <a:r>
              <a:rPr lang="en-US" altLang="en-US" sz="2400" dirty="0">
                <a:solidFill>
                  <a:srgbClr val="000000"/>
                </a:solidFill>
                <a:latin typeface="Courier New" panose="02070309020205020404" pitchFamily="49" charset="0"/>
              </a:rPr>
              <a:t>(</a:t>
            </a:r>
            <a:r>
              <a:rPr lang="en-US" altLang="en-US" sz="2400" b="1" dirty="0">
                <a:solidFill>
                  <a:srgbClr val="FF0000"/>
                </a:solidFill>
                <a:latin typeface="Courier New" panose="02070309020205020404" pitchFamily="49" charset="0"/>
              </a:rPr>
              <a:t>const</a:t>
            </a:r>
            <a:r>
              <a:rPr lang="en-US" altLang="en-US" sz="2400" dirty="0">
                <a:solidFill>
                  <a:srgbClr val="000000"/>
                </a:solidFill>
                <a:latin typeface="Courier New" panose="02070309020205020404" pitchFamily="49" charset="0"/>
              </a:rPr>
              <a:t> Student </a:t>
            </a:r>
            <a:r>
              <a:rPr lang="en-US" altLang="en-US" sz="2400" b="1" dirty="0">
                <a:solidFill>
                  <a:srgbClr val="FF0000"/>
                </a:solidFill>
                <a:latin typeface="Courier New" panose="02070309020205020404" pitchFamily="49" charset="0"/>
              </a:rPr>
              <a:t>&amp;</a:t>
            </a:r>
            <a:r>
              <a:rPr lang="en-US" altLang="en-US" sz="2400" dirty="0">
                <a:solidFill>
                  <a:srgbClr val="000000"/>
                </a:solidFill>
                <a:latin typeface="Courier New" panose="02070309020205020404" pitchFamily="49" charset="0"/>
              </a:rPr>
              <a:t>s)</a:t>
            </a:r>
          </a:p>
          <a:p>
            <a:pPr marL="0" indent="0">
              <a:buNone/>
            </a:pPr>
            <a:r>
              <a:rPr lang="en-US" altLang="en-US" sz="2400" dirty="0">
                <a:solidFill>
                  <a:srgbClr val="000000"/>
                </a:solidFill>
                <a:latin typeface="Courier New" panose="02070309020205020404" pitchFamily="49" charset="0"/>
              </a:rPr>
              <a:t>{</a:t>
            </a:r>
          </a:p>
          <a:p>
            <a:pPr marL="0" indent="0">
              <a:buNone/>
            </a:pP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cout</a:t>
            </a:r>
            <a:r>
              <a:rPr lang="en-US" altLang="en-US" sz="2400" dirty="0">
                <a:solidFill>
                  <a:srgbClr val="000000"/>
                </a:solidFill>
                <a:latin typeface="Courier New" panose="02070309020205020404" pitchFamily="49" charset="0"/>
              </a:rPr>
              <a:t> &lt;&lt; s.pData.name &lt;&lt; </a:t>
            </a:r>
            <a:r>
              <a:rPr lang="en-US" altLang="en-US" sz="2400" dirty="0" err="1">
                <a:solidFill>
                  <a:srgbClr val="000000"/>
                </a:solidFill>
                <a:latin typeface="Courier New" panose="02070309020205020404" pitchFamily="49" charset="0"/>
              </a:rPr>
              <a:t>endl</a:t>
            </a:r>
            <a:r>
              <a:rPr lang="en-US" altLang="en-US" sz="2400" dirty="0">
                <a:solidFill>
                  <a:srgbClr val="000000"/>
                </a:solidFill>
                <a:latin typeface="Courier New" panose="02070309020205020404" pitchFamily="49" charset="0"/>
              </a:rPr>
              <a:t>;</a:t>
            </a:r>
          </a:p>
          <a:p>
            <a:pPr marL="0" indent="0">
              <a:buNone/>
            </a:pP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cout</a:t>
            </a:r>
            <a:r>
              <a:rPr lang="en-US" altLang="en-US" sz="2400" dirty="0">
                <a:solidFill>
                  <a:srgbClr val="000000"/>
                </a:solidFill>
                <a:latin typeface="Courier New" panose="02070309020205020404" pitchFamily="49" charset="0"/>
              </a:rPr>
              <a:t> &lt;&lt; </a:t>
            </a:r>
            <a:r>
              <a:rPr lang="en-US" altLang="en-US" sz="2400" dirty="0" err="1">
                <a:solidFill>
                  <a:srgbClr val="000000"/>
                </a:solidFill>
                <a:latin typeface="Courier New" panose="02070309020205020404" pitchFamily="49" charset="0"/>
              </a:rPr>
              <a:t>s.pData.city</a:t>
            </a:r>
            <a:r>
              <a:rPr lang="en-US" altLang="en-US" sz="2400" dirty="0">
                <a:solidFill>
                  <a:srgbClr val="000000"/>
                </a:solidFill>
                <a:latin typeface="Courier New" panose="02070309020205020404" pitchFamily="49" charset="0"/>
              </a:rPr>
              <a:t> &lt;&lt; </a:t>
            </a:r>
            <a:r>
              <a:rPr lang="en-US" altLang="en-US" sz="2400" dirty="0" err="1">
                <a:solidFill>
                  <a:srgbClr val="000000"/>
                </a:solidFill>
                <a:latin typeface="Courier New" panose="02070309020205020404" pitchFamily="49" charset="0"/>
              </a:rPr>
              <a:t>endl</a:t>
            </a:r>
            <a:r>
              <a:rPr lang="en-US" altLang="en-US" sz="2400" dirty="0">
                <a:solidFill>
                  <a:srgbClr val="000000"/>
                </a:solidFill>
                <a:latin typeface="Courier New" panose="02070309020205020404" pitchFamily="49" charset="0"/>
              </a:rPr>
              <a:t>;</a:t>
            </a:r>
          </a:p>
          <a:p>
            <a:pPr marL="0" indent="0">
              <a:buNone/>
            </a:pP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cout</a:t>
            </a:r>
            <a:r>
              <a:rPr lang="en-US" altLang="en-US" sz="2400" dirty="0">
                <a:solidFill>
                  <a:srgbClr val="000000"/>
                </a:solidFill>
                <a:latin typeface="Courier New" panose="02070309020205020404" pitchFamily="49" charset="0"/>
              </a:rPr>
              <a:t> &lt;&lt; </a:t>
            </a:r>
            <a:r>
              <a:rPr lang="en-US" altLang="en-US" sz="2400" dirty="0" err="1">
                <a:solidFill>
                  <a:srgbClr val="000000"/>
                </a:solidFill>
                <a:latin typeface="Courier New" panose="02070309020205020404" pitchFamily="49" charset="0"/>
              </a:rPr>
              <a:t>s.studentID</a:t>
            </a:r>
            <a:r>
              <a:rPr lang="en-US" altLang="en-US" sz="2400" dirty="0">
                <a:solidFill>
                  <a:srgbClr val="000000"/>
                </a:solidFill>
                <a:latin typeface="Courier New" panose="02070309020205020404" pitchFamily="49" charset="0"/>
              </a:rPr>
              <a:t> &lt;&lt; </a:t>
            </a:r>
            <a:r>
              <a:rPr lang="en-US" altLang="en-US" sz="2400" dirty="0" err="1">
                <a:solidFill>
                  <a:srgbClr val="000000"/>
                </a:solidFill>
                <a:latin typeface="Courier New" panose="02070309020205020404" pitchFamily="49" charset="0"/>
              </a:rPr>
              <a:t>endl</a:t>
            </a:r>
            <a:r>
              <a:rPr lang="en-US" altLang="en-US" sz="2400" dirty="0">
                <a:solidFill>
                  <a:srgbClr val="000000"/>
                </a:solidFill>
                <a:latin typeface="Courier New" panose="02070309020205020404" pitchFamily="49" charset="0"/>
              </a:rPr>
              <a:t>;</a:t>
            </a:r>
          </a:p>
          <a:p>
            <a:pPr marL="0" indent="0">
              <a:buNone/>
            </a:pPr>
            <a:r>
              <a:rPr lang="en-US" altLang="en-US" sz="2400" dirty="0">
                <a:solidFill>
                  <a:srgbClr val="000000"/>
                </a:solidFill>
                <a:latin typeface="Courier New" panose="02070309020205020404" pitchFamily="49" charset="0"/>
              </a:rPr>
              <a:t>	</a:t>
            </a:r>
            <a:r>
              <a:rPr lang="en-US" altLang="en-US" sz="2400" dirty="0" err="1">
                <a:solidFill>
                  <a:srgbClr val="000000"/>
                </a:solidFill>
                <a:latin typeface="Courier New" panose="02070309020205020404" pitchFamily="49" charset="0"/>
              </a:rPr>
              <a:t>cout</a:t>
            </a:r>
            <a:r>
              <a:rPr lang="en-US" altLang="en-US" sz="2400" dirty="0">
                <a:solidFill>
                  <a:srgbClr val="000000"/>
                </a:solidFill>
                <a:latin typeface="Courier New" panose="02070309020205020404" pitchFamily="49" charset="0"/>
              </a:rPr>
              <a:t> &lt;&lt; s.</a:t>
            </a:r>
            <a:r>
              <a:rPr lang="en-US" altLang="en-US" sz="2400" dirty="0">
                <a:latin typeface="Courier New" panose="02070309020205020404" pitchFamily="49" charset="0"/>
              </a:rPr>
              <a:t> </a:t>
            </a:r>
            <a:r>
              <a:rPr lang="en-US" altLang="en-US" sz="2400" dirty="0" err="1">
                <a:latin typeface="Courier New" panose="02070309020205020404" pitchFamily="49" charset="0"/>
              </a:rPr>
              <a:t>gpa</a:t>
            </a:r>
            <a:r>
              <a:rPr lang="en-US" altLang="en-US" sz="2400" dirty="0">
                <a:solidFill>
                  <a:srgbClr val="000000"/>
                </a:solidFill>
                <a:latin typeface="Courier New" panose="02070309020205020404" pitchFamily="49" charset="0"/>
              </a:rPr>
              <a:t> &lt;&lt; </a:t>
            </a:r>
            <a:r>
              <a:rPr lang="en-US" altLang="en-US" sz="2400" dirty="0" err="1">
                <a:solidFill>
                  <a:srgbClr val="000000"/>
                </a:solidFill>
                <a:latin typeface="Courier New" panose="02070309020205020404" pitchFamily="49" charset="0"/>
              </a:rPr>
              <a:t>endl</a:t>
            </a:r>
            <a:r>
              <a:rPr lang="en-US" altLang="en-US" sz="2400" dirty="0">
                <a:solidFill>
                  <a:srgbClr val="000000"/>
                </a:solidFill>
                <a:latin typeface="Courier New" panose="02070309020205020404" pitchFamily="49" charset="0"/>
              </a:rPr>
              <a:t>;</a:t>
            </a:r>
          </a:p>
          <a:p>
            <a:pPr marL="0" indent="0">
              <a:buNone/>
            </a:pPr>
            <a:r>
              <a:rPr lang="en-US" altLang="en-US" sz="2400" dirty="0">
                <a:latin typeface="Courier New" panose="02070309020205020404" pitchFamily="49" charset="0"/>
              </a:rPr>
              <a:t>}</a:t>
            </a:r>
          </a:p>
        </p:txBody>
      </p:sp>
      <p:sp>
        <p:nvSpPr>
          <p:cNvPr id="4" name="TextBox 3">
            <a:extLst>
              <a:ext uri="{FF2B5EF4-FFF2-40B4-BE49-F238E27FC236}">
                <a16:creationId xmlns:a16="http://schemas.microsoft.com/office/drawing/2014/main" id="{D4AC0DA9-2302-C5C3-0253-93994E744C36}"/>
              </a:ext>
            </a:extLst>
          </p:cNvPr>
          <p:cNvSpPr txBox="1"/>
          <p:nvPr/>
        </p:nvSpPr>
        <p:spPr>
          <a:xfrm>
            <a:off x="6553200" y="4343400"/>
            <a:ext cx="1600200" cy="1200329"/>
          </a:xfrm>
          <a:prstGeom prst="rect">
            <a:avLst/>
          </a:prstGeom>
          <a:noFill/>
          <a:ln>
            <a:solidFill>
              <a:srgbClr val="0488AE"/>
            </a:solidFill>
          </a:ln>
        </p:spPr>
        <p:txBody>
          <a:bodyPr wrap="square" rtlCol="0">
            <a:spAutoFit/>
          </a:bodyPr>
          <a:lstStyle/>
          <a:p>
            <a:pPr marL="0" indent="0">
              <a:buNone/>
            </a:pPr>
            <a:r>
              <a:rPr lang="en-US" altLang="en-US" sz="1800" dirty="0">
                <a:solidFill>
                  <a:srgbClr val="000000"/>
                </a:solidFill>
                <a:latin typeface="Courier New" panose="02070309020205020404" pitchFamily="49" charset="0"/>
              </a:rPr>
              <a:t>Joanne</a:t>
            </a:r>
          </a:p>
          <a:p>
            <a:pPr marL="0" indent="0">
              <a:buNone/>
            </a:pPr>
            <a:r>
              <a:rPr lang="en-US" altLang="en-US" sz="1800" dirty="0">
                <a:solidFill>
                  <a:srgbClr val="000000"/>
                </a:solidFill>
                <a:latin typeface="Courier New" panose="02070309020205020404" pitchFamily="49" charset="0"/>
              </a:rPr>
              <a:t>Tulsa</a:t>
            </a:r>
          </a:p>
          <a:p>
            <a:pPr marL="0" indent="0">
              <a:buNone/>
            </a:pPr>
            <a:r>
              <a:rPr lang="en-US" altLang="en-US" sz="1800" dirty="0">
                <a:solidFill>
                  <a:srgbClr val="000000"/>
                </a:solidFill>
                <a:latin typeface="Courier New" panose="02070309020205020404" pitchFamily="49" charset="0"/>
              </a:rPr>
              <a:t>1234</a:t>
            </a:r>
          </a:p>
          <a:p>
            <a:pPr marL="0" indent="0">
              <a:buNone/>
            </a:pPr>
            <a:r>
              <a:rPr lang="en-US" altLang="en-US" sz="1800" dirty="0">
                <a:solidFill>
                  <a:srgbClr val="000000"/>
                </a:solidFill>
                <a:latin typeface="Courier New" panose="02070309020205020404" pitchFamily="49" charset="0"/>
              </a:rPr>
              <a:t>3.6</a:t>
            </a:r>
            <a:endParaRPr lang="en-US" dirty="0"/>
          </a:p>
        </p:txBody>
      </p:sp>
      <p:sp>
        <p:nvSpPr>
          <p:cNvPr id="5" name="Slide Number Placeholder 4">
            <a:extLst>
              <a:ext uri="{FF2B5EF4-FFF2-40B4-BE49-F238E27FC236}">
                <a16:creationId xmlns:a16="http://schemas.microsoft.com/office/drawing/2014/main" id="{9C8F07DE-4389-B540-5445-1ED56246FA8E}"/>
              </a:ext>
            </a:extLst>
          </p:cNvPr>
          <p:cNvSpPr>
            <a:spLocks noGrp="1"/>
          </p:cNvSpPr>
          <p:nvPr>
            <p:ph type="sldNum" sz="quarter" idx="10"/>
          </p:nvPr>
        </p:nvSpPr>
        <p:spPr/>
        <p:txBody>
          <a:bodyPr/>
          <a:lstStyle/>
          <a:p>
            <a:fld id="{D2AE3BAC-3E94-4F9A-93F5-064A83EAC683}" type="slidenum">
              <a:rPr lang="en-US" altLang="en-US" smtClean="0"/>
              <a:pPr/>
              <a:t>23</a:t>
            </a:fld>
            <a:endParaRPr lang="en-US" altLang="en-US" dirty="0"/>
          </a:p>
        </p:txBody>
      </p:sp>
    </p:spTree>
    <p:extLst>
      <p:ext uri="{BB962C8B-B14F-4D97-AF65-F5344CB8AC3E}">
        <p14:creationId xmlns:p14="http://schemas.microsoft.com/office/powerpoint/2010/main" val="4009345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Returning a Structure from a Function</a:t>
            </a:r>
            <a:endParaRPr lang="en-IN" dirty="0">
              <a:solidFill>
                <a:srgbClr val="037797"/>
              </a:solidFill>
            </a:endParaRPr>
          </a:p>
        </p:txBody>
      </p:sp>
      <p:sp>
        <p:nvSpPr>
          <p:cNvPr id="3" name="Content Placeholder 2"/>
          <p:cNvSpPr>
            <a:spLocks noGrp="1"/>
          </p:cNvSpPr>
          <p:nvPr>
            <p:ph idx="1"/>
          </p:nvPr>
        </p:nvSpPr>
        <p:spPr>
          <a:xfrm>
            <a:off x="457200" y="1600200"/>
            <a:ext cx="8229600" cy="3429000"/>
          </a:xfrm>
        </p:spPr>
        <p:txBody>
          <a:bodyPr/>
          <a:lstStyle/>
          <a:p>
            <a:pPr lvl="0">
              <a:buFontTx/>
              <a:buChar char="•"/>
            </a:pPr>
            <a:r>
              <a:rPr lang="en-US" altLang="en-US" dirty="0">
                <a:solidFill>
                  <a:srgbClr val="000000"/>
                </a:solidFill>
              </a:rPr>
              <a:t>Function can return a </a:t>
            </a:r>
            <a:r>
              <a:rPr lang="en-US" altLang="en-US" dirty="0">
                <a:solidFill>
                  <a:srgbClr val="000000"/>
                </a:solidFill>
                <a:latin typeface="Courier New" panose="02070309020205020404" pitchFamily="49" charset="0"/>
              </a:rPr>
              <a:t>struct</a:t>
            </a:r>
            <a:r>
              <a:rPr lang="en-US" altLang="en-US" dirty="0">
                <a:solidFill>
                  <a:srgbClr val="000000"/>
                </a:solidFill>
              </a:rPr>
              <a:t>:</a:t>
            </a:r>
          </a:p>
          <a:p>
            <a:pPr marL="450000" lvl="0" indent="0">
              <a:buNone/>
            </a:pPr>
            <a:r>
              <a:rPr lang="en-US" altLang="en-US" sz="2400" dirty="0">
                <a:solidFill>
                  <a:srgbClr val="000000"/>
                </a:solidFill>
                <a:latin typeface="Courier New" panose="02070309020205020404" pitchFamily="49" charset="0"/>
              </a:rPr>
              <a:t>Student getStudentData(); // prototype</a:t>
            </a:r>
          </a:p>
          <a:p>
            <a:pPr>
              <a:buFontTx/>
              <a:buChar char="•"/>
            </a:pPr>
            <a:r>
              <a:rPr lang="en-US" altLang="en-US" dirty="0">
                <a:solidFill>
                  <a:srgbClr val="000000"/>
                </a:solidFill>
              </a:rPr>
              <a:t>Usage:</a:t>
            </a:r>
          </a:p>
          <a:p>
            <a:pPr marL="450000" lvl="0" indent="0">
              <a:buNone/>
            </a:pPr>
            <a:r>
              <a:rPr lang="en-US" altLang="en-US" sz="2400" dirty="0">
                <a:solidFill>
                  <a:srgbClr val="000000"/>
                </a:solidFill>
                <a:latin typeface="Courier New" panose="02070309020205020404" pitchFamily="49" charset="0"/>
              </a:rPr>
              <a:t>Student James;</a:t>
            </a:r>
          </a:p>
          <a:p>
            <a:pPr lvl="1">
              <a:buNone/>
            </a:pPr>
            <a:r>
              <a:rPr lang="en-US" altLang="en-US" sz="2400" dirty="0">
                <a:solidFill>
                  <a:srgbClr val="000000"/>
                </a:solidFill>
                <a:latin typeface="Courier New" panose="02070309020205020404" pitchFamily="49" charset="0"/>
              </a:rPr>
              <a:t>James = getStudentData(); // call</a:t>
            </a:r>
          </a:p>
          <a:p>
            <a:pPr lvl="0">
              <a:spcBef>
                <a:spcPts val="3600"/>
              </a:spcBef>
              <a:buFontTx/>
              <a:buChar char="•"/>
            </a:pPr>
            <a:r>
              <a:rPr lang="en-US" altLang="en-US" dirty="0">
                <a:solidFill>
                  <a:srgbClr val="000000"/>
                </a:solidFill>
              </a:rPr>
              <a:t>Function must define a local struct</a:t>
            </a:r>
          </a:p>
          <a:p>
            <a:pPr lvl="1"/>
            <a:r>
              <a:rPr lang="en-US" altLang="en-US" dirty="0">
                <a:solidFill>
                  <a:srgbClr val="000000"/>
                </a:solidFill>
              </a:rPr>
              <a:t>for internal use</a:t>
            </a:r>
          </a:p>
          <a:p>
            <a:pPr lvl="1"/>
            <a:r>
              <a:rPr lang="en-US" altLang="en-US" dirty="0">
                <a:solidFill>
                  <a:srgbClr val="000000"/>
                </a:solidFill>
              </a:rPr>
              <a:t>for use with </a:t>
            </a:r>
            <a:r>
              <a:rPr lang="en-US" altLang="en-US" dirty="0">
                <a:solidFill>
                  <a:srgbClr val="000000"/>
                </a:solidFill>
                <a:latin typeface="Courier New" panose="02070309020205020404" pitchFamily="49" charset="0"/>
              </a:rPr>
              <a:t>return</a:t>
            </a:r>
            <a:r>
              <a:rPr lang="en-US" altLang="en-US" dirty="0">
                <a:solidFill>
                  <a:srgbClr val="000000"/>
                </a:solidFill>
              </a:rPr>
              <a:t> statement</a:t>
            </a:r>
          </a:p>
        </p:txBody>
      </p:sp>
      <p:sp>
        <p:nvSpPr>
          <p:cNvPr id="4" name="Slide Number Placeholder 3">
            <a:extLst>
              <a:ext uri="{FF2B5EF4-FFF2-40B4-BE49-F238E27FC236}">
                <a16:creationId xmlns:a16="http://schemas.microsoft.com/office/drawing/2014/main" id="{5AEC1E58-3F12-13A2-3B35-DE8702A914FC}"/>
              </a:ext>
            </a:extLst>
          </p:cNvPr>
          <p:cNvSpPr>
            <a:spLocks noGrp="1"/>
          </p:cNvSpPr>
          <p:nvPr>
            <p:ph type="sldNum" sz="quarter" idx="10"/>
          </p:nvPr>
        </p:nvSpPr>
        <p:spPr/>
        <p:txBody>
          <a:bodyPr/>
          <a:lstStyle/>
          <a:p>
            <a:fld id="{D2AE3BAC-3E94-4F9A-93F5-064A83EAC683}" type="slidenum">
              <a:rPr lang="en-US" altLang="en-US" smtClean="0"/>
              <a:pPr/>
              <a:t>24</a:t>
            </a:fld>
            <a:endParaRPr lang="en-US" altLang="en-US" dirty="0"/>
          </a:p>
        </p:txBody>
      </p:sp>
    </p:spTree>
    <p:extLst>
      <p:ext uri="{BB962C8B-B14F-4D97-AF65-F5344CB8AC3E}">
        <p14:creationId xmlns:p14="http://schemas.microsoft.com/office/powerpoint/2010/main" val="251539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Returning a Structure from a Function - Example</a:t>
            </a:r>
            <a:endParaRPr lang="en-IN" dirty="0">
              <a:solidFill>
                <a:srgbClr val="037797"/>
              </a:solidFill>
            </a:endParaRPr>
          </a:p>
        </p:txBody>
      </p:sp>
      <p:sp>
        <p:nvSpPr>
          <p:cNvPr id="3" name="Content Placeholder 2"/>
          <p:cNvSpPr>
            <a:spLocks noGrp="1"/>
          </p:cNvSpPr>
          <p:nvPr>
            <p:ph idx="1"/>
          </p:nvPr>
        </p:nvSpPr>
        <p:spPr>
          <a:xfrm>
            <a:off x="228600" y="1824764"/>
            <a:ext cx="8229600" cy="4525963"/>
          </a:xfrm>
        </p:spPr>
        <p:txBody>
          <a:bodyPr/>
          <a:lstStyle/>
          <a:p>
            <a:pPr>
              <a:lnSpc>
                <a:spcPct val="90000"/>
              </a:lnSpc>
              <a:buNone/>
            </a:pPr>
            <a:r>
              <a:rPr lang="en-US" altLang="en-US" sz="2400" dirty="0">
                <a:solidFill>
                  <a:srgbClr val="000000"/>
                </a:solidFill>
                <a:latin typeface="Courier New" panose="02070309020205020404" pitchFamily="49" charset="0"/>
              </a:rPr>
              <a:t>Student getStudentData()</a:t>
            </a:r>
          </a:p>
          <a:p>
            <a:pPr>
              <a:lnSpc>
                <a:spcPct val="90000"/>
              </a:lnSpc>
              <a:buNone/>
            </a:pPr>
            <a:r>
              <a:rPr lang="en-US" altLang="en-US" sz="2400" dirty="0">
                <a:solidFill>
                  <a:srgbClr val="000000"/>
                </a:solidFill>
                <a:latin typeface="Courier New" panose="02070309020205020404" pitchFamily="49" charset="0"/>
              </a:rPr>
              <a:t>{	  Student </a:t>
            </a:r>
            <a:r>
              <a:rPr lang="en-US" altLang="en-US" sz="2400" dirty="0" err="1">
                <a:solidFill>
                  <a:srgbClr val="000000"/>
                </a:solidFill>
                <a:latin typeface="Courier New" panose="02070309020205020404" pitchFamily="49" charset="0"/>
              </a:rPr>
              <a:t>tempStu</a:t>
            </a:r>
            <a:r>
              <a:rPr lang="en-US" altLang="en-US" sz="2400" dirty="0">
                <a:solidFill>
                  <a:srgbClr val="000000"/>
                </a:solidFill>
                <a:latin typeface="Courier New" panose="02070309020205020404" pitchFamily="49" charset="0"/>
              </a:rPr>
              <a:t>; // on stack</a:t>
            </a:r>
          </a:p>
          <a:p>
            <a:pPr marL="1000350">
              <a:lnSpc>
                <a:spcPct val="90000"/>
              </a:lnSpc>
              <a:buNone/>
            </a:pPr>
            <a:r>
              <a:rPr lang="en-US" altLang="en-US" sz="2400" dirty="0">
                <a:solidFill>
                  <a:srgbClr val="000000"/>
                </a:solidFill>
                <a:latin typeface="Courier New" panose="02070309020205020404" pitchFamily="49" charset="0"/>
              </a:rPr>
              <a:t>cin &gt;&gt; tempStu.studentID;</a:t>
            </a:r>
          </a:p>
          <a:p>
            <a:pPr marL="1000350">
              <a:lnSpc>
                <a:spcPct val="90000"/>
              </a:lnSpc>
              <a:buNone/>
            </a:pPr>
            <a:r>
              <a:rPr lang="en-US" altLang="en-US" sz="2400" dirty="0">
                <a:solidFill>
                  <a:srgbClr val="000000"/>
                </a:solidFill>
                <a:latin typeface="Courier New" panose="02070309020205020404" pitchFamily="49" charset="0"/>
              </a:rPr>
              <a:t>getline(cin, tempStu.pData.name);</a:t>
            </a:r>
          </a:p>
          <a:p>
            <a:pPr marL="1000350">
              <a:lnSpc>
                <a:spcPct val="90000"/>
              </a:lnSpc>
              <a:buNone/>
            </a:pPr>
            <a:r>
              <a:rPr lang="en-US" altLang="en-US" sz="2400" dirty="0">
                <a:solidFill>
                  <a:srgbClr val="000000"/>
                </a:solidFill>
                <a:latin typeface="Courier New" panose="02070309020205020404" pitchFamily="49" charset="0"/>
              </a:rPr>
              <a:t>getline(cin, tempStu.pData.address);</a:t>
            </a:r>
          </a:p>
          <a:p>
            <a:pPr marL="1000350">
              <a:lnSpc>
                <a:spcPct val="90000"/>
              </a:lnSpc>
              <a:buNone/>
            </a:pPr>
            <a:r>
              <a:rPr lang="en-US" altLang="en-US" sz="2400" dirty="0">
                <a:solidFill>
                  <a:srgbClr val="000000"/>
                </a:solidFill>
                <a:latin typeface="Courier New" panose="02070309020205020404" pitchFamily="49" charset="0"/>
              </a:rPr>
              <a:t>getline(cin, tempStu.pData.city);</a:t>
            </a:r>
          </a:p>
          <a:p>
            <a:pPr marL="1000350">
              <a:lnSpc>
                <a:spcPct val="90000"/>
              </a:lnSpc>
              <a:buNone/>
            </a:pPr>
            <a:r>
              <a:rPr lang="en-US" altLang="en-US" sz="2400" dirty="0">
                <a:solidFill>
                  <a:srgbClr val="000000"/>
                </a:solidFill>
                <a:latin typeface="Courier New" panose="02070309020205020404" pitchFamily="49" charset="0"/>
              </a:rPr>
              <a:t>cin &gt;&gt; tempStu.yearInSchool;</a:t>
            </a:r>
          </a:p>
          <a:p>
            <a:pPr marL="1000350">
              <a:lnSpc>
                <a:spcPct val="90000"/>
              </a:lnSpc>
              <a:buNone/>
            </a:pPr>
            <a:r>
              <a:rPr lang="en-US" altLang="en-US" sz="2400" dirty="0">
                <a:solidFill>
                  <a:srgbClr val="000000"/>
                </a:solidFill>
                <a:latin typeface="Courier New" panose="02070309020205020404" pitchFamily="49" charset="0"/>
              </a:rPr>
              <a:t>cin &gt;&gt; tempStu.gpa;</a:t>
            </a:r>
          </a:p>
          <a:p>
            <a:pPr marL="1000350">
              <a:lnSpc>
                <a:spcPct val="90000"/>
              </a:lnSpc>
              <a:buNone/>
            </a:pPr>
            <a:r>
              <a:rPr lang="en-US" altLang="en-US" sz="2400" dirty="0">
                <a:solidFill>
                  <a:srgbClr val="000000"/>
                </a:solidFill>
                <a:latin typeface="Courier New" panose="02070309020205020404" pitchFamily="49" charset="0"/>
              </a:rPr>
              <a:t>return tempStu;</a:t>
            </a:r>
          </a:p>
          <a:p>
            <a:pPr>
              <a:lnSpc>
                <a:spcPct val="90000"/>
              </a:lnSpc>
              <a:buNone/>
            </a:pPr>
            <a:r>
              <a:rPr lang="en-US" altLang="en-US" sz="2400" dirty="0">
                <a:solidFill>
                  <a:srgbClr val="000000"/>
                </a:solidFill>
                <a:latin typeface="Courier New" panose="02070309020205020404" pitchFamily="49" charset="0"/>
              </a:rPr>
              <a:t>}</a:t>
            </a:r>
          </a:p>
          <a:p>
            <a:pPr lvl="1">
              <a:lnSpc>
                <a:spcPct val="90000"/>
              </a:lnSpc>
              <a:buNone/>
            </a:pPr>
            <a:endParaRPr lang="en-US" altLang="en-US" sz="2400"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18D391BF-5DAF-5FA8-6CF3-3489046C1FEA}"/>
              </a:ext>
            </a:extLst>
          </p:cNvPr>
          <p:cNvSpPr>
            <a:spLocks noGrp="1"/>
          </p:cNvSpPr>
          <p:nvPr>
            <p:ph type="sldNum" sz="quarter" idx="10"/>
          </p:nvPr>
        </p:nvSpPr>
        <p:spPr/>
        <p:txBody>
          <a:bodyPr/>
          <a:lstStyle/>
          <a:p>
            <a:fld id="{D2AE3BAC-3E94-4F9A-93F5-064A83EAC683}" type="slidenum">
              <a:rPr lang="en-US" altLang="en-US" smtClean="0"/>
              <a:pPr/>
              <a:t>25</a:t>
            </a:fld>
            <a:endParaRPr lang="en-US" altLang="en-US" dirty="0"/>
          </a:p>
        </p:txBody>
      </p:sp>
      <p:sp>
        <p:nvSpPr>
          <p:cNvPr id="5" name="TextBox 4">
            <a:extLst>
              <a:ext uri="{FF2B5EF4-FFF2-40B4-BE49-F238E27FC236}">
                <a16:creationId xmlns:a16="http://schemas.microsoft.com/office/drawing/2014/main" id="{A521A076-8BFF-E3F4-D501-0282F05DCD81}"/>
              </a:ext>
            </a:extLst>
          </p:cNvPr>
          <p:cNvSpPr txBox="1"/>
          <p:nvPr/>
        </p:nvSpPr>
        <p:spPr>
          <a:xfrm>
            <a:off x="5334000" y="4901322"/>
            <a:ext cx="3364006" cy="923330"/>
          </a:xfrm>
          <a:prstGeom prst="rect">
            <a:avLst/>
          </a:prstGeom>
          <a:noFill/>
        </p:spPr>
        <p:txBody>
          <a:bodyPr wrap="square" rtlCol="0">
            <a:spAutoFit/>
          </a:bodyPr>
          <a:lstStyle/>
          <a:p>
            <a:r>
              <a:rPr lang="en-US" dirty="0"/>
              <a:t>But not very efficient. Why?</a:t>
            </a:r>
          </a:p>
          <a:p>
            <a:r>
              <a:rPr lang="en-US" dirty="0"/>
              <a:t>Copies the return value back to James upon return</a:t>
            </a:r>
          </a:p>
        </p:txBody>
      </p:sp>
      <p:sp>
        <p:nvSpPr>
          <p:cNvPr id="6" name="TextBox 5">
            <a:extLst>
              <a:ext uri="{FF2B5EF4-FFF2-40B4-BE49-F238E27FC236}">
                <a16:creationId xmlns:a16="http://schemas.microsoft.com/office/drawing/2014/main" id="{9C6E9C0C-06A8-EEB4-A84A-F67266DB5229}"/>
              </a:ext>
            </a:extLst>
          </p:cNvPr>
          <p:cNvSpPr txBox="1"/>
          <p:nvPr/>
        </p:nvSpPr>
        <p:spPr>
          <a:xfrm>
            <a:off x="1676400" y="5737168"/>
            <a:ext cx="5506571" cy="846194"/>
          </a:xfrm>
          <a:prstGeom prst="rect">
            <a:avLst/>
          </a:prstGeom>
          <a:noFill/>
          <a:ln>
            <a:solidFill>
              <a:srgbClr val="0488AE"/>
            </a:solidFill>
          </a:ln>
        </p:spPr>
        <p:txBody>
          <a:bodyPr wrap="square" rtlCol="0">
            <a:spAutoFit/>
          </a:bodyPr>
          <a:lstStyle/>
          <a:p>
            <a:pPr lvl="1">
              <a:lnSpc>
                <a:spcPct val="90000"/>
              </a:lnSpc>
              <a:buNone/>
            </a:pPr>
            <a:r>
              <a:rPr lang="en-US" altLang="en-US" sz="1800" dirty="0">
                <a:solidFill>
                  <a:srgbClr val="000000"/>
                </a:solidFill>
                <a:latin typeface="Courier New" panose="02070309020205020404" pitchFamily="49" charset="0"/>
              </a:rPr>
              <a:t>In main:</a:t>
            </a:r>
          </a:p>
          <a:p>
            <a:pPr lvl="1">
              <a:lnSpc>
                <a:spcPct val="90000"/>
              </a:lnSpc>
              <a:buNone/>
            </a:pPr>
            <a:r>
              <a:rPr lang="en-US" altLang="en-US" sz="1800" dirty="0">
                <a:solidFill>
                  <a:srgbClr val="000000"/>
                </a:solidFill>
                <a:latin typeface="Courier New" panose="02070309020205020404" pitchFamily="49" charset="0"/>
              </a:rPr>
              <a:t>Student James;</a:t>
            </a:r>
          </a:p>
          <a:p>
            <a:pPr lvl="1">
              <a:lnSpc>
                <a:spcPct val="90000"/>
              </a:lnSpc>
              <a:buNone/>
            </a:pPr>
            <a:r>
              <a:rPr lang="en-US" altLang="en-US" sz="1800" dirty="0">
                <a:solidFill>
                  <a:srgbClr val="000000"/>
                </a:solidFill>
                <a:latin typeface="Courier New" panose="02070309020205020404" pitchFamily="49" charset="0"/>
              </a:rPr>
              <a:t>James = </a:t>
            </a:r>
            <a:r>
              <a:rPr lang="en-US" altLang="en-US" sz="1800" dirty="0" err="1">
                <a:solidFill>
                  <a:srgbClr val="000000"/>
                </a:solidFill>
                <a:latin typeface="Courier New" panose="02070309020205020404" pitchFamily="49" charset="0"/>
              </a:rPr>
              <a:t>getStudentData</a:t>
            </a:r>
            <a:r>
              <a:rPr lang="en-US" altLang="en-US" sz="1800"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75453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7E88-27F6-A0E8-D370-6BAA8FFD6930}"/>
              </a:ext>
            </a:extLst>
          </p:cNvPr>
          <p:cNvSpPr>
            <a:spLocks noGrp="1"/>
          </p:cNvSpPr>
          <p:nvPr>
            <p:ph type="title"/>
          </p:nvPr>
        </p:nvSpPr>
        <p:spPr/>
        <p:txBody>
          <a:bodyPr/>
          <a:lstStyle/>
          <a:p>
            <a:r>
              <a:rPr lang="en-US" dirty="0"/>
              <a:t>Pointers to Structures</a:t>
            </a:r>
          </a:p>
        </p:txBody>
      </p:sp>
      <p:sp>
        <p:nvSpPr>
          <p:cNvPr id="3" name="Content Placeholder 2">
            <a:extLst>
              <a:ext uri="{FF2B5EF4-FFF2-40B4-BE49-F238E27FC236}">
                <a16:creationId xmlns:a16="http://schemas.microsoft.com/office/drawing/2014/main" id="{C3FB3A7B-9ACD-29B2-1B8F-99BB9E3409EE}"/>
              </a:ext>
            </a:extLst>
          </p:cNvPr>
          <p:cNvSpPr>
            <a:spLocks noGrp="1"/>
          </p:cNvSpPr>
          <p:nvPr>
            <p:ph idx="1"/>
          </p:nvPr>
        </p:nvSpPr>
        <p:spPr/>
        <p:txBody>
          <a:bodyPr/>
          <a:lstStyle/>
          <a:p>
            <a:pPr lvl="0">
              <a:lnSpc>
                <a:spcPct val="90000"/>
              </a:lnSpc>
              <a:buFontTx/>
              <a:buChar char="•"/>
            </a:pPr>
            <a:r>
              <a:rPr lang="en-US" altLang="en-US" dirty="0">
                <a:solidFill>
                  <a:srgbClr val="000000"/>
                </a:solidFill>
              </a:rPr>
              <a:t>A structure variable has an address</a:t>
            </a:r>
          </a:p>
          <a:p>
            <a:pPr lvl="0">
              <a:lnSpc>
                <a:spcPct val="90000"/>
              </a:lnSpc>
              <a:buFontTx/>
              <a:buChar char="•"/>
            </a:pPr>
            <a:endParaRPr lang="en-US" altLang="en-US" dirty="0">
              <a:solidFill>
                <a:srgbClr val="000000"/>
              </a:solidFill>
            </a:endParaRPr>
          </a:p>
          <a:p>
            <a:pPr lvl="0">
              <a:lnSpc>
                <a:spcPct val="90000"/>
              </a:lnSpc>
              <a:buFontTx/>
              <a:buChar char="•"/>
            </a:pPr>
            <a:r>
              <a:rPr lang="en-US" altLang="en-US" dirty="0">
                <a:solidFill>
                  <a:srgbClr val="000000"/>
                </a:solidFill>
              </a:rPr>
              <a:t>Pointers to structures are variables that hold the address of a structure:</a:t>
            </a:r>
          </a:p>
          <a:p>
            <a:pPr lvl="1">
              <a:lnSpc>
                <a:spcPct val="90000"/>
              </a:lnSpc>
              <a:buClr>
                <a:srgbClr val="3333CC"/>
              </a:buClr>
              <a:buNone/>
            </a:pPr>
            <a:r>
              <a:rPr lang="en-US" altLang="en-US" dirty="0">
                <a:solidFill>
                  <a:srgbClr val="000000"/>
                </a:solidFill>
                <a:latin typeface="Courier New" panose="02070309020205020404" pitchFamily="49" charset="0"/>
              </a:rPr>
              <a:t>	Student *</a:t>
            </a:r>
            <a:r>
              <a:rPr lang="en-US" altLang="en-US" dirty="0" err="1">
                <a:solidFill>
                  <a:srgbClr val="000000"/>
                </a:solidFill>
                <a:latin typeface="Courier New" panose="02070309020205020404" pitchFamily="49" charset="0"/>
              </a:rPr>
              <a:t>studentPtr</a:t>
            </a:r>
            <a:r>
              <a:rPr lang="en-US" altLang="en-US" dirty="0">
                <a:solidFill>
                  <a:srgbClr val="000000"/>
                </a:solidFill>
                <a:latin typeface="Courier New" panose="02070309020205020404" pitchFamily="49" charset="0"/>
              </a:rPr>
              <a:t>;</a:t>
            </a:r>
          </a:p>
          <a:p>
            <a:pPr lvl="1">
              <a:lnSpc>
                <a:spcPct val="90000"/>
              </a:lnSpc>
              <a:buClr>
                <a:srgbClr val="3333CC"/>
              </a:buClr>
              <a:buNone/>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studentPtr</a:t>
            </a:r>
            <a:r>
              <a:rPr lang="en-US" altLang="en-US" dirty="0">
                <a:solidFill>
                  <a:srgbClr val="000000"/>
                </a:solidFill>
                <a:latin typeface="Courier New" panose="02070309020205020404" pitchFamily="49" charset="0"/>
              </a:rPr>
              <a:t> = new Student; </a:t>
            </a:r>
          </a:p>
          <a:p>
            <a:pPr lvl="1">
              <a:lnSpc>
                <a:spcPct val="90000"/>
              </a:lnSpc>
              <a:buClr>
                <a:srgbClr val="3333CC"/>
              </a:buClr>
              <a:buNone/>
            </a:pPr>
            <a:r>
              <a:rPr lang="en-US" altLang="en-US" dirty="0"/>
              <a:t>	</a:t>
            </a:r>
          </a:p>
          <a:p>
            <a:pPr lvl="0">
              <a:lnSpc>
                <a:spcPct val="90000"/>
              </a:lnSpc>
              <a:buFontTx/>
              <a:buChar char="•"/>
            </a:pPr>
            <a:r>
              <a:rPr lang="en-US" altLang="en-US" dirty="0">
                <a:solidFill>
                  <a:srgbClr val="000000"/>
                </a:solidFill>
              </a:rPr>
              <a:t>Can use </a:t>
            </a:r>
            <a:r>
              <a:rPr lang="en-US" altLang="en-US" dirty="0">
                <a:solidFill>
                  <a:srgbClr val="000000"/>
                </a:solidFill>
                <a:latin typeface="Courier New" panose="02070309020205020404" pitchFamily="49" charset="0"/>
              </a:rPr>
              <a:t>&amp;</a:t>
            </a:r>
            <a:r>
              <a:rPr lang="en-US" altLang="en-US" dirty="0">
                <a:solidFill>
                  <a:srgbClr val="000000"/>
                </a:solidFill>
              </a:rPr>
              <a:t> operator to assign address:</a:t>
            </a:r>
          </a:p>
          <a:p>
            <a:pPr lvl="1">
              <a:lnSpc>
                <a:spcPct val="90000"/>
              </a:lnSpc>
              <a:buClr>
                <a:srgbClr val="3333CC"/>
              </a:buClr>
              <a:buNone/>
            </a:pPr>
            <a:r>
              <a:rPr lang="en-US" altLang="en-US" dirty="0">
                <a:solidFill>
                  <a:srgbClr val="000000"/>
                </a:solidFill>
                <a:latin typeface="Courier New" panose="02070309020205020404" pitchFamily="49" charset="0"/>
              </a:rPr>
              <a:t>	</a:t>
            </a:r>
            <a:r>
              <a:rPr lang="en-US" altLang="en-US" dirty="0" err="1">
                <a:solidFill>
                  <a:srgbClr val="000000"/>
                </a:solidFill>
                <a:latin typeface="Courier New" panose="02070309020205020404" pitchFamily="49" charset="0"/>
              </a:rPr>
              <a:t>studentPtr</a:t>
            </a:r>
            <a:r>
              <a:rPr lang="en-US" altLang="en-US" dirty="0">
                <a:solidFill>
                  <a:srgbClr val="000000"/>
                </a:solidFill>
                <a:latin typeface="Courier New" panose="02070309020205020404" pitchFamily="49" charset="0"/>
              </a:rPr>
              <a:t> = &amp; Joe;</a:t>
            </a:r>
          </a:p>
          <a:p>
            <a:pPr marL="0" indent="0">
              <a:buNone/>
            </a:pPr>
            <a:endParaRPr lang="en-US" altLang="en-US" dirty="0"/>
          </a:p>
        </p:txBody>
      </p:sp>
      <p:sp>
        <p:nvSpPr>
          <p:cNvPr id="5" name="Slide Number Placeholder 4">
            <a:extLst>
              <a:ext uri="{FF2B5EF4-FFF2-40B4-BE49-F238E27FC236}">
                <a16:creationId xmlns:a16="http://schemas.microsoft.com/office/drawing/2014/main" id="{9C8F07DE-4389-B540-5445-1ED56246FA8E}"/>
              </a:ext>
            </a:extLst>
          </p:cNvPr>
          <p:cNvSpPr>
            <a:spLocks noGrp="1"/>
          </p:cNvSpPr>
          <p:nvPr>
            <p:ph type="sldNum" sz="quarter" idx="10"/>
          </p:nvPr>
        </p:nvSpPr>
        <p:spPr/>
        <p:txBody>
          <a:bodyPr/>
          <a:lstStyle/>
          <a:p>
            <a:fld id="{D2AE3BAC-3E94-4F9A-93F5-064A83EAC683}" type="slidenum">
              <a:rPr lang="en-US" altLang="en-US" smtClean="0"/>
              <a:pPr/>
              <a:t>26</a:t>
            </a:fld>
            <a:endParaRPr lang="en-US" altLang="en-US" dirty="0"/>
          </a:p>
        </p:txBody>
      </p:sp>
    </p:spTree>
    <p:extLst>
      <p:ext uri="{BB962C8B-B14F-4D97-AF65-F5344CB8AC3E}">
        <p14:creationId xmlns:p14="http://schemas.microsoft.com/office/powerpoint/2010/main" val="41684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Accessing Structure Members via Pointer Variables</a:t>
            </a:r>
            <a:endParaRPr lang="en-IN" dirty="0">
              <a:solidFill>
                <a:srgbClr val="037797"/>
              </a:solidFill>
            </a:endParaRPr>
          </a:p>
        </p:txBody>
      </p:sp>
      <p:sp>
        <p:nvSpPr>
          <p:cNvPr id="3" name="Content Placeholder 2"/>
          <p:cNvSpPr>
            <a:spLocks noGrp="1"/>
          </p:cNvSpPr>
          <p:nvPr>
            <p:ph idx="1"/>
          </p:nvPr>
        </p:nvSpPr>
        <p:spPr>
          <a:xfrm>
            <a:off x="457200" y="1600201"/>
            <a:ext cx="8229600" cy="3886200"/>
          </a:xfrm>
        </p:spPr>
        <p:txBody>
          <a:bodyPr/>
          <a:lstStyle/>
          <a:p>
            <a:pPr lvl="0">
              <a:buFontTx/>
              <a:buChar char="•"/>
            </a:pPr>
            <a:r>
              <a:rPr lang="en-US" altLang="en-US" dirty="0">
                <a:solidFill>
                  <a:srgbClr val="000000"/>
                </a:solidFill>
              </a:rPr>
              <a:t>Must use </a:t>
            </a:r>
            <a:r>
              <a:rPr lang="en-US" altLang="en-US" dirty="0">
                <a:solidFill>
                  <a:srgbClr val="000000"/>
                </a:solidFill>
                <a:latin typeface="Courier New" panose="02070309020205020404" pitchFamily="49" charset="0"/>
              </a:rPr>
              <a:t>()</a:t>
            </a:r>
            <a:r>
              <a:rPr lang="en-US" altLang="en-US" dirty="0">
                <a:solidFill>
                  <a:srgbClr val="000000"/>
                </a:solidFill>
              </a:rPr>
              <a:t> to dereference pointer variable, not field within structure:</a:t>
            </a:r>
          </a:p>
          <a:p>
            <a:pPr lvl="1">
              <a:buClr>
                <a:srgbClr val="000000"/>
              </a:buClr>
              <a:buNone/>
            </a:pPr>
            <a:r>
              <a:rPr lang="en-US" altLang="en-US" dirty="0">
                <a:solidFill>
                  <a:srgbClr val="000000"/>
                </a:solidFill>
                <a:latin typeface="Courier New" panose="02070309020205020404" pitchFamily="49" charset="0"/>
              </a:rPr>
              <a:t>cout &lt;&lt; (*</a:t>
            </a:r>
            <a:r>
              <a:rPr lang="en-US" altLang="en-US" dirty="0" err="1">
                <a:solidFill>
                  <a:srgbClr val="000000"/>
                </a:solidFill>
                <a:latin typeface="Courier New" panose="02070309020205020404" pitchFamily="49" charset="0"/>
              </a:rPr>
              <a:t>studentPtr</a:t>
            </a:r>
            <a:r>
              <a:rPr lang="en-US" altLang="en-US" dirty="0">
                <a:solidFill>
                  <a:srgbClr val="000000"/>
                </a:solidFill>
                <a:latin typeface="Courier New" panose="02070309020205020404" pitchFamily="49" charset="0"/>
              </a:rPr>
              <a:t>).studentID;</a:t>
            </a:r>
          </a:p>
          <a:p>
            <a:pPr lvl="0">
              <a:spcBef>
                <a:spcPts val="4000"/>
              </a:spcBef>
              <a:buFontTx/>
              <a:buChar char="•"/>
            </a:pPr>
            <a:r>
              <a:rPr lang="en-US" altLang="en-US" dirty="0">
                <a:solidFill>
                  <a:srgbClr val="000000"/>
                </a:solidFill>
              </a:rPr>
              <a:t>Can use </a:t>
            </a:r>
            <a:r>
              <a:rPr lang="en-US" altLang="en-US" dirty="0">
                <a:solidFill>
                  <a:srgbClr val="0488AE"/>
                </a:solidFill>
              </a:rPr>
              <a:t>structure pointer </a:t>
            </a:r>
            <a:r>
              <a:rPr lang="en-US" altLang="en-US" dirty="0">
                <a:solidFill>
                  <a:srgbClr val="000000"/>
                </a:solidFill>
              </a:rPr>
              <a:t>operator to eliminate </a:t>
            </a:r>
            <a:r>
              <a:rPr lang="en-US" altLang="en-US" dirty="0">
                <a:solidFill>
                  <a:srgbClr val="000000"/>
                </a:solidFill>
                <a:latin typeface="Courier New" panose="02070309020205020404" pitchFamily="49" charset="0"/>
              </a:rPr>
              <a:t>()</a:t>
            </a:r>
            <a:r>
              <a:rPr lang="en-US" altLang="en-US" dirty="0">
                <a:solidFill>
                  <a:srgbClr val="000000"/>
                </a:solidFill>
              </a:rPr>
              <a:t> and use clearer notation:</a:t>
            </a:r>
          </a:p>
          <a:p>
            <a:pPr lvl="1">
              <a:buClr>
                <a:srgbClr val="000000"/>
              </a:buClr>
              <a:buNone/>
            </a:pPr>
            <a:r>
              <a:rPr lang="en-US" altLang="en-US" dirty="0">
                <a:solidFill>
                  <a:srgbClr val="000000"/>
                </a:solidFill>
                <a:latin typeface="Courier New" panose="02070309020205020404" pitchFamily="49" charset="0"/>
              </a:rPr>
              <a:t>cout &lt;&lt; </a:t>
            </a:r>
            <a:r>
              <a:rPr lang="en-US" altLang="en-US" dirty="0" err="1">
                <a:solidFill>
                  <a:srgbClr val="000000"/>
                </a:solidFill>
                <a:latin typeface="Courier New" panose="02070309020205020404" pitchFamily="49" charset="0"/>
              </a:rPr>
              <a:t>studentPtr</a:t>
            </a:r>
            <a:r>
              <a:rPr lang="en-US" altLang="en-US" dirty="0">
                <a:solidFill>
                  <a:srgbClr val="000000"/>
                </a:solidFill>
                <a:latin typeface="Courier New" panose="02070309020205020404" pitchFamily="49" charset="0"/>
              </a:rPr>
              <a:t>-&gt;</a:t>
            </a:r>
            <a:r>
              <a:rPr lang="en-US" altLang="en-US" dirty="0" err="1">
                <a:solidFill>
                  <a:srgbClr val="000000"/>
                </a:solidFill>
                <a:latin typeface="Courier New" panose="02070309020205020404" pitchFamily="49" charset="0"/>
              </a:rPr>
              <a:t>studentID</a:t>
            </a:r>
            <a:r>
              <a:rPr lang="en-US" altLang="en-US" dirty="0">
                <a:solidFill>
                  <a:srgbClr val="000000"/>
                </a:solidFill>
                <a:latin typeface="Courier New" panose="02070309020205020404" pitchFamily="49" charset="0"/>
              </a:rPr>
              <a:t>;</a:t>
            </a:r>
          </a:p>
          <a:p>
            <a:pPr lvl="1">
              <a:buClr>
                <a:srgbClr val="000000"/>
              </a:buClr>
              <a:buNone/>
            </a:pPr>
            <a:r>
              <a:rPr lang="en-US" altLang="en-US" sz="3600" b="1" dirty="0">
                <a:solidFill>
                  <a:srgbClr val="0070C0"/>
                </a:solidFill>
                <a:latin typeface="Courier New" panose="02070309020205020404" pitchFamily="49" charset="0"/>
                <a:ea typeface="+mj-ea"/>
                <a:cs typeface="Courier New" panose="02070309020205020404" pitchFamily="49" charset="0"/>
              </a:rPr>
              <a:t>‘Arrow’</a:t>
            </a:r>
          </a:p>
          <a:p>
            <a:pPr lvl="1">
              <a:buClr>
                <a:srgbClr val="000000"/>
              </a:buClr>
              <a:buNone/>
            </a:pPr>
            <a:r>
              <a:rPr lang="en-US" altLang="en-US" sz="3600" b="1" dirty="0">
                <a:solidFill>
                  <a:srgbClr val="0070C0"/>
                </a:solidFill>
                <a:latin typeface="Courier New" panose="02070309020205020404" pitchFamily="49" charset="0"/>
                <a:ea typeface="+mj-ea"/>
                <a:cs typeface="Courier New" panose="02070309020205020404" pitchFamily="49" charset="0"/>
              </a:rPr>
              <a:t>  -&gt;     means:  star dot</a:t>
            </a:r>
          </a:p>
        </p:txBody>
      </p:sp>
      <p:sp>
        <p:nvSpPr>
          <p:cNvPr id="4" name="Slide Number Placeholder 3">
            <a:extLst>
              <a:ext uri="{FF2B5EF4-FFF2-40B4-BE49-F238E27FC236}">
                <a16:creationId xmlns:a16="http://schemas.microsoft.com/office/drawing/2014/main" id="{45D9CC8B-70B5-C505-0C65-F69483A99A0D}"/>
              </a:ext>
            </a:extLst>
          </p:cNvPr>
          <p:cNvSpPr>
            <a:spLocks noGrp="1"/>
          </p:cNvSpPr>
          <p:nvPr>
            <p:ph type="sldNum" sz="quarter" idx="10"/>
          </p:nvPr>
        </p:nvSpPr>
        <p:spPr/>
        <p:txBody>
          <a:bodyPr/>
          <a:lstStyle/>
          <a:p>
            <a:fld id="{D2AE3BAC-3E94-4F9A-93F5-064A83EAC683}" type="slidenum">
              <a:rPr lang="en-US" altLang="en-US" smtClean="0"/>
              <a:pPr/>
              <a:t>27</a:t>
            </a:fld>
            <a:endParaRPr lang="en-US" altLang="en-US" dirty="0"/>
          </a:p>
        </p:txBody>
      </p:sp>
    </p:spTree>
    <p:extLst>
      <p:ext uri="{BB962C8B-B14F-4D97-AF65-F5344CB8AC3E}">
        <p14:creationId xmlns:p14="http://schemas.microsoft.com/office/powerpoint/2010/main" val="385284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3.</a:t>
            </a:r>
            <a:r>
              <a:rPr lang="en-US" dirty="0"/>
              <a:t> For Efficient Functions</a:t>
            </a:r>
            <a:br>
              <a:rPr lang="en-US" dirty="0"/>
            </a:br>
            <a:r>
              <a:rPr lang="en-US" dirty="0"/>
              <a:t>	</a:t>
            </a:r>
            <a:r>
              <a:rPr lang="en-US" sz="3600" dirty="0"/>
              <a:t>pass pointers, not structs</a:t>
            </a:r>
            <a:endParaRPr lang="en-IN" dirty="0">
              <a:solidFill>
                <a:srgbClr val="037797"/>
              </a:solidFill>
            </a:endParaRPr>
          </a:p>
        </p:txBody>
      </p:sp>
      <p:sp>
        <p:nvSpPr>
          <p:cNvPr id="3" name="Content Placeholder 2"/>
          <p:cNvSpPr>
            <a:spLocks noGrp="1"/>
          </p:cNvSpPr>
          <p:nvPr>
            <p:ph idx="1"/>
          </p:nvPr>
        </p:nvSpPr>
        <p:spPr/>
        <p:txBody>
          <a:bodyPr/>
          <a:lstStyle/>
          <a:p>
            <a:pPr lvl="1">
              <a:lnSpc>
                <a:spcPct val="90000"/>
              </a:lnSpc>
              <a:buClr>
                <a:srgbClr val="3333CC"/>
              </a:buClr>
              <a:buNone/>
            </a:pPr>
            <a:endParaRPr lang="en-US" altLang="en-US" dirty="0">
              <a:solidFill>
                <a:srgbClr val="000000"/>
              </a:solidFill>
              <a:latin typeface="Courier New" panose="02070309020205020404" pitchFamily="49" charset="0"/>
            </a:endParaRPr>
          </a:p>
          <a:p>
            <a:pPr lvl="0">
              <a:lnSpc>
                <a:spcPct val="90000"/>
              </a:lnSpc>
              <a:buFontTx/>
              <a:buChar char="•"/>
            </a:pPr>
            <a:r>
              <a:rPr lang="en-US" altLang="en-US" dirty="0">
                <a:solidFill>
                  <a:srgbClr val="000000"/>
                </a:solidFill>
              </a:rPr>
              <a:t>Structure pointer can be a </a:t>
            </a:r>
            <a:r>
              <a:rPr lang="en-US" altLang="en-US" u="sng" dirty="0">
                <a:solidFill>
                  <a:srgbClr val="000000"/>
                </a:solidFill>
              </a:rPr>
              <a:t>parameter</a:t>
            </a:r>
          </a:p>
          <a:p>
            <a:pPr lvl="0">
              <a:lnSpc>
                <a:spcPct val="90000"/>
              </a:lnSpc>
              <a:buFontTx/>
              <a:buChar char="•"/>
            </a:pPr>
            <a:endParaRPr lang="en-US" altLang="en-US" dirty="0">
              <a:solidFill>
                <a:srgbClr val="000000"/>
              </a:solidFill>
            </a:endParaRPr>
          </a:p>
          <a:p>
            <a:pPr lvl="1">
              <a:lnSpc>
                <a:spcPct val="90000"/>
              </a:lnSpc>
              <a:buClr>
                <a:srgbClr val="3333CC"/>
              </a:buClr>
              <a:buNone/>
            </a:pPr>
            <a:r>
              <a:rPr lang="en-US" altLang="en-US" dirty="0">
                <a:solidFill>
                  <a:srgbClr val="000000"/>
                </a:solidFill>
                <a:latin typeface="Courier New" panose="02070309020205020404" pitchFamily="49" charset="0"/>
              </a:rPr>
              <a:t>	void </a:t>
            </a:r>
            <a:r>
              <a:rPr lang="en-US" altLang="en-US" sz="2800" dirty="0" err="1">
                <a:solidFill>
                  <a:srgbClr val="000000"/>
                </a:solidFill>
                <a:latin typeface="Courier New" panose="02070309020205020404" pitchFamily="49" charset="0"/>
              </a:rPr>
              <a:t>getData</a:t>
            </a:r>
            <a:r>
              <a:rPr lang="en-US" altLang="en-US" dirty="0">
                <a:solidFill>
                  <a:srgbClr val="000000"/>
                </a:solidFill>
                <a:latin typeface="Courier New" panose="02070309020205020404" pitchFamily="49" charset="0"/>
              </a:rPr>
              <a:t>(</a:t>
            </a:r>
            <a:r>
              <a:rPr lang="en-US" altLang="en-US" dirty="0">
                <a:solidFill>
                  <a:srgbClr val="037797"/>
                </a:solidFill>
                <a:latin typeface="Courier New" panose="02070309020205020404" pitchFamily="49" charset="0"/>
              </a:rPr>
              <a:t>Student * </a:t>
            </a:r>
            <a:r>
              <a:rPr lang="en-US" altLang="en-US" dirty="0" err="1">
                <a:solidFill>
                  <a:srgbClr val="000000"/>
                </a:solidFill>
                <a:latin typeface="Courier New" panose="02070309020205020404" pitchFamily="49" charset="0"/>
              </a:rPr>
              <a:t>sPtr</a:t>
            </a:r>
            <a:r>
              <a:rPr lang="en-US" altLang="en-US" dirty="0">
                <a:solidFill>
                  <a:srgbClr val="000000"/>
                </a:solidFill>
                <a:latin typeface="Courier New" panose="02070309020205020404" pitchFamily="49" charset="0"/>
              </a:rPr>
              <a:t>);</a:t>
            </a:r>
          </a:p>
          <a:p>
            <a:pPr lvl="1">
              <a:lnSpc>
                <a:spcPct val="90000"/>
              </a:lnSpc>
              <a:buClr>
                <a:srgbClr val="3333CC"/>
              </a:buClr>
              <a:buNone/>
            </a:pPr>
            <a:endParaRPr lang="en-US" altLang="en-US" dirty="0">
              <a:solidFill>
                <a:srgbClr val="000000"/>
              </a:solidFill>
              <a:latin typeface="Courier New" panose="02070309020205020404" pitchFamily="49" charset="0"/>
            </a:endParaRPr>
          </a:p>
          <a:p>
            <a:pPr>
              <a:lnSpc>
                <a:spcPct val="90000"/>
              </a:lnSpc>
              <a:buClr>
                <a:srgbClr val="3333CC"/>
              </a:buClr>
              <a:buFontTx/>
              <a:buChar char="•"/>
            </a:pPr>
            <a:r>
              <a:rPr lang="en-US" altLang="en-US" dirty="0">
                <a:solidFill>
                  <a:srgbClr val="000000"/>
                </a:solidFill>
              </a:rPr>
              <a:t>Can also </a:t>
            </a:r>
            <a:r>
              <a:rPr lang="en-US" altLang="en-US" u="sng" dirty="0">
                <a:solidFill>
                  <a:srgbClr val="000000"/>
                </a:solidFill>
              </a:rPr>
              <a:t>return</a:t>
            </a:r>
            <a:r>
              <a:rPr lang="en-US" altLang="en-US" dirty="0">
                <a:solidFill>
                  <a:srgbClr val="000000"/>
                </a:solidFill>
              </a:rPr>
              <a:t> a structure pointer</a:t>
            </a:r>
          </a:p>
          <a:p>
            <a:pPr lvl="1">
              <a:lnSpc>
                <a:spcPct val="90000"/>
              </a:lnSpc>
              <a:buClr>
                <a:srgbClr val="3333CC"/>
              </a:buClr>
              <a:buNone/>
            </a:pPr>
            <a:endParaRPr lang="en-US" altLang="en-US" dirty="0">
              <a:solidFill>
                <a:srgbClr val="000000"/>
              </a:solidFill>
              <a:latin typeface="Courier New" panose="02070309020205020404" pitchFamily="49" charset="0"/>
            </a:endParaRPr>
          </a:p>
          <a:p>
            <a:pPr lvl="1">
              <a:lnSpc>
                <a:spcPct val="90000"/>
              </a:lnSpc>
              <a:buClr>
                <a:srgbClr val="3333CC"/>
              </a:buClr>
              <a:buNone/>
            </a:pPr>
            <a:r>
              <a:rPr lang="en-US" altLang="en-US" dirty="0">
                <a:solidFill>
                  <a:srgbClr val="037797"/>
                </a:solidFill>
                <a:latin typeface="Courier New" panose="02070309020205020404" pitchFamily="49" charset="0"/>
              </a:rPr>
              <a:t>Student *</a:t>
            </a:r>
            <a:r>
              <a:rPr lang="en-US" altLang="en-US" sz="2800" dirty="0">
                <a:solidFill>
                  <a:srgbClr val="037797"/>
                </a:solidFill>
                <a:latin typeface="Courier New" panose="02070309020205020404" pitchFamily="49" charset="0"/>
              </a:rPr>
              <a:t> </a:t>
            </a:r>
            <a:r>
              <a:rPr lang="en-US" altLang="en-US" sz="2800" dirty="0" err="1">
                <a:solidFill>
                  <a:srgbClr val="000000"/>
                </a:solidFill>
                <a:latin typeface="Courier New" panose="02070309020205020404" pitchFamily="49" charset="0"/>
              </a:rPr>
              <a:t>getStudentData</a:t>
            </a:r>
            <a:r>
              <a:rPr lang="en-US" altLang="en-US" sz="2800" dirty="0">
                <a:solidFill>
                  <a:srgbClr val="000000"/>
                </a:solidFill>
                <a:latin typeface="Courier New" panose="02070309020205020404" pitchFamily="49" charset="0"/>
              </a:rPr>
              <a:t>();</a:t>
            </a:r>
          </a:p>
          <a:p>
            <a:pPr lvl="1">
              <a:lnSpc>
                <a:spcPct val="90000"/>
              </a:lnSpc>
              <a:buClr>
                <a:srgbClr val="3333CC"/>
              </a:buClr>
              <a:buNone/>
            </a:pPr>
            <a:r>
              <a:rPr lang="en-US" altLang="en-US" dirty="0">
                <a:solidFill>
                  <a:srgbClr val="000000"/>
                </a:solidFill>
                <a:latin typeface="Courier New" panose="02070309020205020404" pitchFamily="49" charset="0"/>
              </a:rPr>
              <a:t>	</a:t>
            </a:r>
            <a:r>
              <a:rPr lang="en-US" altLang="en-US" sz="2800" dirty="0">
                <a:solidFill>
                  <a:srgbClr val="000000"/>
                </a:solidFill>
                <a:latin typeface="Courier New" panose="02070309020205020404" pitchFamily="49" charset="0"/>
              </a:rPr>
              <a:t>// (new Student created inside)</a:t>
            </a:r>
            <a:endParaRPr lang="en-US" altLang="en-US"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4C72EE87-339A-17CA-EAB8-D97DC72A984D}"/>
              </a:ext>
            </a:extLst>
          </p:cNvPr>
          <p:cNvSpPr>
            <a:spLocks noGrp="1"/>
          </p:cNvSpPr>
          <p:nvPr>
            <p:ph type="sldNum" sz="quarter" idx="10"/>
          </p:nvPr>
        </p:nvSpPr>
        <p:spPr/>
        <p:txBody>
          <a:bodyPr/>
          <a:lstStyle/>
          <a:p>
            <a:fld id="{D2AE3BAC-3E94-4F9A-93F5-064A83EAC683}" type="slidenum">
              <a:rPr lang="en-US" altLang="en-US" smtClean="0"/>
              <a:pPr/>
              <a:t>28</a:t>
            </a:fld>
            <a:endParaRPr lang="en-US" altLang="en-US" dirty="0"/>
          </a:p>
        </p:txBody>
      </p:sp>
    </p:spTree>
    <p:extLst>
      <p:ext uri="{BB962C8B-B14F-4D97-AF65-F5344CB8AC3E}">
        <p14:creationId xmlns:p14="http://schemas.microsoft.com/office/powerpoint/2010/main" val="2213912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9600"/>
            <a:ext cx="8229600" cy="715962"/>
          </a:xfrm>
        </p:spPr>
        <p:txBody>
          <a:bodyPr/>
          <a:lstStyle/>
          <a:p>
            <a:r>
              <a:rPr lang="en-US" altLang="en-US" dirty="0">
                <a:solidFill>
                  <a:srgbClr val="037797"/>
                </a:solidFill>
              </a:rPr>
              <a:t>Example to fill data</a:t>
            </a:r>
            <a:endParaRPr lang="en-IN" dirty="0">
              <a:solidFill>
                <a:srgbClr val="037797"/>
              </a:solidFill>
            </a:endParaRPr>
          </a:p>
        </p:txBody>
      </p:sp>
      <p:pic>
        <p:nvPicPr>
          <p:cNvPr id="4" name="Picture 1" descr="The screenshot shows the program to access the structure members through pointer variables. The program assigns the structure pointer (student asterisk s) as a function parameter to the function getData. Here, the structure pointer operators accept the inputs from the user. The program gets the student name, student ID number, credit hours enrolled, and the G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665" y="1600200"/>
            <a:ext cx="536257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F1C2ADF-38EA-7F9C-672D-8E24A633E152}"/>
              </a:ext>
            </a:extLst>
          </p:cNvPr>
          <p:cNvSpPr>
            <a:spLocks noGrp="1"/>
          </p:cNvSpPr>
          <p:nvPr>
            <p:ph type="sldNum" sz="quarter" idx="10"/>
          </p:nvPr>
        </p:nvSpPr>
        <p:spPr/>
        <p:txBody>
          <a:bodyPr/>
          <a:lstStyle/>
          <a:p>
            <a:fld id="{D2AE3BAC-3E94-4F9A-93F5-064A83EAC683}" type="slidenum">
              <a:rPr lang="en-US" altLang="en-US" smtClean="0"/>
              <a:pPr/>
              <a:t>29</a:t>
            </a:fld>
            <a:endParaRPr lang="en-US" altLang="en-US" dirty="0"/>
          </a:p>
        </p:txBody>
      </p:sp>
      <p:sp>
        <p:nvSpPr>
          <p:cNvPr id="5" name="TextBox 4">
            <a:extLst>
              <a:ext uri="{FF2B5EF4-FFF2-40B4-BE49-F238E27FC236}">
                <a16:creationId xmlns:a16="http://schemas.microsoft.com/office/drawing/2014/main" id="{B10C7B21-2604-1581-CC99-44C3A661488F}"/>
              </a:ext>
            </a:extLst>
          </p:cNvPr>
          <p:cNvSpPr txBox="1"/>
          <p:nvPr/>
        </p:nvSpPr>
        <p:spPr>
          <a:xfrm>
            <a:off x="6142505" y="1430923"/>
            <a:ext cx="2544295" cy="338554"/>
          </a:xfrm>
          <a:prstGeom prst="rect">
            <a:avLst/>
          </a:prstGeom>
          <a:noFill/>
        </p:spPr>
        <p:txBody>
          <a:bodyPr wrap="square" rtlCol="0">
            <a:spAutoFit/>
          </a:bodyPr>
          <a:lstStyle/>
          <a:p>
            <a:r>
              <a:rPr lang="en-US" sz="1600" dirty="0"/>
              <a:t>Two use cases:</a:t>
            </a:r>
            <a:endParaRPr lang="en-US" sz="2000" dirty="0"/>
          </a:p>
        </p:txBody>
      </p:sp>
      <p:sp>
        <p:nvSpPr>
          <p:cNvPr id="6" name="TextBox 5">
            <a:extLst>
              <a:ext uri="{FF2B5EF4-FFF2-40B4-BE49-F238E27FC236}">
                <a16:creationId xmlns:a16="http://schemas.microsoft.com/office/drawing/2014/main" id="{C951096E-17FF-8C4E-BDDD-F4AC436D3DF2}"/>
              </a:ext>
            </a:extLst>
          </p:cNvPr>
          <p:cNvSpPr txBox="1"/>
          <p:nvPr/>
        </p:nvSpPr>
        <p:spPr>
          <a:xfrm>
            <a:off x="6142505" y="2072022"/>
            <a:ext cx="2670222" cy="523220"/>
          </a:xfrm>
          <a:prstGeom prst="rect">
            <a:avLst/>
          </a:prstGeom>
          <a:noFill/>
          <a:ln>
            <a:solidFill>
              <a:srgbClr val="0488AE"/>
            </a:solidFill>
          </a:ln>
        </p:spPr>
        <p:txBody>
          <a:bodyPr wrap="square" rtlCol="0">
            <a:spAutoFit/>
          </a:bodyPr>
          <a:lstStyle/>
          <a:p>
            <a:r>
              <a:rPr lang="en-US" sz="1400" dirty="0"/>
              <a:t>Student James;</a:t>
            </a:r>
          </a:p>
          <a:p>
            <a:r>
              <a:rPr lang="en-US" sz="1400" dirty="0" err="1"/>
              <a:t>getData</a:t>
            </a:r>
            <a:r>
              <a:rPr lang="en-US" sz="1400" dirty="0"/>
              <a:t>(&amp;James);</a:t>
            </a:r>
            <a:endParaRPr lang="en-US" dirty="0"/>
          </a:p>
        </p:txBody>
      </p:sp>
      <p:sp>
        <p:nvSpPr>
          <p:cNvPr id="7" name="TextBox 6">
            <a:extLst>
              <a:ext uri="{FF2B5EF4-FFF2-40B4-BE49-F238E27FC236}">
                <a16:creationId xmlns:a16="http://schemas.microsoft.com/office/drawing/2014/main" id="{5D303029-8FE1-A9E0-4F50-453A85853FDF}"/>
              </a:ext>
            </a:extLst>
          </p:cNvPr>
          <p:cNvSpPr txBox="1"/>
          <p:nvPr/>
        </p:nvSpPr>
        <p:spPr>
          <a:xfrm>
            <a:off x="6142505" y="2897787"/>
            <a:ext cx="2796148" cy="523220"/>
          </a:xfrm>
          <a:prstGeom prst="rect">
            <a:avLst/>
          </a:prstGeom>
          <a:noFill/>
          <a:ln>
            <a:solidFill>
              <a:srgbClr val="0488AE"/>
            </a:solidFill>
          </a:ln>
        </p:spPr>
        <p:txBody>
          <a:bodyPr wrap="square" rtlCol="0">
            <a:spAutoFit/>
          </a:bodyPr>
          <a:lstStyle/>
          <a:p>
            <a:r>
              <a:rPr lang="en-US" sz="1400" dirty="0"/>
              <a:t>Student </a:t>
            </a:r>
            <a:r>
              <a:rPr lang="en-US" sz="1400" dirty="0" err="1"/>
              <a:t>JamesPtr</a:t>
            </a:r>
            <a:r>
              <a:rPr lang="en-US" sz="1400" dirty="0"/>
              <a:t>= new Student;</a:t>
            </a:r>
          </a:p>
          <a:p>
            <a:r>
              <a:rPr lang="en-US" sz="1400" dirty="0" err="1"/>
              <a:t>getData</a:t>
            </a:r>
            <a:r>
              <a:rPr lang="en-US" sz="1400" dirty="0"/>
              <a:t>(</a:t>
            </a:r>
            <a:r>
              <a:rPr lang="en-US" sz="1400" dirty="0" err="1"/>
              <a:t>JamesPtr</a:t>
            </a:r>
            <a:r>
              <a:rPr lang="en-US" sz="1400" dirty="0"/>
              <a:t>);</a:t>
            </a:r>
            <a:endParaRPr lang="en-US" dirty="0"/>
          </a:p>
        </p:txBody>
      </p:sp>
      <p:sp>
        <p:nvSpPr>
          <p:cNvPr id="8" name="TextBox 7">
            <a:extLst>
              <a:ext uri="{FF2B5EF4-FFF2-40B4-BE49-F238E27FC236}">
                <a16:creationId xmlns:a16="http://schemas.microsoft.com/office/drawing/2014/main" id="{2DCE0340-063C-7977-45C1-9B7A0FF5A87F}"/>
              </a:ext>
            </a:extLst>
          </p:cNvPr>
          <p:cNvSpPr txBox="1"/>
          <p:nvPr/>
        </p:nvSpPr>
        <p:spPr>
          <a:xfrm>
            <a:off x="6050616" y="433385"/>
            <a:ext cx="2468095" cy="646331"/>
          </a:xfrm>
          <a:prstGeom prst="rect">
            <a:avLst/>
          </a:prstGeom>
          <a:noFill/>
        </p:spPr>
        <p:txBody>
          <a:bodyPr wrap="square" rtlCol="0">
            <a:spAutoFit/>
          </a:bodyPr>
          <a:lstStyle/>
          <a:p>
            <a:r>
              <a:rPr lang="en-US" dirty="0">
                <a:solidFill>
                  <a:srgbClr val="037797"/>
                </a:solidFill>
              </a:rPr>
              <a:t>Space is created OUTSIDE the function</a:t>
            </a:r>
          </a:p>
        </p:txBody>
      </p:sp>
    </p:spTree>
    <p:extLst>
      <p:ext uri="{BB962C8B-B14F-4D97-AF65-F5344CB8AC3E}">
        <p14:creationId xmlns:p14="http://schemas.microsoft.com/office/powerpoint/2010/main" val="234516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Abstraction and Data Types</a:t>
            </a:r>
            <a:endParaRPr lang="en-IN" dirty="0">
              <a:solidFill>
                <a:srgbClr val="037797"/>
              </a:solidFill>
            </a:endParaRPr>
          </a:p>
        </p:txBody>
      </p:sp>
      <p:sp>
        <p:nvSpPr>
          <p:cNvPr id="3" name="Content Placeholder 2"/>
          <p:cNvSpPr>
            <a:spLocks noGrp="1"/>
          </p:cNvSpPr>
          <p:nvPr>
            <p:ph idx="1"/>
          </p:nvPr>
        </p:nvSpPr>
        <p:spPr/>
        <p:txBody>
          <a:bodyPr/>
          <a:lstStyle/>
          <a:p>
            <a:pPr lvl="0">
              <a:buFontTx/>
              <a:buChar char="•"/>
            </a:pPr>
            <a:r>
              <a:rPr lang="en-US" altLang="en-US" u="sng" dirty="0">
                <a:solidFill>
                  <a:srgbClr val="000000"/>
                </a:solidFill>
              </a:rPr>
              <a:t>Abstraction</a:t>
            </a:r>
            <a:r>
              <a:rPr lang="en-US" altLang="en-US" dirty="0">
                <a:solidFill>
                  <a:srgbClr val="000000"/>
                </a:solidFill>
              </a:rPr>
              <a:t>: a definition that captures general characteristics without details</a:t>
            </a:r>
          </a:p>
          <a:p>
            <a:pPr lvl="1"/>
            <a:r>
              <a:rPr lang="en-US" altLang="en-US" dirty="0">
                <a:solidFill>
                  <a:srgbClr val="000000"/>
                </a:solidFill>
              </a:rPr>
              <a:t>Ex: An abstract triangle is a 3-sided polygon. A specific triangle may be scalene, isosceles, or equilateral</a:t>
            </a:r>
          </a:p>
          <a:p>
            <a:pPr lvl="0">
              <a:buFontTx/>
              <a:buChar char="•"/>
            </a:pPr>
            <a:r>
              <a:rPr lang="en-US" altLang="en-US" u="sng" dirty="0">
                <a:solidFill>
                  <a:srgbClr val="000000"/>
                </a:solidFill>
              </a:rPr>
              <a:t>Data Type</a:t>
            </a:r>
            <a:r>
              <a:rPr lang="en-US" altLang="en-US" dirty="0">
                <a:solidFill>
                  <a:srgbClr val="000000"/>
                </a:solidFill>
              </a:rPr>
              <a:t> defines the values that can be stored in a variable and the operations that can be performed on it</a:t>
            </a:r>
          </a:p>
        </p:txBody>
      </p:sp>
      <p:sp>
        <p:nvSpPr>
          <p:cNvPr id="4" name="Slide Number Placeholder 3">
            <a:extLst>
              <a:ext uri="{FF2B5EF4-FFF2-40B4-BE49-F238E27FC236}">
                <a16:creationId xmlns:a16="http://schemas.microsoft.com/office/drawing/2014/main" id="{DD172600-10EA-AA8B-1215-E8B585B9D310}"/>
              </a:ext>
            </a:extLst>
          </p:cNvPr>
          <p:cNvSpPr>
            <a:spLocks noGrp="1"/>
          </p:cNvSpPr>
          <p:nvPr>
            <p:ph type="sldNum" sz="quarter" idx="10"/>
          </p:nvPr>
        </p:nvSpPr>
        <p:spPr/>
        <p:txBody>
          <a:bodyPr/>
          <a:lstStyle/>
          <a:p>
            <a:fld id="{D2AE3BAC-3E94-4F9A-93F5-064A83EAC683}" type="slidenum">
              <a:rPr lang="en-US" altLang="en-US" smtClean="0"/>
              <a:pPr/>
              <a:t>3</a:t>
            </a:fld>
            <a:endParaRPr lang="en-US" altLang="en-US" dirty="0"/>
          </a:p>
        </p:txBody>
      </p:sp>
    </p:spTree>
    <p:extLst>
      <p:ext uri="{BB962C8B-B14F-4D97-AF65-F5344CB8AC3E}">
        <p14:creationId xmlns:p14="http://schemas.microsoft.com/office/powerpoint/2010/main" val="3700387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9600"/>
            <a:ext cx="8229600" cy="715962"/>
          </a:xfrm>
        </p:spPr>
        <p:txBody>
          <a:bodyPr/>
          <a:lstStyle/>
          <a:p>
            <a:r>
              <a:rPr lang="en-US" dirty="0">
                <a:solidFill>
                  <a:srgbClr val="037797"/>
                </a:solidFill>
              </a:rPr>
              <a:t>How to create &amp; fill </a:t>
            </a:r>
            <a:br>
              <a:rPr lang="en-US" dirty="0">
                <a:solidFill>
                  <a:srgbClr val="037797"/>
                </a:solidFill>
              </a:rPr>
            </a:br>
            <a:r>
              <a:rPr lang="en-US" dirty="0">
                <a:solidFill>
                  <a:srgbClr val="037797"/>
                </a:solidFill>
              </a:rPr>
              <a:t>	– in one step?</a:t>
            </a:r>
            <a:endParaRPr lang="en-IN" dirty="0">
              <a:solidFill>
                <a:srgbClr val="037797"/>
              </a:solidFill>
            </a:endParaRPr>
          </a:p>
        </p:txBody>
      </p:sp>
      <p:sp>
        <p:nvSpPr>
          <p:cNvPr id="3" name="TextBox 2">
            <a:extLst>
              <a:ext uri="{FF2B5EF4-FFF2-40B4-BE49-F238E27FC236}">
                <a16:creationId xmlns:a16="http://schemas.microsoft.com/office/drawing/2014/main" id="{453B4066-24F1-6865-7182-3F82156D4B6A}"/>
              </a:ext>
            </a:extLst>
          </p:cNvPr>
          <p:cNvSpPr txBox="1"/>
          <p:nvPr/>
        </p:nvSpPr>
        <p:spPr>
          <a:xfrm>
            <a:off x="990600" y="1676400"/>
            <a:ext cx="7696200" cy="3970318"/>
          </a:xfrm>
          <a:prstGeom prst="rect">
            <a:avLst/>
          </a:prstGeom>
          <a:noFill/>
        </p:spPr>
        <p:txBody>
          <a:bodyPr wrap="square" rtlCol="0">
            <a:spAutoFit/>
          </a:bodyPr>
          <a:lstStyle/>
          <a:p>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CreateAndFill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r>
              <a:rPr lang="en-US" sz="1800" dirty="0">
                <a:solidFill>
                  <a:srgbClr val="000000"/>
                </a:solidFill>
                <a:latin typeface="Cascadia Mono" panose="020B0609020000020004" pitchFamily="49" charset="0"/>
              </a:rPr>
              <a:t> *s = new Student; // s pts to space in heap</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getline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s-&gt;pData.name);</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"city:"</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getline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s-&gt;</a:t>
            </a:r>
            <a:r>
              <a:rPr lang="en-US" sz="1800" dirty="0" err="1">
                <a:solidFill>
                  <a:srgbClr val="000000"/>
                </a:solidFill>
                <a:latin typeface="Cascadia Mono" panose="020B0609020000020004" pitchFamily="49" charset="0"/>
              </a:rPr>
              <a:t>pData.city</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"Student ID: "</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&gt;&gt; s-&gt;</a:t>
            </a:r>
            <a:r>
              <a:rPr lang="en-US" sz="1800" dirty="0" err="1">
                <a:solidFill>
                  <a:srgbClr val="000000"/>
                </a:solidFill>
                <a:latin typeface="Cascadia Mono" panose="020B0609020000020004" pitchFamily="49" charset="0"/>
              </a:rPr>
              <a:t>studentID</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gpa</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cin</a:t>
            </a:r>
            <a:r>
              <a:rPr lang="en-US" sz="1800" dirty="0">
                <a:solidFill>
                  <a:srgbClr val="000000"/>
                </a:solidFill>
                <a:latin typeface="Cascadia Mono" panose="020B0609020000020004" pitchFamily="49" charset="0"/>
              </a:rPr>
              <a:t> &gt;&gt; s-&gt;</a:t>
            </a:r>
            <a:r>
              <a:rPr lang="en-US" sz="1800" dirty="0" err="1">
                <a:solidFill>
                  <a:srgbClr val="000000"/>
                </a:solidFill>
                <a:latin typeface="Cascadia Mono" panose="020B0609020000020004" pitchFamily="49" charset="0"/>
              </a:rPr>
              <a:t>gpa</a:t>
            </a:r>
            <a:r>
              <a:rPr lang="en-US" sz="1800" dirty="0">
                <a:solidFill>
                  <a:srgbClr val="000000"/>
                </a:solidFill>
                <a:latin typeface="Cascadia Mono" panose="020B0609020000020004" pitchFamily="49" charset="0"/>
              </a:rPr>
              <a:t>;</a:t>
            </a:r>
          </a:p>
          <a:p>
            <a:r>
              <a:rPr lang="en-US" sz="1800" dirty="0">
                <a:solidFill>
                  <a:srgbClr val="008000"/>
                </a:solidFill>
                <a:latin typeface="Cascadia Mono" panose="020B0609020000020004" pitchFamily="49" charset="0"/>
              </a:rPr>
              <a:t>// etc.</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(s);</a:t>
            </a:r>
          </a:p>
          <a:p>
            <a:r>
              <a:rPr lang="en-US" sz="1800" dirty="0">
                <a:solidFill>
                  <a:srgbClr val="000000"/>
                </a:solidFill>
                <a:latin typeface="Cascadia Mono" panose="020B0609020000020004" pitchFamily="49" charset="0"/>
              </a:rPr>
              <a:t>}</a:t>
            </a:r>
            <a:endParaRPr lang="en-US"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910AD395-5690-227E-1501-D983B5E79886}"/>
              </a:ext>
            </a:extLst>
          </p:cNvPr>
          <p:cNvSpPr>
            <a:spLocks noGrp="1"/>
          </p:cNvSpPr>
          <p:nvPr>
            <p:ph type="sldNum" sz="quarter" idx="10"/>
          </p:nvPr>
        </p:nvSpPr>
        <p:spPr/>
        <p:txBody>
          <a:bodyPr/>
          <a:lstStyle/>
          <a:p>
            <a:fld id="{D2AE3BAC-3E94-4F9A-93F5-064A83EAC683}" type="slidenum">
              <a:rPr lang="en-US" altLang="en-US" smtClean="0"/>
              <a:pPr/>
              <a:t>30</a:t>
            </a:fld>
            <a:endParaRPr lang="en-US" altLang="en-US" dirty="0"/>
          </a:p>
        </p:txBody>
      </p:sp>
      <p:grpSp>
        <p:nvGrpSpPr>
          <p:cNvPr id="9" name="Group 8">
            <a:extLst>
              <a:ext uri="{FF2B5EF4-FFF2-40B4-BE49-F238E27FC236}">
                <a16:creationId xmlns:a16="http://schemas.microsoft.com/office/drawing/2014/main" id="{17E24508-67A3-7CC8-75C3-D4FD895CB18D}"/>
              </a:ext>
            </a:extLst>
          </p:cNvPr>
          <p:cNvGrpSpPr/>
          <p:nvPr/>
        </p:nvGrpSpPr>
        <p:grpSpPr>
          <a:xfrm>
            <a:off x="3962400" y="5085983"/>
            <a:ext cx="3874370" cy="1379438"/>
            <a:chOff x="3962400" y="5085983"/>
            <a:chExt cx="3874370" cy="1379438"/>
          </a:xfrm>
        </p:grpSpPr>
        <p:sp>
          <p:nvSpPr>
            <p:cNvPr id="6" name="TextBox 5">
              <a:extLst>
                <a:ext uri="{FF2B5EF4-FFF2-40B4-BE49-F238E27FC236}">
                  <a16:creationId xmlns:a16="http://schemas.microsoft.com/office/drawing/2014/main" id="{383C9F44-1E28-6796-5AF3-F6305BAD4FB3}"/>
                </a:ext>
              </a:extLst>
            </p:cNvPr>
            <p:cNvSpPr txBox="1"/>
            <p:nvPr/>
          </p:nvSpPr>
          <p:spPr>
            <a:xfrm>
              <a:off x="3962400" y="5085983"/>
              <a:ext cx="2544295" cy="338554"/>
            </a:xfrm>
            <a:prstGeom prst="rect">
              <a:avLst/>
            </a:prstGeom>
            <a:noFill/>
          </p:spPr>
          <p:txBody>
            <a:bodyPr wrap="square" rtlCol="0">
              <a:spAutoFit/>
            </a:bodyPr>
            <a:lstStyle/>
            <a:p>
              <a:r>
                <a:rPr lang="en-US" sz="1600" dirty="0"/>
                <a:t>Use case:</a:t>
              </a:r>
              <a:endParaRPr lang="en-US" sz="2000" dirty="0"/>
            </a:p>
          </p:txBody>
        </p:sp>
        <p:sp>
          <p:nvSpPr>
            <p:cNvPr id="8" name="TextBox 7">
              <a:extLst>
                <a:ext uri="{FF2B5EF4-FFF2-40B4-BE49-F238E27FC236}">
                  <a16:creationId xmlns:a16="http://schemas.microsoft.com/office/drawing/2014/main" id="{D5A29B18-E1EF-A88F-C193-B0340F8C69F4}"/>
                </a:ext>
              </a:extLst>
            </p:cNvPr>
            <p:cNvSpPr txBox="1"/>
            <p:nvPr/>
          </p:nvSpPr>
          <p:spPr>
            <a:xfrm>
              <a:off x="3962400" y="5511314"/>
              <a:ext cx="3874370" cy="954107"/>
            </a:xfrm>
            <a:prstGeom prst="rect">
              <a:avLst/>
            </a:prstGeom>
            <a:noFill/>
            <a:ln>
              <a:solidFill>
                <a:srgbClr val="0488AE"/>
              </a:solidFill>
            </a:ln>
          </p:spPr>
          <p:txBody>
            <a:bodyPr wrap="square" rtlCol="0">
              <a:spAutoFit/>
            </a:bodyPr>
            <a:lstStyle/>
            <a:p>
              <a:r>
                <a:rPr lang="en-US" sz="1400" dirty="0"/>
                <a:t>Student *</a:t>
              </a:r>
              <a:r>
                <a:rPr lang="en-US" sz="1400" dirty="0" err="1"/>
                <a:t>JamesPtr</a:t>
              </a:r>
              <a:r>
                <a:rPr lang="en-US" sz="1400" dirty="0"/>
                <a:t>= </a:t>
              </a:r>
              <a:r>
                <a:rPr lang="en-US" sz="1400" dirty="0" err="1"/>
                <a:t>CreateAndFill</a:t>
              </a:r>
              <a:r>
                <a:rPr lang="en-US" sz="1400" dirty="0"/>
                <a:t>();</a:t>
              </a:r>
            </a:p>
            <a:p>
              <a:r>
                <a:rPr lang="en-US" sz="1400" dirty="0" err="1"/>
                <a:t>showData</a:t>
              </a:r>
              <a:r>
                <a:rPr lang="en-US" sz="1400" dirty="0"/>
                <a:t>(*</a:t>
              </a:r>
              <a:r>
                <a:rPr lang="en-US" sz="1400" dirty="0" err="1"/>
                <a:t>JamesPtr</a:t>
              </a:r>
              <a:r>
                <a:rPr lang="en-US" sz="1400" dirty="0"/>
                <a:t>);</a:t>
              </a:r>
            </a:p>
            <a:p>
              <a:r>
                <a:rPr lang="en-US" sz="1400" dirty="0"/>
                <a:t>// if </a:t>
              </a:r>
              <a:r>
                <a:rPr lang="en-US" sz="1400" dirty="0" err="1"/>
                <a:t>showData</a:t>
              </a:r>
              <a:r>
                <a:rPr lang="en-US" sz="1400" dirty="0"/>
                <a:t> expects a struct</a:t>
              </a:r>
            </a:p>
            <a:p>
              <a:r>
                <a:rPr lang="en-US" sz="1400" dirty="0"/>
                <a:t>//  then we need to use *</a:t>
              </a:r>
              <a:r>
                <a:rPr lang="en-US" sz="1400" dirty="0" err="1"/>
                <a:t>JamesPtr</a:t>
              </a:r>
              <a:r>
                <a:rPr lang="en-US" sz="1400" dirty="0"/>
                <a:t> to send it</a:t>
              </a:r>
              <a:endParaRPr lang="en-US" dirty="0"/>
            </a:p>
          </p:txBody>
        </p:sp>
      </p:grpSp>
      <p:sp>
        <p:nvSpPr>
          <p:cNvPr id="10" name="TextBox 9">
            <a:extLst>
              <a:ext uri="{FF2B5EF4-FFF2-40B4-BE49-F238E27FC236}">
                <a16:creationId xmlns:a16="http://schemas.microsoft.com/office/drawing/2014/main" id="{3F895ABB-ECE7-D1F5-F71B-8F2CF4BB0275}"/>
              </a:ext>
            </a:extLst>
          </p:cNvPr>
          <p:cNvSpPr txBox="1"/>
          <p:nvPr/>
        </p:nvSpPr>
        <p:spPr>
          <a:xfrm>
            <a:off x="6050616" y="433385"/>
            <a:ext cx="2468095" cy="1200329"/>
          </a:xfrm>
          <a:prstGeom prst="rect">
            <a:avLst/>
          </a:prstGeom>
          <a:noFill/>
        </p:spPr>
        <p:txBody>
          <a:bodyPr wrap="square" rtlCol="0">
            <a:spAutoFit/>
          </a:bodyPr>
          <a:lstStyle/>
          <a:p>
            <a:r>
              <a:rPr lang="en-US" dirty="0">
                <a:solidFill>
                  <a:srgbClr val="037797"/>
                </a:solidFill>
              </a:rPr>
              <a:t>Space is created INSIDE the function</a:t>
            </a:r>
          </a:p>
          <a:p>
            <a:r>
              <a:rPr lang="en-US" dirty="0">
                <a:solidFill>
                  <a:srgbClr val="037797"/>
                </a:solidFill>
              </a:rPr>
              <a:t>and the pointer is</a:t>
            </a:r>
          </a:p>
          <a:p>
            <a:r>
              <a:rPr lang="en-US" dirty="0">
                <a:solidFill>
                  <a:srgbClr val="037797"/>
                </a:solidFill>
              </a:rPr>
              <a:t>returned</a:t>
            </a:r>
          </a:p>
        </p:txBody>
      </p:sp>
    </p:spTree>
    <p:extLst>
      <p:ext uri="{BB962C8B-B14F-4D97-AF65-F5344CB8AC3E}">
        <p14:creationId xmlns:p14="http://schemas.microsoft.com/office/powerpoint/2010/main" val="181996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262C-E0D3-38D9-8CC8-DAF4CD63B4B3}"/>
              </a:ext>
            </a:extLst>
          </p:cNvPr>
          <p:cNvSpPr>
            <a:spLocks noGrp="1"/>
          </p:cNvSpPr>
          <p:nvPr>
            <p:ph type="title"/>
          </p:nvPr>
        </p:nvSpPr>
        <p:spPr/>
        <p:txBody>
          <a:bodyPr/>
          <a:lstStyle/>
          <a:p>
            <a:r>
              <a:rPr lang="en-US" dirty="0"/>
              <a:t>Summary: struct</a:t>
            </a:r>
          </a:p>
        </p:txBody>
      </p:sp>
      <p:sp>
        <p:nvSpPr>
          <p:cNvPr id="3" name="Content Placeholder 2">
            <a:extLst>
              <a:ext uri="{FF2B5EF4-FFF2-40B4-BE49-F238E27FC236}">
                <a16:creationId xmlns:a16="http://schemas.microsoft.com/office/drawing/2014/main" id="{FF49861B-5BAF-685B-49D1-C2C8133F8668}"/>
              </a:ext>
            </a:extLst>
          </p:cNvPr>
          <p:cNvSpPr>
            <a:spLocks noGrp="1"/>
          </p:cNvSpPr>
          <p:nvPr>
            <p:ph idx="1"/>
          </p:nvPr>
        </p:nvSpPr>
        <p:spPr/>
        <p:txBody>
          <a:bodyPr/>
          <a:lstStyle/>
          <a:p>
            <a:r>
              <a:rPr lang="en-US" dirty="0"/>
              <a:t>A custom type that you name</a:t>
            </a:r>
          </a:p>
          <a:p>
            <a:r>
              <a:rPr lang="en-US" dirty="0"/>
              <a:t>Contains declared </a:t>
            </a:r>
            <a:r>
              <a:rPr lang="en-US" dirty="0">
                <a:solidFill>
                  <a:srgbClr val="FF0000"/>
                </a:solidFill>
              </a:rPr>
              <a:t>data members </a:t>
            </a:r>
            <a:r>
              <a:rPr lang="en-US" dirty="0"/>
              <a:t>or </a:t>
            </a:r>
            <a:r>
              <a:rPr lang="en-US" dirty="0">
                <a:solidFill>
                  <a:srgbClr val="FF0000"/>
                </a:solidFill>
              </a:rPr>
              <a:t>fields</a:t>
            </a:r>
            <a:endParaRPr lang="en-US" dirty="0"/>
          </a:p>
          <a:p>
            <a:r>
              <a:rPr lang="en-US" dirty="0"/>
              <a:t>Can be accessed in any order with the  </a:t>
            </a:r>
            <a:r>
              <a:rPr lang="en-US" sz="4400" dirty="0">
                <a:solidFill>
                  <a:srgbClr val="FF0000"/>
                </a:solidFill>
              </a:rPr>
              <a:t>.</a:t>
            </a:r>
            <a:endParaRPr lang="en-US" dirty="0">
              <a:solidFill>
                <a:srgbClr val="FF0000"/>
              </a:solidFill>
            </a:endParaRPr>
          </a:p>
          <a:p>
            <a:r>
              <a:rPr lang="en-US" dirty="0"/>
              <a:t>struct is public. Declared at top of file</a:t>
            </a:r>
          </a:p>
          <a:p>
            <a:r>
              <a:rPr lang="en-US" dirty="0"/>
              <a:t>As a parameter - most efficient to pass by ref or const ref</a:t>
            </a:r>
          </a:p>
          <a:p>
            <a:pPr lvl="1"/>
            <a:endParaRPr lang="en-US" dirty="0"/>
          </a:p>
        </p:txBody>
      </p:sp>
      <p:sp>
        <p:nvSpPr>
          <p:cNvPr id="4" name="Slide Number Placeholder 3">
            <a:extLst>
              <a:ext uri="{FF2B5EF4-FFF2-40B4-BE49-F238E27FC236}">
                <a16:creationId xmlns:a16="http://schemas.microsoft.com/office/drawing/2014/main" id="{2AACD1B4-79F3-499A-1164-612EB805B160}"/>
              </a:ext>
            </a:extLst>
          </p:cNvPr>
          <p:cNvSpPr>
            <a:spLocks noGrp="1"/>
          </p:cNvSpPr>
          <p:nvPr>
            <p:ph type="sldNum" sz="quarter" idx="10"/>
          </p:nvPr>
        </p:nvSpPr>
        <p:spPr/>
        <p:txBody>
          <a:bodyPr/>
          <a:lstStyle/>
          <a:p>
            <a:fld id="{D2AE3BAC-3E94-4F9A-93F5-064A83EAC683}" type="slidenum">
              <a:rPr lang="en-US" altLang="en-US" smtClean="0"/>
              <a:pPr/>
              <a:t>31</a:t>
            </a:fld>
            <a:endParaRPr lang="en-US" altLang="en-US" dirty="0"/>
          </a:p>
        </p:txBody>
      </p:sp>
    </p:spTree>
    <p:extLst>
      <p:ext uri="{BB962C8B-B14F-4D97-AF65-F5344CB8AC3E}">
        <p14:creationId xmlns:p14="http://schemas.microsoft.com/office/powerpoint/2010/main" val="1740145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262C-E0D3-38D9-8CC8-DAF4CD63B4B3}"/>
              </a:ext>
            </a:extLst>
          </p:cNvPr>
          <p:cNvSpPr>
            <a:spLocks noGrp="1"/>
          </p:cNvSpPr>
          <p:nvPr>
            <p:ph type="title"/>
          </p:nvPr>
        </p:nvSpPr>
        <p:spPr/>
        <p:txBody>
          <a:bodyPr/>
          <a:lstStyle/>
          <a:p>
            <a:r>
              <a:rPr lang="en-US" dirty="0"/>
              <a:t>Summary: struct</a:t>
            </a:r>
          </a:p>
        </p:txBody>
      </p:sp>
      <p:sp>
        <p:nvSpPr>
          <p:cNvPr id="3" name="Content Placeholder 2">
            <a:extLst>
              <a:ext uri="{FF2B5EF4-FFF2-40B4-BE49-F238E27FC236}">
                <a16:creationId xmlns:a16="http://schemas.microsoft.com/office/drawing/2014/main" id="{FF49861B-5BAF-685B-49D1-C2C8133F8668}"/>
              </a:ext>
            </a:extLst>
          </p:cNvPr>
          <p:cNvSpPr>
            <a:spLocks noGrp="1"/>
          </p:cNvSpPr>
          <p:nvPr>
            <p:ph idx="1"/>
          </p:nvPr>
        </p:nvSpPr>
        <p:spPr/>
        <p:txBody>
          <a:bodyPr/>
          <a:lstStyle/>
          <a:p>
            <a:r>
              <a:rPr lang="en-US" dirty="0"/>
              <a:t>Can create arrays of structs or </a:t>
            </a:r>
            <a:r>
              <a:rPr lang="en-US" dirty="0" err="1"/>
              <a:t>ptr</a:t>
            </a:r>
            <a:r>
              <a:rPr lang="en-US" dirty="0"/>
              <a:t> to struct</a:t>
            </a:r>
          </a:p>
          <a:p>
            <a:endParaRPr lang="en-US" dirty="0"/>
          </a:p>
          <a:p>
            <a:r>
              <a:rPr lang="en-US" dirty="0"/>
              <a:t>For </a:t>
            </a:r>
            <a:r>
              <a:rPr lang="en-US" dirty="0" err="1"/>
              <a:t>ptr</a:t>
            </a:r>
            <a:r>
              <a:rPr lang="en-US" dirty="0"/>
              <a:t> to struct, then  access like this:</a:t>
            </a:r>
          </a:p>
          <a:p>
            <a:pPr lvl="1">
              <a:buClr>
                <a:srgbClr val="000000"/>
              </a:buClr>
              <a:buNone/>
            </a:pPr>
            <a:r>
              <a:rPr lang="en-US" altLang="en-US" dirty="0">
                <a:solidFill>
                  <a:srgbClr val="000000"/>
                </a:solidFill>
                <a:latin typeface="Courier New" panose="02070309020205020404" pitchFamily="49" charset="0"/>
              </a:rPr>
              <a:t>(*</a:t>
            </a:r>
            <a:r>
              <a:rPr lang="en-US" altLang="en-US" dirty="0" err="1">
                <a:solidFill>
                  <a:srgbClr val="000000"/>
                </a:solidFill>
                <a:latin typeface="Courier New" panose="02070309020205020404" pitchFamily="49" charset="0"/>
              </a:rPr>
              <a:t>studentPtr</a:t>
            </a:r>
            <a:r>
              <a:rPr lang="en-US" altLang="en-US" dirty="0">
                <a:solidFill>
                  <a:srgbClr val="000000"/>
                </a:solidFill>
                <a:latin typeface="Courier New" panose="02070309020205020404" pitchFamily="49" charset="0"/>
              </a:rPr>
              <a:t>).</a:t>
            </a:r>
            <a:r>
              <a:rPr lang="en-US" altLang="en-US" dirty="0" err="1">
                <a:solidFill>
                  <a:srgbClr val="000000"/>
                </a:solidFill>
                <a:latin typeface="Courier New" panose="02070309020205020404" pitchFamily="49" charset="0"/>
              </a:rPr>
              <a:t>studentID</a:t>
            </a:r>
            <a:endParaRPr lang="en-US" altLang="en-US" dirty="0">
              <a:solidFill>
                <a:srgbClr val="000000"/>
              </a:solidFill>
              <a:latin typeface="Courier New" panose="02070309020205020404" pitchFamily="49" charset="0"/>
            </a:endParaRPr>
          </a:p>
          <a:p>
            <a:pPr lvl="1">
              <a:buClr>
                <a:srgbClr val="000000"/>
              </a:buClr>
              <a:buNone/>
            </a:pPr>
            <a:r>
              <a:rPr lang="en-US" altLang="en-US" dirty="0">
                <a:solidFill>
                  <a:srgbClr val="000000"/>
                </a:solidFill>
              </a:rPr>
              <a:t>Equivalent  ‘arrow’   </a:t>
            </a:r>
            <a:r>
              <a:rPr lang="en-US" altLang="en-US" b="1" dirty="0">
                <a:solidFill>
                  <a:srgbClr val="FF0000"/>
                </a:solidFill>
                <a:latin typeface="Courier New" panose="02070309020205020404" pitchFamily="49" charset="0"/>
              </a:rPr>
              <a:t>-&gt;</a:t>
            </a:r>
            <a:r>
              <a:rPr lang="en-US" altLang="en-US" dirty="0">
                <a:solidFill>
                  <a:srgbClr val="000000"/>
                </a:solidFill>
              </a:rPr>
              <a:t>     ‘star dot’  </a:t>
            </a:r>
          </a:p>
          <a:p>
            <a:pPr lvl="1">
              <a:buClr>
                <a:srgbClr val="000000"/>
              </a:buClr>
              <a:buNone/>
            </a:pPr>
            <a:r>
              <a:rPr lang="en-US" altLang="en-US" dirty="0">
                <a:solidFill>
                  <a:srgbClr val="000000"/>
                </a:solidFill>
              </a:rPr>
              <a:t>				(</a:t>
            </a:r>
            <a:r>
              <a:rPr lang="en-US" altLang="en-US" dirty="0">
                <a:solidFill>
                  <a:srgbClr val="FF0000"/>
                </a:solidFill>
              </a:rPr>
              <a:t>contents of </a:t>
            </a:r>
            <a:r>
              <a:rPr lang="en-US" altLang="en-US" dirty="0" err="1">
                <a:solidFill>
                  <a:srgbClr val="000000"/>
                </a:solidFill>
              </a:rPr>
              <a:t>ptr</a:t>
            </a:r>
            <a:r>
              <a:rPr lang="en-US" altLang="en-US" dirty="0">
                <a:solidFill>
                  <a:srgbClr val="000000"/>
                </a:solidFill>
              </a:rPr>
              <a:t>, then </a:t>
            </a:r>
            <a:r>
              <a:rPr lang="en-US" altLang="en-US" dirty="0">
                <a:solidFill>
                  <a:srgbClr val="FF0000"/>
                </a:solidFill>
              </a:rPr>
              <a:t>field</a:t>
            </a:r>
            <a:r>
              <a:rPr lang="en-US" altLang="en-US" dirty="0">
                <a:solidFill>
                  <a:srgbClr val="000000"/>
                </a:solidFill>
              </a:rPr>
              <a:t>)</a:t>
            </a:r>
          </a:p>
          <a:p>
            <a:pPr lvl="1">
              <a:buClr>
                <a:srgbClr val="000000"/>
              </a:buClr>
              <a:buNone/>
            </a:pPr>
            <a:r>
              <a:rPr lang="en-US" altLang="en-US" dirty="0" err="1">
                <a:solidFill>
                  <a:srgbClr val="000000"/>
                </a:solidFill>
                <a:latin typeface="Courier New" panose="02070309020205020404" pitchFamily="49" charset="0"/>
              </a:rPr>
              <a:t>studentPtr</a:t>
            </a:r>
            <a:r>
              <a:rPr lang="en-US" altLang="en-US" dirty="0">
                <a:solidFill>
                  <a:srgbClr val="000000"/>
                </a:solidFill>
                <a:latin typeface="Courier New" panose="02070309020205020404" pitchFamily="49" charset="0"/>
              </a:rPr>
              <a:t>-&gt;</a:t>
            </a:r>
            <a:r>
              <a:rPr lang="en-US" altLang="en-US" dirty="0" err="1">
                <a:solidFill>
                  <a:srgbClr val="000000"/>
                </a:solidFill>
                <a:latin typeface="Courier New" panose="02070309020205020404" pitchFamily="49" charset="0"/>
              </a:rPr>
              <a:t>studentID</a:t>
            </a:r>
            <a:endParaRPr lang="en-US" dirty="0"/>
          </a:p>
        </p:txBody>
      </p:sp>
      <p:sp>
        <p:nvSpPr>
          <p:cNvPr id="4" name="Slide Number Placeholder 3">
            <a:extLst>
              <a:ext uri="{FF2B5EF4-FFF2-40B4-BE49-F238E27FC236}">
                <a16:creationId xmlns:a16="http://schemas.microsoft.com/office/drawing/2014/main" id="{690DEDC0-7E3C-B65B-1252-3DB634CA2518}"/>
              </a:ext>
            </a:extLst>
          </p:cNvPr>
          <p:cNvSpPr>
            <a:spLocks noGrp="1"/>
          </p:cNvSpPr>
          <p:nvPr>
            <p:ph type="sldNum" sz="quarter" idx="10"/>
          </p:nvPr>
        </p:nvSpPr>
        <p:spPr/>
        <p:txBody>
          <a:bodyPr/>
          <a:lstStyle/>
          <a:p>
            <a:fld id="{D2AE3BAC-3E94-4F9A-93F5-064A83EAC683}" type="slidenum">
              <a:rPr lang="en-US" altLang="en-US" smtClean="0"/>
              <a:pPr/>
              <a:t>32</a:t>
            </a:fld>
            <a:endParaRPr lang="en-US" altLang="en-US" dirty="0"/>
          </a:p>
        </p:txBody>
      </p:sp>
    </p:spTree>
    <p:extLst>
      <p:ext uri="{BB962C8B-B14F-4D97-AF65-F5344CB8AC3E}">
        <p14:creationId xmlns:p14="http://schemas.microsoft.com/office/powerpoint/2010/main" val="3150097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35FE-BC83-735B-A0B1-24B88E8F902E}"/>
              </a:ext>
            </a:extLst>
          </p:cNvPr>
          <p:cNvSpPr>
            <a:spLocks noGrp="1"/>
          </p:cNvSpPr>
          <p:nvPr>
            <p:ph type="title"/>
          </p:nvPr>
        </p:nvSpPr>
        <p:spPr/>
        <p:txBody>
          <a:bodyPr/>
          <a:lstStyle/>
          <a:p>
            <a:r>
              <a:rPr lang="en-US" dirty="0"/>
              <a:t>Summary: For efficiency</a:t>
            </a:r>
          </a:p>
        </p:txBody>
      </p:sp>
      <p:sp>
        <p:nvSpPr>
          <p:cNvPr id="3" name="Content Placeholder 2">
            <a:extLst>
              <a:ext uri="{FF2B5EF4-FFF2-40B4-BE49-F238E27FC236}">
                <a16:creationId xmlns:a16="http://schemas.microsoft.com/office/drawing/2014/main" id="{27735E86-EB8E-88C0-5700-396491BE1CA0}"/>
              </a:ext>
            </a:extLst>
          </p:cNvPr>
          <p:cNvSpPr>
            <a:spLocks noGrp="1"/>
          </p:cNvSpPr>
          <p:nvPr>
            <p:ph idx="1"/>
          </p:nvPr>
        </p:nvSpPr>
        <p:spPr/>
        <p:txBody>
          <a:bodyPr/>
          <a:lstStyle/>
          <a:p>
            <a:r>
              <a:rPr lang="en-US" sz="2800" dirty="0"/>
              <a:t>Pass pointers to structs</a:t>
            </a:r>
          </a:p>
          <a:p>
            <a:r>
              <a:rPr lang="en-US" sz="2800" dirty="0"/>
              <a:t>Can create an instance inside or outside a function</a:t>
            </a:r>
          </a:p>
          <a:p>
            <a:pPr lvl="1"/>
            <a:r>
              <a:rPr lang="en-US" sz="2400" dirty="0"/>
              <a:t>Example:</a:t>
            </a:r>
          </a:p>
          <a:p>
            <a:pPr marL="457200" lvl="1" indent="0">
              <a:buNone/>
            </a:pPr>
            <a:r>
              <a:rPr lang="en-US" sz="2400" dirty="0"/>
              <a:t>	Student *</a:t>
            </a:r>
            <a:r>
              <a:rPr lang="en-US" sz="2400" dirty="0" err="1"/>
              <a:t>sPtr</a:t>
            </a:r>
            <a:r>
              <a:rPr lang="en-US" sz="2400" dirty="0"/>
              <a:t> = new Student;</a:t>
            </a:r>
          </a:p>
          <a:p>
            <a:pPr marL="457200" lvl="1" indent="0">
              <a:buNone/>
            </a:pPr>
            <a:r>
              <a:rPr lang="en-US" sz="2400" dirty="0"/>
              <a:t>	</a:t>
            </a:r>
            <a:r>
              <a:rPr lang="en-US" sz="2400" dirty="0" err="1"/>
              <a:t>fillData</a:t>
            </a:r>
            <a:r>
              <a:rPr lang="en-US" sz="2400" dirty="0"/>
              <a:t>(</a:t>
            </a:r>
            <a:r>
              <a:rPr lang="en-US" sz="2400" dirty="0" err="1"/>
              <a:t>sPtr</a:t>
            </a:r>
            <a:r>
              <a:rPr lang="en-US" sz="2400" dirty="0"/>
              <a:t>);</a:t>
            </a:r>
          </a:p>
          <a:p>
            <a:pPr marL="457200" lvl="1" indent="0">
              <a:buNone/>
            </a:pPr>
            <a:endParaRPr lang="en-US" sz="2400" dirty="0"/>
          </a:p>
          <a:p>
            <a:r>
              <a:rPr lang="en-US" sz="2800" dirty="0"/>
              <a:t>Access members with arrow  </a:t>
            </a:r>
            <a:r>
              <a:rPr lang="en-US" sz="2400" b="1" dirty="0">
                <a:solidFill>
                  <a:srgbClr val="FF0000"/>
                </a:solidFill>
                <a:latin typeface="Courier New" panose="02070309020205020404" pitchFamily="49" charset="0"/>
              </a:rPr>
              <a:t>-&gt;</a:t>
            </a:r>
          </a:p>
          <a:p>
            <a:pPr lvl="1"/>
            <a:r>
              <a:rPr lang="en-US" sz="2400" dirty="0"/>
              <a:t>Example:</a:t>
            </a:r>
          </a:p>
          <a:p>
            <a:pPr marL="914400" lvl="2" indent="0">
              <a:buNone/>
            </a:pPr>
            <a:r>
              <a:rPr lang="en-US" sz="2000" dirty="0"/>
              <a:t>p</a:t>
            </a:r>
            <a:r>
              <a:rPr lang="en-US" b="1" dirty="0">
                <a:latin typeface="Courier New" panose="02070309020205020404" pitchFamily="49" charset="0"/>
                <a:ea typeface="+mn-ea"/>
              </a:rPr>
              <a:t>-&gt;</a:t>
            </a:r>
            <a:r>
              <a:rPr lang="en-US" sz="2000" dirty="0"/>
              <a:t>pData.name</a:t>
            </a:r>
          </a:p>
        </p:txBody>
      </p:sp>
      <p:sp>
        <p:nvSpPr>
          <p:cNvPr id="4" name="Slide Number Placeholder 3">
            <a:extLst>
              <a:ext uri="{FF2B5EF4-FFF2-40B4-BE49-F238E27FC236}">
                <a16:creationId xmlns:a16="http://schemas.microsoft.com/office/drawing/2014/main" id="{00E5701A-B9DF-81BA-60FB-F4D8D6D1E28F}"/>
              </a:ext>
            </a:extLst>
          </p:cNvPr>
          <p:cNvSpPr>
            <a:spLocks noGrp="1"/>
          </p:cNvSpPr>
          <p:nvPr>
            <p:ph type="sldNum" sz="quarter" idx="10"/>
          </p:nvPr>
        </p:nvSpPr>
        <p:spPr/>
        <p:txBody>
          <a:bodyPr/>
          <a:lstStyle/>
          <a:p>
            <a:fld id="{D2AE3BAC-3E94-4F9A-93F5-064A83EAC683}" type="slidenum">
              <a:rPr lang="en-US" altLang="en-US" smtClean="0"/>
              <a:pPr/>
              <a:t>33</a:t>
            </a:fld>
            <a:endParaRPr lang="en-US" altLang="en-US" dirty="0"/>
          </a:p>
        </p:txBody>
      </p:sp>
    </p:spTree>
    <p:extLst>
      <p:ext uri="{BB962C8B-B14F-4D97-AF65-F5344CB8AC3E}">
        <p14:creationId xmlns:p14="http://schemas.microsoft.com/office/powerpoint/2010/main" val="3634351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287A19-27A0-584F-C2FE-BB038EED769C}"/>
              </a:ext>
            </a:extLst>
          </p:cNvPr>
          <p:cNvSpPr>
            <a:spLocks noGrp="1"/>
          </p:cNvSpPr>
          <p:nvPr>
            <p:ph type="title"/>
          </p:nvPr>
        </p:nvSpPr>
        <p:spPr/>
        <p:txBody>
          <a:bodyPr/>
          <a:lstStyle/>
          <a:p>
            <a:r>
              <a:rPr lang="en-US" dirty="0"/>
              <a:t>Other Examples</a:t>
            </a:r>
          </a:p>
        </p:txBody>
      </p:sp>
      <p:sp>
        <p:nvSpPr>
          <p:cNvPr id="5" name="Text Placeholder 4">
            <a:extLst>
              <a:ext uri="{FF2B5EF4-FFF2-40B4-BE49-F238E27FC236}">
                <a16:creationId xmlns:a16="http://schemas.microsoft.com/office/drawing/2014/main" id="{E5BF4038-2A0B-E3EE-621A-D558EBB0A595}"/>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ACD64627-69BB-84D0-996A-1286AB64116C}"/>
              </a:ext>
            </a:extLst>
          </p:cNvPr>
          <p:cNvSpPr>
            <a:spLocks noGrp="1"/>
          </p:cNvSpPr>
          <p:nvPr>
            <p:ph type="sldNum" sz="quarter" idx="10"/>
          </p:nvPr>
        </p:nvSpPr>
        <p:spPr/>
        <p:txBody>
          <a:bodyPr/>
          <a:lstStyle/>
          <a:p>
            <a:fld id="{15099E66-39A8-41CE-900D-0BEE176B4D01}" type="slidenum">
              <a:rPr lang="en-US" altLang="en-US" smtClean="0"/>
              <a:pPr/>
              <a:t>34</a:t>
            </a:fld>
            <a:endParaRPr lang="en-US" altLang="en-US" dirty="0"/>
          </a:p>
        </p:txBody>
      </p:sp>
    </p:spTree>
    <p:extLst>
      <p:ext uri="{BB962C8B-B14F-4D97-AF65-F5344CB8AC3E}">
        <p14:creationId xmlns:p14="http://schemas.microsoft.com/office/powerpoint/2010/main" val="3714007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ctrTitle"/>
          </p:nvPr>
        </p:nvSpPr>
        <p:spPr/>
        <p:txBody>
          <a:bodyPr/>
          <a:lstStyle/>
          <a:p>
            <a:r>
              <a:rPr lang="en-US" altLang="en-US" dirty="0">
                <a:solidFill>
                  <a:srgbClr val="037797"/>
                </a:solidFill>
              </a:rPr>
              <a:t>Payroll Example</a:t>
            </a:r>
          </a:p>
        </p:txBody>
      </p:sp>
      <p:sp>
        <p:nvSpPr>
          <p:cNvPr id="30723" name="Subtitle 2"/>
          <p:cNvSpPr>
            <a:spLocks noGrp="1" noChangeArrowheads="1"/>
          </p:cNvSpPr>
          <p:nvPr>
            <p:ph type="subTitle" idx="1"/>
          </p:nvPr>
        </p:nvSpPr>
        <p:spPr/>
        <p:txBody>
          <a:bodyPr/>
          <a:lstStyle/>
          <a:p>
            <a:r>
              <a:rPr lang="en-US" altLang="en-US" dirty="0"/>
              <a:t>Struct and basic access</a:t>
            </a:r>
          </a:p>
        </p:txBody>
      </p:sp>
      <p:sp>
        <p:nvSpPr>
          <p:cNvPr id="2" name="Slide Number Placeholder 1">
            <a:extLst>
              <a:ext uri="{FF2B5EF4-FFF2-40B4-BE49-F238E27FC236}">
                <a16:creationId xmlns:a16="http://schemas.microsoft.com/office/drawing/2014/main" id="{3F5AA549-D244-ECE2-DE60-FDF79AD27A8F}"/>
              </a:ext>
            </a:extLst>
          </p:cNvPr>
          <p:cNvSpPr>
            <a:spLocks noGrp="1"/>
          </p:cNvSpPr>
          <p:nvPr>
            <p:ph type="sldNum" sz="quarter" idx="10"/>
          </p:nvPr>
        </p:nvSpPr>
        <p:spPr/>
        <p:txBody>
          <a:bodyPr/>
          <a:lstStyle/>
          <a:p>
            <a:fld id="{9A816E6E-3C22-45C7-8B8E-8F3B9EEB46C8}"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2" descr="The screenshot shows the program source code to that demonstrates the use of structures. The variable struct PayRoll consists of the structure members: employee number, employee's name, hours worked, hourly pay rate, and gross pay. The main statement gets the employee's number and name. The employee is a payroll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152400"/>
            <a:ext cx="6527800"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AFD20DE0-CD8F-5709-0F6A-99EBD43938F6}"/>
              </a:ext>
            </a:extLst>
          </p:cNvPr>
          <p:cNvSpPr>
            <a:spLocks noGrp="1"/>
          </p:cNvSpPr>
          <p:nvPr>
            <p:ph type="sldNum" sz="quarter" idx="10"/>
          </p:nvPr>
        </p:nvSpPr>
        <p:spPr/>
        <p:txBody>
          <a:bodyPr/>
          <a:lstStyle/>
          <a:p>
            <a:fld id="{D2AE3BAC-3E94-4F9A-93F5-064A83EAC683}" type="slidenum">
              <a:rPr lang="en-US" altLang="en-US" smtClean="0"/>
              <a:pPr/>
              <a:t>36</a:t>
            </a:fld>
            <a:endParaRPr lang="en-US" altLang="en-US" dirty="0"/>
          </a:p>
        </p:txBody>
      </p:sp>
    </p:spTree>
    <p:extLst>
      <p:ext uri="{BB962C8B-B14F-4D97-AF65-F5344CB8AC3E}">
        <p14:creationId xmlns:p14="http://schemas.microsoft.com/office/powerpoint/2010/main" val="1420462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screenshot shows the program source code to that demonstrates the use of structures. The variable struct PayRoll consists of the structure members: employee number, employee's name, hours worked, hourly pay rate, and gross pay. The main statement gets the employee's number and name. The employee is a payroll structure. The program displays the statements to get the number of hours worked by the employee, hourly pay rate, and gross pay. program output displays the employee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
            <a:ext cx="757555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274C5BFF-BD55-4F79-0725-675502802952}"/>
              </a:ext>
            </a:extLst>
          </p:cNvPr>
          <p:cNvSpPr>
            <a:spLocks noGrp="1"/>
          </p:cNvSpPr>
          <p:nvPr>
            <p:ph type="sldNum" sz="quarter" idx="10"/>
          </p:nvPr>
        </p:nvSpPr>
        <p:spPr/>
        <p:txBody>
          <a:bodyPr/>
          <a:lstStyle/>
          <a:p>
            <a:fld id="{D2AE3BAC-3E94-4F9A-93F5-064A83EAC683}" type="slidenum">
              <a:rPr lang="en-US" altLang="en-US" smtClean="0"/>
              <a:pPr/>
              <a:t>37</a:t>
            </a:fld>
            <a:endParaRPr lang="en-US" altLang="en-US" dirty="0"/>
          </a:p>
        </p:txBody>
      </p:sp>
    </p:spTree>
    <p:extLst>
      <p:ext uri="{BB962C8B-B14F-4D97-AF65-F5344CB8AC3E}">
        <p14:creationId xmlns:p14="http://schemas.microsoft.com/office/powerpoint/2010/main" val="964624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program output with example inputs demonstrates the uses of structures.  The program output screen displays the input values for the employee's number, name, hours worked, hourly pay rate. The program output displays the payroll data: name: Jill Smith, Number: 489, Hours worked: 40, Hourly pay rate: 20, and Gross pay: 800.00 dolla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371600"/>
            <a:ext cx="814387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5F30F70-8F58-E9E1-7AEC-8BB2E2542CA6}"/>
              </a:ext>
            </a:extLst>
          </p:cNvPr>
          <p:cNvSpPr>
            <a:spLocks noGrp="1"/>
          </p:cNvSpPr>
          <p:nvPr>
            <p:ph type="sldNum" sz="quarter" idx="10"/>
          </p:nvPr>
        </p:nvSpPr>
        <p:spPr/>
        <p:txBody>
          <a:bodyPr/>
          <a:lstStyle/>
          <a:p>
            <a:fld id="{D2AE3BAC-3E94-4F9A-93F5-064A83EAC683}" type="slidenum">
              <a:rPr lang="en-US" altLang="en-US" smtClean="0"/>
              <a:pPr/>
              <a:t>38</a:t>
            </a:fld>
            <a:endParaRPr lang="en-US" altLang="en-US" dirty="0"/>
          </a:p>
        </p:txBody>
      </p:sp>
    </p:spTree>
    <p:extLst>
      <p:ext uri="{BB962C8B-B14F-4D97-AF65-F5344CB8AC3E}">
        <p14:creationId xmlns:p14="http://schemas.microsoft.com/office/powerpoint/2010/main" val="2946567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Initialization</a:t>
            </a:r>
            <a:endParaRPr lang="en-IN" dirty="0">
              <a:solidFill>
                <a:srgbClr val="037797"/>
              </a:solidFill>
            </a:endParaRPr>
          </a:p>
        </p:txBody>
      </p:sp>
      <p:pic>
        <p:nvPicPr>
          <p:cNvPr id="4" name="Picture 3" descr="The screenshot shows a part of the program for structures. The program displays the struct tag with the name 'EmployeePay.' The struct members are employee name, employee number, hourly pay rate, hours worked, and gross pay. The code, EmployeePay employee1 equals { &quot;Betty Ross&quot;, 141, 18.75}; assigns the name, employee number and pay rate to the employee1 under the struct EmployeePay. The code, EmployeePay employee2 equals {&quot;Jill Sandburg&quot;, 142, 17.50}; assigns the name employee number and pay rate to the employee2 under the struct EmployeePay."/>
          <p:cNvPicPr>
            <a:picLocks noChangeAspect="1"/>
          </p:cNvPicPr>
          <p:nvPr/>
        </p:nvPicPr>
        <p:blipFill>
          <a:blip r:embed="rId3"/>
          <a:stretch>
            <a:fillRect/>
          </a:stretch>
        </p:blipFill>
        <p:spPr>
          <a:xfrm>
            <a:off x="499519" y="1524000"/>
            <a:ext cx="8144962" cy="3048264"/>
          </a:xfrm>
          <a:prstGeom prst="rect">
            <a:avLst/>
          </a:prstGeom>
        </p:spPr>
      </p:pic>
      <p:sp>
        <p:nvSpPr>
          <p:cNvPr id="3" name="Slide Number Placeholder 2">
            <a:extLst>
              <a:ext uri="{FF2B5EF4-FFF2-40B4-BE49-F238E27FC236}">
                <a16:creationId xmlns:a16="http://schemas.microsoft.com/office/drawing/2014/main" id="{909820EB-B2AE-D6A6-F5E6-F7E856317C20}"/>
              </a:ext>
            </a:extLst>
          </p:cNvPr>
          <p:cNvSpPr>
            <a:spLocks noGrp="1"/>
          </p:cNvSpPr>
          <p:nvPr>
            <p:ph type="sldNum" sz="quarter" idx="10"/>
          </p:nvPr>
        </p:nvSpPr>
        <p:spPr/>
        <p:txBody>
          <a:bodyPr/>
          <a:lstStyle/>
          <a:p>
            <a:fld id="{D2AE3BAC-3E94-4F9A-93F5-064A83EAC683}" type="slidenum">
              <a:rPr lang="en-US" altLang="en-US" smtClean="0"/>
              <a:pPr/>
              <a:t>39</a:t>
            </a:fld>
            <a:endParaRPr lang="en-US" altLang="en-US" dirty="0"/>
          </a:p>
        </p:txBody>
      </p:sp>
    </p:spTree>
    <p:extLst>
      <p:ext uri="{BB962C8B-B14F-4D97-AF65-F5344CB8AC3E}">
        <p14:creationId xmlns:p14="http://schemas.microsoft.com/office/powerpoint/2010/main" val="213436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0C8A-3DBF-0EE5-75DE-F494BB374C5F}"/>
              </a:ext>
            </a:extLst>
          </p:cNvPr>
          <p:cNvSpPr>
            <a:spLocks noGrp="1"/>
          </p:cNvSpPr>
          <p:nvPr>
            <p:ph type="title"/>
          </p:nvPr>
        </p:nvSpPr>
        <p:spPr/>
        <p:txBody>
          <a:bodyPr/>
          <a:lstStyle/>
          <a:p>
            <a:r>
              <a:rPr lang="en-US" dirty="0"/>
              <a:t>struct (Structure)</a:t>
            </a:r>
          </a:p>
        </p:txBody>
      </p:sp>
      <p:sp>
        <p:nvSpPr>
          <p:cNvPr id="3" name="Content Placeholder 2">
            <a:extLst>
              <a:ext uri="{FF2B5EF4-FFF2-40B4-BE49-F238E27FC236}">
                <a16:creationId xmlns:a16="http://schemas.microsoft.com/office/drawing/2014/main" id="{5C558827-A9A1-161A-CA09-87F6DE8E3E68}"/>
              </a:ext>
            </a:extLst>
          </p:cNvPr>
          <p:cNvSpPr>
            <a:spLocks noGrp="1"/>
          </p:cNvSpPr>
          <p:nvPr>
            <p:ph idx="1"/>
          </p:nvPr>
        </p:nvSpPr>
        <p:spPr/>
        <p:txBody>
          <a:bodyPr/>
          <a:lstStyle/>
          <a:p>
            <a:r>
              <a:rPr lang="en-US" dirty="0"/>
              <a:t>Your first custom </a:t>
            </a:r>
            <a:r>
              <a:rPr lang="en-US" b="1" dirty="0"/>
              <a:t>data type</a:t>
            </a:r>
          </a:p>
          <a:p>
            <a:r>
              <a:rPr lang="en-US" dirty="0"/>
              <a:t>You define &amp; build it</a:t>
            </a:r>
          </a:p>
          <a:p>
            <a:endParaRPr lang="en-US" dirty="0"/>
          </a:p>
          <a:p>
            <a:r>
              <a:rPr lang="en-US" dirty="0"/>
              <a:t>This C struct is a step towards an ADT (Abstract Data Type)</a:t>
            </a:r>
          </a:p>
        </p:txBody>
      </p:sp>
      <p:sp>
        <p:nvSpPr>
          <p:cNvPr id="4" name="Slide Number Placeholder 3">
            <a:extLst>
              <a:ext uri="{FF2B5EF4-FFF2-40B4-BE49-F238E27FC236}">
                <a16:creationId xmlns:a16="http://schemas.microsoft.com/office/drawing/2014/main" id="{733F3238-1613-5932-7706-D2D7980B2D48}"/>
              </a:ext>
            </a:extLst>
          </p:cNvPr>
          <p:cNvSpPr>
            <a:spLocks noGrp="1"/>
          </p:cNvSpPr>
          <p:nvPr>
            <p:ph type="sldNum" sz="quarter" idx="10"/>
          </p:nvPr>
        </p:nvSpPr>
        <p:spPr/>
        <p:txBody>
          <a:bodyPr/>
          <a:lstStyle/>
          <a:p>
            <a:fld id="{D2AE3BAC-3E94-4F9A-93F5-064A83EAC683}" type="slidenum">
              <a:rPr lang="en-US" altLang="en-US" smtClean="0"/>
              <a:pPr/>
              <a:t>4</a:t>
            </a:fld>
            <a:endParaRPr lang="en-US" altLang="en-US" dirty="0"/>
          </a:p>
        </p:txBody>
      </p:sp>
    </p:spTree>
    <p:extLst>
      <p:ext uri="{BB962C8B-B14F-4D97-AF65-F5344CB8AC3E}">
        <p14:creationId xmlns:p14="http://schemas.microsoft.com/office/powerpoint/2010/main" val="735463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screenshot shows the program to display the array of structures. The struct PayInfo consists of the hours worked and hourly pay rate. The main statement displays the number of workers, array of structures, and the loop counter. The program gets the employee pay data from the u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5" y="304800"/>
            <a:ext cx="74612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7124360-A39D-126D-8102-F6E23E78A28E}"/>
              </a:ext>
            </a:extLst>
          </p:cNvPr>
          <p:cNvSpPr txBox="1"/>
          <p:nvPr/>
        </p:nvSpPr>
        <p:spPr>
          <a:xfrm>
            <a:off x="3048000" y="274638"/>
            <a:ext cx="5791200" cy="584775"/>
          </a:xfrm>
          <a:prstGeom prst="rect">
            <a:avLst/>
          </a:prstGeom>
          <a:noFill/>
        </p:spPr>
        <p:txBody>
          <a:bodyPr wrap="square" rtlCol="0">
            <a:spAutoFit/>
          </a:bodyPr>
          <a:lstStyle/>
          <a:p>
            <a:r>
              <a:rPr lang="en-US" sz="3200" dirty="0"/>
              <a:t>Example: Arrays of Structures</a:t>
            </a:r>
          </a:p>
        </p:txBody>
      </p:sp>
      <p:sp>
        <p:nvSpPr>
          <p:cNvPr id="5" name="Slide Number Placeholder 4">
            <a:extLst>
              <a:ext uri="{FF2B5EF4-FFF2-40B4-BE49-F238E27FC236}">
                <a16:creationId xmlns:a16="http://schemas.microsoft.com/office/drawing/2014/main" id="{5F2CCB43-C5FA-261C-07E4-318DF4D8DC55}"/>
              </a:ext>
            </a:extLst>
          </p:cNvPr>
          <p:cNvSpPr>
            <a:spLocks noGrp="1"/>
          </p:cNvSpPr>
          <p:nvPr>
            <p:ph type="sldNum" sz="quarter" idx="10"/>
          </p:nvPr>
        </p:nvSpPr>
        <p:spPr/>
        <p:txBody>
          <a:bodyPr/>
          <a:lstStyle/>
          <a:p>
            <a:fld id="{D2AE3BAC-3E94-4F9A-93F5-064A83EAC683}" type="slidenum">
              <a:rPr lang="en-US" altLang="en-US" smtClean="0"/>
              <a:pPr/>
              <a:t>40</a:t>
            </a:fld>
            <a:endParaRPr lang="en-US" altLang="en-US" dirty="0"/>
          </a:p>
        </p:txBody>
      </p:sp>
    </p:spTree>
    <p:extLst>
      <p:ext uri="{BB962C8B-B14F-4D97-AF65-F5344CB8AC3E}">
        <p14:creationId xmlns:p14="http://schemas.microsoft.com/office/powerpoint/2010/main" val="296847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screenshot shows the program to display the array of structures. The struct PayInfo consists of the hours worked and hourly pay rate. The main statement displays the number of workers, array of structures, and the loop counter. The program gets the employee pay data from the user. The program displays the  statements to get the hours worked by an employee and hourly pay rate. The output displays each employee's gross p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7200"/>
            <a:ext cx="684053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DF7EB36-FDD0-251A-8CEE-E0464E8CD46F}"/>
              </a:ext>
            </a:extLst>
          </p:cNvPr>
          <p:cNvSpPr>
            <a:spLocks noGrp="1"/>
          </p:cNvSpPr>
          <p:nvPr>
            <p:ph type="sldNum" sz="quarter" idx="10"/>
          </p:nvPr>
        </p:nvSpPr>
        <p:spPr/>
        <p:txBody>
          <a:bodyPr/>
          <a:lstStyle/>
          <a:p>
            <a:fld id="{D2AE3BAC-3E94-4F9A-93F5-064A83EAC683}" type="slidenum">
              <a:rPr lang="en-US" altLang="en-US" smtClean="0"/>
              <a:pPr/>
              <a:t>41</a:t>
            </a:fld>
            <a:endParaRPr lang="en-US" altLang="en-US" dirty="0"/>
          </a:p>
        </p:txBody>
      </p:sp>
    </p:spTree>
    <p:extLst>
      <p:ext uri="{BB962C8B-B14F-4D97-AF65-F5344CB8AC3E}">
        <p14:creationId xmlns:p14="http://schemas.microsoft.com/office/powerpoint/2010/main" val="3616007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screenshot shows the program output with example input to demonstrate the use of an array of structures. The program output displays the hours worked by three employees and their hourly rates. The code calculates the gross pay for each employee. The output reads, &quot;Here is the gross pay for each employee: Employee 1 - 97.50 dollars, Employee 2 - 200.00 dollars, Employee 3: 800.00 dollar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47800"/>
            <a:ext cx="7105650"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1D8F8205-7187-87B5-1DE5-278B54D183BA}"/>
              </a:ext>
            </a:extLst>
          </p:cNvPr>
          <p:cNvSpPr>
            <a:spLocks noGrp="1"/>
          </p:cNvSpPr>
          <p:nvPr>
            <p:ph type="sldNum" sz="quarter" idx="10"/>
          </p:nvPr>
        </p:nvSpPr>
        <p:spPr/>
        <p:txBody>
          <a:bodyPr/>
          <a:lstStyle/>
          <a:p>
            <a:fld id="{D2AE3BAC-3E94-4F9A-93F5-064A83EAC683}" type="slidenum">
              <a:rPr lang="en-US" altLang="en-US" smtClean="0"/>
              <a:pPr/>
              <a:t>42</a:t>
            </a:fld>
            <a:endParaRPr lang="en-US" altLang="en-US" dirty="0"/>
          </a:p>
        </p:txBody>
      </p:sp>
    </p:spTree>
    <p:extLst>
      <p:ext uri="{BB962C8B-B14F-4D97-AF65-F5344CB8AC3E}">
        <p14:creationId xmlns:p14="http://schemas.microsoft.com/office/powerpoint/2010/main" val="274988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ctrTitle"/>
          </p:nvPr>
        </p:nvSpPr>
        <p:spPr/>
        <p:txBody>
          <a:bodyPr/>
          <a:lstStyle/>
          <a:p>
            <a:r>
              <a:rPr lang="en-US" altLang="en-US" dirty="0">
                <a:solidFill>
                  <a:srgbClr val="037797"/>
                </a:solidFill>
              </a:rPr>
              <a:t>Circle Example</a:t>
            </a:r>
          </a:p>
        </p:txBody>
      </p:sp>
      <p:sp>
        <p:nvSpPr>
          <p:cNvPr id="55299" name="Subtitle 2"/>
          <p:cNvSpPr>
            <a:spLocks noGrp="1" noChangeArrowheads="1"/>
          </p:cNvSpPr>
          <p:nvPr>
            <p:ph type="subTitle" idx="1"/>
          </p:nvPr>
        </p:nvSpPr>
        <p:spPr>
          <a:xfrm>
            <a:off x="1371600" y="4267200"/>
            <a:ext cx="6400800" cy="1066800"/>
          </a:xfrm>
        </p:spPr>
        <p:txBody>
          <a:bodyPr/>
          <a:lstStyle/>
          <a:p>
            <a:r>
              <a:rPr lang="en-US" altLang="en-US" dirty="0"/>
              <a:t>Returning a Structure from a Function</a:t>
            </a:r>
          </a:p>
        </p:txBody>
      </p:sp>
      <p:sp>
        <p:nvSpPr>
          <p:cNvPr id="2" name="Slide Number Placeholder 1">
            <a:extLst>
              <a:ext uri="{FF2B5EF4-FFF2-40B4-BE49-F238E27FC236}">
                <a16:creationId xmlns:a16="http://schemas.microsoft.com/office/drawing/2014/main" id="{54032E67-B0A9-0BBE-A893-B7C2D5CC48D9}"/>
              </a:ext>
            </a:extLst>
          </p:cNvPr>
          <p:cNvSpPr>
            <a:spLocks noGrp="1"/>
          </p:cNvSpPr>
          <p:nvPr>
            <p:ph type="sldNum" sz="quarter" idx="10"/>
          </p:nvPr>
        </p:nvSpPr>
        <p:spPr/>
        <p:txBody>
          <a:bodyPr/>
          <a:lstStyle/>
          <a:p>
            <a:fld id="{9A816E6E-3C22-45C7-8B8E-8F3B9EEB46C8}" type="slidenum">
              <a:rPr lang="en-US" altLang="en-US" smtClean="0"/>
              <a:pPr/>
              <a:t>43</a:t>
            </a:fld>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3" descr="The screenshot shows the program that uses a function to return a structure. The program defines the constant for pi. The value 3.14159 is assigned to the constant double pi. The main structure declaration consists of members such as the radius, diameter, and area of a circle. The program displays the function prototype get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236537"/>
            <a:ext cx="7747000" cy="578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FAAD5EF-C6D1-AD55-AB14-93D572567682}"/>
              </a:ext>
            </a:extLst>
          </p:cNvPr>
          <p:cNvSpPr>
            <a:spLocks noGrp="1"/>
          </p:cNvSpPr>
          <p:nvPr>
            <p:ph type="sldNum" sz="quarter" idx="10"/>
          </p:nvPr>
        </p:nvSpPr>
        <p:spPr/>
        <p:txBody>
          <a:bodyPr/>
          <a:lstStyle/>
          <a:p>
            <a:fld id="{D2AE3BAC-3E94-4F9A-93F5-064A83EAC683}" type="slidenum">
              <a:rPr lang="en-US" altLang="en-US" smtClean="0"/>
              <a:pPr/>
              <a:t>44</a:t>
            </a:fld>
            <a:endParaRPr lang="en-US" altLang="en-US" dirty="0"/>
          </a:p>
        </p:txBody>
      </p:sp>
    </p:spTree>
    <p:extLst>
      <p:ext uri="{BB962C8B-B14F-4D97-AF65-F5344CB8AC3E}">
        <p14:creationId xmlns:p14="http://schemas.microsoft.com/office/powerpoint/2010/main" val="3329255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screenshot shows the program that uses a function to return a structure. The program defines the constant for pi. The value 3.14159 is assigned to the constant double pi. The main structure declaration consists of members such as the radius, diameter, and area of a circle. The program displays the function prototype getCircle. The main statement gets the data about the circle and assigns it to the structure variable c. The program output displays the circle data that includes the radius and area of the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160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13BDDE96-21EE-2A28-127F-B874EC0758F0}"/>
              </a:ext>
            </a:extLst>
          </p:cNvPr>
          <p:cNvSpPr>
            <a:spLocks noGrp="1"/>
          </p:cNvSpPr>
          <p:nvPr>
            <p:ph type="sldNum" sz="quarter" idx="10"/>
          </p:nvPr>
        </p:nvSpPr>
        <p:spPr/>
        <p:txBody>
          <a:bodyPr/>
          <a:lstStyle/>
          <a:p>
            <a:fld id="{D2AE3BAC-3E94-4F9A-93F5-064A83EAC683}" type="slidenum">
              <a:rPr lang="en-US" altLang="en-US" smtClean="0"/>
              <a:pPr/>
              <a:t>45</a:t>
            </a:fld>
            <a:endParaRPr lang="en-US" altLang="en-US" dirty="0"/>
          </a:p>
        </p:txBody>
      </p:sp>
    </p:spTree>
    <p:extLst>
      <p:ext uri="{BB962C8B-B14F-4D97-AF65-F5344CB8AC3E}">
        <p14:creationId xmlns:p14="http://schemas.microsoft.com/office/powerpoint/2010/main" val="81896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1" descr="The screenshot shows the program that uses a function to return a structure. The program defines the constant for pi. The value 3.14159 is assigned to the constant double pi. The main structure declaration consists of members such as the radius, diameter, and area of a circle. The program displays the function prototype getCircle. The main statement gets the data about the circle and assigns it to the structure variable c. The program output displays the circle data that includes the radius and area of the circle. The getCircle function uses a local variable, tempCircle, which is a circle structure. The user enters the diameter of the circle, which is stored in the tempCircle structure. The function then calculates the circle's radius and area, and stores those values in tempCircle. The tempCircle structure is then returned from the function. The circle tempCircle is a temporary structure variable. The program stores the circle data in the temporary variable and calculates the circle's radius and area. It returns the temporary variable. The program output displays the example input. The statement reads, &quot;Enter the diameter of a circle. The input 10 is in bold. The output reads, &quot;The radius and area of the circle are: Radius: 5.00, Area: 78.54.&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
            <a:ext cx="683895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17A667B-7A49-D699-9224-4B4877DE4318}"/>
              </a:ext>
            </a:extLst>
          </p:cNvPr>
          <p:cNvSpPr>
            <a:spLocks noGrp="1"/>
          </p:cNvSpPr>
          <p:nvPr>
            <p:ph type="sldNum" sz="quarter" idx="10"/>
          </p:nvPr>
        </p:nvSpPr>
        <p:spPr/>
        <p:txBody>
          <a:bodyPr/>
          <a:lstStyle/>
          <a:p>
            <a:fld id="{D2AE3BAC-3E94-4F9A-93F5-064A83EAC683}" type="slidenum">
              <a:rPr lang="en-US" altLang="en-US" smtClean="0"/>
              <a:pPr/>
              <a:t>46</a:t>
            </a:fld>
            <a:endParaRPr lang="en-US" altLang="en-US" dirty="0"/>
          </a:p>
        </p:txBody>
      </p:sp>
    </p:spTree>
    <p:extLst>
      <p:ext uri="{BB962C8B-B14F-4D97-AF65-F5344CB8AC3E}">
        <p14:creationId xmlns:p14="http://schemas.microsoft.com/office/powerpoint/2010/main" val="191697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Combining Data into Structures</a:t>
            </a:r>
            <a:endParaRPr lang="en-IN" dirty="0">
              <a:solidFill>
                <a:srgbClr val="037797"/>
              </a:solidFill>
            </a:endParaRPr>
          </a:p>
        </p:txBody>
      </p:sp>
      <p:sp>
        <p:nvSpPr>
          <p:cNvPr id="3" name="Content Placeholder 2"/>
          <p:cNvSpPr>
            <a:spLocks noGrp="1"/>
          </p:cNvSpPr>
          <p:nvPr>
            <p:ph idx="1"/>
          </p:nvPr>
        </p:nvSpPr>
        <p:spPr/>
        <p:txBody>
          <a:bodyPr/>
          <a:lstStyle/>
          <a:p>
            <a:pPr lvl="0">
              <a:buFontTx/>
              <a:buChar char="•"/>
            </a:pPr>
            <a:r>
              <a:rPr lang="en-US" altLang="en-US" sz="2800" u="sng" dirty="0">
                <a:solidFill>
                  <a:srgbClr val="000000"/>
                </a:solidFill>
              </a:rPr>
              <a:t>Structure</a:t>
            </a:r>
            <a:r>
              <a:rPr lang="en-US" altLang="en-US" sz="2800" dirty="0">
                <a:solidFill>
                  <a:srgbClr val="000000"/>
                </a:solidFill>
              </a:rPr>
              <a:t>: C++ construct that allows multiple variables to be grouped together</a:t>
            </a:r>
          </a:p>
          <a:p>
            <a:pPr lvl="0">
              <a:buFontTx/>
              <a:buChar char="•"/>
            </a:pPr>
            <a:r>
              <a:rPr lang="en-US" altLang="en-US" sz="2800" dirty="0">
                <a:solidFill>
                  <a:srgbClr val="000000"/>
                </a:solidFill>
              </a:rPr>
              <a:t>General Format:</a:t>
            </a:r>
          </a:p>
          <a:p>
            <a:pPr marL="453600" lvl="0" indent="0">
              <a:buNone/>
            </a:pPr>
            <a:r>
              <a:rPr lang="en-US" altLang="en-US" sz="2400" dirty="0">
                <a:solidFill>
                  <a:srgbClr val="FF0000"/>
                </a:solidFill>
                <a:latin typeface="Courier New" panose="02070309020205020404" pitchFamily="49" charset="0"/>
              </a:rPr>
              <a:t>struct</a:t>
            </a:r>
            <a:r>
              <a:rPr lang="en-US" altLang="en-US" sz="2400" dirty="0">
                <a:solidFill>
                  <a:srgbClr val="000000"/>
                </a:solidFill>
                <a:latin typeface="Courier New" panose="02070309020205020404" pitchFamily="49" charset="0"/>
              </a:rPr>
              <a:t> &lt;</a:t>
            </a:r>
            <a:r>
              <a:rPr lang="en-US" altLang="en-US" sz="2400" i="1" dirty="0">
                <a:solidFill>
                  <a:srgbClr val="000000"/>
                </a:solidFill>
                <a:latin typeface="Courier New" panose="02070309020205020404" pitchFamily="49" charset="0"/>
              </a:rPr>
              <a:t>structName</a:t>
            </a:r>
            <a:r>
              <a:rPr lang="en-US" altLang="en-US" sz="2400" dirty="0">
                <a:solidFill>
                  <a:srgbClr val="000000"/>
                </a:solidFill>
                <a:latin typeface="Courier New" panose="02070309020205020404" pitchFamily="49" charset="0"/>
              </a:rPr>
              <a:t>&gt;</a:t>
            </a:r>
          </a:p>
          <a:p>
            <a:pPr lvl="1">
              <a:buNone/>
            </a:pPr>
            <a:r>
              <a:rPr lang="en-US" altLang="en-US" sz="2400" dirty="0">
                <a:solidFill>
                  <a:srgbClr val="000000"/>
                </a:solidFill>
                <a:latin typeface="Courier New" panose="02070309020205020404" pitchFamily="49" charset="0"/>
              </a:rPr>
              <a:t>{</a:t>
            </a:r>
          </a:p>
          <a:p>
            <a:pPr marL="1026000" lvl="1">
              <a:buNone/>
            </a:pPr>
            <a:r>
              <a:rPr lang="en-US" altLang="en-US" sz="2400" i="1" dirty="0">
                <a:solidFill>
                  <a:srgbClr val="000000"/>
                </a:solidFill>
                <a:latin typeface="Courier New" panose="02070309020205020404" pitchFamily="49" charset="0"/>
              </a:rPr>
              <a:t>type</a:t>
            </a:r>
            <a:r>
              <a:rPr lang="en-US" altLang="en-US" sz="2400" b="1" i="1" dirty="0">
                <a:solidFill>
                  <a:srgbClr val="000000"/>
                </a:solidFill>
                <a:latin typeface="Courier New" panose="02070309020205020404" pitchFamily="49" charset="0"/>
              </a:rPr>
              <a:t>1</a:t>
            </a:r>
            <a:r>
              <a:rPr lang="en-US" altLang="en-US" sz="2400" i="1" dirty="0">
                <a:solidFill>
                  <a:srgbClr val="000000"/>
                </a:solidFill>
                <a:latin typeface="Courier New" panose="02070309020205020404" pitchFamily="49" charset="0"/>
              </a:rPr>
              <a:t> field</a:t>
            </a:r>
            <a:r>
              <a:rPr lang="en-US" altLang="en-US" sz="2400" b="1" i="1" dirty="0">
                <a:solidFill>
                  <a:srgbClr val="000000"/>
                </a:solidFill>
                <a:latin typeface="Courier New" panose="02070309020205020404" pitchFamily="49" charset="0"/>
              </a:rPr>
              <a:t>1</a:t>
            </a:r>
            <a:r>
              <a:rPr lang="en-US" altLang="en-US" sz="2400" dirty="0">
                <a:solidFill>
                  <a:srgbClr val="000000"/>
                </a:solidFill>
                <a:latin typeface="Courier New" panose="02070309020205020404" pitchFamily="49" charset="0"/>
              </a:rPr>
              <a:t>;	</a:t>
            </a:r>
            <a:r>
              <a:rPr lang="en-US" altLang="en-US" sz="2400" dirty="0">
                <a:solidFill>
                  <a:srgbClr val="0070C0"/>
                </a:solidFill>
                <a:latin typeface="Courier New" panose="02070309020205020404" pitchFamily="49" charset="0"/>
              </a:rPr>
              <a:t>// called members</a:t>
            </a:r>
          </a:p>
          <a:p>
            <a:pPr marL="1026000" lvl="1">
              <a:buNone/>
            </a:pPr>
            <a:r>
              <a:rPr lang="en-US" altLang="en-US" sz="2400" i="1" dirty="0">
                <a:solidFill>
                  <a:srgbClr val="000000"/>
                </a:solidFill>
                <a:latin typeface="Courier New" panose="02070309020205020404" pitchFamily="49" charset="0"/>
              </a:rPr>
              <a:t>type</a:t>
            </a:r>
            <a:r>
              <a:rPr lang="en-US" altLang="en-US" sz="2400" b="1" i="1" dirty="0">
                <a:solidFill>
                  <a:srgbClr val="000000"/>
                </a:solidFill>
                <a:latin typeface="Courier New" panose="02070309020205020404" pitchFamily="49" charset="0"/>
              </a:rPr>
              <a:t>2</a:t>
            </a:r>
            <a:r>
              <a:rPr lang="en-US" altLang="en-US" sz="2400" i="1" dirty="0">
                <a:solidFill>
                  <a:srgbClr val="000000"/>
                </a:solidFill>
                <a:latin typeface="Courier New" panose="02070309020205020404" pitchFamily="49" charset="0"/>
              </a:rPr>
              <a:t> field</a:t>
            </a:r>
            <a:r>
              <a:rPr lang="en-US" altLang="en-US" sz="2400" b="1" i="1" dirty="0">
                <a:solidFill>
                  <a:srgbClr val="000000"/>
                </a:solidFill>
                <a:latin typeface="Courier New" panose="02070309020205020404" pitchFamily="49" charset="0"/>
              </a:rPr>
              <a:t>2</a:t>
            </a:r>
            <a:r>
              <a:rPr lang="en-US" altLang="en-US" sz="2400" dirty="0">
                <a:solidFill>
                  <a:srgbClr val="000000"/>
                </a:solidFill>
                <a:latin typeface="Courier New" panose="02070309020205020404" pitchFamily="49" charset="0"/>
              </a:rPr>
              <a:t>;	</a:t>
            </a:r>
            <a:r>
              <a:rPr lang="en-US" altLang="en-US" sz="2400" dirty="0">
                <a:solidFill>
                  <a:srgbClr val="0070C0"/>
                </a:solidFill>
                <a:latin typeface="Courier New" panose="02070309020205020404" pitchFamily="49" charset="0"/>
              </a:rPr>
              <a:t>// or fields</a:t>
            </a:r>
          </a:p>
          <a:p>
            <a:pPr marL="1026000" lvl="1">
              <a:buNone/>
            </a:pPr>
            <a:r>
              <a:rPr lang="en-US" altLang="en-US" sz="2400" dirty="0">
                <a:solidFill>
                  <a:srgbClr val="000000"/>
                </a:solidFill>
                <a:latin typeface="Courier New" panose="02070309020205020404" pitchFamily="49" charset="0"/>
              </a:rPr>
              <a:t>. . .</a:t>
            </a:r>
          </a:p>
          <a:p>
            <a:pPr lvl="1">
              <a:buNone/>
            </a:pPr>
            <a:r>
              <a:rPr lang="en-US" altLang="en-US" sz="2400" dirty="0">
                <a:solidFill>
                  <a:srgbClr val="000000"/>
                </a:solidFill>
                <a:latin typeface="Courier New" panose="02070309020205020404" pitchFamily="49" charset="0"/>
              </a:rPr>
              <a:t>}</a:t>
            </a:r>
            <a:r>
              <a:rPr lang="en-US" altLang="en-US" sz="2400" dirty="0">
                <a:solidFill>
                  <a:srgbClr val="FF0000"/>
                </a:solidFill>
                <a:latin typeface="Courier New" panose="02070309020205020404" pitchFamily="49" charset="0"/>
              </a:rPr>
              <a:t>;</a:t>
            </a:r>
          </a:p>
        </p:txBody>
      </p:sp>
      <p:sp>
        <p:nvSpPr>
          <p:cNvPr id="4" name="Slide Number Placeholder 3">
            <a:extLst>
              <a:ext uri="{FF2B5EF4-FFF2-40B4-BE49-F238E27FC236}">
                <a16:creationId xmlns:a16="http://schemas.microsoft.com/office/drawing/2014/main" id="{57A5CF91-A95B-BC28-D3B3-A1C7889DB513}"/>
              </a:ext>
            </a:extLst>
          </p:cNvPr>
          <p:cNvSpPr>
            <a:spLocks noGrp="1"/>
          </p:cNvSpPr>
          <p:nvPr>
            <p:ph type="sldNum" sz="quarter" idx="10"/>
          </p:nvPr>
        </p:nvSpPr>
        <p:spPr/>
        <p:txBody>
          <a:bodyPr/>
          <a:lstStyle/>
          <a:p>
            <a:fld id="{D2AE3BAC-3E94-4F9A-93F5-064A83EAC683}" type="slidenum">
              <a:rPr lang="en-US" altLang="en-US" smtClean="0"/>
              <a:pPr/>
              <a:t>5</a:t>
            </a:fld>
            <a:endParaRPr lang="en-US" altLang="en-US" dirty="0"/>
          </a:p>
        </p:txBody>
      </p:sp>
    </p:spTree>
    <p:extLst>
      <p:ext uri="{BB962C8B-B14F-4D97-AF65-F5344CB8AC3E}">
        <p14:creationId xmlns:p14="http://schemas.microsoft.com/office/powerpoint/2010/main" val="224247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Example </a:t>
            </a:r>
            <a:r>
              <a:rPr lang="en-US" altLang="en-US" dirty="0">
                <a:solidFill>
                  <a:srgbClr val="037797"/>
                </a:solidFill>
                <a:latin typeface="Courier New" panose="02070309020205020404" pitchFamily="49" charset="0"/>
              </a:rPr>
              <a:t>struct</a:t>
            </a:r>
            <a:r>
              <a:rPr lang="en-US" altLang="en-US" dirty="0">
                <a:solidFill>
                  <a:srgbClr val="037797"/>
                </a:solidFill>
              </a:rPr>
              <a:t> Declaration</a:t>
            </a:r>
            <a:endParaRPr lang="en-IN" dirty="0">
              <a:solidFill>
                <a:srgbClr val="037797"/>
              </a:solidFill>
            </a:endParaRPr>
          </a:p>
        </p:txBody>
      </p:sp>
      <p:pic>
        <p:nvPicPr>
          <p:cNvPr id="3" name="Picture 2" descr="The screenshot displays the example of a struct declaration. The program displays the struct tag with the name 'student.' The structure members are the variables: student id, name, YearInSchool, and gpa."/>
          <p:cNvPicPr>
            <a:picLocks noChangeAspect="1"/>
          </p:cNvPicPr>
          <p:nvPr/>
        </p:nvPicPr>
        <p:blipFill>
          <a:blip r:embed="rId2"/>
          <a:stretch>
            <a:fillRect/>
          </a:stretch>
        </p:blipFill>
        <p:spPr>
          <a:xfrm>
            <a:off x="723900" y="1524000"/>
            <a:ext cx="7734300" cy="3582555"/>
          </a:xfrm>
          <a:prstGeom prst="rect">
            <a:avLst/>
          </a:prstGeom>
        </p:spPr>
      </p:pic>
      <p:sp>
        <p:nvSpPr>
          <p:cNvPr id="4" name="Slide Number Placeholder 3">
            <a:extLst>
              <a:ext uri="{FF2B5EF4-FFF2-40B4-BE49-F238E27FC236}">
                <a16:creationId xmlns:a16="http://schemas.microsoft.com/office/drawing/2014/main" id="{A2780FD0-9549-C14A-B352-E3B5A4322200}"/>
              </a:ext>
            </a:extLst>
          </p:cNvPr>
          <p:cNvSpPr>
            <a:spLocks noGrp="1"/>
          </p:cNvSpPr>
          <p:nvPr>
            <p:ph type="sldNum" sz="quarter" idx="10"/>
          </p:nvPr>
        </p:nvSpPr>
        <p:spPr/>
        <p:txBody>
          <a:bodyPr/>
          <a:lstStyle/>
          <a:p>
            <a:fld id="{9D77D905-BC3F-4D3F-B5CF-6CABE7B646D9}" type="slidenum">
              <a:rPr lang="en-US" altLang="en-US" smtClean="0"/>
              <a:pPr/>
              <a:t>6</a:t>
            </a:fld>
            <a:endParaRPr lang="en-US" altLang="en-US" dirty="0"/>
          </a:p>
        </p:txBody>
      </p:sp>
    </p:spTree>
    <p:extLst>
      <p:ext uri="{BB962C8B-B14F-4D97-AF65-F5344CB8AC3E}">
        <p14:creationId xmlns:p14="http://schemas.microsoft.com/office/powerpoint/2010/main" val="324673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latin typeface="Courier New" panose="02070309020205020404" pitchFamily="49" charset="0"/>
              </a:rPr>
              <a:t>struct</a:t>
            </a:r>
            <a:r>
              <a:rPr lang="en-US" altLang="en-US" dirty="0">
                <a:solidFill>
                  <a:srgbClr val="037797"/>
                </a:solidFill>
              </a:rPr>
              <a:t> Declaration</a:t>
            </a:r>
            <a:endParaRPr lang="en-IN" dirty="0">
              <a:solidFill>
                <a:srgbClr val="037797"/>
              </a:solidFill>
            </a:endParaRPr>
          </a:p>
        </p:txBody>
      </p:sp>
      <p:sp>
        <p:nvSpPr>
          <p:cNvPr id="3" name="Content Placeholder 2"/>
          <p:cNvSpPr>
            <a:spLocks noGrp="1"/>
          </p:cNvSpPr>
          <p:nvPr>
            <p:ph idx="1"/>
          </p:nvPr>
        </p:nvSpPr>
        <p:spPr>
          <a:xfrm>
            <a:off x="302619" y="1746072"/>
            <a:ext cx="8229600" cy="3657600"/>
          </a:xfrm>
        </p:spPr>
        <p:txBody>
          <a:bodyPr/>
          <a:lstStyle/>
          <a:p>
            <a:pPr lvl="0">
              <a:buFontTx/>
              <a:buChar char="•"/>
            </a:pPr>
            <a:r>
              <a:rPr lang="en-US" altLang="en-US" dirty="0">
                <a:solidFill>
                  <a:srgbClr val="000000"/>
                </a:solidFill>
              </a:rPr>
              <a:t>Must have </a:t>
            </a:r>
            <a:r>
              <a:rPr lang="en-US" altLang="en-US" dirty="0">
                <a:solidFill>
                  <a:srgbClr val="FF0000"/>
                </a:solidFill>
                <a:latin typeface="Courier New" panose="02070309020205020404" pitchFamily="49" charset="0"/>
              </a:rPr>
              <a:t>;</a:t>
            </a:r>
            <a:r>
              <a:rPr lang="en-US" altLang="en-US" dirty="0">
                <a:solidFill>
                  <a:srgbClr val="000000"/>
                </a:solidFill>
              </a:rPr>
              <a:t> after closing </a:t>
            </a:r>
            <a:r>
              <a:rPr lang="en-US" altLang="en-US" dirty="0">
                <a:solidFill>
                  <a:srgbClr val="FF0000"/>
                </a:solidFill>
                <a:latin typeface="Courier New" panose="02070309020205020404" pitchFamily="49" charset="0"/>
              </a:rPr>
              <a:t>}</a:t>
            </a:r>
            <a:endParaRPr lang="en-US" altLang="en-US" dirty="0">
              <a:solidFill>
                <a:srgbClr val="FF0000"/>
              </a:solidFill>
            </a:endParaRPr>
          </a:p>
          <a:p>
            <a:pPr lvl="0">
              <a:buFontTx/>
              <a:buChar char="•"/>
            </a:pPr>
            <a:r>
              <a:rPr lang="en-US" altLang="en-US" dirty="0">
                <a:solidFill>
                  <a:srgbClr val="000000"/>
                </a:solidFill>
                <a:latin typeface="Courier New" panose="02070309020205020404" pitchFamily="49" charset="0"/>
              </a:rPr>
              <a:t>struct</a:t>
            </a:r>
            <a:r>
              <a:rPr lang="en-US" altLang="en-US" dirty="0">
                <a:solidFill>
                  <a:srgbClr val="000000"/>
                </a:solidFill>
              </a:rPr>
              <a:t> names commonly begin with uppercase letter</a:t>
            </a:r>
          </a:p>
          <a:p>
            <a:pPr lvl="0">
              <a:buFontTx/>
              <a:buChar char="•"/>
            </a:pPr>
            <a:r>
              <a:rPr lang="en-US" altLang="en-US" dirty="0">
                <a:solidFill>
                  <a:srgbClr val="000000"/>
                </a:solidFill>
              </a:rPr>
              <a:t>Multiple fields of same type can be in comma-separated list:</a:t>
            </a:r>
          </a:p>
          <a:p>
            <a:pPr marL="720000" lvl="0" indent="0">
              <a:buNone/>
            </a:pPr>
            <a:r>
              <a:rPr lang="en-US" altLang="en-US" sz="2800" dirty="0">
                <a:solidFill>
                  <a:srgbClr val="000000"/>
                </a:solidFill>
                <a:latin typeface="Courier New" panose="02070309020205020404" pitchFamily="49" charset="0"/>
              </a:rPr>
              <a:t>string name,</a:t>
            </a:r>
          </a:p>
          <a:p>
            <a:pPr marL="2268000" lvl="0" indent="0">
              <a:buNone/>
            </a:pPr>
            <a:r>
              <a:rPr lang="en-US" altLang="en-US" sz="2800" dirty="0">
                <a:solidFill>
                  <a:srgbClr val="000000"/>
                </a:solidFill>
                <a:latin typeface="Courier New" panose="02070309020205020404" pitchFamily="49" charset="0"/>
              </a:rPr>
              <a:t>address;</a:t>
            </a:r>
          </a:p>
        </p:txBody>
      </p:sp>
      <p:sp>
        <p:nvSpPr>
          <p:cNvPr id="4" name="Slide Number Placeholder 3">
            <a:extLst>
              <a:ext uri="{FF2B5EF4-FFF2-40B4-BE49-F238E27FC236}">
                <a16:creationId xmlns:a16="http://schemas.microsoft.com/office/drawing/2014/main" id="{62864698-8DA6-C1DC-BE81-77A5475C563A}"/>
              </a:ext>
            </a:extLst>
          </p:cNvPr>
          <p:cNvSpPr>
            <a:spLocks noGrp="1"/>
          </p:cNvSpPr>
          <p:nvPr>
            <p:ph type="sldNum" sz="quarter" idx="10"/>
          </p:nvPr>
        </p:nvSpPr>
        <p:spPr/>
        <p:txBody>
          <a:bodyPr/>
          <a:lstStyle/>
          <a:p>
            <a:fld id="{D2AE3BAC-3E94-4F9A-93F5-064A83EAC683}" type="slidenum">
              <a:rPr lang="en-US" altLang="en-US" smtClean="0"/>
              <a:pPr/>
              <a:t>7</a:t>
            </a:fld>
            <a:endParaRPr lang="en-US" altLang="en-US" dirty="0"/>
          </a:p>
        </p:txBody>
      </p:sp>
    </p:spTree>
    <p:extLst>
      <p:ext uri="{BB962C8B-B14F-4D97-AF65-F5344CB8AC3E}">
        <p14:creationId xmlns:p14="http://schemas.microsoft.com/office/powerpoint/2010/main" val="4804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Defining Variables</a:t>
            </a:r>
            <a:endParaRPr lang="en-IN" dirty="0">
              <a:solidFill>
                <a:srgbClr val="037797"/>
              </a:solidFill>
            </a:endParaRPr>
          </a:p>
        </p:txBody>
      </p:sp>
      <p:sp>
        <p:nvSpPr>
          <p:cNvPr id="3" name="Content Placeholder 2"/>
          <p:cNvSpPr>
            <a:spLocks noGrp="1"/>
          </p:cNvSpPr>
          <p:nvPr>
            <p:ph idx="1"/>
          </p:nvPr>
        </p:nvSpPr>
        <p:spPr>
          <a:xfrm>
            <a:off x="457200" y="1600201"/>
            <a:ext cx="8229600" cy="2667000"/>
          </a:xfrm>
        </p:spPr>
        <p:txBody>
          <a:bodyPr/>
          <a:lstStyle/>
          <a:p>
            <a:pPr lvl="0">
              <a:buFontTx/>
              <a:buChar char="•"/>
            </a:pPr>
            <a:r>
              <a:rPr lang="en-US" altLang="en-US" dirty="0">
                <a:solidFill>
                  <a:srgbClr val="000000"/>
                </a:solidFill>
                <a:latin typeface="Courier New" panose="02070309020205020404" pitchFamily="49" charset="0"/>
              </a:rPr>
              <a:t>struct</a:t>
            </a:r>
            <a:r>
              <a:rPr lang="en-US" altLang="en-US" dirty="0">
                <a:solidFill>
                  <a:srgbClr val="000000"/>
                </a:solidFill>
              </a:rPr>
              <a:t> declaration does not allocate memory or create variables</a:t>
            </a:r>
          </a:p>
          <a:p>
            <a:pPr lvl="0">
              <a:buFontTx/>
              <a:buChar char="•"/>
            </a:pPr>
            <a:r>
              <a:rPr lang="en-US" altLang="en-US" dirty="0">
                <a:solidFill>
                  <a:srgbClr val="000000"/>
                </a:solidFill>
              </a:rPr>
              <a:t>A variable is declared using the struct name:</a:t>
            </a:r>
          </a:p>
          <a:p>
            <a:pPr marL="720000" lvl="0" indent="0">
              <a:buNone/>
            </a:pPr>
            <a:r>
              <a:rPr lang="en-US" altLang="en-US" sz="2800" dirty="0">
                <a:solidFill>
                  <a:srgbClr val="000000"/>
                </a:solidFill>
                <a:latin typeface="Courier New" panose="02070309020205020404" pitchFamily="49" charset="0"/>
              </a:rPr>
              <a:t>Student Joe;</a:t>
            </a:r>
          </a:p>
        </p:txBody>
      </p:sp>
      <p:pic>
        <p:nvPicPr>
          <p:cNvPr id="8" name="Picture 7">
            <a:extLst>
              <a:ext uri="{FF2B5EF4-FFF2-40B4-BE49-F238E27FC236}">
                <a16:creationId xmlns:a16="http://schemas.microsoft.com/office/drawing/2014/main" id="{6FE39F15-87A8-DF81-4DE4-4C81F761C456}"/>
              </a:ext>
            </a:extLst>
          </p:cNvPr>
          <p:cNvPicPr>
            <a:picLocks noChangeAspect="1"/>
          </p:cNvPicPr>
          <p:nvPr/>
        </p:nvPicPr>
        <p:blipFill>
          <a:blip r:embed="rId2"/>
          <a:stretch>
            <a:fillRect/>
          </a:stretch>
        </p:blipFill>
        <p:spPr>
          <a:xfrm>
            <a:off x="4572000" y="3810000"/>
            <a:ext cx="3657600" cy="2571750"/>
          </a:xfrm>
          <a:prstGeom prst="rect">
            <a:avLst/>
          </a:prstGeom>
        </p:spPr>
      </p:pic>
      <p:sp>
        <p:nvSpPr>
          <p:cNvPr id="4" name="Slide Number Placeholder 3">
            <a:extLst>
              <a:ext uri="{FF2B5EF4-FFF2-40B4-BE49-F238E27FC236}">
                <a16:creationId xmlns:a16="http://schemas.microsoft.com/office/drawing/2014/main" id="{97CDA12D-3B32-B852-DCE2-9CC5385BACEF}"/>
              </a:ext>
            </a:extLst>
          </p:cNvPr>
          <p:cNvSpPr>
            <a:spLocks noGrp="1"/>
          </p:cNvSpPr>
          <p:nvPr>
            <p:ph type="sldNum" sz="quarter" idx="10"/>
          </p:nvPr>
        </p:nvSpPr>
        <p:spPr/>
        <p:txBody>
          <a:bodyPr/>
          <a:lstStyle/>
          <a:p>
            <a:fld id="{D2AE3BAC-3E94-4F9A-93F5-064A83EAC683}" type="slidenum">
              <a:rPr lang="en-US" altLang="en-US" smtClean="0"/>
              <a:pPr/>
              <a:t>8</a:t>
            </a:fld>
            <a:endParaRPr lang="en-US" altLang="en-US" dirty="0"/>
          </a:p>
        </p:txBody>
      </p:sp>
    </p:spTree>
    <p:extLst>
      <p:ext uri="{BB962C8B-B14F-4D97-AF65-F5344CB8AC3E}">
        <p14:creationId xmlns:p14="http://schemas.microsoft.com/office/powerpoint/2010/main" val="210266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Initializing a Structure</a:t>
            </a:r>
            <a:endParaRPr lang="en-IN" dirty="0">
              <a:solidFill>
                <a:srgbClr val="037797"/>
              </a:solidFill>
            </a:endParaRPr>
          </a:p>
        </p:txBody>
      </p:sp>
      <p:sp>
        <p:nvSpPr>
          <p:cNvPr id="3" name="Content Placeholder 2"/>
          <p:cNvSpPr>
            <a:spLocks noGrp="1"/>
          </p:cNvSpPr>
          <p:nvPr>
            <p:ph idx="1"/>
          </p:nvPr>
        </p:nvSpPr>
        <p:spPr>
          <a:xfrm>
            <a:off x="457200" y="1944509"/>
            <a:ext cx="8534400" cy="4525963"/>
          </a:xfrm>
        </p:spPr>
        <p:txBody>
          <a:bodyPr/>
          <a:lstStyle/>
          <a:p>
            <a:pPr lvl="0">
              <a:lnSpc>
                <a:spcPct val="95000"/>
              </a:lnSpc>
              <a:buFontTx/>
              <a:buChar char="•"/>
            </a:pPr>
            <a:r>
              <a:rPr lang="en-US" altLang="en-US" dirty="0">
                <a:solidFill>
                  <a:srgbClr val="000000"/>
                </a:solidFill>
                <a:latin typeface="Courier New" panose="02070309020205020404" pitchFamily="49" charset="0"/>
              </a:rPr>
              <a:t>struct</a:t>
            </a:r>
            <a:r>
              <a:rPr lang="en-US" altLang="en-US" dirty="0">
                <a:solidFill>
                  <a:srgbClr val="000000"/>
                </a:solidFill>
              </a:rPr>
              <a:t> variable can be initialized when defined:</a:t>
            </a:r>
            <a:endParaRPr lang="en-US" altLang="en-US" sz="2800" dirty="0">
              <a:solidFill>
                <a:srgbClr val="000000"/>
              </a:solidFill>
            </a:endParaRPr>
          </a:p>
          <a:p>
            <a:pPr marL="450000" lvl="0" indent="0">
              <a:lnSpc>
                <a:spcPct val="95000"/>
              </a:lnSpc>
              <a:buNone/>
            </a:pPr>
            <a:r>
              <a:rPr lang="en-US" altLang="en-US" sz="2400" dirty="0">
                <a:solidFill>
                  <a:srgbClr val="000000"/>
                </a:solidFill>
                <a:latin typeface="Courier New" panose="02070309020205020404" pitchFamily="49" charset="0"/>
              </a:rPr>
              <a:t>Student Joe = {11465,"Joe Smith", 2, 3.75};</a:t>
            </a:r>
            <a:endParaRPr lang="en-US" altLang="en-US" sz="2400" dirty="0">
              <a:solidFill>
                <a:srgbClr val="000000"/>
              </a:solidFill>
            </a:endParaRPr>
          </a:p>
          <a:p>
            <a:pPr lvl="0">
              <a:lnSpc>
                <a:spcPct val="95000"/>
              </a:lnSpc>
              <a:spcBef>
                <a:spcPts val="4100"/>
              </a:spcBef>
              <a:buFontTx/>
              <a:buChar char="•"/>
            </a:pPr>
            <a:r>
              <a:rPr lang="en-US" altLang="en-US" dirty="0">
                <a:solidFill>
                  <a:srgbClr val="000000"/>
                </a:solidFill>
              </a:rPr>
              <a:t>Can also be initialized member-by-member after definition:</a:t>
            </a:r>
            <a:endParaRPr lang="en-US" altLang="en-US" sz="2800" dirty="0">
              <a:solidFill>
                <a:srgbClr val="000000"/>
              </a:solidFill>
            </a:endParaRPr>
          </a:p>
          <a:p>
            <a:pPr marL="756000" lvl="0" indent="0">
              <a:lnSpc>
                <a:spcPct val="95000"/>
              </a:lnSpc>
              <a:buNone/>
            </a:pPr>
            <a:r>
              <a:rPr lang="en-US" altLang="en-US" sz="2400" dirty="0">
                <a:solidFill>
                  <a:srgbClr val="000000"/>
                </a:solidFill>
                <a:latin typeface="Courier New" panose="02070309020205020404" pitchFamily="49" charset="0"/>
              </a:rPr>
              <a:t>Joe</a:t>
            </a:r>
            <a:r>
              <a:rPr lang="en-US" altLang="en-US" sz="2400" dirty="0">
                <a:solidFill>
                  <a:srgbClr val="FF0000"/>
                </a:solidFill>
                <a:latin typeface="Courier New" panose="02070309020205020404" pitchFamily="49" charset="0"/>
              </a:rPr>
              <a:t>.</a:t>
            </a:r>
            <a:r>
              <a:rPr lang="en-US" altLang="en-US" sz="2400" dirty="0">
                <a:solidFill>
                  <a:srgbClr val="000000"/>
                </a:solidFill>
                <a:latin typeface="Courier New" panose="02070309020205020404" pitchFamily="49" charset="0"/>
              </a:rPr>
              <a:t>name = "Joe Smith";</a:t>
            </a:r>
          </a:p>
          <a:p>
            <a:pPr marL="1044000" lvl="1">
              <a:lnSpc>
                <a:spcPct val="95000"/>
              </a:lnSpc>
              <a:buClr>
                <a:srgbClr val="3333CC"/>
              </a:buClr>
              <a:buNone/>
            </a:pPr>
            <a:r>
              <a:rPr lang="en-US" altLang="en-US" sz="2400" dirty="0" err="1">
                <a:solidFill>
                  <a:srgbClr val="000000"/>
                </a:solidFill>
                <a:latin typeface="Courier New" panose="02070309020205020404" pitchFamily="49" charset="0"/>
              </a:rPr>
              <a:t>Joe</a:t>
            </a:r>
            <a:r>
              <a:rPr lang="en-US" altLang="en-US" sz="2400" dirty="0" err="1">
                <a:solidFill>
                  <a:srgbClr val="FF0000"/>
                </a:solidFill>
                <a:latin typeface="Courier New" panose="02070309020205020404" pitchFamily="49" charset="0"/>
              </a:rPr>
              <a:t>.</a:t>
            </a:r>
            <a:r>
              <a:rPr lang="en-US" altLang="en-US" sz="2400" dirty="0" err="1">
                <a:solidFill>
                  <a:srgbClr val="000000"/>
                </a:solidFill>
                <a:latin typeface="Courier New" panose="02070309020205020404" pitchFamily="49" charset="0"/>
              </a:rPr>
              <a:t>gpa</a:t>
            </a:r>
            <a:r>
              <a:rPr lang="en-US" altLang="en-US" sz="2400" dirty="0">
                <a:solidFill>
                  <a:srgbClr val="000000"/>
                </a:solidFill>
                <a:latin typeface="Courier New" panose="02070309020205020404" pitchFamily="49" charset="0"/>
              </a:rPr>
              <a:t> = 3.75;</a:t>
            </a:r>
            <a:endParaRPr lang="en-US" altLang="en-US" sz="2400" dirty="0">
              <a:solidFill>
                <a:srgbClr val="000000"/>
              </a:solidFill>
            </a:endParaRPr>
          </a:p>
        </p:txBody>
      </p:sp>
      <p:grpSp>
        <p:nvGrpSpPr>
          <p:cNvPr id="7" name="Group 6">
            <a:extLst>
              <a:ext uri="{FF2B5EF4-FFF2-40B4-BE49-F238E27FC236}">
                <a16:creationId xmlns:a16="http://schemas.microsoft.com/office/drawing/2014/main" id="{EB06FFE3-EA53-BA9B-16E7-65A115783BC8}"/>
              </a:ext>
            </a:extLst>
          </p:cNvPr>
          <p:cNvGrpSpPr/>
          <p:nvPr/>
        </p:nvGrpSpPr>
        <p:grpSpPr>
          <a:xfrm>
            <a:off x="1676400" y="5638800"/>
            <a:ext cx="3276600" cy="831672"/>
            <a:chOff x="1676400" y="5638800"/>
            <a:chExt cx="3276600" cy="831672"/>
          </a:xfrm>
        </p:grpSpPr>
        <p:sp>
          <p:nvSpPr>
            <p:cNvPr id="4" name="TextBox 3">
              <a:extLst>
                <a:ext uri="{FF2B5EF4-FFF2-40B4-BE49-F238E27FC236}">
                  <a16:creationId xmlns:a16="http://schemas.microsoft.com/office/drawing/2014/main" id="{EFD69A0B-C31B-9EFF-5368-5FCF5F5DE996}"/>
                </a:ext>
              </a:extLst>
            </p:cNvPr>
            <p:cNvSpPr txBox="1"/>
            <p:nvPr/>
          </p:nvSpPr>
          <p:spPr>
            <a:xfrm>
              <a:off x="1828800" y="5885697"/>
              <a:ext cx="3124200" cy="584775"/>
            </a:xfrm>
            <a:prstGeom prst="rect">
              <a:avLst/>
            </a:prstGeom>
            <a:noFill/>
            <a:ln w="38100">
              <a:solidFill>
                <a:srgbClr val="037797"/>
              </a:solidFill>
            </a:ln>
          </p:spPr>
          <p:txBody>
            <a:bodyPr wrap="square" rtlCol="0">
              <a:spAutoFit/>
            </a:bodyPr>
            <a:lstStyle/>
            <a:p>
              <a:r>
                <a:rPr lang="en-US" dirty="0"/>
                <a:t>Dot  </a:t>
              </a:r>
              <a:r>
                <a:rPr lang="en-US" sz="3200" dirty="0">
                  <a:solidFill>
                    <a:srgbClr val="FF0000"/>
                  </a:solidFill>
                </a:rPr>
                <a:t>. </a:t>
              </a:r>
              <a:r>
                <a:rPr lang="en-US" dirty="0"/>
                <a:t>    specifies the field</a:t>
              </a:r>
            </a:p>
          </p:txBody>
        </p:sp>
        <p:cxnSp>
          <p:nvCxnSpPr>
            <p:cNvPr id="6" name="Straight Arrow Connector 5">
              <a:extLst>
                <a:ext uri="{FF2B5EF4-FFF2-40B4-BE49-F238E27FC236}">
                  <a16:creationId xmlns:a16="http://schemas.microsoft.com/office/drawing/2014/main" id="{9D6BF816-0430-8499-1AF0-38595860358B}"/>
                </a:ext>
              </a:extLst>
            </p:cNvPr>
            <p:cNvCxnSpPr/>
            <p:nvPr/>
          </p:nvCxnSpPr>
          <p:spPr>
            <a:xfrm flipH="1" flipV="1">
              <a:off x="1676400" y="5638800"/>
              <a:ext cx="304800" cy="381000"/>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FA9F2148-BA82-EA70-426E-16BDB0333D9D}"/>
              </a:ext>
            </a:extLst>
          </p:cNvPr>
          <p:cNvSpPr>
            <a:spLocks noGrp="1"/>
          </p:cNvSpPr>
          <p:nvPr>
            <p:ph type="sldNum" sz="quarter" idx="10"/>
          </p:nvPr>
        </p:nvSpPr>
        <p:spPr/>
        <p:txBody>
          <a:bodyPr/>
          <a:lstStyle/>
          <a:p>
            <a:fld id="{D2AE3BAC-3E94-4F9A-93F5-064A83EAC683}" type="slidenum">
              <a:rPr lang="en-US" altLang="en-US" smtClean="0"/>
              <a:pPr/>
              <a:t>9</a:t>
            </a:fld>
            <a:endParaRPr lang="en-US" altLang="en-US" dirty="0"/>
          </a:p>
        </p:txBody>
      </p:sp>
    </p:spTree>
    <p:extLst>
      <p:ext uri="{BB962C8B-B14F-4D97-AF65-F5344CB8AC3E}">
        <p14:creationId xmlns:p14="http://schemas.microsoft.com/office/powerpoint/2010/main" val="57160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2160</TotalTime>
  <Words>1619</Words>
  <Application>Microsoft Office PowerPoint</Application>
  <PresentationFormat>On-screen Show (4:3)</PresentationFormat>
  <Paragraphs>334</Paragraphs>
  <Slides>46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Cascadia Mono</vt:lpstr>
      <vt:lpstr>Courier New</vt:lpstr>
      <vt:lpstr>Default Design</vt:lpstr>
      <vt:lpstr>Structured Data struct</vt:lpstr>
      <vt:lpstr>Abstract Data Types</vt:lpstr>
      <vt:lpstr>Abstraction and Data Types</vt:lpstr>
      <vt:lpstr>struct (Structure)</vt:lpstr>
      <vt:lpstr>Combining Data into Structures</vt:lpstr>
      <vt:lpstr>Example struct Declaration</vt:lpstr>
      <vt:lpstr>struct Declaration</vt:lpstr>
      <vt:lpstr>Defining Variables</vt:lpstr>
      <vt:lpstr>Initializing a Structure</vt:lpstr>
      <vt:lpstr>More on Initializing a Structure</vt:lpstr>
      <vt:lpstr>More on Initializing a Structure</vt:lpstr>
      <vt:lpstr>Accessing Structure Members</vt:lpstr>
      <vt:lpstr>Displaying a struct Variable</vt:lpstr>
      <vt:lpstr>Comparing struct Variables</vt:lpstr>
      <vt:lpstr>Arrays of Structures</vt:lpstr>
      <vt:lpstr>Nested Structures</vt:lpstr>
      <vt:lpstr>Members of Nested Structures</vt:lpstr>
      <vt:lpstr>Structures as Function Arguments</vt:lpstr>
      <vt:lpstr>Structures as Function Arguments</vt:lpstr>
      <vt:lpstr>Structures as Function Arguments</vt:lpstr>
      <vt:lpstr>1. If values allowed to change</vt:lpstr>
      <vt:lpstr>2. const Reference</vt:lpstr>
      <vt:lpstr>2. const Reference example</vt:lpstr>
      <vt:lpstr>Returning a Structure from a Function</vt:lpstr>
      <vt:lpstr>Returning a Structure from a Function - Example</vt:lpstr>
      <vt:lpstr>Pointers to Structures</vt:lpstr>
      <vt:lpstr>Accessing Structure Members via Pointer Variables</vt:lpstr>
      <vt:lpstr>3. For Efficient Functions  pass pointers, not structs</vt:lpstr>
      <vt:lpstr>Example to fill data</vt:lpstr>
      <vt:lpstr>How to create &amp; fill   – in one step?</vt:lpstr>
      <vt:lpstr>Summary: struct</vt:lpstr>
      <vt:lpstr>Summary: struct</vt:lpstr>
      <vt:lpstr>Summary: For efficiency</vt:lpstr>
      <vt:lpstr>Other Examples</vt:lpstr>
      <vt:lpstr>Payroll Example</vt:lpstr>
      <vt:lpstr> </vt:lpstr>
      <vt:lpstr>  </vt:lpstr>
      <vt:lpstr>   </vt:lpstr>
      <vt:lpstr>Initialization</vt:lpstr>
      <vt:lpstr>    </vt:lpstr>
      <vt:lpstr>     </vt:lpstr>
      <vt:lpstr>      </vt:lpstr>
      <vt:lpstr>Circle Example</vt:lpstr>
      <vt:lpstr>       </vt:lpstr>
      <vt:lpstr>        </vt:lpstr>
      <vt:lpstr>         </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Karen Trovato</cp:lastModifiedBy>
  <cp:revision>297</cp:revision>
  <dcterms:created xsi:type="dcterms:W3CDTF">2011-02-16T20:47:20Z</dcterms:created>
  <dcterms:modified xsi:type="dcterms:W3CDTF">2023-02-22T17:20:08Z</dcterms:modified>
</cp:coreProperties>
</file>