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86"/>
  </p:notesMasterIdLst>
  <p:handoutMasterIdLst>
    <p:handoutMasterId r:id="rId87"/>
  </p:handoutMasterIdLst>
  <p:sldIdLst>
    <p:sldId id="386" r:id="rId2"/>
    <p:sldId id="594" r:id="rId3"/>
    <p:sldId id="614" r:id="rId4"/>
    <p:sldId id="269" r:id="rId5"/>
    <p:sldId id="270" r:id="rId6"/>
    <p:sldId id="271" r:id="rId7"/>
    <p:sldId id="615" r:id="rId8"/>
    <p:sldId id="593" r:id="rId9"/>
    <p:sldId id="319" r:id="rId10"/>
    <p:sldId id="320" r:id="rId11"/>
    <p:sldId id="321" r:id="rId12"/>
    <p:sldId id="500" r:id="rId13"/>
    <p:sldId id="595" r:id="rId14"/>
    <p:sldId id="598" r:id="rId15"/>
    <p:sldId id="323" r:id="rId16"/>
    <p:sldId id="586" r:id="rId17"/>
    <p:sldId id="603" r:id="rId18"/>
    <p:sldId id="325" r:id="rId19"/>
    <p:sldId id="324" r:id="rId20"/>
    <p:sldId id="599" r:id="rId21"/>
    <p:sldId id="600" r:id="rId22"/>
    <p:sldId id="331" r:id="rId23"/>
    <p:sldId id="617" r:id="rId24"/>
    <p:sldId id="618" r:id="rId25"/>
    <p:sldId id="619" r:id="rId26"/>
    <p:sldId id="620" r:id="rId27"/>
    <p:sldId id="506" r:id="rId28"/>
    <p:sldId id="601" r:id="rId29"/>
    <p:sldId id="335" r:id="rId30"/>
    <p:sldId id="605" r:id="rId31"/>
    <p:sldId id="332" r:id="rId32"/>
    <p:sldId id="604" r:id="rId33"/>
    <p:sldId id="435" r:id="rId34"/>
    <p:sldId id="338" r:id="rId35"/>
    <p:sldId id="624" r:id="rId36"/>
    <p:sldId id="564" r:id="rId37"/>
    <p:sldId id="622" r:id="rId38"/>
    <p:sldId id="623" r:id="rId39"/>
    <p:sldId id="625" r:id="rId40"/>
    <p:sldId id="626" r:id="rId41"/>
    <p:sldId id="547" r:id="rId42"/>
    <p:sldId id="627" r:id="rId43"/>
    <p:sldId id="554" r:id="rId44"/>
    <p:sldId id="629" r:id="rId45"/>
    <p:sldId id="602" r:id="rId46"/>
    <p:sldId id="570" r:id="rId47"/>
    <p:sldId id="505" r:id="rId48"/>
    <p:sldId id="630" r:id="rId49"/>
    <p:sldId id="631" r:id="rId50"/>
    <p:sldId id="632" r:id="rId51"/>
    <p:sldId id="633" r:id="rId52"/>
    <p:sldId id="634" r:id="rId53"/>
    <p:sldId id="561" r:id="rId54"/>
    <p:sldId id="513" r:id="rId55"/>
    <p:sldId id="444" r:id="rId56"/>
    <p:sldId id="635" r:id="rId57"/>
    <p:sldId id="568" r:id="rId58"/>
    <p:sldId id="567" r:id="rId59"/>
    <p:sldId id="569" r:id="rId60"/>
    <p:sldId id="566" r:id="rId61"/>
    <p:sldId id="297" r:id="rId62"/>
    <p:sldId id="509" r:id="rId63"/>
    <p:sldId id="511" r:id="rId64"/>
    <p:sldId id="512" r:id="rId65"/>
    <p:sldId id="514" r:id="rId66"/>
    <p:sldId id="517" r:id="rId67"/>
    <p:sldId id="636" r:id="rId68"/>
    <p:sldId id="637" r:id="rId69"/>
    <p:sldId id="638" r:id="rId70"/>
    <p:sldId id="307" r:id="rId71"/>
    <p:sldId id="639" r:id="rId72"/>
    <p:sldId id="309" r:id="rId73"/>
    <p:sldId id="640" r:id="rId74"/>
    <p:sldId id="641" r:id="rId75"/>
    <p:sldId id="642" r:id="rId76"/>
    <p:sldId id="643" r:id="rId77"/>
    <p:sldId id="654" r:id="rId78"/>
    <p:sldId id="314" r:id="rId79"/>
    <p:sldId id="644" r:id="rId80"/>
    <p:sldId id="645" r:id="rId81"/>
    <p:sldId id="655" r:id="rId82"/>
    <p:sldId id="646" r:id="rId83"/>
    <p:sldId id="318" r:id="rId84"/>
    <p:sldId id="653" r:id="rId85"/>
  </p:sldIdLst>
  <p:sldSz cx="9144000" cy="6858000" type="letter"/>
  <p:notesSz cx="7315200" cy="9601200"/>
  <p:defaultTextStyle>
    <a:defPPr>
      <a:defRPr lang="en-CA"/>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36">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A50021"/>
    <a:srgbClr val="0000FF"/>
    <a:srgbClr val="B2B2B2"/>
    <a:srgbClr val="0033CC"/>
    <a:srgbClr val="00B6F6"/>
    <a:srgbClr val="0099CC"/>
    <a:srgbClr val="7376B1"/>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8E47D6-A317-4C98-A03E-090E2FAFF74E}" v="96" dt="2023-03-27T21:32:18.6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80993" autoAdjust="0"/>
  </p:normalViewPr>
  <p:slideViewPr>
    <p:cSldViewPr snapToObjects="1">
      <p:cViewPr>
        <p:scale>
          <a:sx n="63" d="100"/>
          <a:sy n="63" d="100"/>
        </p:scale>
        <p:origin x="1770" y="72"/>
      </p:cViewPr>
      <p:guideLst>
        <p:guide orient="horz" pos="336"/>
        <p:guide pos="2880"/>
      </p:guideLst>
    </p:cSldViewPr>
  </p:slideViewPr>
  <p:outlineViewPr>
    <p:cViewPr>
      <p:scale>
        <a:sx n="33" d="100"/>
        <a:sy n="33" d="100"/>
      </p:scale>
      <p:origin x="0" y="-80616"/>
    </p:cViewPr>
  </p:outlineViewPr>
  <p:notesTextViewPr>
    <p:cViewPr>
      <p:scale>
        <a:sx n="3" d="2"/>
        <a:sy n="3" d="2"/>
      </p:scale>
      <p:origin x="0" y="0"/>
    </p:cViewPr>
  </p:notesTextViewPr>
  <p:sorterViewPr>
    <p:cViewPr>
      <p:scale>
        <a:sx n="66" d="100"/>
        <a:sy n="66" d="100"/>
      </p:scale>
      <p:origin x="0" y="0"/>
    </p:cViewPr>
  </p:sorterViewPr>
  <p:notesViewPr>
    <p:cSldViewPr snapToObjects="1">
      <p:cViewPr>
        <p:scale>
          <a:sx n="100" d="100"/>
          <a:sy n="100" d="100"/>
        </p:scale>
        <p:origin x="-780" y="21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n Trovato" userId="126f220e-3937-4704-99b1-902910097e04" providerId="ADAL" clId="{4D8E47D6-A317-4C98-A03E-090E2FAFF74E}"/>
    <pc:docChg chg="addSld modSld">
      <pc:chgData name="Karen Trovato" userId="126f220e-3937-4704-99b1-902910097e04" providerId="ADAL" clId="{4D8E47D6-A317-4C98-A03E-090E2FAFF74E}" dt="2023-03-27T21:33:03.134" v="160" actId="115"/>
      <pc:docMkLst>
        <pc:docMk/>
      </pc:docMkLst>
      <pc:sldChg chg="modSp mod">
        <pc:chgData name="Karen Trovato" userId="126f220e-3937-4704-99b1-902910097e04" providerId="ADAL" clId="{4D8E47D6-A317-4C98-A03E-090E2FAFF74E}" dt="2023-03-27T21:25:51.974" v="36" actId="20577"/>
        <pc:sldMkLst>
          <pc:docMk/>
          <pc:sldMk cId="0" sldId="307"/>
        </pc:sldMkLst>
        <pc:spChg chg="mod">
          <ac:chgData name="Karen Trovato" userId="126f220e-3937-4704-99b1-902910097e04" providerId="ADAL" clId="{4D8E47D6-A317-4C98-A03E-090E2FAFF74E}" dt="2023-03-27T21:25:51.974" v="36" actId="20577"/>
          <ac:spMkLst>
            <pc:docMk/>
            <pc:sldMk cId="0" sldId="307"/>
            <ac:spMk id="448" creationId="{00000000-0000-0000-0000-000000000000}"/>
          </ac:spMkLst>
        </pc:spChg>
      </pc:sldChg>
      <pc:sldChg chg="modSp mod">
        <pc:chgData name="Karen Trovato" userId="126f220e-3937-4704-99b1-902910097e04" providerId="ADAL" clId="{4D8E47D6-A317-4C98-A03E-090E2FAFF74E}" dt="2023-03-27T21:33:03.134" v="160" actId="115"/>
        <pc:sldMkLst>
          <pc:docMk/>
          <pc:sldMk cId="0" sldId="318"/>
        </pc:sldMkLst>
        <pc:spChg chg="mod">
          <ac:chgData name="Karen Trovato" userId="126f220e-3937-4704-99b1-902910097e04" providerId="ADAL" clId="{4D8E47D6-A317-4C98-A03E-090E2FAFF74E}" dt="2023-03-27T21:33:03.134" v="160" actId="115"/>
          <ac:spMkLst>
            <pc:docMk/>
            <pc:sldMk cId="0" sldId="318"/>
            <ac:spMk id="520" creationId="{00000000-0000-0000-0000-000000000000}"/>
          </ac:spMkLst>
        </pc:spChg>
      </pc:sldChg>
      <pc:sldChg chg="modSp mod">
        <pc:chgData name="Karen Trovato" userId="126f220e-3937-4704-99b1-902910097e04" providerId="ADAL" clId="{4D8E47D6-A317-4C98-A03E-090E2FAFF74E}" dt="2023-03-27T21:25:14.668" v="23"/>
        <pc:sldMkLst>
          <pc:docMk/>
          <pc:sldMk cId="0" sldId="638"/>
        </pc:sldMkLst>
        <pc:spChg chg="mod">
          <ac:chgData name="Karen Trovato" userId="126f220e-3937-4704-99b1-902910097e04" providerId="ADAL" clId="{4D8E47D6-A317-4C98-A03E-090E2FAFF74E}" dt="2023-03-27T21:25:14.668" v="23"/>
          <ac:spMkLst>
            <pc:docMk/>
            <pc:sldMk cId="0" sldId="638"/>
            <ac:spMk id="440" creationId="{00000000-0000-0000-0000-000000000000}"/>
          </ac:spMkLst>
        </pc:spChg>
      </pc:sldChg>
      <pc:sldChg chg="modSp mod">
        <pc:chgData name="Karen Trovato" userId="126f220e-3937-4704-99b1-902910097e04" providerId="ADAL" clId="{4D8E47D6-A317-4C98-A03E-090E2FAFF74E}" dt="2023-03-27T21:26:14.443" v="40" actId="20577"/>
        <pc:sldMkLst>
          <pc:docMk/>
          <pc:sldMk cId="0" sldId="640"/>
        </pc:sldMkLst>
        <pc:spChg chg="mod">
          <ac:chgData name="Karen Trovato" userId="126f220e-3937-4704-99b1-902910097e04" providerId="ADAL" clId="{4D8E47D6-A317-4C98-A03E-090E2FAFF74E}" dt="2023-03-27T21:26:14.443" v="40" actId="20577"/>
          <ac:spMkLst>
            <pc:docMk/>
            <pc:sldMk cId="0" sldId="640"/>
            <ac:spMk id="471" creationId="{00000000-0000-0000-0000-000000000000}"/>
          </ac:spMkLst>
        </pc:spChg>
      </pc:sldChg>
      <pc:sldChg chg="modSp mod">
        <pc:chgData name="Karen Trovato" userId="126f220e-3937-4704-99b1-902910097e04" providerId="ADAL" clId="{4D8E47D6-A317-4C98-A03E-090E2FAFF74E}" dt="2023-03-27T21:27:16.777" v="46" actId="20577"/>
        <pc:sldMkLst>
          <pc:docMk/>
          <pc:sldMk cId="0" sldId="643"/>
        </pc:sldMkLst>
        <pc:spChg chg="mod">
          <ac:chgData name="Karen Trovato" userId="126f220e-3937-4704-99b1-902910097e04" providerId="ADAL" clId="{4D8E47D6-A317-4C98-A03E-090E2FAFF74E}" dt="2023-03-27T21:27:16.777" v="46" actId="20577"/>
          <ac:spMkLst>
            <pc:docMk/>
            <pc:sldMk cId="0" sldId="643"/>
            <ac:spMk id="489" creationId="{00000000-0000-0000-0000-000000000000}"/>
          </ac:spMkLst>
        </pc:spChg>
      </pc:sldChg>
      <pc:sldChg chg="modSp mod">
        <pc:chgData name="Karen Trovato" userId="126f220e-3937-4704-99b1-902910097e04" providerId="ADAL" clId="{4D8E47D6-A317-4C98-A03E-090E2FAFF74E}" dt="2023-03-27T21:29:08.332" v="51" actId="20577"/>
        <pc:sldMkLst>
          <pc:docMk/>
          <pc:sldMk cId="0" sldId="644"/>
        </pc:sldMkLst>
        <pc:spChg chg="mod">
          <ac:chgData name="Karen Trovato" userId="126f220e-3937-4704-99b1-902910097e04" providerId="ADAL" clId="{4D8E47D6-A317-4C98-A03E-090E2FAFF74E}" dt="2023-03-27T21:29:08.332" v="51" actId="20577"/>
          <ac:spMkLst>
            <pc:docMk/>
            <pc:sldMk cId="0" sldId="644"/>
            <ac:spMk id="502" creationId="{00000000-0000-0000-0000-000000000000}"/>
          </ac:spMkLst>
        </pc:spChg>
      </pc:sldChg>
      <pc:sldChg chg="modSp mod modAnim">
        <pc:chgData name="Karen Trovato" userId="126f220e-3937-4704-99b1-902910097e04" providerId="ADAL" clId="{4D8E47D6-A317-4C98-A03E-090E2FAFF74E}" dt="2023-03-27T21:30:39.156" v="80" actId="20577"/>
        <pc:sldMkLst>
          <pc:docMk/>
          <pc:sldMk cId="0" sldId="645"/>
        </pc:sldMkLst>
        <pc:spChg chg="mod">
          <ac:chgData name="Karen Trovato" userId="126f220e-3937-4704-99b1-902910097e04" providerId="ADAL" clId="{4D8E47D6-A317-4C98-A03E-090E2FAFF74E}" dt="2023-03-27T21:30:21.887" v="76" actId="20577"/>
          <ac:spMkLst>
            <pc:docMk/>
            <pc:sldMk cId="0" sldId="645"/>
            <ac:spMk id="507" creationId="{00000000-0000-0000-0000-000000000000}"/>
          </ac:spMkLst>
        </pc:spChg>
        <pc:spChg chg="mod">
          <ac:chgData name="Karen Trovato" userId="126f220e-3937-4704-99b1-902910097e04" providerId="ADAL" clId="{4D8E47D6-A317-4C98-A03E-090E2FAFF74E}" dt="2023-03-27T21:30:39.156" v="80" actId="20577"/>
          <ac:spMkLst>
            <pc:docMk/>
            <pc:sldMk cId="0" sldId="645"/>
            <ac:spMk id="508" creationId="{00000000-0000-0000-0000-000000000000}"/>
          </ac:spMkLst>
        </pc:spChg>
      </pc:sldChg>
      <pc:sldChg chg="modSp add mod">
        <pc:chgData name="Karen Trovato" userId="126f220e-3937-4704-99b1-902910097e04" providerId="ADAL" clId="{4D8E47D6-A317-4C98-A03E-090E2FAFF74E}" dt="2023-03-27T21:27:31.176" v="49" actId="20577"/>
        <pc:sldMkLst>
          <pc:docMk/>
          <pc:sldMk cId="2072109116" sldId="654"/>
        </pc:sldMkLst>
        <pc:spChg chg="mod">
          <ac:chgData name="Karen Trovato" userId="126f220e-3937-4704-99b1-902910097e04" providerId="ADAL" clId="{4D8E47D6-A317-4C98-A03E-090E2FAFF74E}" dt="2023-03-27T21:27:31.176" v="49" actId="20577"/>
          <ac:spMkLst>
            <pc:docMk/>
            <pc:sldMk cId="2072109116" sldId="654"/>
            <ac:spMk id="489" creationId="{00000000-0000-0000-0000-000000000000}"/>
          </ac:spMkLst>
        </pc:spChg>
      </pc:sldChg>
      <pc:sldChg chg="modSp add mod modAnim">
        <pc:chgData name="Karen Trovato" userId="126f220e-3937-4704-99b1-902910097e04" providerId="ADAL" clId="{4D8E47D6-A317-4C98-A03E-090E2FAFF74E}" dt="2023-03-27T21:32:18.626" v="157" actId="20577"/>
        <pc:sldMkLst>
          <pc:docMk/>
          <pc:sldMk cId="2908739079" sldId="655"/>
        </pc:sldMkLst>
        <pc:spChg chg="mod">
          <ac:chgData name="Karen Trovato" userId="126f220e-3937-4704-99b1-902910097e04" providerId="ADAL" clId="{4D8E47D6-A317-4C98-A03E-090E2FAFF74E}" dt="2023-03-27T21:30:51.419" v="90" actId="20577"/>
          <ac:spMkLst>
            <pc:docMk/>
            <pc:sldMk cId="2908739079" sldId="655"/>
            <ac:spMk id="507" creationId="{00000000-0000-0000-0000-000000000000}"/>
          </ac:spMkLst>
        </pc:spChg>
        <pc:spChg chg="mod">
          <ac:chgData name="Karen Trovato" userId="126f220e-3937-4704-99b1-902910097e04" providerId="ADAL" clId="{4D8E47D6-A317-4C98-A03E-090E2FAFF74E}" dt="2023-03-27T21:32:18.626" v="157" actId="20577"/>
          <ac:spMkLst>
            <pc:docMk/>
            <pc:sldMk cId="2908739079" sldId="655"/>
            <ac:spMk id="508"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47" tIns="48324" rIns="96647" bIns="48324" numCol="1" anchor="t" anchorCtr="0" compatLnSpc="1">
            <a:prstTxWarp prst="textNoShape">
              <a:avLst/>
            </a:prstTxWarp>
          </a:bodyPr>
          <a:lstStyle>
            <a:lvl1pPr>
              <a:defRPr sz="1300">
                <a:latin typeface="Tahoma" pitchFamily="34" charset="0"/>
              </a:defRPr>
            </a:lvl1pPr>
          </a:lstStyle>
          <a:p>
            <a:endParaRPr lang="en-US"/>
          </a:p>
        </p:txBody>
      </p:sp>
      <p:sp>
        <p:nvSpPr>
          <p:cNvPr id="60419" name="Rectangle 3"/>
          <p:cNvSpPr>
            <a:spLocks noGrp="1" noChangeArrowheads="1"/>
          </p:cNvSpPr>
          <p:nvPr>
            <p:ph type="dt" sz="quarter" idx="1"/>
          </p:nvPr>
        </p:nvSpPr>
        <p:spPr bwMode="auto">
          <a:xfrm>
            <a:off x="4145280" y="0"/>
            <a:ext cx="3169920" cy="480060"/>
          </a:xfrm>
          <a:prstGeom prst="rect">
            <a:avLst/>
          </a:prstGeom>
          <a:noFill/>
          <a:ln w="9525">
            <a:noFill/>
            <a:miter lim="800000"/>
            <a:headEnd/>
            <a:tailEnd/>
          </a:ln>
          <a:effectLst/>
        </p:spPr>
        <p:txBody>
          <a:bodyPr vert="horz" wrap="square" lIns="96647" tIns="48324" rIns="96647" bIns="48324" numCol="1" anchor="t" anchorCtr="0" compatLnSpc="1">
            <a:prstTxWarp prst="textNoShape">
              <a:avLst/>
            </a:prstTxWarp>
          </a:bodyPr>
          <a:lstStyle>
            <a:lvl1pPr algn="r">
              <a:defRPr sz="1300">
                <a:latin typeface="Tahoma" pitchFamily="34" charset="0"/>
              </a:defRPr>
            </a:lvl1pPr>
          </a:lstStyle>
          <a:p>
            <a:endParaRPr lang="en-US"/>
          </a:p>
        </p:txBody>
      </p:sp>
      <p:sp>
        <p:nvSpPr>
          <p:cNvPr id="60420" name="Rectangle 4"/>
          <p:cNvSpPr>
            <a:spLocks noGrp="1" noChangeArrowheads="1"/>
          </p:cNvSpPr>
          <p:nvPr>
            <p:ph type="ftr" sz="quarter" idx="2"/>
          </p:nvPr>
        </p:nvSpPr>
        <p:spPr bwMode="auto">
          <a:xfrm>
            <a:off x="0" y="9121140"/>
            <a:ext cx="3169920" cy="480060"/>
          </a:xfrm>
          <a:prstGeom prst="rect">
            <a:avLst/>
          </a:prstGeom>
          <a:noFill/>
          <a:ln w="9525">
            <a:noFill/>
            <a:miter lim="800000"/>
            <a:headEnd/>
            <a:tailEnd/>
          </a:ln>
          <a:effectLst/>
        </p:spPr>
        <p:txBody>
          <a:bodyPr vert="horz" wrap="square" lIns="96647" tIns="48324" rIns="96647" bIns="48324" numCol="1" anchor="b" anchorCtr="0" compatLnSpc="1">
            <a:prstTxWarp prst="textNoShape">
              <a:avLst/>
            </a:prstTxWarp>
          </a:bodyPr>
          <a:lstStyle>
            <a:lvl1pPr>
              <a:defRPr sz="1300">
                <a:latin typeface="Tahoma" pitchFamily="34" charset="0"/>
              </a:defRPr>
            </a:lvl1pPr>
          </a:lstStyle>
          <a:p>
            <a:endParaRPr lang="en-US"/>
          </a:p>
        </p:txBody>
      </p:sp>
      <p:sp>
        <p:nvSpPr>
          <p:cNvPr id="60421"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47" tIns="48324" rIns="96647" bIns="48324" numCol="1" anchor="b" anchorCtr="0" compatLnSpc="1">
            <a:prstTxWarp prst="textNoShape">
              <a:avLst/>
            </a:prstTxWarp>
          </a:bodyPr>
          <a:lstStyle>
            <a:lvl1pPr algn="r">
              <a:defRPr sz="1300">
                <a:latin typeface="Tahoma" pitchFamily="34" charset="0"/>
              </a:defRPr>
            </a:lvl1pPr>
          </a:lstStyle>
          <a:p>
            <a:fld id="{CD0B4E33-910E-4635-ADB4-4B4A33FB083D}" type="slidenum">
              <a:rPr lang="en-CA"/>
              <a:pPr/>
              <a:t>‹#›</a:t>
            </a:fld>
            <a:endParaRPr lang="en-CA"/>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47" tIns="48324" rIns="96647" bIns="48324" numCol="1" anchor="t" anchorCtr="0" compatLnSpc="1">
            <a:prstTxWarp prst="textNoShape">
              <a:avLst/>
            </a:prstTxWarp>
          </a:bodyPr>
          <a:lstStyle>
            <a:lvl1pPr>
              <a:defRPr sz="1300">
                <a:latin typeface="Tahoma" pitchFamily="34" charset="0"/>
              </a:defRPr>
            </a:lvl1pPr>
          </a:lstStyle>
          <a:p>
            <a:endParaRPr lang="en-US"/>
          </a:p>
        </p:txBody>
      </p:sp>
      <p:sp>
        <p:nvSpPr>
          <p:cNvPr id="61443"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47" tIns="48324" rIns="96647" bIns="48324" numCol="1" anchor="t" anchorCtr="0" compatLnSpc="1">
            <a:prstTxWarp prst="textNoShape">
              <a:avLst/>
            </a:prstTxWarp>
          </a:bodyPr>
          <a:lstStyle>
            <a:lvl1pPr algn="r">
              <a:defRPr sz="1300">
                <a:latin typeface="Tahoma" pitchFamily="34" charset="0"/>
              </a:defRPr>
            </a:lvl1pPr>
          </a:lstStyle>
          <a:p>
            <a:endParaRPr lang="en-US"/>
          </a:p>
        </p:txBody>
      </p:sp>
      <p:sp>
        <p:nvSpPr>
          <p:cNvPr id="10035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61445"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47" tIns="48324" rIns="96647" bIns="48324" numCol="1" anchor="t" anchorCtr="0" compatLnSpc="1">
            <a:prstTxWarp prst="textNoShape">
              <a:avLst/>
            </a:prstTxWarp>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p>
        </p:txBody>
      </p:sp>
      <p:sp>
        <p:nvSpPr>
          <p:cNvPr id="61446"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47" tIns="48324" rIns="96647" bIns="48324" numCol="1" anchor="b" anchorCtr="0" compatLnSpc="1">
            <a:prstTxWarp prst="textNoShape">
              <a:avLst/>
            </a:prstTxWarp>
          </a:bodyPr>
          <a:lstStyle>
            <a:lvl1pPr>
              <a:defRPr sz="1300">
                <a:latin typeface="Tahoma" pitchFamily="34" charset="0"/>
              </a:defRPr>
            </a:lvl1pPr>
          </a:lstStyle>
          <a:p>
            <a:endParaRPr lang="en-US"/>
          </a:p>
        </p:txBody>
      </p:sp>
      <p:sp>
        <p:nvSpPr>
          <p:cNvPr id="61447"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47" tIns="48324" rIns="96647" bIns="48324" numCol="1" anchor="b" anchorCtr="0" compatLnSpc="1">
            <a:prstTxWarp prst="textNoShape">
              <a:avLst/>
            </a:prstTxWarp>
          </a:bodyPr>
          <a:lstStyle>
            <a:lvl1pPr algn="r">
              <a:defRPr sz="1300">
                <a:latin typeface="Tahoma" pitchFamily="34" charset="0"/>
              </a:defRPr>
            </a:lvl1pPr>
          </a:lstStyle>
          <a:p>
            <a:fld id="{4BFB89C1-02E7-473E-9EBA-AD4BD47714F0}" type="slidenum">
              <a:rPr lang="en-CA"/>
              <a:pPr/>
              <a:t>‹#›</a:t>
            </a:fld>
            <a:endParaRPr lang="en-CA"/>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charset="0"/>
        <a:ea typeface="+mn-ea"/>
        <a:cs typeface="+mn-cs"/>
      </a:defRPr>
    </a:lvl1pPr>
    <a:lvl2pPr marL="457200" algn="l" rtl="0" eaLnBrk="0" fontAlgn="base" hangingPunct="0">
      <a:spcBef>
        <a:spcPct val="30000"/>
      </a:spcBef>
      <a:spcAft>
        <a:spcPct val="0"/>
      </a:spcAft>
      <a:defRPr sz="16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p:spPr>
        <p:txBody>
          <a:bodyPr/>
          <a:lstStyle/>
          <a:p>
            <a:pPr eaLnBrk="1" hangingPunct="1"/>
            <a:endParaRPr lang="en-US"/>
          </a:p>
        </p:txBody>
      </p:sp>
      <p:sp>
        <p:nvSpPr>
          <p:cNvPr id="121860" name="Slide Number Placeholder 3"/>
          <p:cNvSpPr>
            <a:spLocks noGrp="1"/>
          </p:cNvSpPr>
          <p:nvPr>
            <p:ph type="sldNum" sz="quarter" idx="5"/>
          </p:nvPr>
        </p:nvSpPr>
        <p:spPr>
          <a:noFill/>
        </p:spPr>
        <p:txBody>
          <a:bodyPr/>
          <a:lstStyle/>
          <a:p>
            <a:fld id="{C364C29F-DEAD-47A1-A372-387EB09E685B}" type="slidenum">
              <a:rPr lang="en-CA"/>
              <a:pPr/>
              <a:t>1</a:t>
            </a:fld>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I simplified the code and strategically shrunk less important lines of code so I could make the most relevant text bigger, I highlighted the different blocks (adding delayed onset of highlights using animations), and made the </a:t>
            </a:r>
            <a:r>
              <a:rPr lang="en-US" baseline="0" dirty="0" err="1"/>
              <a:t>account.term</a:t>
            </a:r>
            <a:r>
              <a:rPr lang="en-US" baseline="0" dirty="0"/>
              <a:t>=6, which is easier to compute as half a year (6 months).</a:t>
            </a:r>
            <a:endParaRPr lang="en-US" dirty="0"/>
          </a:p>
        </p:txBody>
      </p:sp>
      <p:sp>
        <p:nvSpPr>
          <p:cNvPr id="4" name="Slide Number Placeholder 3"/>
          <p:cNvSpPr>
            <a:spLocks noGrp="1"/>
          </p:cNvSpPr>
          <p:nvPr>
            <p:ph type="sldNum" sz="quarter" idx="10"/>
          </p:nvPr>
        </p:nvSpPr>
        <p:spPr/>
        <p:txBody>
          <a:bodyPr/>
          <a:lstStyle/>
          <a:p>
            <a:fld id="{4BFB89C1-02E7-473E-9EBA-AD4BD47714F0}" type="slidenum">
              <a:rPr lang="en-CA" smtClean="0"/>
              <a:pPr/>
              <a:t>14</a:t>
            </a:fld>
            <a:endParaRPr lang="en-CA"/>
          </a:p>
        </p:txBody>
      </p:sp>
    </p:spTree>
    <p:extLst>
      <p:ext uri="{BB962C8B-B14F-4D97-AF65-F5344CB8AC3E}">
        <p14:creationId xmlns:p14="http://schemas.microsoft.com/office/powerpoint/2010/main" val="436777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p:spPr>
        <p:txBody>
          <a:bodyPr/>
          <a:lstStyle/>
          <a:p>
            <a:pPr eaLnBrk="1" hangingPunct="1"/>
            <a:endParaRPr lang="en-US"/>
          </a:p>
        </p:txBody>
      </p:sp>
      <p:sp>
        <p:nvSpPr>
          <p:cNvPr id="126980" name="Slide Number Placeholder 3"/>
          <p:cNvSpPr>
            <a:spLocks noGrp="1"/>
          </p:cNvSpPr>
          <p:nvPr>
            <p:ph type="sldNum" sz="quarter" idx="5"/>
          </p:nvPr>
        </p:nvSpPr>
        <p:spPr>
          <a:noFill/>
        </p:spPr>
        <p:txBody>
          <a:bodyPr/>
          <a:lstStyle/>
          <a:p>
            <a:fld id="{5C4A34CD-77A5-4449-B80A-1A0EA7E6B3CA}" type="slidenum">
              <a:rPr lang="en-CA"/>
              <a:pPr/>
              <a:t>15</a:t>
            </a:fld>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p:spPr>
        <p:txBody>
          <a:bodyPr/>
          <a:lstStyle/>
          <a:p>
            <a:pPr eaLnBrk="1" hangingPunct="1"/>
            <a:endParaRPr lang="en-US"/>
          </a:p>
        </p:txBody>
      </p:sp>
      <p:sp>
        <p:nvSpPr>
          <p:cNvPr id="129028" name="Slide Number Placeholder 3"/>
          <p:cNvSpPr>
            <a:spLocks noGrp="1"/>
          </p:cNvSpPr>
          <p:nvPr>
            <p:ph type="sldNum" sz="quarter" idx="5"/>
          </p:nvPr>
        </p:nvSpPr>
        <p:spPr>
          <a:noFill/>
        </p:spPr>
        <p:txBody>
          <a:bodyPr/>
          <a:lstStyle/>
          <a:p>
            <a:fld id="{46C8E2F9-6E13-4F1B-AC44-FD3802B0DA19}" type="slidenum">
              <a:rPr lang="en-CA"/>
              <a:pPr/>
              <a:t>18</a:t>
            </a:fld>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p:spPr>
        <p:txBody>
          <a:bodyPr/>
          <a:lstStyle/>
          <a:p>
            <a:pPr eaLnBrk="1" hangingPunct="1"/>
            <a:endParaRPr lang="en-US"/>
          </a:p>
        </p:txBody>
      </p:sp>
      <p:sp>
        <p:nvSpPr>
          <p:cNvPr id="128004" name="Slide Number Placeholder 3"/>
          <p:cNvSpPr>
            <a:spLocks noGrp="1"/>
          </p:cNvSpPr>
          <p:nvPr>
            <p:ph type="sldNum" sz="quarter" idx="5"/>
          </p:nvPr>
        </p:nvSpPr>
        <p:spPr>
          <a:noFill/>
        </p:spPr>
        <p:txBody>
          <a:bodyPr/>
          <a:lstStyle/>
          <a:p>
            <a:fld id="{9DFEF10C-A026-4636-A0EC-37F68CF21D64}" type="slidenum">
              <a:rPr lang="en-CA"/>
              <a:pPr/>
              <a:t>19</a:t>
            </a:fld>
            <a:endParaRPr lang="en-CA"/>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down here? Usually we put the function definitions in another place just like ordinary function prototypes at the top and definitions after main.</a:t>
            </a:r>
          </a:p>
        </p:txBody>
      </p:sp>
      <p:sp>
        <p:nvSpPr>
          <p:cNvPr id="4" name="Slide Number Placeholder 3"/>
          <p:cNvSpPr>
            <a:spLocks noGrp="1"/>
          </p:cNvSpPr>
          <p:nvPr>
            <p:ph type="sldNum" sz="quarter" idx="5"/>
          </p:nvPr>
        </p:nvSpPr>
        <p:spPr/>
        <p:txBody>
          <a:bodyPr/>
          <a:lstStyle/>
          <a:p>
            <a:fld id="{4BFB89C1-02E7-473E-9EBA-AD4BD47714F0}" type="slidenum">
              <a:rPr lang="en-CA" smtClean="0"/>
              <a:pPr/>
              <a:t>20</a:t>
            </a:fld>
            <a:endParaRPr lang="en-CA"/>
          </a:p>
        </p:txBody>
      </p:sp>
    </p:spTree>
    <p:extLst>
      <p:ext uri="{BB962C8B-B14F-4D97-AF65-F5344CB8AC3E}">
        <p14:creationId xmlns:p14="http://schemas.microsoft.com/office/powerpoint/2010/main" val="1692948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p:spPr>
        <p:txBody>
          <a:bodyPr/>
          <a:lstStyle/>
          <a:p>
            <a:pPr eaLnBrk="1" hangingPunct="1"/>
            <a:endParaRPr lang="en-US"/>
          </a:p>
        </p:txBody>
      </p:sp>
      <p:sp>
        <p:nvSpPr>
          <p:cNvPr id="135172" name="Slide Number Placeholder 3"/>
          <p:cNvSpPr>
            <a:spLocks noGrp="1"/>
          </p:cNvSpPr>
          <p:nvPr>
            <p:ph type="sldNum" sz="quarter" idx="5"/>
          </p:nvPr>
        </p:nvSpPr>
        <p:spPr>
          <a:noFill/>
        </p:spPr>
        <p:txBody>
          <a:bodyPr/>
          <a:lstStyle/>
          <a:p>
            <a:fld id="{D59D1CF7-A3A7-462A-AB5E-DAEFB2DAC9C0}" type="slidenum">
              <a:rPr lang="en-CA"/>
              <a:pPr/>
              <a:t>22</a:t>
            </a:fld>
            <a:endParaRPr lang="en-CA"/>
          </a:p>
        </p:txBody>
      </p:sp>
    </p:spTree>
    <p:extLst>
      <p:ext uri="{BB962C8B-B14F-4D97-AF65-F5344CB8AC3E}">
        <p14:creationId xmlns:p14="http://schemas.microsoft.com/office/powerpoint/2010/main" val="28070656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p:spPr>
        <p:txBody>
          <a:bodyPr/>
          <a:lstStyle/>
          <a:p>
            <a:pPr eaLnBrk="1" hangingPunct="1"/>
            <a:endParaRPr lang="en-US"/>
          </a:p>
        </p:txBody>
      </p:sp>
      <p:sp>
        <p:nvSpPr>
          <p:cNvPr id="135172" name="Slide Number Placeholder 3"/>
          <p:cNvSpPr>
            <a:spLocks noGrp="1"/>
          </p:cNvSpPr>
          <p:nvPr>
            <p:ph type="sldNum" sz="quarter" idx="5"/>
          </p:nvPr>
        </p:nvSpPr>
        <p:spPr>
          <a:noFill/>
        </p:spPr>
        <p:txBody>
          <a:bodyPr/>
          <a:lstStyle/>
          <a:p>
            <a:fld id="{D59D1CF7-A3A7-462A-AB5E-DAEFB2DAC9C0}" type="slidenum">
              <a:rPr lang="en-CA"/>
              <a:pPr/>
              <a:t>25</a:t>
            </a:fld>
            <a:endParaRPr lang="en-CA"/>
          </a:p>
        </p:txBody>
      </p:sp>
    </p:spTree>
    <p:extLst>
      <p:ext uri="{BB962C8B-B14F-4D97-AF65-F5344CB8AC3E}">
        <p14:creationId xmlns:p14="http://schemas.microsoft.com/office/powerpoint/2010/main" val="25114481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p:spPr>
        <p:txBody>
          <a:bodyPr/>
          <a:lstStyle/>
          <a:p>
            <a:pPr eaLnBrk="1" hangingPunct="1"/>
            <a:endParaRPr lang="en-US"/>
          </a:p>
        </p:txBody>
      </p:sp>
      <p:sp>
        <p:nvSpPr>
          <p:cNvPr id="133124" name="Slide Number Placeholder 3"/>
          <p:cNvSpPr>
            <a:spLocks noGrp="1"/>
          </p:cNvSpPr>
          <p:nvPr>
            <p:ph type="sldNum" sz="quarter" idx="5"/>
          </p:nvPr>
        </p:nvSpPr>
        <p:spPr>
          <a:noFill/>
        </p:spPr>
        <p:txBody>
          <a:bodyPr/>
          <a:lstStyle/>
          <a:p>
            <a:fld id="{8A9C5D86-528A-4B5D-BF70-32D6565CC7BE}" type="slidenum">
              <a:rPr lang="en-CA"/>
              <a:pPr/>
              <a:t>27</a:t>
            </a:fld>
            <a:endParaRPr lang="en-CA"/>
          </a:p>
        </p:txBody>
      </p:sp>
    </p:spTree>
    <p:extLst>
      <p:ext uri="{BB962C8B-B14F-4D97-AF65-F5344CB8AC3E}">
        <p14:creationId xmlns:p14="http://schemas.microsoft.com/office/powerpoint/2010/main" val="34885235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ln/>
        </p:spPr>
      </p:sp>
      <p:sp>
        <p:nvSpPr>
          <p:cNvPr id="139267" name="Notes Placeholder 2"/>
          <p:cNvSpPr>
            <a:spLocks noGrp="1"/>
          </p:cNvSpPr>
          <p:nvPr>
            <p:ph type="body" idx="1"/>
          </p:nvPr>
        </p:nvSpPr>
        <p:spPr>
          <a:noFill/>
          <a:ln/>
        </p:spPr>
        <p:txBody>
          <a:bodyPr/>
          <a:lstStyle/>
          <a:p>
            <a:pPr eaLnBrk="1" hangingPunct="1"/>
            <a:endParaRPr lang="en-US"/>
          </a:p>
        </p:txBody>
      </p:sp>
      <p:sp>
        <p:nvSpPr>
          <p:cNvPr id="139268" name="Slide Number Placeholder 3"/>
          <p:cNvSpPr>
            <a:spLocks noGrp="1"/>
          </p:cNvSpPr>
          <p:nvPr>
            <p:ph type="sldNum" sz="quarter" idx="5"/>
          </p:nvPr>
        </p:nvSpPr>
        <p:spPr>
          <a:noFill/>
        </p:spPr>
        <p:txBody>
          <a:bodyPr/>
          <a:lstStyle/>
          <a:p>
            <a:fld id="{1C60C480-9472-4478-B7D2-FC9346D5AA35}" type="slidenum">
              <a:rPr lang="en-CA"/>
              <a:pPr/>
              <a:t>29</a:t>
            </a:fld>
            <a:endParaRPr lang="en-CA"/>
          </a:p>
        </p:txBody>
      </p:sp>
    </p:spTree>
    <p:extLst>
      <p:ext uri="{BB962C8B-B14F-4D97-AF65-F5344CB8AC3E}">
        <p14:creationId xmlns:p14="http://schemas.microsoft.com/office/powerpoint/2010/main" val="329612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a:ln/>
        </p:spPr>
      </p:sp>
      <p:sp>
        <p:nvSpPr>
          <p:cNvPr id="136195" name="Notes Placeholder 2"/>
          <p:cNvSpPr>
            <a:spLocks noGrp="1"/>
          </p:cNvSpPr>
          <p:nvPr>
            <p:ph type="body" idx="1"/>
          </p:nvPr>
        </p:nvSpPr>
        <p:spPr>
          <a:noFill/>
          <a:ln/>
        </p:spPr>
        <p:txBody>
          <a:bodyPr/>
          <a:lstStyle/>
          <a:p>
            <a:pPr eaLnBrk="1" hangingPunct="1"/>
            <a:r>
              <a:rPr lang="en-US" dirty="0"/>
              <a:t>Let’s fix this to protect against bad data.</a:t>
            </a:r>
          </a:p>
        </p:txBody>
      </p:sp>
      <p:sp>
        <p:nvSpPr>
          <p:cNvPr id="136196" name="Slide Number Placeholder 3"/>
          <p:cNvSpPr>
            <a:spLocks noGrp="1"/>
          </p:cNvSpPr>
          <p:nvPr>
            <p:ph type="sldNum" sz="quarter" idx="5"/>
          </p:nvPr>
        </p:nvSpPr>
        <p:spPr>
          <a:noFill/>
        </p:spPr>
        <p:txBody>
          <a:bodyPr/>
          <a:lstStyle/>
          <a:p>
            <a:fld id="{102F14F9-0698-4027-9606-60C41D812F5A}" type="slidenum">
              <a:rPr lang="en-CA"/>
              <a:pPr/>
              <a:t>31</a:t>
            </a:fld>
            <a:endParaRPr lang="en-CA"/>
          </a:p>
        </p:txBody>
      </p:sp>
    </p:spTree>
    <p:extLst>
      <p:ext uri="{BB962C8B-B14F-4D97-AF65-F5344CB8AC3E}">
        <p14:creationId xmlns:p14="http://schemas.microsoft.com/office/powerpoint/2010/main" val="1759469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bb611a5f34_0_46:notes"/>
          <p:cNvSpPr>
            <a:spLocks noGrp="1" noRot="1" noChangeAspect="1"/>
          </p:cNvSpPr>
          <p:nvPr>
            <p:ph type="sldImg" idx="2"/>
          </p:nvPr>
        </p:nvSpPr>
        <p:spPr>
          <a:xfrm>
            <a:off x="1173163" y="72072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bb611a5f34_0_46:notes"/>
          <p:cNvSpPr txBox="1">
            <a:spLocks noGrp="1"/>
          </p:cNvSpPr>
          <p:nvPr>
            <p:ph type="body" idx="1"/>
          </p:nvPr>
        </p:nvSpPr>
        <p:spPr>
          <a:xfrm>
            <a:off x="715617" y="4569137"/>
            <a:ext cx="5724939" cy="4328656"/>
          </a:xfrm>
          <a:prstGeom prst="rect">
            <a:avLst/>
          </a:prstGeom>
        </p:spPr>
        <p:txBody>
          <a:bodyPr spcFirstLastPara="1" wrap="square" lIns="94835" tIns="94835" rIns="94835" bIns="94835" anchor="t" anchorCtr="0">
            <a:noAutofit/>
          </a:bodyPr>
          <a:lstStyle/>
          <a:p>
            <a:pPr>
              <a:spcBef>
                <a:spcPts val="0"/>
              </a:spcBef>
              <a:spcAft>
                <a:spcPts val="0"/>
              </a:spcAft>
            </a:pPr>
            <a:r>
              <a:rPr lang="en"/>
              <a:t>As a convention, we use capitals to start a pointer type name to differentiate them from other variables.</a:t>
            </a:r>
            <a:endParaRPr/>
          </a:p>
        </p:txBody>
      </p:sp>
    </p:spTree>
    <p:extLst>
      <p:ext uri="{BB962C8B-B14F-4D97-AF65-F5344CB8AC3E}">
        <p14:creationId xmlns:p14="http://schemas.microsoft.com/office/powerpoint/2010/main" val="31103788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fix it!</a:t>
            </a:r>
          </a:p>
        </p:txBody>
      </p:sp>
      <p:sp>
        <p:nvSpPr>
          <p:cNvPr id="4" name="Slide Number Placeholder 3"/>
          <p:cNvSpPr>
            <a:spLocks noGrp="1"/>
          </p:cNvSpPr>
          <p:nvPr>
            <p:ph type="sldNum" sz="quarter" idx="5"/>
          </p:nvPr>
        </p:nvSpPr>
        <p:spPr/>
        <p:txBody>
          <a:bodyPr/>
          <a:lstStyle/>
          <a:p>
            <a:fld id="{4BFB89C1-02E7-473E-9EBA-AD4BD47714F0}" type="slidenum">
              <a:rPr lang="en-CA" smtClean="0"/>
              <a:pPr/>
              <a:t>32</a:t>
            </a:fld>
            <a:endParaRPr lang="en-CA"/>
          </a:p>
        </p:txBody>
      </p:sp>
    </p:spTree>
    <p:extLst>
      <p:ext uri="{BB962C8B-B14F-4D97-AF65-F5344CB8AC3E}">
        <p14:creationId xmlns:p14="http://schemas.microsoft.com/office/powerpoint/2010/main" val="17762642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p:spPr>
        <p:txBody>
          <a:bodyPr/>
          <a:lstStyle/>
          <a:p>
            <a:pPr eaLnBrk="1" hangingPunct="1"/>
            <a:endParaRPr lang="en-US"/>
          </a:p>
        </p:txBody>
      </p:sp>
      <p:sp>
        <p:nvSpPr>
          <p:cNvPr id="137220" name="Slide Number Placeholder 3"/>
          <p:cNvSpPr>
            <a:spLocks noGrp="1"/>
          </p:cNvSpPr>
          <p:nvPr>
            <p:ph type="sldNum" sz="quarter" idx="5"/>
          </p:nvPr>
        </p:nvSpPr>
        <p:spPr>
          <a:noFill/>
        </p:spPr>
        <p:txBody>
          <a:bodyPr/>
          <a:lstStyle/>
          <a:p>
            <a:fld id="{BB94F5E7-2A51-4E12-B4E2-F3ACA2E20B72}" type="slidenum">
              <a:rPr lang="en-CA"/>
              <a:pPr/>
              <a:t>33</a:t>
            </a:fld>
            <a:endParaRPr lang="en-CA"/>
          </a:p>
        </p:txBody>
      </p:sp>
    </p:spTree>
    <p:extLst>
      <p:ext uri="{BB962C8B-B14F-4D97-AF65-F5344CB8AC3E}">
        <p14:creationId xmlns:p14="http://schemas.microsoft.com/office/powerpoint/2010/main" val="2155669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a:ln/>
        </p:spPr>
        <p:txBody>
          <a:bodyPr/>
          <a:lstStyle/>
          <a:p>
            <a:pPr eaLnBrk="1" hangingPunct="1"/>
            <a:r>
              <a:rPr lang="en-US" dirty="0"/>
              <a:t>Draw the picture on the board. </a:t>
            </a:r>
          </a:p>
        </p:txBody>
      </p:sp>
      <p:sp>
        <p:nvSpPr>
          <p:cNvPr id="142340" name="Slide Number Placeholder 3"/>
          <p:cNvSpPr>
            <a:spLocks noGrp="1"/>
          </p:cNvSpPr>
          <p:nvPr>
            <p:ph type="sldNum" sz="quarter" idx="5"/>
          </p:nvPr>
        </p:nvSpPr>
        <p:spPr>
          <a:noFill/>
        </p:spPr>
        <p:txBody>
          <a:bodyPr/>
          <a:lstStyle/>
          <a:p>
            <a:fld id="{46A1C12B-D8EA-49C8-9B2B-9094623B2F49}" type="slidenum">
              <a:rPr lang="en-CA"/>
              <a:pPr/>
              <a:t>34</a:t>
            </a:fld>
            <a:endParaRPr lang="en-CA"/>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a:ln/>
        </p:spPr>
        <p:txBody>
          <a:bodyPr/>
          <a:lstStyle/>
          <a:p>
            <a:pPr eaLnBrk="1" hangingPunct="1"/>
            <a:r>
              <a:rPr lang="en-US" dirty="0"/>
              <a:t>Draw the picture on the board. </a:t>
            </a:r>
          </a:p>
        </p:txBody>
      </p:sp>
      <p:sp>
        <p:nvSpPr>
          <p:cNvPr id="142340" name="Slide Number Placeholder 3"/>
          <p:cNvSpPr>
            <a:spLocks noGrp="1"/>
          </p:cNvSpPr>
          <p:nvPr>
            <p:ph type="sldNum" sz="quarter" idx="5"/>
          </p:nvPr>
        </p:nvSpPr>
        <p:spPr>
          <a:noFill/>
        </p:spPr>
        <p:txBody>
          <a:bodyPr/>
          <a:lstStyle/>
          <a:p>
            <a:fld id="{46A1C12B-D8EA-49C8-9B2B-9094623B2F49}" type="slidenum">
              <a:rPr lang="en-CA"/>
              <a:pPr/>
              <a:t>35</a:t>
            </a:fld>
            <a:endParaRPr lang="en-CA"/>
          </a:p>
        </p:txBody>
      </p:sp>
    </p:spTree>
    <p:extLst>
      <p:ext uri="{BB962C8B-B14F-4D97-AF65-F5344CB8AC3E}">
        <p14:creationId xmlns:p14="http://schemas.microsoft.com/office/powerpoint/2010/main" val="39479595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p:cNvSpPr>
            <a:spLocks noGrp="1" noRot="1" noChangeAspect="1" noTextEdit="1"/>
          </p:cNvSpPr>
          <p:nvPr>
            <p:ph type="sldImg"/>
          </p:nvPr>
        </p:nvSpPr>
        <p:spPr>
          <a:ln/>
        </p:spPr>
      </p:sp>
      <p:sp>
        <p:nvSpPr>
          <p:cNvPr id="180227" name="Notes Placeholder 2"/>
          <p:cNvSpPr>
            <a:spLocks noGrp="1"/>
          </p:cNvSpPr>
          <p:nvPr>
            <p:ph type="body" idx="1"/>
          </p:nvPr>
        </p:nvSpPr>
        <p:spPr>
          <a:noFill/>
          <a:ln/>
        </p:spPr>
        <p:txBody>
          <a:bodyPr/>
          <a:lstStyle/>
          <a:p>
            <a:pPr eaLnBrk="1" hangingPunct="1"/>
            <a:endParaRPr lang="en-US"/>
          </a:p>
        </p:txBody>
      </p:sp>
      <p:sp>
        <p:nvSpPr>
          <p:cNvPr id="180228" name="Slide Number Placeholder 3"/>
          <p:cNvSpPr>
            <a:spLocks noGrp="1"/>
          </p:cNvSpPr>
          <p:nvPr>
            <p:ph type="sldNum" sz="quarter" idx="5"/>
          </p:nvPr>
        </p:nvSpPr>
        <p:spPr>
          <a:noFill/>
        </p:spPr>
        <p:txBody>
          <a:bodyPr/>
          <a:lstStyle/>
          <a:p>
            <a:fld id="{DDBE5AD9-DF46-4EAC-88D2-E2EC5E8F23C6}" type="slidenum">
              <a:rPr lang="en-CA"/>
              <a:pPr/>
              <a:t>36</a:t>
            </a:fld>
            <a:endParaRPr lang="en-CA"/>
          </a:p>
        </p:txBody>
      </p:sp>
    </p:spTree>
    <p:extLst>
      <p:ext uri="{BB962C8B-B14F-4D97-AF65-F5344CB8AC3E}">
        <p14:creationId xmlns:p14="http://schemas.microsoft.com/office/powerpoint/2010/main" val="22055004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p:cNvSpPr>
            <a:spLocks noGrp="1" noRot="1" noChangeAspect="1" noTextEdit="1"/>
          </p:cNvSpPr>
          <p:nvPr>
            <p:ph type="sldImg"/>
          </p:nvPr>
        </p:nvSpPr>
        <p:spPr>
          <a:ln/>
        </p:spPr>
      </p:sp>
      <p:sp>
        <p:nvSpPr>
          <p:cNvPr id="180227" name="Notes Placeholder 2"/>
          <p:cNvSpPr>
            <a:spLocks noGrp="1"/>
          </p:cNvSpPr>
          <p:nvPr>
            <p:ph type="body" idx="1"/>
          </p:nvPr>
        </p:nvSpPr>
        <p:spPr>
          <a:noFill/>
          <a:ln/>
        </p:spPr>
        <p:txBody>
          <a:bodyPr/>
          <a:lstStyle/>
          <a:p>
            <a:pPr eaLnBrk="1" hangingPunct="1"/>
            <a:endParaRPr lang="en-US"/>
          </a:p>
        </p:txBody>
      </p:sp>
      <p:sp>
        <p:nvSpPr>
          <p:cNvPr id="180228" name="Slide Number Placeholder 3"/>
          <p:cNvSpPr>
            <a:spLocks noGrp="1"/>
          </p:cNvSpPr>
          <p:nvPr>
            <p:ph type="sldNum" sz="quarter" idx="5"/>
          </p:nvPr>
        </p:nvSpPr>
        <p:spPr>
          <a:noFill/>
        </p:spPr>
        <p:txBody>
          <a:bodyPr/>
          <a:lstStyle/>
          <a:p>
            <a:fld id="{DDBE5AD9-DF46-4EAC-88D2-E2EC5E8F23C6}" type="slidenum">
              <a:rPr lang="en-CA"/>
              <a:pPr/>
              <a:t>37</a:t>
            </a:fld>
            <a:endParaRPr lang="en-CA"/>
          </a:p>
        </p:txBody>
      </p:sp>
    </p:spTree>
    <p:extLst>
      <p:ext uri="{BB962C8B-B14F-4D97-AF65-F5344CB8AC3E}">
        <p14:creationId xmlns:p14="http://schemas.microsoft.com/office/powerpoint/2010/main" val="1649515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p:cNvSpPr>
            <a:spLocks noGrp="1" noRot="1" noChangeAspect="1" noTextEdit="1"/>
          </p:cNvSpPr>
          <p:nvPr>
            <p:ph type="sldImg"/>
          </p:nvPr>
        </p:nvSpPr>
        <p:spPr>
          <a:ln/>
        </p:spPr>
      </p:sp>
      <p:sp>
        <p:nvSpPr>
          <p:cNvPr id="180227" name="Notes Placeholder 2"/>
          <p:cNvSpPr>
            <a:spLocks noGrp="1"/>
          </p:cNvSpPr>
          <p:nvPr>
            <p:ph type="body" idx="1"/>
          </p:nvPr>
        </p:nvSpPr>
        <p:spPr>
          <a:noFill/>
          <a:ln/>
        </p:spPr>
        <p:txBody>
          <a:bodyPr/>
          <a:lstStyle/>
          <a:p>
            <a:pPr eaLnBrk="1" hangingPunct="1"/>
            <a:endParaRPr lang="en-US"/>
          </a:p>
        </p:txBody>
      </p:sp>
      <p:sp>
        <p:nvSpPr>
          <p:cNvPr id="180228" name="Slide Number Placeholder 3"/>
          <p:cNvSpPr>
            <a:spLocks noGrp="1"/>
          </p:cNvSpPr>
          <p:nvPr>
            <p:ph type="sldNum" sz="quarter" idx="5"/>
          </p:nvPr>
        </p:nvSpPr>
        <p:spPr>
          <a:noFill/>
        </p:spPr>
        <p:txBody>
          <a:bodyPr/>
          <a:lstStyle/>
          <a:p>
            <a:fld id="{DDBE5AD9-DF46-4EAC-88D2-E2EC5E8F23C6}" type="slidenum">
              <a:rPr lang="en-CA"/>
              <a:pPr/>
              <a:t>38</a:t>
            </a:fld>
            <a:endParaRPr lang="en-CA"/>
          </a:p>
        </p:txBody>
      </p:sp>
    </p:spTree>
    <p:extLst>
      <p:ext uri="{BB962C8B-B14F-4D97-AF65-F5344CB8AC3E}">
        <p14:creationId xmlns:p14="http://schemas.microsoft.com/office/powerpoint/2010/main" val="7872485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p:cNvSpPr>
            <a:spLocks noGrp="1" noRot="1" noChangeAspect="1" noTextEdit="1"/>
          </p:cNvSpPr>
          <p:nvPr>
            <p:ph type="sldImg"/>
          </p:nvPr>
        </p:nvSpPr>
        <p:spPr>
          <a:ln/>
        </p:spPr>
      </p:sp>
      <p:sp>
        <p:nvSpPr>
          <p:cNvPr id="180227" name="Notes Placeholder 2"/>
          <p:cNvSpPr>
            <a:spLocks noGrp="1"/>
          </p:cNvSpPr>
          <p:nvPr>
            <p:ph type="body" idx="1"/>
          </p:nvPr>
        </p:nvSpPr>
        <p:spPr>
          <a:noFill/>
          <a:ln/>
        </p:spPr>
        <p:txBody>
          <a:bodyPr/>
          <a:lstStyle/>
          <a:p>
            <a:pPr eaLnBrk="1" hangingPunct="1"/>
            <a:endParaRPr lang="en-US"/>
          </a:p>
        </p:txBody>
      </p:sp>
      <p:sp>
        <p:nvSpPr>
          <p:cNvPr id="180228" name="Slide Number Placeholder 3"/>
          <p:cNvSpPr>
            <a:spLocks noGrp="1"/>
          </p:cNvSpPr>
          <p:nvPr>
            <p:ph type="sldNum" sz="quarter" idx="5"/>
          </p:nvPr>
        </p:nvSpPr>
        <p:spPr>
          <a:noFill/>
        </p:spPr>
        <p:txBody>
          <a:bodyPr/>
          <a:lstStyle/>
          <a:p>
            <a:fld id="{DDBE5AD9-DF46-4EAC-88D2-E2EC5E8F23C6}" type="slidenum">
              <a:rPr lang="en-CA"/>
              <a:pPr/>
              <a:t>39</a:t>
            </a:fld>
            <a:endParaRPr lang="en-CA"/>
          </a:p>
        </p:txBody>
      </p:sp>
    </p:spTree>
    <p:extLst>
      <p:ext uri="{BB962C8B-B14F-4D97-AF65-F5344CB8AC3E}">
        <p14:creationId xmlns:p14="http://schemas.microsoft.com/office/powerpoint/2010/main" val="13431212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p:cNvSpPr>
            <a:spLocks noGrp="1" noRot="1" noChangeAspect="1" noTextEdit="1"/>
          </p:cNvSpPr>
          <p:nvPr>
            <p:ph type="sldImg"/>
          </p:nvPr>
        </p:nvSpPr>
        <p:spPr>
          <a:ln/>
        </p:spPr>
      </p:sp>
      <p:sp>
        <p:nvSpPr>
          <p:cNvPr id="180227" name="Notes Placeholder 2"/>
          <p:cNvSpPr>
            <a:spLocks noGrp="1"/>
          </p:cNvSpPr>
          <p:nvPr>
            <p:ph type="body" idx="1"/>
          </p:nvPr>
        </p:nvSpPr>
        <p:spPr>
          <a:noFill/>
          <a:ln/>
        </p:spPr>
        <p:txBody>
          <a:bodyPr/>
          <a:lstStyle/>
          <a:p>
            <a:pPr eaLnBrk="1" hangingPunct="1"/>
            <a:endParaRPr lang="en-US"/>
          </a:p>
        </p:txBody>
      </p:sp>
      <p:sp>
        <p:nvSpPr>
          <p:cNvPr id="180228" name="Slide Number Placeholder 3"/>
          <p:cNvSpPr>
            <a:spLocks noGrp="1"/>
          </p:cNvSpPr>
          <p:nvPr>
            <p:ph type="sldNum" sz="quarter" idx="5"/>
          </p:nvPr>
        </p:nvSpPr>
        <p:spPr>
          <a:noFill/>
        </p:spPr>
        <p:txBody>
          <a:bodyPr/>
          <a:lstStyle/>
          <a:p>
            <a:fld id="{DDBE5AD9-DF46-4EAC-88D2-E2EC5E8F23C6}" type="slidenum">
              <a:rPr lang="en-CA"/>
              <a:pPr/>
              <a:t>40</a:t>
            </a:fld>
            <a:endParaRPr lang="en-CA"/>
          </a:p>
        </p:txBody>
      </p:sp>
    </p:spTree>
    <p:extLst>
      <p:ext uri="{BB962C8B-B14F-4D97-AF65-F5344CB8AC3E}">
        <p14:creationId xmlns:p14="http://schemas.microsoft.com/office/powerpoint/2010/main" val="23581328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C8FF8504-26D5-456F-B1A5-A73969D6BA7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2B59076-9F6C-42F4-AE86-3D1CB65BD428}" type="slidenum">
              <a:rPr lang="en-CA" altLang="en-US" smtClean="0"/>
              <a:pPr/>
              <a:t>53</a:t>
            </a:fld>
            <a:endParaRPr lang="en-CA" altLang="en-US"/>
          </a:p>
        </p:txBody>
      </p:sp>
      <p:sp>
        <p:nvSpPr>
          <p:cNvPr id="84995" name="Rectangle 2">
            <a:extLst>
              <a:ext uri="{FF2B5EF4-FFF2-40B4-BE49-F238E27FC236}">
                <a16:creationId xmlns:a16="http://schemas.microsoft.com/office/drawing/2014/main" id="{05F34205-7B71-47B9-A376-B953A3E8376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6" name="Rectangle 3">
            <a:extLst>
              <a:ext uri="{FF2B5EF4-FFF2-40B4-BE49-F238E27FC236}">
                <a16:creationId xmlns:a16="http://schemas.microsoft.com/office/drawing/2014/main" id="{E1EFE46C-CA3B-4304-A647-91795903A1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490189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bb611a5f34_0_52:notes"/>
          <p:cNvSpPr>
            <a:spLocks noGrp="1" noRot="1" noChangeAspect="1"/>
          </p:cNvSpPr>
          <p:nvPr>
            <p:ph type="sldImg" idx="2"/>
          </p:nvPr>
        </p:nvSpPr>
        <p:spPr>
          <a:xfrm>
            <a:off x="1173163" y="72072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bb611a5f34_0_52:notes"/>
          <p:cNvSpPr txBox="1">
            <a:spLocks noGrp="1"/>
          </p:cNvSpPr>
          <p:nvPr>
            <p:ph type="body" idx="1"/>
          </p:nvPr>
        </p:nvSpPr>
        <p:spPr>
          <a:xfrm>
            <a:off x="715617" y="4569137"/>
            <a:ext cx="5724939" cy="4328656"/>
          </a:xfrm>
          <a:prstGeom prst="rect">
            <a:avLst/>
          </a:prstGeom>
        </p:spPr>
        <p:txBody>
          <a:bodyPr spcFirstLastPara="1" wrap="square" lIns="94835" tIns="94835" rIns="94835" bIns="94835" anchor="t" anchorCtr="0">
            <a:noAutofit/>
          </a:bodyPr>
          <a:lstStyle/>
          <a:p>
            <a:pPr>
              <a:spcBef>
                <a:spcPts val="0"/>
              </a:spcBef>
              <a:spcAft>
                <a:spcPts val="0"/>
              </a:spcAft>
            </a:pPr>
            <a:endParaRPr/>
          </a:p>
        </p:txBody>
      </p:sp>
    </p:spTree>
    <p:extLst>
      <p:ext uri="{BB962C8B-B14F-4D97-AF65-F5344CB8AC3E}">
        <p14:creationId xmlns:p14="http://schemas.microsoft.com/office/powerpoint/2010/main" val="4787979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76DC27AA-CA12-4706-ADAC-EFCB5E8BA1C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F225DEF-87C9-49A8-8E29-F1446A725C4F}" type="slidenum">
              <a:rPr lang="en-CA" altLang="en-US" smtClean="0"/>
              <a:pPr/>
              <a:t>61</a:t>
            </a:fld>
            <a:endParaRPr lang="en-CA" altLang="en-US"/>
          </a:p>
        </p:txBody>
      </p:sp>
      <p:sp>
        <p:nvSpPr>
          <p:cNvPr id="61443" name="Rectangle 2">
            <a:extLst>
              <a:ext uri="{FF2B5EF4-FFF2-40B4-BE49-F238E27FC236}">
                <a16:creationId xmlns:a16="http://schemas.microsoft.com/office/drawing/2014/main" id="{F803A338-E37F-4B1B-A5F2-0BF3337DE05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4" name="Rectangle 3">
            <a:extLst>
              <a:ext uri="{FF2B5EF4-FFF2-40B4-BE49-F238E27FC236}">
                <a16:creationId xmlns:a16="http://schemas.microsoft.com/office/drawing/2014/main" id="{539EC4FA-5851-4FDA-9209-96E66214EA1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2536083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5B0951FC-178B-44FF-A357-E84077CDE69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BE39A9D-B1FB-43E1-8EC0-9F404548B14C}" type="slidenum">
              <a:rPr lang="en-CA" altLang="en-US" smtClean="0"/>
              <a:pPr/>
              <a:t>63</a:t>
            </a:fld>
            <a:endParaRPr lang="en-CA" altLang="en-US"/>
          </a:p>
        </p:txBody>
      </p:sp>
      <p:sp>
        <p:nvSpPr>
          <p:cNvPr id="70659" name="Rectangle 2">
            <a:extLst>
              <a:ext uri="{FF2B5EF4-FFF2-40B4-BE49-F238E27FC236}">
                <a16:creationId xmlns:a16="http://schemas.microsoft.com/office/drawing/2014/main" id="{F07C175E-BD13-4913-9718-70687AA746C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0" name="Rectangle 3">
            <a:extLst>
              <a:ext uri="{FF2B5EF4-FFF2-40B4-BE49-F238E27FC236}">
                <a16:creationId xmlns:a16="http://schemas.microsoft.com/office/drawing/2014/main" id="{8B682314-940B-4E67-977A-A1A68A373FD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D50ECA23-3FF1-4724-9971-B05202D195D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5A954B5-9DD1-47D2-A7B8-760A88A505BD}" type="slidenum">
              <a:rPr lang="en-CA" altLang="en-US" smtClean="0"/>
              <a:pPr/>
              <a:t>64</a:t>
            </a:fld>
            <a:endParaRPr lang="en-CA" altLang="en-US"/>
          </a:p>
        </p:txBody>
      </p:sp>
      <p:sp>
        <p:nvSpPr>
          <p:cNvPr id="72707" name="Rectangle 2">
            <a:extLst>
              <a:ext uri="{FF2B5EF4-FFF2-40B4-BE49-F238E27FC236}">
                <a16:creationId xmlns:a16="http://schemas.microsoft.com/office/drawing/2014/main" id="{65FE44EF-1EAF-4574-94A7-96F3FE8009D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8" name="Rectangle 3">
            <a:extLst>
              <a:ext uri="{FF2B5EF4-FFF2-40B4-BE49-F238E27FC236}">
                <a16:creationId xmlns:a16="http://schemas.microsoft.com/office/drawing/2014/main" id="{15CCA31D-021D-43FA-9657-FAE834531C5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C8FF8504-26D5-456F-B1A5-A73969D6BA7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2B59076-9F6C-42F4-AE86-3D1CB65BD428}" type="slidenum">
              <a:rPr lang="en-CA" altLang="en-US" smtClean="0"/>
              <a:pPr/>
              <a:t>66</a:t>
            </a:fld>
            <a:endParaRPr lang="en-CA" altLang="en-US"/>
          </a:p>
        </p:txBody>
      </p:sp>
      <p:sp>
        <p:nvSpPr>
          <p:cNvPr id="84995" name="Rectangle 2">
            <a:extLst>
              <a:ext uri="{FF2B5EF4-FFF2-40B4-BE49-F238E27FC236}">
                <a16:creationId xmlns:a16="http://schemas.microsoft.com/office/drawing/2014/main" id="{05F34205-7B71-47B9-A376-B953A3E8376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6" name="Rectangle 3">
            <a:extLst>
              <a:ext uri="{FF2B5EF4-FFF2-40B4-BE49-F238E27FC236}">
                <a16:creationId xmlns:a16="http://schemas.microsoft.com/office/drawing/2014/main" id="{E1EFE46C-CA3B-4304-A647-91795903A1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6458918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bf109068de_1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bf109068de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types are not JUST values - they are the values combined with sets of basic operations defined on those values. So an int is not just, say, 5. It’s also the math operations we perform on them. One key thing about these built-in data types - we don’t really know how it is implemented. We don’t NEED to know, and even if you did, you wouldn’t use that information in a C++ program. They are examples of abstract data types.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Now, these abstract types are pretty intuitive, perfectly following the idea of procedural abstraction - we know what they do and how to use them without concerning ourselves with the details. Ideally, we want our own classes to work like that. It’d make them way easier to plug in and use in multiple contexts. We’ll need to design our classes in specific ways, but making our classes into ADTs makes them more intuitive and easier to modify.</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IN LAB: Write the alternative implementation of the BankAccount class.</a:t>
            </a: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c777645fb1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c777645f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is the BankAccount class that we wrote in lab! Everything we wrote there applies here.</a:t>
            </a: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c87741522f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c87741522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let’s discuss how procedural abstraction would apply for a class.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c87741522f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c87741522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c87741522f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c87741522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c87741522f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c87741522f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bb611a5f34_0_58:notes"/>
          <p:cNvSpPr>
            <a:spLocks noGrp="1" noRot="1" noChangeAspect="1"/>
          </p:cNvSpPr>
          <p:nvPr>
            <p:ph type="sldImg" idx="2"/>
          </p:nvPr>
        </p:nvSpPr>
        <p:spPr>
          <a:xfrm>
            <a:off x="1173163" y="72072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bb611a5f34_0_58:notes"/>
          <p:cNvSpPr txBox="1">
            <a:spLocks noGrp="1"/>
          </p:cNvSpPr>
          <p:nvPr>
            <p:ph type="body" idx="1"/>
          </p:nvPr>
        </p:nvSpPr>
        <p:spPr>
          <a:xfrm>
            <a:off x="715617" y="4569137"/>
            <a:ext cx="5724939" cy="4328656"/>
          </a:xfrm>
          <a:prstGeom prst="rect">
            <a:avLst/>
          </a:prstGeom>
        </p:spPr>
        <p:txBody>
          <a:bodyPr spcFirstLastPara="1" wrap="square" lIns="94835" tIns="94835" rIns="94835" bIns="94835" anchor="t" anchorCtr="0">
            <a:noAutofit/>
          </a:bodyPr>
          <a:lstStyle/>
          <a:p>
            <a:pPr>
              <a:spcBef>
                <a:spcPts val="0"/>
              </a:spcBef>
              <a:spcAft>
                <a:spcPts val="0"/>
              </a:spcAft>
            </a:pPr>
            <a:endParaRPr/>
          </a:p>
        </p:txBody>
      </p:sp>
    </p:spTree>
    <p:extLst>
      <p:ext uri="{BB962C8B-B14F-4D97-AF65-F5344CB8AC3E}">
        <p14:creationId xmlns:p14="http://schemas.microsoft.com/office/powerpoint/2010/main" val="4613913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c87741522f_0_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c87741522f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c87741522f_0_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c87741522f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These aren’t the only approaches - we’ll go over more in the coming chapters.</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87741522f_0_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87741522f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interface is the public scope of your program, essentially.</a:t>
            </a:r>
            <a:endParaRPr/>
          </a:p>
          <a:p>
            <a:pPr marL="0" lvl="0" indent="0" algn="l" rtl="0">
              <a:spcBef>
                <a:spcPts val="0"/>
              </a:spcBef>
              <a:spcAft>
                <a:spcPts val="0"/>
              </a:spcAft>
              <a:buNone/>
            </a:pPr>
            <a:endParaRPr/>
          </a:p>
          <a:p>
            <a:pPr marL="0" lvl="0" indent="0" algn="l" rtl="0">
              <a:spcBef>
                <a:spcPts val="0"/>
              </a:spcBef>
              <a:spcAft>
                <a:spcPts val="0"/>
              </a:spcAft>
              <a:buNone/>
            </a:pPr>
            <a:r>
              <a:rPr lang="en"/>
              <a:t>Again, this is that black box/procedural abstraction idea in practice. If you’ve written a good ADT, a programmer should know how to use the class, but they don’t need to know the particulars of HOW it works.</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afc9efc1f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afc9efc1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Now, a quick aside, since we’ll be covering this in a later class - in practice, you’ll be separating your interface and implementation into separate files - a .h for the interface and a .cpp for the implementation - and separating both out from the rest of your code. For now we’ll still include it in the same file as our main function, but begin to write your stuff with this implementation in mind.</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afc9efc1f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afc9efc1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Now, a quick aside, since we’ll be covering this in a later class - in practice, you’ll be separating your interface and implementation into separate files - a .h for the interface and a .cpp for the implementation - and separating both out from the rest of your code. For now we’ll still include it in the same file as our main function, but begin to write your stuff with this implementation in mind.</a:t>
            </a:r>
            <a:endParaRPr>
              <a:solidFill>
                <a:schemeClr val="dk1"/>
              </a:solidFill>
            </a:endParaRPr>
          </a:p>
        </p:txBody>
      </p:sp>
    </p:spTree>
    <p:extLst>
      <p:ext uri="{BB962C8B-B14F-4D97-AF65-F5344CB8AC3E}">
        <p14:creationId xmlns:p14="http://schemas.microsoft.com/office/powerpoint/2010/main" val="20302530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afc9efc1f_1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afc9efc1f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 that, of course, you should also make sure to include comments describing all of the functions and such.</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cafc9efc1f_1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cafc9efc1f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cafc9efc1f_1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cafc9efc1f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long as all of the files are included in the same folder, this will be covered.</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cafc9efc1f_1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cafc9efc1f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long as all of the files are included in the same folder, this will be covered.</a:t>
            </a:r>
            <a:endParaRPr/>
          </a:p>
        </p:txBody>
      </p:sp>
    </p:spTree>
    <p:extLst>
      <p:ext uri="{BB962C8B-B14F-4D97-AF65-F5344CB8AC3E}">
        <p14:creationId xmlns:p14="http://schemas.microsoft.com/office/powerpoint/2010/main" val="35341468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cafc9efc1f_1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cafc9efc1f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something that is okay when working with just a single class and a driver, but it becomes a problem with multiple classes.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p:spPr>
        <p:txBody>
          <a:bodyPr/>
          <a:lstStyle/>
          <a:p>
            <a:pPr eaLnBrk="1" hangingPunct="1"/>
            <a:endParaRPr lang="en-US"/>
          </a:p>
        </p:txBody>
      </p:sp>
      <p:sp>
        <p:nvSpPr>
          <p:cNvPr id="105476" name="Slide Number Placeholder 3"/>
          <p:cNvSpPr>
            <a:spLocks noGrp="1"/>
          </p:cNvSpPr>
          <p:nvPr>
            <p:ph type="sldNum" sz="quarter" idx="5"/>
          </p:nvPr>
        </p:nvSpPr>
        <p:spPr>
          <a:noFill/>
        </p:spPr>
        <p:txBody>
          <a:bodyPr/>
          <a:lstStyle/>
          <a:p>
            <a:fld id="{FD237B1C-AE69-4EC6-8012-2223F903F14D}" type="slidenum">
              <a:rPr lang="en-CA"/>
              <a:pPr/>
              <a:t>8</a:t>
            </a:fld>
            <a:endParaRPr lang="en-CA"/>
          </a:p>
        </p:txBody>
      </p:sp>
    </p:spTree>
    <p:extLst>
      <p:ext uri="{BB962C8B-B14F-4D97-AF65-F5344CB8AC3E}">
        <p14:creationId xmlns:p14="http://schemas.microsoft.com/office/powerpoint/2010/main" val="37012200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cafc9efc1f_1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cafc9efc1f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Thankfully, using include guards is super simple.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p:spPr>
        <p:txBody>
          <a:bodyPr/>
          <a:lstStyle/>
          <a:p>
            <a:pPr eaLnBrk="1" hangingPunct="1"/>
            <a:endParaRPr lang="en-US"/>
          </a:p>
        </p:txBody>
      </p:sp>
      <p:sp>
        <p:nvSpPr>
          <p:cNvPr id="122884" name="Slide Number Placeholder 3"/>
          <p:cNvSpPr>
            <a:spLocks noGrp="1"/>
          </p:cNvSpPr>
          <p:nvPr>
            <p:ph type="sldNum" sz="quarter" idx="5"/>
          </p:nvPr>
        </p:nvSpPr>
        <p:spPr>
          <a:noFill/>
        </p:spPr>
        <p:txBody>
          <a:bodyPr/>
          <a:lstStyle/>
          <a:p>
            <a:fld id="{B4E3267C-A4F3-456A-954C-48E539E8C434}" type="slidenum">
              <a:rPr lang="en-CA"/>
              <a:pPr/>
              <a:t>9</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p:spPr>
        <p:txBody>
          <a:bodyPr/>
          <a:lstStyle/>
          <a:p>
            <a:pPr eaLnBrk="1" hangingPunct="1"/>
            <a:endParaRPr lang="en-US"/>
          </a:p>
        </p:txBody>
      </p:sp>
      <p:sp>
        <p:nvSpPr>
          <p:cNvPr id="123908" name="Slide Number Placeholder 3"/>
          <p:cNvSpPr>
            <a:spLocks noGrp="1"/>
          </p:cNvSpPr>
          <p:nvPr>
            <p:ph type="sldNum" sz="quarter" idx="5"/>
          </p:nvPr>
        </p:nvSpPr>
        <p:spPr>
          <a:noFill/>
        </p:spPr>
        <p:txBody>
          <a:bodyPr/>
          <a:lstStyle/>
          <a:p>
            <a:fld id="{5A2F5BBF-7B48-4E14-9EE0-83CBD7AA901E}" type="slidenum">
              <a:rPr lang="en-CA"/>
              <a:pPr/>
              <a:t>10</a:t>
            </a:fld>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p:spPr>
        <p:txBody>
          <a:bodyPr/>
          <a:lstStyle/>
          <a:p>
            <a:pPr eaLnBrk="1" hangingPunct="1"/>
            <a:endParaRPr lang="en-US"/>
          </a:p>
        </p:txBody>
      </p:sp>
      <p:sp>
        <p:nvSpPr>
          <p:cNvPr id="124932" name="Slide Number Placeholder 3"/>
          <p:cNvSpPr>
            <a:spLocks noGrp="1"/>
          </p:cNvSpPr>
          <p:nvPr>
            <p:ph type="sldNum" sz="quarter" idx="5"/>
          </p:nvPr>
        </p:nvSpPr>
        <p:spPr>
          <a:noFill/>
        </p:spPr>
        <p:txBody>
          <a:bodyPr/>
          <a:lstStyle/>
          <a:p>
            <a:fld id="{9FAFAF58-1BD4-4F28-9D1E-B0C3172BDC25}" type="slidenum">
              <a:rPr lang="en-CA"/>
              <a:pPr/>
              <a:t>11</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p:spPr>
        <p:txBody>
          <a:bodyPr/>
          <a:lstStyle/>
          <a:p>
            <a:pPr eaLnBrk="1" hangingPunct="1"/>
            <a:endParaRPr lang="en-US"/>
          </a:p>
        </p:txBody>
      </p:sp>
      <p:sp>
        <p:nvSpPr>
          <p:cNvPr id="124932" name="Slide Number Placeholder 3"/>
          <p:cNvSpPr>
            <a:spLocks noGrp="1"/>
          </p:cNvSpPr>
          <p:nvPr>
            <p:ph type="sldNum" sz="quarter" idx="5"/>
          </p:nvPr>
        </p:nvSpPr>
        <p:spPr>
          <a:noFill/>
        </p:spPr>
        <p:txBody>
          <a:bodyPr/>
          <a:lstStyle/>
          <a:p>
            <a:fld id="{9FAFAF58-1BD4-4F28-9D1E-B0C3172BDC25}" type="slidenum">
              <a:rPr lang="en-CA"/>
              <a:pPr/>
              <a:t>13</a:t>
            </a:fld>
            <a:endParaRPr lang="en-CA"/>
          </a:p>
        </p:txBody>
      </p:sp>
    </p:spTree>
    <p:extLst>
      <p:ext uri="{BB962C8B-B14F-4D97-AF65-F5344CB8AC3E}">
        <p14:creationId xmlns:p14="http://schemas.microsoft.com/office/powerpoint/2010/main" val="4195298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tle Slide">
    <p:spTree>
      <p:nvGrpSpPr>
        <p:cNvPr id="1" name=""/>
        <p:cNvGrpSpPr/>
        <p:nvPr/>
      </p:nvGrpSpPr>
      <p:grpSpPr>
        <a:xfrm>
          <a:off x="0" y="0"/>
          <a:ext cx="0" cy="0"/>
          <a:chOff x="0" y="0"/>
          <a:chExt cx="0" cy="0"/>
        </a:xfrm>
      </p:grpSpPr>
      <p:sp>
        <p:nvSpPr>
          <p:cNvPr id="4134" name="Rectangle 38" descr="Pink tissue paper"/>
          <p:cNvSpPr>
            <a:spLocks noGrp="1" noChangeArrowheads="1"/>
          </p:cNvSpPr>
          <p:nvPr>
            <p:ph type="subTitle" sz="quarter" idx="1"/>
          </p:nvPr>
        </p:nvSpPr>
        <p:spPr>
          <a:xfrm>
            <a:off x="1981200" y="2590800"/>
            <a:ext cx="6629400" cy="1905000"/>
          </a:xfrm>
        </p:spPr>
        <p:txBody>
          <a:bodyPr/>
          <a:lstStyle>
            <a:lvl1pPr marL="0" indent="0" algn="r">
              <a:buFont typeface="Wingdings" pitchFamily="2" charset="2"/>
              <a:buNone/>
              <a:defRPr sz="3600">
                <a:solidFill>
                  <a:schemeClr val="tx1">
                    <a:lumMod val="95000"/>
                    <a:lumOff val="5000"/>
                  </a:schemeClr>
                </a:solidFill>
              </a:defRPr>
            </a:lvl1pPr>
          </a:lstStyle>
          <a:p>
            <a:r>
              <a:rPr lang="en-US" dirty="0"/>
              <a:t>Click to edit Master subtitle style</a:t>
            </a:r>
          </a:p>
        </p:txBody>
      </p:sp>
      <p:sp>
        <p:nvSpPr>
          <p:cNvPr id="2" name="Slide Number Placeholder 15">
            <a:extLst>
              <a:ext uri="{FF2B5EF4-FFF2-40B4-BE49-F238E27FC236}">
                <a16:creationId xmlns:a16="http://schemas.microsoft.com/office/drawing/2014/main" id="{6C5BDB93-A50B-F38C-7231-FAC2CDACDE3F}"/>
              </a:ext>
            </a:extLst>
          </p:cNvPr>
          <p:cNvSpPr txBox="1">
            <a:spLocks/>
          </p:cNvSpPr>
          <p:nvPr userDrawn="1"/>
        </p:nvSpPr>
        <p:spPr>
          <a:xfrm>
            <a:off x="8001000" y="6248400"/>
            <a:ext cx="771349" cy="393600"/>
          </a:xfrm>
          <a:prstGeom prst="rect">
            <a:avLst/>
          </a:prstGeom>
        </p:spPr>
        <p:txBody>
          <a:bodyPr/>
          <a:lstStyle>
            <a:defPPr>
              <a:defRPr lang="en-CA"/>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r">
              <a:spcBef>
                <a:spcPts val="0"/>
              </a:spcBef>
              <a:spcAft>
                <a:spcPts val="0"/>
              </a:spcAft>
            </a:pPr>
            <a:fld id="{00000000-1234-1234-1234-123412341234}" type="slidenum">
              <a:rPr lang="en" sz="1800" smtClean="0"/>
              <a:pPr algn="r">
                <a:spcBef>
                  <a:spcPts val="0"/>
                </a:spcBef>
                <a:spcAft>
                  <a:spcPts val="0"/>
                </a:spcAft>
              </a:pPr>
              <a:t>‹#›</a:t>
            </a:fld>
            <a:endParaRPr lang="en"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15">
            <a:extLst>
              <a:ext uri="{FF2B5EF4-FFF2-40B4-BE49-F238E27FC236}">
                <a16:creationId xmlns:a16="http://schemas.microsoft.com/office/drawing/2014/main" id="{53CFDAD6-83CC-023D-07E3-34E1EEB216E2}"/>
              </a:ext>
            </a:extLst>
          </p:cNvPr>
          <p:cNvSpPr txBox="1">
            <a:spLocks/>
          </p:cNvSpPr>
          <p:nvPr userDrawn="1"/>
        </p:nvSpPr>
        <p:spPr>
          <a:xfrm>
            <a:off x="8001000" y="6248400"/>
            <a:ext cx="771349" cy="393600"/>
          </a:xfrm>
          <a:prstGeom prst="rect">
            <a:avLst/>
          </a:prstGeom>
        </p:spPr>
        <p:txBody>
          <a:bodyPr/>
          <a:lstStyle>
            <a:defPPr>
              <a:defRPr lang="en-CA"/>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r">
              <a:spcBef>
                <a:spcPts val="0"/>
              </a:spcBef>
              <a:spcAft>
                <a:spcPts val="0"/>
              </a:spcAft>
            </a:pPr>
            <a:fld id="{00000000-1234-1234-1234-123412341234}" type="slidenum">
              <a:rPr lang="en" sz="1800" smtClean="0"/>
              <a:pPr algn="r">
                <a:spcBef>
                  <a:spcPts val="0"/>
                </a:spcBef>
                <a:spcAft>
                  <a:spcPts val="0"/>
                </a:spcAft>
              </a:pPr>
              <a:t>‹#›</a:t>
            </a:fld>
            <a:endParaRPr lang="en"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15">
            <a:extLst>
              <a:ext uri="{FF2B5EF4-FFF2-40B4-BE49-F238E27FC236}">
                <a16:creationId xmlns:a16="http://schemas.microsoft.com/office/drawing/2014/main" id="{947D90D4-C9A1-B862-31B6-44E9B8CF3A57}"/>
              </a:ext>
            </a:extLst>
          </p:cNvPr>
          <p:cNvSpPr txBox="1">
            <a:spLocks/>
          </p:cNvSpPr>
          <p:nvPr userDrawn="1"/>
        </p:nvSpPr>
        <p:spPr>
          <a:xfrm>
            <a:off x="8001000" y="6248400"/>
            <a:ext cx="771349" cy="393600"/>
          </a:xfrm>
          <a:prstGeom prst="rect">
            <a:avLst/>
          </a:prstGeom>
        </p:spPr>
        <p:txBody>
          <a:bodyPr/>
          <a:lstStyle>
            <a:defPPr>
              <a:defRPr lang="en-CA"/>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r">
              <a:spcBef>
                <a:spcPts val="0"/>
              </a:spcBef>
              <a:spcAft>
                <a:spcPts val="0"/>
              </a:spcAft>
            </a:pPr>
            <a:fld id="{00000000-1234-1234-1234-123412341234}" type="slidenum">
              <a:rPr lang="en" sz="1800" smtClean="0"/>
              <a:pPr algn="r">
                <a:spcBef>
                  <a:spcPts val="0"/>
                </a:spcBef>
                <a:spcAft>
                  <a:spcPts val="0"/>
                </a:spcAft>
              </a:pPr>
              <a:t>‹#›</a:t>
            </a:fld>
            <a:endParaRPr lang="en"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44513" y="16764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7263" y="16764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15">
            <a:extLst>
              <a:ext uri="{FF2B5EF4-FFF2-40B4-BE49-F238E27FC236}">
                <a16:creationId xmlns:a16="http://schemas.microsoft.com/office/drawing/2014/main" id="{BE25BF13-00BB-96F0-61B4-01537CF61559}"/>
              </a:ext>
            </a:extLst>
          </p:cNvPr>
          <p:cNvSpPr txBox="1">
            <a:spLocks/>
          </p:cNvSpPr>
          <p:nvPr userDrawn="1"/>
        </p:nvSpPr>
        <p:spPr>
          <a:xfrm>
            <a:off x="8001000" y="6248400"/>
            <a:ext cx="771349" cy="393600"/>
          </a:xfrm>
          <a:prstGeom prst="rect">
            <a:avLst/>
          </a:prstGeom>
        </p:spPr>
        <p:txBody>
          <a:bodyPr/>
          <a:lstStyle>
            <a:defPPr>
              <a:defRPr lang="en-CA"/>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r">
              <a:spcBef>
                <a:spcPts val="0"/>
              </a:spcBef>
              <a:spcAft>
                <a:spcPts val="0"/>
              </a:spcAft>
            </a:pPr>
            <a:fld id="{00000000-1234-1234-1234-123412341234}" type="slidenum">
              <a:rPr lang="en" sz="1800" smtClean="0"/>
              <a:pPr algn="r">
                <a:spcBef>
                  <a:spcPts val="0"/>
                </a:spcBef>
                <a:spcAft>
                  <a:spcPts val="0"/>
                </a:spcAft>
              </a:pPr>
              <a:t>‹#›</a:t>
            </a:fld>
            <a:endParaRPr lang="en"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5">
            <a:extLst>
              <a:ext uri="{FF2B5EF4-FFF2-40B4-BE49-F238E27FC236}">
                <a16:creationId xmlns:a16="http://schemas.microsoft.com/office/drawing/2014/main" id="{944E4E12-0C48-5CCA-1A86-3D0F6538B99D}"/>
              </a:ext>
            </a:extLst>
          </p:cNvPr>
          <p:cNvSpPr txBox="1">
            <a:spLocks/>
          </p:cNvSpPr>
          <p:nvPr userDrawn="1"/>
        </p:nvSpPr>
        <p:spPr>
          <a:xfrm>
            <a:off x="8001000" y="6248400"/>
            <a:ext cx="771349" cy="393600"/>
          </a:xfrm>
          <a:prstGeom prst="rect">
            <a:avLst/>
          </a:prstGeom>
        </p:spPr>
        <p:txBody>
          <a:bodyPr/>
          <a:lstStyle>
            <a:defPPr>
              <a:defRPr lang="en-CA"/>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r">
              <a:spcBef>
                <a:spcPts val="0"/>
              </a:spcBef>
              <a:spcAft>
                <a:spcPts val="0"/>
              </a:spcAft>
            </a:pPr>
            <a:fld id="{00000000-1234-1234-1234-123412341234}" type="slidenum">
              <a:rPr lang="en" sz="1800" smtClean="0"/>
              <a:pPr algn="r">
                <a:spcBef>
                  <a:spcPts val="0"/>
                </a:spcBef>
                <a:spcAft>
                  <a:spcPts val="0"/>
                </a:spcAft>
              </a:pPr>
              <a:t>‹#›</a:t>
            </a:fld>
            <a:endParaRPr lang="en"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15">
            <a:extLst>
              <a:ext uri="{FF2B5EF4-FFF2-40B4-BE49-F238E27FC236}">
                <a16:creationId xmlns:a16="http://schemas.microsoft.com/office/drawing/2014/main" id="{94E8BE1A-52E6-2BEF-9886-31EFC6E5BA52}"/>
              </a:ext>
            </a:extLst>
          </p:cNvPr>
          <p:cNvSpPr txBox="1">
            <a:spLocks/>
          </p:cNvSpPr>
          <p:nvPr userDrawn="1"/>
        </p:nvSpPr>
        <p:spPr>
          <a:xfrm>
            <a:off x="8001000" y="6248400"/>
            <a:ext cx="771349" cy="393600"/>
          </a:xfrm>
          <a:prstGeom prst="rect">
            <a:avLst/>
          </a:prstGeom>
        </p:spPr>
        <p:txBody>
          <a:bodyPr/>
          <a:lstStyle>
            <a:defPPr>
              <a:defRPr lang="en-CA"/>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r">
              <a:spcBef>
                <a:spcPts val="0"/>
              </a:spcBef>
              <a:spcAft>
                <a:spcPts val="0"/>
              </a:spcAft>
            </a:pPr>
            <a:fld id="{00000000-1234-1234-1234-123412341234}" type="slidenum">
              <a:rPr lang="en" sz="1800" smtClean="0"/>
              <a:pPr algn="r">
                <a:spcBef>
                  <a:spcPts val="0"/>
                </a:spcBef>
                <a:spcAft>
                  <a:spcPts val="0"/>
                </a:spcAft>
              </a:pPr>
              <a:t>‹#›</a:t>
            </a:fld>
            <a:endParaRPr lang="en"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1FF1411A-4135-4853-BE93-832AE1CE63D9}"/>
              </a:ext>
            </a:extLst>
          </p:cNvPr>
          <p:cNvSpPr>
            <a:spLocks noGrp="1" noChangeArrowheads="1"/>
          </p:cNvSpPr>
          <p:nvPr>
            <p:ph type="sldNum" sz="quarter" idx="10"/>
          </p:nvPr>
        </p:nvSpPr>
        <p:spPr>
          <a:ln/>
        </p:spPr>
        <p:txBody>
          <a:bodyPr/>
          <a:lstStyle>
            <a:lvl1pPr>
              <a:defRPr/>
            </a:lvl1pPr>
          </a:lstStyle>
          <a:p>
            <a:pPr>
              <a:defRPr/>
            </a:pPr>
            <a:endParaRPr lang="en-US" altLang="en-US" dirty="0"/>
          </a:p>
        </p:txBody>
      </p:sp>
      <p:sp>
        <p:nvSpPr>
          <p:cNvPr id="3" name="Slide Number Placeholder 15">
            <a:extLst>
              <a:ext uri="{FF2B5EF4-FFF2-40B4-BE49-F238E27FC236}">
                <a16:creationId xmlns:a16="http://schemas.microsoft.com/office/drawing/2014/main" id="{B79F9865-DFDB-5C52-F259-BD96D0CC13F5}"/>
              </a:ext>
            </a:extLst>
          </p:cNvPr>
          <p:cNvSpPr txBox="1">
            <a:spLocks/>
          </p:cNvSpPr>
          <p:nvPr userDrawn="1"/>
        </p:nvSpPr>
        <p:spPr>
          <a:xfrm>
            <a:off x="8001000" y="6248400"/>
            <a:ext cx="771349" cy="393600"/>
          </a:xfrm>
          <a:prstGeom prst="rect">
            <a:avLst/>
          </a:prstGeom>
        </p:spPr>
        <p:txBody>
          <a:bodyPr/>
          <a:lstStyle>
            <a:defPPr>
              <a:defRPr lang="en-CA"/>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r">
              <a:spcBef>
                <a:spcPts val="0"/>
              </a:spcBef>
              <a:spcAft>
                <a:spcPts val="0"/>
              </a:spcAft>
            </a:pPr>
            <a:fld id="{00000000-1234-1234-1234-123412341234}" type="slidenum">
              <a:rPr lang="en" sz="1800" smtClean="0"/>
              <a:pPr algn="r">
                <a:spcBef>
                  <a:spcPts val="0"/>
                </a:spcBef>
                <a:spcAft>
                  <a:spcPts val="0"/>
                </a:spcAft>
              </a:pPr>
              <a:t>‹#›</a:t>
            </a:fld>
            <a:endParaRPr lang="en" dirty="0"/>
          </a:p>
        </p:txBody>
      </p:sp>
    </p:spTree>
    <p:extLst>
      <p:ext uri="{BB962C8B-B14F-4D97-AF65-F5344CB8AC3E}">
        <p14:creationId xmlns:p14="http://schemas.microsoft.com/office/powerpoint/2010/main" val="2603024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53"/>
        <p:cNvGrpSpPr/>
        <p:nvPr/>
      </p:nvGrpSpPr>
      <p:grpSpPr>
        <a:xfrm>
          <a:off x="0" y="0"/>
          <a:ext cx="0" cy="0"/>
          <a:chOff x="0" y="0"/>
          <a:chExt cx="0" cy="0"/>
        </a:xfrm>
      </p:grpSpPr>
      <p:sp>
        <p:nvSpPr>
          <p:cNvPr id="55" name="Google Shape;55;p12"/>
          <p:cNvSpPr txBox="1">
            <a:spLocks noGrp="1"/>
          </p:cNvSpPr>
          <p:nvPr>
            <p:ph type="title"/>
          </p:nvPr>
        </p:nvSpPr>
        <p:spPr>
          <a:xfrm>
            <a:off x="498474" y="484093"/>
            <a:ext cx="7556400" cy="1116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chemeClr val="accent1"/>
              </a:buClr>
              <a:buSzPts val="1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6" name="Google Shape;56;p12"/>
          <p:cNvSpPr txBox="1">
            <a:spLocks noGrp="1"/>
          </p:cNvSpPr>
          <p:nvPr>
            <p:ph type="body" idx="1"/>
          </p:nvPr>
        </p:nvSpPr>
        <p:spPr>
          <a:xfrm>
            <a:off x="498474" y="1981200"/>
            <a:ext cx="7556400" cy="4144800"/>
          </a:xfrm>
          <a:prstGeom prst="rect">
            <a:avLst/>
          </a:prstGeom>
          <a:noFill/>
          <a:ln>
            <a:noFill/>
          </a:ln>
        </p:spPr>
        <p:txBody>
          <a:bodyPr spcFirstLastPara="1" wrap="square" lIns="91425" tIns="9125" rIns="91425" bIns="9125" anchor="t" anchorCtr="0">
            <a:noAutofit/>
          </a:bodyPr>
          <a:lstStyle>
            <a:lvl1pPr marL="457200" lvl="0" indent="-314325" algn="l" rtl="0">
              <a:lnSpc>
                <a:spcPct val="115000"/>
              </a:lnSpc>
              <a:spcBef>
                <a:spcPts val="0"/>
              </a:spcBef>
              <a:spcAft>
                <a:spcPts val="0"/>
              </a:spcAft>
              <a:buSzPts val="1350"/>
              <a:buChar char="●"/>
              <a:defRPr/>
            </a:lvl1pPr>
            <a:lvl2pPr marL="914400" lvl="1" indent="-314325" algn="l" rtl="0">
              <a:lnSpc>
                <a:spcPct val="115000"/>
              </a:lnSpc>
              <a:spcBef>
                <a:spcPts val="600"/>
              </a:spcBef>
              <a:spcAft>
                <a:spcPts val="0"/>
              </a:spcAft>
              <a:buSzPts val="1350"/>
              <a:buChar char="○"/>
              <a:defRPr/>
            </a:lvl2pPr>
            <a:lvl3pPr marL="1371600" lvl="2" indent="-314325" algn="l" rtl="0">
              <a:lnSpc>
                <a:spcPct val="115000"/>
              </a:lnSpc>
              <a:spcBef>
                <a:spcPts val="600"/>
              </a:spcBef>
              <a:spcAft>
                <a:spcPts val="0"/>
              </a:spcAft>
              <a:buSzPts val="1350"/>
              <a:buChar char="■"/>
              <a:defRPr/>
            </a:lvl3pPr>
            <a:lvl4pPr marL="1828800" lvl="3" indent="-314325" algn="l" rtl="0">
              <a:lnSpc>
                <a:spcPct val="115000"/>
              </a:lnSpc>
              <a:spcBef>
                <a:spcPts val="600"/>
              </a:spcBef>
              <a:spcAft>
                <a:spcPts val="0"/>
              </a:spcAft>
              <a:buSzPts val="1350"/>
              <a:buChar char="●"/>
              <a:defRPr/>
            </a:lvl4pPr>
            <a:lvl5pPr marL="2286000" lvl="4" indent="-314325" algn="l" rtl="0">
              <a:lnSpc>
                <a:spcPct val="115000"/>
              </a:lnSpc>
              <a:spcBef>
                <a:spcPts val="600"/>
              </a:spcBef>
              <a:spcAft>
                <a:spcPts val="0"/>
              </a:spcAft>
              <a:buSzPts val="1350"/>
              <a:buChar char="○"/>
              <a:defRPr/>
            </a:lvl5pPr>
            <a:lvl6pPr marL="2743200" lvl="5" indent="-342900" algn="l" rtl="0">
              <a:lnSpc>
                <a:spcPct val="115000"/>
              </a:lnSpc>
              <a:spcBef>
                <a:spcPts val="360"/>
              </a:spcBef>
              <a:spcAft>
                <a:spcPts val="0"/>
              </a:spcAft>
              <a:buClr>
                <a:schemeClr val="dk1"/>
              </a:buClr>
              <a:buSzPts val="1800"/>
              <a:buChar char="■"/>
              <a:defRPr/>
            </a:lvl6pPr>
            <a:lvl7pPr marL="3200400" lvl="6" indent="-342900" algn="l" rtl="0">
              <a:lnSpc>
                <a:spcPct val="115000"/>
              </a:lnSpc>
              <a:spcBef>
                <a:spcPts val="360"/>
              </a:spcBef>
              <a:spcAft>
                <a:spcPts val="0"/>
              </a:spcAft>
              <a:buClr>
                <a:schemeClr val="dk1"/>
              </a:buClr>
              <a:buSzPts val="1800"/>
              <a:buChar char="●"/>
              <a:defRPr/>
            </a:lvl7pPr>
            <a:lvl8pPr marL="3657600" lvl="7" indent="-342900" algn="l" rtl="0">
              <a:lnSpc>
                <a:spcPct val="115000"/>
              </a:lnSpc>
              <a:spcBef>
                <a:spcPts val="360"/>
              </a:spcBef>
              <a:spcAft>
                <a:spcPts val="0"/>
              </a:spcAft>
              <a:buClr>
                <a:schemeClr val="dk1"/>
              </a:buClr>
              <a:buSzPts val="1800"/>
              <a:buChar char="○"/>
              <a:defRPr/>
            </a:lvl8pPr>
            <a:lvl9pPr marL="4114800" lvl="8" indent="-342900" algn="l" rtl="0">
              <a:lnSpc>
                <a:spcPct val="115000"/>
              </a:lnSpc>
              <a:spcBef>
                <a:spcPts val="360"/>
              </a:spcBef>
              <a:spcAft>
                <a:spcPts val="0"/>
              </a:spcAft>
              <a:buClr>
                <a:schemeClr val="dk1"/>
              </a:buClr>
              <a:buSzPts val="1800"/>
              <a:buChar char="■"/>
              <a:defRPr/>
            </a:lvl9pPr>
          </a:lstStyle>
          <a:p>
            <a:endParaRPr/>
          </a:p>
        </p:txBody>
      </p:sp>
      <p:sp>
        <p:nvSpPr>
          <p:cNvPr id="58" name="Google Shape;58;p12"/>
          <p:cNvSpPr txBox="1"/>
          <p:nvPr/>
        </p:nvSpPr>
        <p:spPr>
          <a:xfrm>
            <a:off x="223185" y="228600"/>
            <a:ext cx="261000" cy="554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3600" b="1">
                <a:solidFill>
                  <a:srgbClr val="C27BA0"/>
                </a:solidFill>
                <a:latin typeface="Rockwell"/>
                <a:ea typeface="Rockwell"/>
                <a:cs typeface="Rockwell"/>
                <a:sym typeface="Rockwell"/>
              </a:rPr>
              <a:t>+</a:t>
            </a:r>
            <a:endParaRPr sz="2400">
              <a:solidFill>
                <a:srgbClr val="C27BA0"/>
              </a:solidFill>
            </a:endParaRPr>
          </a:p>
        </p:txBody>
      </p:sp>
      <p:sp>
        <p:nvSpPr>
          <p:cNvPr id="59" name="Google Shape;59;p12"/>
          <p:cNvSpPr/>
          <p:nvPr/>
        </p:nvSpPr>
        <p:spPr>
          <a:xfrm>
            <a:off x="8068235" y="282575"/>
            <a:ext cx="91500" cy="1600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Tree>
    <p:extLst>
      <p:ext uri="{BB962C8B-B14F-4D97-AF65-F5344CB8AC3E}">
        <p14:creationId xmlns:p14="http://schemas.microsoft.com/office/powerpoint/2010/main" val="453992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
        <p:cNvGrpSpPr/>
        <p:nvPr/>
      </p:nvGrpSpPr>
      <p:grpSpPr>
        <a:xfrm>
          <a:off x="0" y="0"/>
          <a:ext cx="0" cy="0"/>
          <a:chOff x="0" y="0"/>
          <a:chExt cx="0" cy="0"/>
        </a:xfrm>
      </p:grpSpPr>
      <p:sp>
        <p:nvSpPr>
          <p:cNvPr id="39" name="Google Shape;39;p9"/>
          <p:cNvSpPr/>
          <p:nvPr/>
        </p:nvSpPr>
        <p:spPr>
          <a:xfrm>
            <a:off x="4636800" y="107600"/>
            <a:ext cx="4426500" cy="6642800"/>
          </a:xfrm>
          <a:prstGeom prst="rect">
            <a:avLst/>
          </a:prstGeom>
          <a:solidFill>
            <a:srgbClr val="A500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40" name="Google Shape;40;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575600"/>
            <a:ext cx="4045200" cy="20448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2" name="Google Shape;42;p9"/>
          <p:cNvSpPr txBox="1">
            <a:spLocks noGrp="1"/>
          </p:cNvSpPr>
          <p:nvPr>
            <p:ph type="subTitle" idx="1"/>
          </p:nvPr>
        </p:nvSpPr>
        <p:spPr>
          <a:xfrm>
            <a:off x="265500" y="3692001"/>
            <a:ext cx="4045200" cy="1794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965600"/>
            <a:ext cx="3837000" cy="49268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7999" y="6251679"/>
            <a:ext cx="5487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algn="r">
              <a:spcBef>
                <a:spcPts val="0"/>
              </a:spcBef>
              <a:spcAft>
                <a:spcPts val="0"/>
              </a:spcAft>
            </a:pPr>
            <a:fld id="{00000000-1234-1234-1234-123412341234}" type="slidenum">
              <a:rPr lang="en" smtClean="0"/>
              <a:pPr algn="r">
                <a:spcBef>
                  <a:spcPts val="0"/>
                </a:spcBef>
                <a:spcAft>
                  <a:spcPts val="0"/>
                </a:spcAft>
              </a:pPr>
              <a:t>‹#›</a:t>
            </a:fld>
            <a:endParaRPr lang="en"/>
          </a:p>
        </p:txBody>
      </p:sp>
    </p:spTree>
    <p:extLst>
      <p:ext uri="{BB962C8B-B14F-4D97-AF65-F5344CB8AC3E}">
        <p14:creationId xmlns:p14="http://schemas.microsoft.com/office/powerpoint/2010/main" val="970686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Rectangle 9"/>
          <p:cNvSpPr>
            <a:spLocks noGrp="1" noChangeArrowheads="1"/>
          </p:cNvSpPr>
          <p:nvPr>
            <p:ph type="title"/>
          </p:nvPr>
        </p:nvSpPr>
        <p:spPr bwMode="auto">
          <a:xfrm>
            <a:off x="533400" y="303213"/>
            <a:ext cx="8305800" cy="9921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0" name="Rectangle 21"/>
          <p:cNvSpPr>
            <a:spLocks noGrp="1" noChangeArrowheads="1"/>
          </p:cNvSpPr>
          <p:nvPr>
            <p:ph type="body" idx="1"/>
          </p:nvPr>
        </p:nvSpPr>
        <p:spPr bwMode="auto">
          <a:xfrm>
            <a:off x="544513" y="1676400"/>
            <a:ext cx="8294687" cy="4572000"/>
          </a:xfrm>
          <a:prstGeom prst="rect">
            <a:avLst/>
          </a:prstGeom>
          <a:noFill/>
          <a:ln w="9525">
            <a:noFill/>
            <a:miter lim="800000"/>
            <a:headEnd/>
            <a:tailEnd/>
          </a:ln>
        </p:spPr>
        <p:txBody>
          <a:bodyPr vert="horz" wrap="square" lIns="91440" tIns="45720" rIns="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15">
            <a:extLst>
              <a:ext uri="{FF2B5EF4-FFF2-40B4-BE49-F238E27FC236}">
                <a16:creationId xmlns:a16="http://schemas.microsoft.com/office/drawing/2014/main" id="{FE5AE8B4-973E-02F5-8A5C-8FBAF41B1B2A}"/>
              </a:ext>
            </a:extLst>
          </p:cNvPr>
          <p:cNvSpPr txBox="1">
            <a:spLocks/>
          </p:cNvSpPr>
          <p:nvPr userDrawn="1"/>
        </p:nvSpPr>
        <p:spPr>
          <a:xfrm>
            <a:off x="8001000" y="6248400"/>
            <a:ext cx="771349" cy="393600"/>
          </a:xfrm>
          <a:prstGeom prst="rect">
            <a:avLst/>
          </a:prstGeom>
        </p:spPr>
        <p:txBody>
          <a:bodyPr/>
          <a:lstStyle>
            <a:defPPr>
              <a:defRPr lang="en-CA"/>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r">
              <a:spcBef>
                <a:spcPts val="0"/>
              </a:spcBef>
              <a:spcAft>
                <a:spcPts val="0"/>
              </a:spcAft>
            </a:pPr>
            <a:fld id="{00000000-1234-1234-1234-123412341234}" type="slidenum">
              <a:rPr lang="en" sz="1800" smtClean="0"/>
              <a:pPr algn="r">
                <a:spcBef>
                  <a:spcPts val="0"/>
                </a:spcBef>
                <a:spcAft>
                  <a:spcPts val="0"/>
                </a:spcAft>
              </a:pPr>
              <a:t>‹#›</a:t>
            </a:fld>
            <a:endParaRPr lang="en" dirty="0"/>
          </a:p>
        </p:txBody>
      </p:sp>
    </p:spTree>
  </p:cSld>
  <p:clrMap bg1="lt1" tx1="dk1" bg2="lt2" tx2="dk2" accent1="accent1" accent2="accent2" accent3="accent3" accent4="accent4" accent5="accent5" accent6="accent6" hlink="hlink" folHlink="folHlink"/>
  <p:sldLayoutIdLst>
    <p:sldLayoutId id="2147483768" r:id="rId1"/>
    <p:sldLayoutId id="2147483758" r:id="rId2"/>
    <p:sldLayoutId id="2147483759" r:id="rId3"/>
    <p:sldLayoutId id="2147483760" r:id="rId4"/>
    <p:sldLayoutId id="2147483761" r:id="rId5"/>
    <p:sldLayoutId id="2147483762" r:id="rId6"/>
    <p:sldLayoutId id="2147483770" r:id="rId7"/>
    <p:sldLayoutId id="2147483771" r:id="rId8"/>
    <p:sldLayoutId id="2147483772" r:id="rId9"/>
  </p:sldLayoutIdLst>
  <p:transition spd="med"/>
  <p:hf hdr="0" ftr="0"/>
  <p:txStyles>
    <p:titleStyle>
      <a:lvl1pPr algn="l" rtl="0" eaLnBrk="0" fontAlgn="base" hangingPunct="0">
        <a:spcBef>
          <a:spcPct val="0"/>
        </a:spcBef>
        <a:spcAft>
          <a:spcPct val="0"/>
        </a:spcAft>
        <a:defRPr sz="3600">
          <a:solidFill>
            <a:schemeClr val="tx1">
              <a:lumMod val="95000"/>
              <a:lumOff val="5000"/>
            </a:schemeClr>
          </a:solidFill>
          <a:latin typeface="Arial" panose="020B0604020202020204" pitchFamily="34" charset="0"/>
          <a:ea typeface="+mj-ea"/>
          <a:cs typeface="Consolas" pitchFamily="49" charset="0"/>
        </a:defRPr>
      </a:lvl1pPr>
      <a:lvl2pPr algn="l" rtl="0" eaLnBrk="0" fontAlgn="base" hangingPunct="0">
        <a:spcBef>
          <a:spcPct val="0"/>
        </a:spcBef>
        <a:spcAft>
          <a:spcPct val="0"/>
        </a:spcAft>
        <a:defRPr sz="3600">
          <a:solidFill>
            <a:schemeClr val="bg1"/>
          </a:solidFill>
          <a:latin typeface="Arial" charset="0"/>
        </a:defRPr>
      </a:lvl2pPr>
      <a:lvl3pPr algn="l" rtl="0" eaLnBrk="0" fontAlgn="base" hangingPunct="0">
        <a:spcBef>
          <a:spcPct val="0"/>
        </a:spcBef>
        <a:spcAft>
          <a:spcPct val="0"/>
        </a:spcAft>
        <a:defRPr sz="3600">
          <a:solidFill>
            <a:schemeClr val="bg1"/>
          </a:solidFill>
          <a:latin typeface="Arial" charset="0"/>
        </a:defRPr>
      </a:lvl3pPr>
      <a:lvl4pPr algn="l" rtl="0" eaLnBrk="0" fontAlgn="base" hangingPunct="0">
        <a:spcBef>
          <a:spcPct val="0"/>
        </a:spcBef>
        <a:spcAft>
          <a:spcPct val="0"/>
        </a:spcAft>
        <a:defRPr sz="3600">
          <a:solidFill>
            <a:schemeClr val="bg1"/>
          </a:solidFill>
          <a:latin typeface="Arial" charset="0"/>
        </a:defRPr>
      </a:lvl4pPr>
      <a:lvl5pPr algn="l" rtl="0" eaLnBrk="0" fontAlgn="base" hangingPunct="0">
        <a:spcBef>
          <a:spcPct val="0"/>
        </a:spcBef>
        <a:spcAft>
          <a:spcPct val="0"/>
        </a:spcAft>
        <a:defRPr sz="3600">
          <a:solidFill>
            <a:schemeClr val="bg1"/>
          </a:solidFill>
          <a:latin typeface="Arial" charset="0"/>
        </a:defRPr>
      </a:lvl5pPr>
      <a:lvl6pPr marL="457200" algn="l" rtl="0" fontAlgn="base">
        <a:spcBef>
          <a:spcPct val="0"/>
        </a:spcBef>
        <a:spcAft>
          <a:spcPct val="0"/>
        </a:spcAft>
        <a:defRPr sz="3600">
          <a:solidFill>
            <a:srgbClr val="A50021"/>
          </a:solidFill>
          <a:latin typeface="Arial" charset="0"/>
        </a:defRPr>
      </a:lvl6pPr>
      <a:lvl7pPr marL="914400" algn="l" rtl="0" fontAlgn="base">
        <a:spcBef>
          <a:spcPct val="0"/>
        </a:spcBef>
        <a:spcAft>
          <a:spcPct val="0"/>
        </a:spcAft>
        <a:defRPr sz="3600">
          <a:solidFill>
            <a:srgbClr val="A50021"/>
          </a:solidFill>
          <a:latin typeface="Arial" charset="0"/>
        </a:defRPr>
      </a:lvl7pPr>
      <a:lvl8pPr marL="1371600" algn="l" rtl="0" fontAlgn="base">
        <a:spcBef>
          <a:spcPct val="0"/>
        </a:spcBef>
        <a:spcAft>
          <a:spcPct val="0"/>
        </a:spcAft>
        <a:defRPr sz="3600">
          <a:solidFill>
            <a:srgbClr val="A50021"/>
          </a:solidFill>
          <a:latin typeface="Arial" charset="0"/>
        </a:defRPr>
      </a:lvl8pPr>
      <a:lvl9pPr marL="1828800" algn="l" rtl="0" fontAlgn="base">
        <a:spcBef>
          <a:spcPct val="0"/>
        </a:spcBef>
        <a:spcAft>
          <a:spcPct val="0"/>
        </a:spcAft>
        <a:defRPr sz="3600">
          <a:solidFill>
            <a:srgbClr val="A50021"/>
          </a:solidFill>
          <a:latin typeface="Arial" charset="0"/>
        </a:defRPr>
      </a:lvl9pPr>
    </p:titleStyle>
    <p:bodyStyle>
      <a:lvl1pPr marL="342900" indent="-342900" algn="l" rtl="0" eaLnBrk="0" fontAlgn="base" hangingPunct="0">
        <a:spcBef>
          <a:spcPct val="20000"/>
        </a:spcBef>
        <a:spcAft>
          <a:spcPct val="0"/>
        </a:spcAft>
        <a:buClr>
          <a:srgbClr val="0000CC"/>
        </a:buClr>
        <a:buSzPct val="60000"/>
        <a:buFont typeface="Wingdings" pitchFamily="2" charset="2"/>
        <a:buChar char="q"/>
        <a:defRPr sz="2800">
          <a:solidFill>
            <a:schemeClr val="tx1"/>
          </a:solidFill>
          <a:latin typeface="Arial" panose="020B0604020202020204" pitchFamily="34" charset="0"/>
          <a:ea typeface="+mn-ea"/>
          <a:cs typeface="+mn-cs"/>
        </a:defRPr>
      </a:lvl1pPr>
      <a:lvl2pPr marL="742950" indent="-285750" algn="l" rtl="0" eaLnBrk="0" fontAlgn="base" hangingPunct="0">
        <a:spcBef>
          <a:spcPct val="20000"/>
        </a:spcBef>
        <a:spcAft>
          <a:spcPct val="0"/>
        </a:spcAft>
        <a:buClr>
          <a:srgbClr val="0000CC"/>
        </a:buClr>
        <a:buSzPct val="55000"/>
        <a:buFont typeface="Wingdings" pitchFamily="2" charset="2"/>
        <a:buChar char="n"/>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rgbClr val="0000CC"/>
        </a:buClr>
        <a:buSzPct val="50000"/>
        <a:buFont typeface="Wingdings" pitchFamily="2" charset="2"/>
        <a:buChar char="n"/>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lr>
          <a:srgbClr val="0000CC"/>
        </a:buClr>
        <a:buSzPct val="55000"/>
        <a:buFont typeface="Wingdings" pitchFamily="2" charset="2"/>
        <a:buChar char="n"/>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lr>
          <a:srgbClr val="0000CC"/>
        </a:buClr>
        <a:buSzPct val="50000"/>
        <a:buFont typeface="Wingdings" pitchFamily="2" charset="2"/>
        <a:buChar char="n"/>
        <a:defRPr sz="2000">
          <a:solidFill>
            <a:schemeClr val="tx1"/>
          </a:solidFill>
          <a:latin typeface="Arial" panose="020B0604020202020204" pitchFamily="34" charset="0"/>
        </a:defRPr>
      </a:lvl5pPr>
      <a:lvl6pPr marL="2514600" indent="-228600" algn="l" rtl="0" fontAlgn="base">
        <a:spcBef>
          <a:spcPct val="20000"/>
        </a:spcBef>
        <a:spcAft>
          <a:spcPct val="0"/>
        </a:spcAft>
        <a:buClr>
          <a:srgbClr val="A5002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A5002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A5002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A5002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descr="Pink tissue paper"/>
          <p:cNvSpPr>
            <a:spLocks noGrp="1" noChangeArrowheads="1"/>
          </p:cNvSpPr>
          <p:nvPr>
            <p:ph type="subTitle" sz="quarter" idx="1"/>
          </p:nvPr>
        </p:nvSpPr>
        <p:spPr/>
        <p:txBody>
          <a:bodyPr/>
          <a:lstStyle/>
          <a:p>
            <a:pPr eaLnBrk="1" hangingPunct="1">
              <a:defRPr/>
            </a:pPr>
            <a:r>
              <a:rPr lang="en-US" dirty="0"/>
              <a:t>Classes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dirty="0">
                <a:solidFill>
                  <a:srgbClr val="0033CC"/>
                </a:solidFill>
              </a:rPr>
              <a:t>A Class Example: class </a:t>
            </a:r>
            <a:r>
              <a:rPr lang="en-US" dirty="0" err="1">
                <a:solidFill>
                  <a:srgbClr val="0033CC"/>
                </a:solidFill>
              </a:rPr>
              <a:t>DayOfYear</a:t>
            </a:r>
            <a:endParaRPr lang="en-US" dirty="0">
              <a:solidFill>
                <a:srgbClr val="0033CC"/>
              </a:solidFill>
            </a:endParaRPr>
          </a:p>
        </p:txBody>
      </p:sp>
      <p:sp>
        <p:nvSpPr>
          <p:cNvPr id="26627" name="Rectangle 3"/>
          <p:cNvSpPr>
            <a:spLocks noGrp="1" noChangeArrowheads="1"/>
          </p:cNvSpPr>
          <p:nvPr>
            <p:ph idx="1"/>
          </p:nvPr>
        </p:nvSpPr>
        <p:spPr>
          <a:xfrm>
            <a:off x="544513" y="1524000"/>
            <a:ext cx="8294687" cy="4724400"/>
          </a:xfrm>
        </p:spPr>
        <p:txBody>
          <a:bodyPr/>
          <a:lstStyle/>
          <a:p>
            <a:pPr eaLnBrk="1" hangingPunct="1"/>
            <a:r>
              <a:rPr lang="en-US" sz="2400" dirty="0"/>
              <a:t>To create a new type named </a:t>
            </a:r>
            <a:r>
              <a:rPr lang="en-US" sz="2400" dirty="0" err="1">
                <a:solidFill>
                  <a:srgbClr val="0000CC"/>
                </a:solidFill>
                <a:latin typeface="Consolas" pitchFamily="49" charset="0"/>
                <a:cs typeface="Consolas" pitchFamily="49" charset="0"/>
              </a:rPr>
              <a:t>DayOfYear</a:t>
            </a:r>
            <a:r>
              <a:rPr lang="en-US" sz="2400" dirty="0"/>
              <a:t> as a class</a:t>
            </a:r>
          </a:p>
          <a:p>
            <a:pPr lvl="1" eaLnBrk="1" hangingPunct="1"/>
            <a:r>
              <a:rPr lang="en-US" sz="2400" dirty="0" err="1">
                <a:solidFill>
                  <a:srgbClr val="0000FF"/>
                </a:solidFill>
                <a:latin typeface="Calibri" panose="020F0502020204030204" pitchFamily="34" charset="0"/>
                <a:cs typeface="Calibri" panose="020F0502020204030204" pitchFamily="34" charset="0"/>
              </a:rPr>
              <a:t>DayOfYear</a:t>
            </a:r>
            <a:r>
              <a:rPr lang="en-US" sz="2400" dirty="0"/>
              <a:t> values are dates, like July 4 with no year</a:t>
            </a:r>
          </a:p>
          <a:p>
            <a:pPr marL="457200" lvl="1" indent="0" eaLnBrk="1" hangingPunct="1">
              <a:buNone/>
            </a:pPr>
            <a:endParaRPr lang="en-US" sz="2400" dirty="0"/>
          </a:p>
          <a:p>
            <a:pPr eaLnBrk="1" hangingPunct="1"/>
            <a:r>
              <a:rPr lang="en-US" sz="2400" dirty="0"/>
              <a:t>Decide on how to represent the values</a:t>
            </a:r>
            <a:endParaRPr lang="en-US" sz="2400" dirty="0">
              <a:solidFill>
                <a:srgbClr val="0000FF"/>
              </a:solidFill>
              <a:latin typeface="Calibri" panose="020F0502020204030204" pitchFamily="34" charset="0"/>
              <a:cs typeface="Calibri" panose="020F0502020204030204" pitchFamily="34" charset="0"/>
            </a:endParaRPr>
          </a:p>
          <a:p>
            <a:pPr lvl="1" eaLnBrk="1" hangingPunct="1"/>
            <a:r>
              <a:rPr lang="en-US" sz="2400" dirty="0"/>
              <a:t>Data member </a:t>
            </a:r>
            <a:r>
              <a:rPr lang="en-US" sz="2400" dirty="0">
                <a:solidFill>
                  <a:srgbClr val="0000CC"/>
                </a:solidFill>
                <a:latin typeface="Consolas" pitchFamily="49" charset="0"/>
                <a:cs typeface="Consolas" pitchFamily="49" charset="0"/>
              </a:rPr>
              <a:t>month</a:t>
            </a:r>
            <a:r>
              <a:rPr lang="en-US" sz="2400" dirty="0"/>
              <a:t> is an int (Jan = 1, Feb = 2, etc.)</a:t>
            </a:r>
          </a:p>
          <a:p>
            <a:pPr lvl="1" eaLnBrk="1" hangingPunct="1"/>
            <a:r>
              <a:rPr lang="en-US" sz="2400" dirty="0"/>
              <a:t>Data member </a:t>
            </a:r>
            <a:r>
              <a:rPr lang="en-US" sz="2400" dirty="0">
                <a:solidFill>
                  <a:srgbClr val="0000CC"/>
                </a:solidFill>
                <a:latin typeface="Consolas" pitchFamily="49" charset="0"/>
                <a:cs typeface="Consolas" pitchFamily="49" charset="0"/>
              </a:rPr>
              <a:t>day</a:t>
            </a:r>
            <a:r>
              <a:rPr lang="en-US" sz="2400" dirty="0"/>
              <a:t> is also an int</a:t>
            </a:r>
          </a:p>
          <a:p>
            <a:pPr marL="457200" lvl="1" indent="0" eaLnBrk="1" hangingPunct="1">
              <a:buNone/>
            </a:pPr>
            <a:endParaRPr lang="en-US" sz="2400" dirty="0"/>
          </a:p>
          <a:p>
            <a:pPr eaLnBrk="1" hangingPunct="1"/>
            <a:r>
              <a:rPr lang="en-US" sz="2400" dirty="0"/>
              <a:t>Decide on the member functions needed</a:t>
            </a:r>
          </a:p>
          <a:p>
            <a:pPr lvl="1" eaLnBrk="1" hangingPunct="1"/>
            <a:r>
              <a:rPr lang="en-US" sz="2400" dirty="0"/>
              <a:t>Start with one member function named </a:t>
            </a:r>
            <a:r>
              <a:rPr lang="en-US" sz="2400" dirty="0">
                <a:solidFill>
                  <a:srgbClr val="0000CC"/>
                </a:solidFill>
                <a:latin typeface="Consolas" pitchFamily="49" charset="0"/>
                <a:cs typeface="Consolas" pitchFamily="49" charset="0"/>
              </a:rPr>
              <a:t>output() </a:t>
            </a:r>
            <a:r>
              <a:rPr lang="en-US" sz="2400" dirty="0"/>
              <a:t>that will print the month and day</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p:txBody>
          <a:bodyPr/>
          <a:lstStyle/>
          <a:p>
            <a:pPr eaLnBrk="1" hangingPunct="1"/>
            <a:r>
              <a:rPr lang="en-US" dirty="0">
                <a:solidFill>
                  <a:srgbClr val="0033CC"/>
                </a:solidFill>
              </a:rPr>
              <a:t>Class </a:t>
            </a:r>
            <a:r>
              <a:rPr lang="en-US" dirty="0" err="1">
                <a:solidFill>
                  <a:srgbClr val="0033CC"/>
                </a:solidFill>
              </a:rPr>
              <a:t>DayOfYear</a:t>
            </a:r>
            <a:r>
              <a:rPr lang="en-US" dirty="0">
                <a:solidFill>
                  <a:srgbClr val="0033CC"/>
                </a:solidFill>
              </a:rPr>
              <a:t> Definition</a:t>
            </a:r>
          </a:p>
        </p:txBody>
      </p:sp>
      <p:sp>
        <p:nvSpPr>
          <p:cNvPr id="27651" name="Rectangle 5"/>
          <p:cNvSpPr>
            <a:spLocks noGrp="1" noChangeArrowheads="1"/>
          </p:cNvSpPr>
          <p:nvPr>
            <p:ph idx="1"/>
          </p:nvPr>
        </p:nvSpPr>
        <p:spPr>
          <a:xfrm>
            <a:off x="304800" y="1676400"/>
            <a:ext cx="8294688" cy="4572000"/>
          </a:xfrm>
        </p:spPr>
        <p:txBody>
          <a:bodyPr/>
          <a:lstStyle/>
          <a:p>
            <a:pPr lvl="1" eaLnBrk="1" hangingPunct="1">
              <a:buNone/>
            </a:pPr>
            <a:r>
              <a:rPr lang="en-US" dirty="0"/>
              <a:t>	</a:t>
            </a:r>
            <a:r>
              <a:rPr lang="en-US" dirty="0">
                <a:solidFill>
                  <a:srgbClr val="0000CC"/>
                </a:solidFill>
                <a:latin typeface="Consolas" pitchFamily="49" charset="0"/>
                <a:cs typeface="Consolas" pitchFamily="49" charset="0"/>
              </a:rPr>
              <a:t>		</a:t>
            </a:r>
            <a:r>
              <a:rPr lang="en-US" dirty="0">
                <a:latin typeface="Consolas" pitchFamily="49" charset="0"/>
                <a:cs typeface="Consolas" pitchFamily="49" charset="0"/>
              </a:rPr>
              <a:t>class </a:t>
            </a:r>
            <a:r>
              <a:rPr lang="en-US" dirty="0" err="1">
                <a:latin typeface="Consolas" pitchFamily="49" charset="0"/>
                <a:cs typeface="Consolas" pitchFamily="49" charset="0"/>
              </a:rPr>
              <a:t>DayOfYear</a:t>
            </a:r>
            <a:br>
              <a:rPr lang="en-US" dirty="0">
                <a:latin typeface="Consolas" pitchFamily="49" charset="0"/>
                <a:cs typeface="Consolas" pitchFamily="49" charset="0"/>
              </a:rPr>
            </a:br>
            <a:r>
              <a:rPr lang="en-US" dirty="0">
                <a:latin typeface="Consolas" pitchFamily="49" charset="0"/>
                <a:cs typeface="Consolas" pitchFamily="49" charset="0"/>
              </a:rPr>
              <a:t>		{</a:t>
            </a:r>
            <a:br>
              <a:rPr lang="en-US" dirty="0">
                <a:latin typeface="Consolas" pitchFamily="49" charset="0"/>
                <a:cs typeface="Consolas" pitchFamily="49" charset="0"/>
              </a:rPr>
            </a:br>
            <a:r>
              <a:rPr lang="en-US" dirty="0">
                <a:latin typeface="Consolas" pitchFamily="49" charset="0"/>
                <a:cs typeface="Consolas" pitchFamily="49" charset="0"/>
              </a:rPr>
              <a:t>	  		</a:t>
            </a:r>
            <a:r>
              <a:rPr lang="en-US" dirty="0">
                <a:solidFill>
                  <a:srgbClr val="0033CC"/>
                </a:solidFill>
                <a:latin typeface="Consolas" pitchFamily="49" charset="0"/>
                <a:cs typeface="Consolas" pitchFamily="49" charset="0"/>
              </a:rPr>
              <a:t>public:</a:t>
            </a:r>
            <a:br>
              <a:rPr lang="en-US" dirty="0">
                <a:latin typeface="Consolas" pitchFamily="49" charset="0"/>
                <a:cs typeface="Consolas" pitchFamily="49" charset="0"/>
              </a:rPr>
            </a:br>
            <a:r>
              <a:rPr lang="en-US" dirty="0">
                <a:latin typeface="Consolas" pitchFamily="49" charset="0"/>
                <a:cs typeface="Consolas" pitchFamily="49" charset="0"/>
              </a:rPr>
              <a:t>           	 void output( );</a:t>
            </a:r>
            <a:br>
              <a:rPr lang="en-US" dirty="0">
                <a:latin typeface="Consolas" pitchFamily="49" charset="0"/>
                <a:cs typeface="Consolas" pitchFamily="49" charset="0"/>
              </a:rPr>
            </a:br>
            <a:r>
              <a:rPr lang="en-US" dirty="0">
                <a:latin typeface="Consolas" pitchFamily="49" charset="0"/>
                <a:cs typeface="Consolas" pitchFamily="49" charset="0"/>
              </a:rPr>
              <a:t>   	 	      int month;</a:t>
            </a:r>
            <a:br>
              <a:rPr lang="en-US" dirty="0">
                <a:latin typeface="Consolas" pitchFamily="49" charset="0"/>
                <a:cs typeface="Consolas" pitchFamily="49" charset="0"/>
              </a:rPr>
            </a:br>
            <a:r>
              <a:rPr lang="en-US" dirty="0">
                <a:latin typeface="Consolas" pitchFamily="49" charset="0"/>
                <a:cs typeface="Consolas" pitchFamily="49" charset="0"/>
              </a:rPr>
              <a:t>   	 	      int day;</a:t>
            </a:r>
            <a:br>
              <a:rPr lang="en-US" dirty="0">
                <a:latin typeface="Consolas" pitchFamily="49" charset="0"/>
                <a:cs typeface="Consolas" pitchFamily="49" charset="0"/>
              </a:rPr>
            </a:br>
            <a:r>
              <a:rPr lang="en-US" dirty="0">
                <a:latin typeface="Consolas" pitchFamily="49" charset="0"/>
                <a:cs typeface="Consolas" pitchFamily="49" charset="0"/>
              </a:rPr>
              <a:t>		};</a:t>
            </a:r>
          </a:p>
        </p:txBody>
      </p:sp>
      <p:sp>
        <p:nvSpPr>
          <p:cNvPr id="535554" name="Text Box 2"/>
          <p:cNvSpPr txBox="1">
            <a:spLocks noChangeArrowheads="1"/>
          </p:cNvSpPr>
          <p:nvPr/>
        </p:nvSpPr>
        <p:spPr bwMode="auto">
          <a:xfrm>
            <a:off x="4603750" y="4554538"/>
            <a:ext cx="4311650" cy="466725"/>
          </a:xfrm>
          <a:prstGeom prst="rect">
            <a:avLst/>
          </a:prstGeom>
          <a:noFill/>
          <a:ln w="9525" algn="ctr">
            <a:solidFill>
              <a:schemeClr val="tx2"/>
            </a:solidFill>
            <a:miter lim="800000"/>
            <a:headEnd/>
            <a:tailEnd/>
          </a:ln>
        </p:spPr>
        <p:txBody>
          <a:bodyPr wrap="none">
            <a:spAutoFit/>
          </a:bodyPr>
          <a:lstStyle/>
          <a:p>
            <a:pPr algn="ctr">
              <a:spcBef>
                <a:spcPct val="20000"/>
              </a:spcBef>
              <a:buClr>
                <a:srgbClr val="CC0000"/>
              </a:buClr>
              <a:buFont typeface="Wingdings" pitchFamily="2" charset="2"/>
              <a:buNone/>
            </a:pPr>
            <a:r>
              <a:rPr lang="en-US" dirty="0">
                <a:solidFill>
                  <a:schemeClr val="tx2"/>
                </a:solidFill>
              </a:rPr>
              <a:t>Member Function </a:t>
            </a:r>
            <a:r>
              <a:rPr lang="en-US" b="1" dirty="0">
                <a:solidFill>
                  <a:schemeClr val="tx2"/>
                </a:solidFill>
              </a:rPr>
              <a:t>Declaration</a:t>
            </a:r>
          </a:p>
        </p:txBody>
      </p:sp>
      <p:sp>
        <p:nvSpPr>
          <p:cNvPr id="535555" name="Line 3"/>
          <p:cNvSpPr>
            <a:spLocks noChangeShapeType="1"/>
          </p:cNvSpPr>
          <p:nvPr/>
        </p:nvSpPr>
        <p:spPr bwMode="auto">
          <a:xfrm flipH="1" flipV="1">
            <a:off x="6049963" y="3429000"/>
            <a:ext cx="685800" cy="1123950"/>
          </a:xfrm>
          <a:prstGeom prst="line">
            <a:avLst/>
          </a:prstGeom>
          <a:noFill/>
          <a:ln w="57150">
            <a:solidFill>
              <a:schemeClr val="tx2"/>
            </a:solidFill>
            <a:round/>
            <a:headEnd/>
            <a:tailEnd type="triangle" w="med" len="med"/>
          </a:ln>
        </p:spPr>
        <p:txBody>
          <a:bodyPr wrap="none" anchor="ctr"/>
          <a:lstStyle/>
          <a:p>
            <a:endParaRPr lang="en-US" dirty="0"/>
          </a:p>
        </p:txBody>
      </p:sp>
      <p:sp>
        <p:nvSpPr>
          <p:cNvPr id="2" name="TextBox 1">
            <a:extLst>
              <a:ext uri="{FF2B5EF4-FFF2-40B4-BE49-F238E27FC236}">
                <a16:creationId xmlns:a16="http://schemas.microsoft.com/office/drawing/2014/main" id="{4E9A59D4-F00A-588C-0E39-4A4F1FC394E6}"/>
              </a:ext>
            </a:extLst>
          </p:cNvPr>
          <p:cNvSpPr txBox="1"/>
          <p:nvPr/>
        </p:nvSpPr>
        <p:spPr>
          <a:xfrm>
            <a:off x="496345" y="5358724"/>
            <a:ext cx="8608510" cy="461665"/>
          </a:xfrm>
          <a:prstGeom prst="rect">
            <a:avLst/>
          </a:prstGeom>
          <a:noFill/>
        </p:spPr>
        <p:txBody>
          <a:bodyPr wrap="none" rtlCol="0">
            <a:spAutoFit/>
          </a:bodyPr>
          <a:lstStyle/>
          <a:p>
            <a:r>
              <a:rPr lang="en-US" dirty="0"/>
              <a:t>What do you see that’s different between this and our structs?</a:t>
            </a:r>
          </a:p>
        </p:txBody>
      </p:sp>
      <p:sp>
        <p:nvSpPr>
          <p:cNvPr id="7" name="Line 3">
            <a:extLst>
              <a:ext uri="{FF2B5EF4-FFF2-40B4-BE49-F238E27FC236}">
                <a16:creationId xmlns:a16="http://schemas.microsoft.com/office/drawing/2014/main" id="{0BCF9572-4883-1BAF-43A5-DC3AF5162B26}"/>
              </a:ext>
            </a:extLst>
          </p:cNvPr>
          <p:cNvSpPr>
            <a:spLocks noChangeShapeType="1"/>
          </p:cNvSpPr>
          <p:nvPr/>
        </p:nvSpPr>
        <p:spPr bwMode="auto">
          <a:xfrm flipH="1">
            <a:off x="4800600" y="1981201"/>
            <a:ext cx="990600" cy="663372"/>
          </a:xfrm>
          <a:prstGeom prst="line">
            <a:avLst/>
          </a:prstGeom>
          <a:noFill/>
          <a:ln w="57150">
            <a:solidFill>
              <a:schemeClr val="tx2"/>
            </a:solidFill>
            <a:round/>
            <a:headEnd/>
            <a:tailEnd type="triangle" w="med" len="med"/>
          </a:ln>
        </p:spPr>
        <p:txBody>
          <a:bodyPr wrap="none" anchor="ctr"/>
          <a:lstStyle/>
          <a:p>
            <a:endParaRPr lang="en-US" dirty="0"/>
          </a:p>
        </p:txBody>
      </p:sp>
      <p:sp>
        <p:nvSpPr>
          <p:cNvPr id="8" name="Text Box 2">
            <a:extLst>
              <a:ext uri="{FF2B5EF4-FFF2-40B4-BE49-F238E27FC236}">
                <a16:creationId xmlns:a16="http://schemas.microsoft.com/office/drawing/2014/main" id="{9D49B137-588D-7A66-D691-C51F9CC86A0E}"/>
              </a:ext>
            </a:extLst>
          </p:cNvPr>
          <p:cNvSpPr txBox="1">
            <a:spLocks noChangeArrowheads="1"/>
          </p:cNvSpPr>
          <p:nvPr/>
        </p:nvSpPr>
        <p:spPr bwMode="auto">
          <a:xfrm>
            <a:off x="5878564" y="1735585"/>
            <a:ext cx="2720924" cy="461665"/>
          </a:xfrm>
          <a:prstGeom prst="rect">
            <a:avLst/>
          </a:prstGeom>
          <a:noFill/>
          <a:ln w="9525" algn="ctr">
            <a:solidFill>
              <a:schemeClr val="tx2"/>
            </a:solidFill>
            <a:miter lim="800000"/>
            <a:headEnd/>
            <a:tailEnd/>
          </a:ln>
        </p:spPr>
        <p:txBody>
          <a:bodyPr wrap="square">
            <a:spAutoFit/>
          </a:bodyPr>
          <a:lstStyle/>
          <a:p>
            <a:pPr algn="ctr">
              <a:spcBef>
                <a:spcPct val="20000"/>
              </a:spcBef>
              <a:buClr>
                <a:srgbClr val="CC0000"/>
              </a:buClr>
              <a:buFont typeface="Wingdings" pitchFamily="2" charset="2"/>
              <a:buNone/>
            </a:pPr>
            <a:r>
              <a:rPr lang="en-US" dirty="0">
                <a:solidFill>
                  <a:schemeClr val="tx2"/>
                </a:solidFill>
              </a:rPr>
              <a:t>public label</a:t>
            </a:r>
            <a:endParaRPr lang="en-US" b="1" dirty="0">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55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55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4" grpId="0" animBg="1"/>
      <p:bldP spid="535555" grpId="0" animBg="1"/>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639D2-0BBA-46C4-808A-AA8FC7F91FF7}"/>
              </a:ext>
            </a:extLst>
          </p:cNvPr>
          <p:cNvSpPr>
            <a:spLocks noGrp="1"/>
          </p:cNvSpPr>
          <p:nvPr>
            <p:ph type="title"/>
          </p:nvPr>
        </p:nvSpPr>
        <p:spPr/>
        <p:txBody>
          <a:bodyPr/>
          <a:lstStyle/>
          <a:p>
            <a:r>
              <a:rPr lang="en-US" dirty="0">
                <a:solidFill>
                  <a:srgbClr val="0033CC"/>
                </a:solidFill>
              </a:rPr>
              <a:t>Struct vs Class – the true difference!</a:t>
            </a:r>
          </a:p>
        </p:txBody>
      </p:sp>
      <p:sp>
        <p:nvSpPr>
          <p:cNvPr id="3" name="Content Placeholder 2">
            <a:extLst>
              <a:ext uri="{FF2B5EF4-FFF2-40B4-BE49-F238E27FC236}">
                <a16:creationId xmlns:a16="http://schemas.microsoft.com/office/drawing/2014/main" id="{B2389ED0-A28C-4783-AEE8-F369D1EB5EEE}"/>
              </a:ext>
            </a:extLst>
          </p:cNvPr>
          <p:cNvSpPr>
            <a:spLocks noGrp="1"/>
          </p:cNvSpPr>
          <p:nvPr>
            <p:ph idx="1"/>
          </p:nvPr>
        </p:nvSpPr>
        <p:spPr>
          <a:xfrm>
            <a:off x="549336" y="1524000"/>
            <a:ext cx="8294687" cy="4724400"/>
          </a:xfrm>
        </p:spPr>
        <p:txBody>
          <a:bodyPr/>
          <a:lstStyle/>
          <a:p>
            <a:r>
              <a:rPr lang="en-US" dirty="0"/>
              <a:t>Structs have </a:t>
            </a:r>
            <a:r>
              <a:rPr lang="en-US" dirty="0">
                <a:solidFill>
                  <a:srgbClr val="0000FF"/>
                </a:solidFill>
              </a:rPr>
              <a:t>public</a:t>
            </a:r>
            <a:r>
              <a:rPr lang="en-US" dirty="0"/>
              <a:t> data members and functions by default</a:t>
            </a:r>
          </a:p>
          <a:p>
            <a:pPr lvl="1"/>
            <a:r>
              <a:rPr lang="en-US" sz="2400" dirty="0"/>
              <a:t>Access </a:t>
            </a:r>
            <a:r>
              <a:rPr lang="en-US" sz="2400" b="1" dirty="0"/>
              <a:t>ANY</a:t>
            </a:r>
            <a:r>
              <a:rPr lang="en-US" sz="2400" dirty="0"/>
              <a:t> struct members directly with the ‘.’ (dot) operator:</a:t>
            </a:r>
          </a:p>
          <a:p>
            <a:pPr marL="0" indent="0">
              <a:buNone/>
            </a:pPr>
            <a:r>
              <a:rPr lang="en-US" dirty="0"/>
              <a:t>	  </a:t>
            </a:r>
            <a:r>
              <a:rPr lang="en-US" sz="2400" dirty="0" err="1">
                <a:latin typeface="Consolas" panose="020B0609020204030204" pitchFamily="49" charset="0"/>
              </a:rPr>
              <a:t>cout</a:t>
            </a:r>
            <a:r>
              <a:rPr lang="en-US" sz="2400" dirty="0">
                <a:latin typeface="Consolas" panose="020B0609020204030204" pitchFamily="49" charset="0"/>
              </a:rPr>
              <a:t> &lt;&lt; </a:t>
            </a:r>
            <a:r>
              <a:rPr lang="en-US" sz="2400" dirty="0" err="1">
                <a:latin typeface="Consolas" panose="020B0609020204030204" pitchFamily="49" charset="0"/>
              </a:rPr>
              <a:t>bday.month</a:t>
            </a:r>
            <a:r>
              <a:rPr lang="en-US" sz="2400" dirty="0">
                <a:latin typeface="Consolas" panose="020B0609020204030204" pitchFamily="49" charset="0"/>
              </a:rPr>
              <a:t> &lt;&lt; “/” &lt;&lt; </a:t>
            </a:r>
            <a:r>
              <a:rPr lang="en-US" sz="2400" dirty="0" err="1">
                <a:latin typeface="Consolas" panose="020B0609020204030204" pitchFamily="49" charset="0"/>
              </a:rPr>
              <a:t>bday.day</a:t>
            </a:r>
            <a:r>
              <a:rPr lang="en-US" sz="2400" dirty="0">
                <a:latin typeface="Consolas" panose="020B0609020204030204" pitchFamily="49" charset="0"/>
              </a:rPr>
              <a:t>;</a:t>
            </a:r>
          </a:p>
          <a:p>
            <a:r>
              <a:rPr lang="en-US" dirty="0"/>
              <a:t>Classes have </a:t>
            </a:r>
            <a:r>
              <a:rPr lang="en-US" dirty="0">
                <a:solidFill>
                  <a:srgbClr val="0000FF"/>
                </a:solidFill>
              </a:rPr>
              <a:t>private</a:t>
            </a:r>
            <a:r>
              <a:rPr lang="en-US" dirty="0"/>
              <a:t> data members and functions by default. (not accessible)</a:t>
            </a:r>
          </a:p>
          <a:p>
            <a:pPr lvl="1"/>
            <a:r>
              <a:rPr lang="en-US" sz="2400" dirty="0"/>
              <a:t>Access </a:t>
            </a:r>
            <a:r>
              <a:rPr lang="en-US" sz="2400" b="1" dirty="0"/>
              <a:t>ONLY</a:t>
            </a:r>
            <a:r>
              <a:rPr lang="en-US" sz="2400" dirty="0"/>
              <a:t> the </a:t>
            </a:r>
            <a:r>
              <a:rPr lang="en-US" sz="2400" dirty="0">
                <a:solidFill>
                  <a:srgbClr val="0000FF"/>
                </a:solidFill>
              </a:rPr>
              <a:t>public</a:t>
            </a:r>
            <a:r>
              <a:rPr lang="en-US" sz="2400" dirty="0"/>
              <a:t> class members with the ‘.’ (dot) operator</a:t>
            </a:r>
          </a:p>
          <a:p>
            <a:pPr marL="457200" lvl="1" indent="0">
              <a:buNone/>
            </a:pPr>
            <a:r>
              <a:rPr lang="en-US" dirty="0"/>
              <a:t>	   </a:t>
            </a:r>
            <a:r>
              <a:rPr lang="en-US" sz="2400" dirty="0" err="1">
                <a:latin typeface="Consolas" panose="020B0609020204030204" pitchFamily="49" charset="0"/>
              </a:rPr>
              <a:t>bday.output</a:t>
            </a:r>
            <a:r>
              <a:rPr lang="en-US" sz="2400" dirty="0">
                <a:latin typeface="Consolas" panose="020B0609020204030204" pitchFamily="49" charset="0"/>
              </a:rPr>
              <a:t>();</a:t>
            </a:r>
          </a:p>
        </p:txBody>
      </p:sp>
    </p:spTree>
    <p:extLst>
      <p:ext uri="{BB962C8B-B14F-4D97-AF65-F5344CB8AC3E}">
        <p14:creationId xmlns:p14="http://schemas.microsoft.com/office/powerpoint/2010/main" val="304104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p:txBody>
          <a:bodyPr/>
          <a:lstStyle/>
          <a:p>
            <a:pPr eaLnBrk="1" hangingPunct="1"/>
            <a:r>
              <a:rPr lang="en-US" dirty="0">
                <a:solidFill>
                  <a:srgbClr val="0033CC"/>
                </a:solidFill>
              </a:rPr>
              <a:t>Class </a:t>
            </a:r>
            <a:r>
              <a:rPr lang="en-US" dirty="0" err="1">
                <a:solidFill>
                  <a:srgbClr val="0033CC"/>
                </a:solidFill>
              </a:rPr>
              <a:t>DayOfYear</a:t>
            </a:r>
            <a:r>
              <a:rPr lang="en-US" dirty="0">
                <a:solidFill>
                  <a:srgbClr val="0033CC"/>
                </a:solidFill>
              </a:rPr>
              <a:t> Definition</a:t>
            </a:r>
          </a:p>
        </p:txBody>
      </p:sp>
      <p:sp>
        <p:nvSpPr>
          <p:cNvPr id="27651" name="Rectangle 5"/>
          <p:cNvSpPr>
            <a:spLocks noGrp="1" noChangeArrowheads="1"/>
          </p:cNvSpPr>
          <p:nvPr>
            <p:ph idx="1"/>
          </p:nvPr>
        </p:nvSpPr>
        <p:spPr>
          <a:xfrm>
            <a:off x="304800" y="1676400"/>
            <a:ext cx="8294688" cy="4572000"/>
          </a:xfrm>
        </p:spPr>
        <p:txBody>
          <a:bodyPr/>
          <a:lstStyle/>
          <a:p>
            <a:pPr lvl="1" eaLnBrk="1" hangingPunct="1">
              <a:buNone/>
            </a:pPr>
            <a:r>
              <a:rPr lang="en-US" dirty="0"/>
              <a:t>	</a:t>
            </a:r>
            <a:r>
              <a:rPr lang="en-US" dirty="0">
                <a:solidFill>
                  <a:srgbClr val="0000CC"/>
                </a:solidFill>
                <a:latin typeface="Consolas" pitchFamily="49" charset="0"/>
                <a:cs typeface="Consolas" pitchFamily="49" charset="0"/>
              </a:rPr>
              <a:t>		</a:t>
            </a:r>
            <a:r>
              <a:rPr lang="en-US" dirty="0">
                <a:latin typeface="Consolas" pitchFamily="49" charset="0"/>
                <a:cs typeface="Consolas" pitchFamily="49" charset="0"/>
              </a:rPr>
              <a:t>class </a:t>
            </a:r>
            <a:r>
              <a:rPr lang="en-US" dirty="0" err="1">
                <a:latin typeface="Consolas" pitchFamily="49" charset="0"/>
                <a:cs typeface="Consolas" pitchFamily="49" charset="0"/>
              </a:rPr>
              <a:t>DayOfYear</a:t>
            </a:r>
            <a:br>
              <a:rPr lang="en-US" dirty="0">
                <a:latin typeface="Consolas" pitchFamily="49" charset="0"/>
                <a:cs typeface="Consolas" pitchFamily="49" charset="0"/>
              </a:rPr>
            </a:br>
            <a:r>
              <a:rPr lang="en-US" dirty="0">
                <a:latin typeface="Consolas" pitchFamily="49" charset="0"/>
                <a:cs typeface="Consolas" pitchFamily="49" charset="0"/>
              </a:rPr>
              <a:t>		{</a:t>
            </a:r>
            <a:br>
              <a:rPr lang="en-US" dirty="0">
                <a:latin typeface="Consolas" pitchFamily="49" charset="0"/>
                <a:cs typeface="Consolas" pitchFamily="49" charset="0"/>
              </a:rPr>
            </a:br>
            <a:r>
              <a:rPr lang="en-US" dirty="0">
                <a:latin typeface="Consolas" pitchFamily="49" charset="0"/>
                <a:cs typeface="Consolas" pitchFamily="49" charset="0"/>
              </a:rPr>
              <a:t>	  		</a:t>
            </a:r>
            <a:r>
              <a:rPr lang="en-US" dirty="0">
                <a:solidFill>
                  <a:srgbClr val="0033CC"/>
                </a:solidFill>
                <a:latin typeface="Consolas" pitchFamily="49" charset="0"/>
                <a:cs typeface="Consolas" pitchFamily="49" charset="0"/>
              </a:rPr>
              <a:t>public:</a:t>
            </a:r>
            <a:br>
              <a:rPr lang="en-US" dirty="0">
                <a:latin typeface="Consolas" pitchFamily="49" charset="0"/>
                <a:cs typeface="Consolas" pitchFamily="49" charset="0"/>
              </a:rPr>
            </a:br>
            <a:r>
              <a:rPr lang="en-US" dirty="0">
                <a:latin typeface="Consolas" pitchFamily="49" charset="0"/>
                <a:cs typeface="Consolas" pitchFamily="49" charset="0"/>
              </a:rPr>
              <a:t>           	 void output( );</a:t>
            </a:r>
            <a:br>
              <a:rPr lang="en-US" dirty="0">
                <a:latin typeface="Consolas" pitchFamily="49" charset="0"/>
                <a:cs typeface="Consolas" pitchFamily="49" charset="0"/>
              </a:rPr>
            </a:br>
            <a:r>
              <a:rPr lang="en-US" dirty="0">
                <a:latin typeface="Consolas" pitchFamily="49" charset="0"/>
                <a:cs typeface="Consolas" pitchFamily="49" charset="0"/>
              </a:rPr>
              <a:t>   	 	      int month;</a:t>
            </a:r>
            <a:br>
              <a:rPr lang="en-US" dirty="0">
                <a:latin typeface="Consolas" pitchFamily="49" charset="0"/>
                <a:cs typeface="Consolas" pitchFamily="49" charset="0"/>
              </a:rPr>
            </a:br>
            <a:r>
              <a:rPr lang="en-US" dirty="0">
                <a:latin typeface="Consolas" pitchFamily="49" charset="0"/>
                <a:cs typeface="Consolas" pitchFamily="49" charset="0"/>
              </a:rPr>
              <a:t>   	 	      int day;</a:t>
            </a:r>
            <a:br>
              <a:rPr lang="en-US" dirty="0">
                <a:latin typeface="Consolas" pitchFamily="49" charset="0"/>
                <a:cs typeface="Consolas" pitchFamily="49" charset="0"/>
              </a:rPr>
            </a:br>
            <a:r>
              <a:rPr lang="en-US" dirty="0">
                <a:latin typeface="Consolas" pitchFamily="49" charset="0"/>
                <a:cs typeface="Consolas" pitchFamily="49" charset="0"/>
              </a:rPr>
              <a:t>		};</a:t>
            </a:r>
          </a:p>
        </p:txBody>
      </p:sp>
      <p:sp>
        <p:nvSpPr>
          <p:cNvPr id="2" name="TextBox 1">
            <a:extLst>
              <a:ext uri="{FF2B5EF4-FFF2-40B4-BE49-F238E27FC236}">
                <a16:creationId xmlns:a16="http://schemas.microsoft.com/office/drawing/2014/main" id="{4E9A59D4-F00A-588C-0E39-4A4F1FC394E6}"/>
              </a:ext>
            </a:extLst>
          </p:cNvPr>
          <p:cNvSpPr txBox="1"/>
          <p:nvPr/>
        </p:nvSpPr>
        <p:spPr>
          <a:xfrm>
            <a:off x="496345" y="5239368"/>
            <a:ext cx="7818166" cy="830997"/>
          </a:xfrm>
          <a:prstGeom prst="rect">
            <a:avLst/>
          </a:prstGeom>
          <a:noFill/>
        </p:spPr>
        <p:txBody>
          <a:bodyPr wrap="none" rtlCol="0">
            <a:spAutoFit/>
          </a:bodyPr>
          <a:lstStyle/>
          <a:p>
            <a:r>
              <a:rPr lang="en-US" dirty="0"/>
              <a:t>If you leave out the </a:t>
            </a:r>
            <a:r>
              <a:rPr lang="en-US" dirty="0">
                <a:solidFill>
                  <a:srgbClr val="0000FF"/>
                </a:solidFill>
              </a:rPr>
              <a:t>public</a:t>
            </a:r>
            <a:r>
              <a:rPr lang="en-US" dirty="0"/>
              <a:t> keyword, everything is private</a:t>
            </a:r>
          </a:p>
          <a:p>
            <a:r>
              <a:rPr lang="en-US" dirty="0"/>
              <a:t>so you cannot access anything in the class</a:t>
            </a:r>
          </a:p>
        </p:txBody>
      </p:sp>
      <p:sp>
        <p:nvSpPr>
          <p:cNvPr id="7" name="Line 3">
            <a:extLst>
              <a:ext uri="{FF2B5EF4-FFF2-40B4-BE49-F238E27FC236}">
                <a16:creationId xmlns:a16="http://schemas.microsoft.com/office/drawing/2014/main" id="{0BCF9572-4883-1BAF-43A5-DC3AF5162B26}"/>
              </a:ext>
            </a:extLst>
          </p:cNvPr>
          <p:cNvSpPr>
            <a:spLocks noChangeShapeType="1"/>
          </p:cNvSpPr>
          <p:nvPr/>
        </p:nvSpPr>
        <p:spPr bwMode="auto">
          <a:xfrm flipH="1">
            <a:off x="4800600" y="1981201"/>
            <a:ext cx="990600" cy="663372"/>
          </a:xfrm>
          <a:prstGeom prst="line">
            <a:avLst/>
          </a:prstGeom>
          <a:noFill/>
          <a:ln w="57150">
            <a:solidFill>
              <a:schemeClr val="tx2"/>
            </a:solidFill>
            <a:round/>
            <a:headEnd/>
            <a:tailEnd type="triangle" w="med" len="med"/>
          </a:ln>
        </p:spPr>
        <p:txBody>
          <a:bodyPr wrap="none" anchor="ctr"/>
          <a:lstStyle/>
          <a:p>
            <a:endParaRPr lang="en-US" dirty="0"/>
          </a:p>
        </p:txBody>
      </p:sp>
      <p:sp>
        <p:nvSpPr>
          <p:cNvPr id="8" name="Text Box 2">
            <a:extLst>
              <a:ext uri="{FF2B5EF4-FFF2-40B4-BE49-F238E27FC236}">
                <a16:creationId xmlns:a16="http://schemas.microsoft.com/office/drawing/2014/main" id="{9D49B137-588D-7A66-D691-C51F9CC86A0E}"/>
              </a:ext>
            </a:extLst>
          </p:cNvPr>
          <p:cNvSpPr txBox="1">
            <a:spLocks noChangeArrowheads="1"/>
          </p:cNvSpPr>
          <p:nvPr/>
        </p:nvSpPr>
        <p:spPr bwMode="auto">
          <a:xfrm>
            <a:off x="5832953" y="1759099"/>
            <a:ext cx="2720924" cy="461665"/>
          </a:xfrm>
          <a:prstGeom prst="rect">
            <a:avLst/>
          </a:prstGeom>
          <a:noFill/>
          <a:ln w="9525" algn="ctr">
            <a:solidFill>
              <a:schemeClr val="tx2"/>
            </a:solidFill>
            <a:miter lim="800000"/>
            <a:headEnd/>
            <a:tailEnd/>
          </a:ln>
        </p:spPr>
        <p:txBody>
          <a:bodyPr wrap="square">
            <a:spAutoFit/>
          </a:bodyPr>
          <a:lstStyle/>
          <a:p>
            <a:pPr algn="ctr">
              <a:spcBef>
                <a:spcPct val="20000"/>
              </a:spcBef>
              <a:buClr>
                <a:srgbClr val="CC0000"/>
              </a:buClr>
              <a:buFont typeface="Wingdings" pitchFamily="2" charset="2"/>
              <a:buNone/>
            </a:pPr>
            <a:r>
              <a:rPr lang="en-US" dirty="0">
                <a:solidFill>
                  <a:schemeClr val="tx2"/>
                </a:solidFill>
              </a:rPr>
              <a:t>Don’t forget this!</a:t>
            </a:r>
            <a:endParaRPr lang="en-US" b="1" dirty="0">
              <a:solidFill>
                <a:schemeClr val="tx2"/>
              </a:solidFill>
            </a:endParaRPr>
          </a:p>
        </p:txBody>
      </p:sp>
    </p:spTree>
    <p:extLst>
      <p:ext uri="{BB962C8B-B14F-4D97-AF65-F5344CB8AC3E}">
        <p14:creationId xmlns:p14="http://schemas.microsoft.com/office/powerpoint/2010/main" val="2939140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37355"/>
            <a:ext cx="5486400" cy="7171194"/>
          </a:xfrm>
          <a:prstGeom prst="rect">
            <a:avLst/>
          </a:prstGeom>
          <a:noFill/>
        </p:spPr>
        <p:txBody>
          <a:bodyPr wrap="square" rtlCol="0">
            <a:spAutoFit/>
          </a:bodyPr>
          <a:lstStyle/>
          <a:p>
            <a:r>
              <a:rPr lang="en-US" sz="1800" dirty="0">
                <a:latin typeface="Courier New" panose="02070309020205020404" pitchFamily="49" charset="0"/>
                <a:cs typeface="Courier New" panose="02070309020205020404" pitchFamily="49" charset="0"/>
              </a:rPr>
              <a:t>#include &lt;</a:t>
            </a:r>
            <a:r>
              <a:rPr lang="en-US" sz="1800" dirty="0" err="1">
                <a:latin typeface="Courier New" panose="02070309020205020404" pitchFamily="49" charset="0"/>
                <a:cs typeface="Courier New" panose="02070309020205020404" pitchFamily="49" charset="0"/>
              </a:rPr>
              <a:t>iostream</a:t>
            </a:r>
            <a:r>
              <a:rPr lang="en-US" sz="1800" dirty="0">
                <a:latin typeface="Courier New" panose="02070309020205020404" pitchFamily="49" charset="0"/>
                <a:cs typeface="Courier New" panose="02070309020205020404" pitchFamily="49" charset="0"/>
              </a:rPr>
              <a:t>&gt;</a:t>
            </a:r>
          </a:p>
          <a:p>
            <a:r>
              <a:rPr lang="en-US" sz="1800" dirty="0">
                <a:latin typeface="Courier New" panose="02070309020205020404" pitchFamily="49" charset="0"/>
                <a:cs typeface="Courier New" panose="02070309020205020404" pitchFamily="49" charset="0"/>
              </a:rPr>
              <a:t>using namespace std;</a:t>
            </a:r>
          </a:p>
          <a:p>
            <a:endParaRPr lang="en-US" sz="1200" dirty="0">
              <a:latin typeface="Courier New" panose="02070309020205020404" pitchFamily="49" charset="0"/>
              <a:cs typeface="Courier New" panose="02070309020205020404" pitchFamily="49" charset="0"/>
            </a:endParaRPr>
          </a:p>
          <a:p>
            <a:r>
              <a:rPr lang="en-US" sz="2000" dirty="0">
                <a:solidFill>
                  <a:schemeClr val="accent1">
                    <a:lumMod val="50000"/>
                  </a:schemeClr>
                </a:solidFill>
                <a:latin typeface="Courier New" panose="02070309020205020404" pitchFamily="49" charset="0"/>
                <a:cs typeface="Courier New" panose="02070309020205020404" pitchFamily="49" charset="0"/>
              </a:rPr>
              <a:t>// Class </a:t>
            </a:r>
            <a:r>
              <a:rPr lang="en-US" sz="2000" dirty="0" err="1">
                <a:solidFill>
                  <a:schemeClr val="accent1">
                    <a:lumMod val="50000"/>
                  </a:schemeClr>
                </a:solidFill>
                <a:latin typeface="Courier New" panose="02070309020205020404" pitchFamily="49" charset="0"/>
                <a:cs typeface="Courier New" panose="02070309020205020404" pitchFamily="49" charset="0"/>
              </a:rPr>
              <a:t>DayOfYear</a:t>
            </a:r>
            <a:endParaRPr lang="en-US" sz="2000" dirty="0">
              <a:solidFill>
                <a:schemeClr val="accent1">
                  <a:lumMod val="50000"/>
                </a:schemeClr>
              </a:solidFill>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class </a:t>
            </a:r>
            <a:r>
              <a:rPr lang="en-US" dirty="0" err="1">
                <a:latin typeface="Courier New" panose="02070309020205020404" pitchFamily="49" charset="0"/>
                <a:cs typeface="Courier New" panose="02070309020205020404" pitchFamily="49" charset="0"/>
              </a:rPr>
              <a:t>DayOfYear</a:t>
            </a:r>
            <a:endParaRPr lang="en-US"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public:</a:t>
            </a:r>
          </a:p>
          <a:p>
            <a:r>
              <a:rPr lang="en-US" sz="2000" dirty="0">
                <a:latin typeface="Courier New" panose="02070309020205020404" pitchFamily="49" charset="0"/>
                <a:cs typeface="Courier New" panose="02070309020205020404" pitchFamily="49" charset="0"/>
              </a:rPr>
              <a:t>   void output();</a:t>
            </a:r>
          </a:p>
          <a:p>
            <a:r>
              <a:rPr lang="en-US" sz="2000" dirty="0">
                <a:latin typeface="Courier New" panose="02070309020205020404" pitchFamily="49" charset="0"/>
                <a:cs typeface="Courier New" panose="02070309020205020404" pitchFamily="49" charset="0"/>
              </a:rPr>
              <a:t>   int month;</a:t>
            </a:r>
          </a:p>
          <a:p>
            <a:r>
              <a:rPr lang="en-US" sz="2000" dirty="0">
                <a:latin typeface="Courier New" panose="02070309020205020404" pitchFamily="49" charset="0"/>
                <a:cs typeface="Courier New" panose="02070309020205020404" pitchFamily="49" charset="0"/>
              </a:rPr>
              <a:t>   int day;</a:t>
            </a:r>
          </a:p>
          <a:p>
            <a:r>
              <a:rPr lang="en-US" sz="18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800" dirty="0" err="1">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main()</a:t>
            </a:r>
          </a:p>
          <a:p>
            <a:r>
              <a:rPr lang="en-US" sz="18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DayOfYear</a:t>
            </a:r>
            <a:r>
              <a:rPr lang="en-US" dirty="0">
                <a:latin typeface="Courier New" panose="02070309020205020404" pitchFamily="49" charset="0"/>
                <a:cs typeface="Courier New" panose="02070309020205020404" pitchFamily="49" charset="0"/>
              </a:rPr>
              <a:t> today;</a:t>
            </a:r>
          </a:p>
          <a:p>
            <a:endParaRPr lang="en-US" sz="1200" dirty="0">
              <a:latin typeface="Courier New" panose="02070309020205020404" pitchFamily="49" charset="0"/>
              <a:cs typeface="Courier New" panose="02070309020205020404" pitchFamily="49" charset="0"/>
            </a:endParaRPr>
          </a:p>
          <a:p>
            <a:r>
              <a:rPr lang="en-US" sz="2000" dirty="0">
                <a:solidFill>
                  <a:schemeClr val="accent1">
                    <a:lumMod val="50000"/>
                  </a:schemeClr>
                </a:solidFill>
                <a:latin typeface="Courier New" panose="02070309020205020404" pitchFamily="49" charset="0"/>
                <a:cs typeface="Courier New" panose="02070309020205020404" pitchFamily="49" charset="0"/>
              </a:rPr>
              <a:t>   // Set the object values</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today.month</a:t>
            </a:r>
            <a:r>
              <a:rPr lang="en-US" dirty="0">
                <a:latin typeface="Courier New" panose="02070309020205020404" pitchFamily="49" charset="0"/>
                <a:cs typeface="Courier New" panose="02070309020205020404" pitchFamily="49" charset="0"/>
              </a:rPr>
              <a:t> = 10;</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today.day</a:t>
            </a:r>
            <a:r>
              <a:rPr lang="en-US" dirty="0">
                <a:latin typeface="Courier New" panose="02070309020205020404" pitchFamily="49" charset="0"/>
                <a:cs typeface="Courier New" panose="02070309020205020404" pitchFamily="49" charset="0"/>
              </a:rPr>
              <a:t> = 16;</a:t>
            </a:r>
          </a:p>
          <a:p>
            <a:endParaRPr lang="en-US" sz="12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a:t>
            </a:r>
            <a:r>
              <a:rPr lang="en-US" sz="2000" dirty="0">
                <a:solidFill>
                  <a:schemeClr val="accent1">
                    <a:lumMod val="50000"/>
                  </a:schemeClr>
                </a:solidFill>
                <a:latin typeface="Courier New" panose="02070309020205020404" pitchFamily="49" charset="0"/>
                <a:cs typeface="Courier New" panose="02070309020205020404" pitchFamily="49" charset="0"/>
              </a:rPr>
              <a:t>  // Call member function</a:t>
            </a:r>
          </a:p>
          <a:p>
            <a:r>
              <a:rPr lang="en-US" sz="2000" dirty="0">
                <a:solidFill>
                  <a:schemeClr val="accent1">
                    <a:lumMod val="50000"/>
                  </a:schemeClr>
                </a:solidFill>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today.output</a:t>
            </a:r>
            <a:r>
              <a:rPr lang="en-US"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   return 0;</a:t>
            </a:r>
          </a:p>
          <a:p>
            <a:r>
              <a:rPr lang="en-US" sz="1800" dirty="0">
                <a:latin typeface="Courier New" panose="02070309020205020404" pitchFamily="49" charset="0"/>
                <a:cs typeface="Courier New" panose="02070309020205020404" pitchFamily="49" charset="0"/>
              </a:rPr>
              <a:t>}</a:t>
            </a:r>
          </a:p>
        </p:txBody>
      </p:sp>
      <p:sp>
        <p:nvSpPr>
          <p:cNvPr id="5" name="TextBox 4"/>
          <p:cNvSpPr txBox="1"/>
          <p:nvPr/>
        </p:nvSpPr>
        <p:spPr>
          <a:xfrm>
            <a:off x="22185" y="11410"/>
            <a:ext cx="609600" cy="7109639"/>
          </a:xfrm>
          <a:prstGeom prst="rect">
            <a:avLst/>
          </a:prstGeom>
          <a:solidFill>
            <a:schemeClr val="bg1">
              <a:lumMod val="85000"/>
            </a:schemeClr>
          </a:solidFill>
        </p:spPr>
        <p:txBody>
          <a:bodyPr wrap="square" rtlCol="0">
            <a:spAutoFit/>
          </a:bodyPr>
          <a:lstStyle/>
          <a:p>
            <a:r>
              <a:rPr lang="en-US" sz="20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1</a:t>
            </a:r>
          </a:p>
          <a:p>
            <a:r>
              <a:rPr lang="en-US" sz="1800" dirty="0">
                <a:latin typeface="Courier New" panose="02070309020205020404" pitchFamily="49" charset="0"/>
                <a:cs typeface="Courier New" panose="02070309020205020404" pitchFamily="49" charset="0"/>
              </a:rPr>
              <a:t> 2</a:t>
            </a:r>
          </a:p>
          <a:p>
            <a:endParaRPr lang="en-US" sz="1200" dirty="0">
              <a:latin typeface="Courier New" panose="02070309020205020404" pitchFamily="49" charset="0"/>
              <a:cs typeface="Courier New" panose="02070309020205020404" pitchFamily="49" charset="0"/>
            </a:endParaRPr>
          </a:p>
          <a:p>
            <a:r>
              <a:rPr lang="en-US" sz="2000" dirty="0">
                <a:solidFill>
                  <a:schemeClr val="accent1">
                    <a:lumMod val="50000"/>
                  </a:schemeClr>
                </a:solidFill>
                <a:latin typeface="Courier New" panose="02070309020205020404" pitchFamily="49" charset="0"/>
                <a:cs typeface="Courier New" panose="02070309020205020404" pitchFamily="49" charset="0"/>
              </a:rPr>
              <a:t> 4</a:t>
            </a:r>
          </a:p>
          <a:p>
            <a:r>
              <a:rPr lang="en-US" sz="2000"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5</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6</a:t>
            </a:r>
          </a:p>
          <a:p>
            <a:r>
              <a:rPr lang="en-US" sz="18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7</a:t>
            </a:r>
          </a:p>
          <a:p>
            <a:r>
              <a:rPr lang="en-US" sz="2000" dirty="0">
                <a:latin typeface="Courier New" panose="02070309020205020404" pitchFamily="49" charset="0"/>
                <a:cs typeface="Courier New" panose="02070309020205020404" pitchFamily="49" charset="0"/>
              </a:rPr>
              <a:t> 8</a:t>
            </a:r>
          </a:p>
          <a:p>
            <a:r>
              <a:rPr lang="en-US" sz="2000" dirty="0">
                <a:latin typeface="Courier New" panose="02070309020205020404" pitchFamily="49" charset="0"/>
                <a:cs typeface="Courier New" panose="02070309020205020404" pitchFamily="49" charset="0"/>
              </a:rPr>
              <a:t> 9</a:t>
            </a:r>
          </a:p>
          <a:p>
            <a:r>
              <a:rPr lang="en-US" sz="1800" dirty="0">
                <a:latin typeface="Courier New" panose="02070309020205020404" pitchFamily="49" charset="0"/>
                <a:cs typeface="Courier New" panose="02070309020205020404" pitchFamily="49" charset="0"/>
              </a:rPr>
              <a:t>10</a:t>
            </a:r>
          </a:p>
          <a:p>
            <a:endParaRPr lang="en-US" sz="12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12</a:t>
            </a:r>
          </a:p>
          <a:p>
            <a:r>
              <a:rPr lang="en-US" sz="1800" dirty="0">
                <a:latin typeface="Courier New" panose="02070309020205020404" pitchFamily="49" charset="0"/>
                <a:cs typeface="Courier New" panose="02070309020205020404" pitchFamily="49" charset="0"/>
              </a:rPr>
              <a:t>13</a:t>
            </a:r>
          </a:p>
          <a:p>
            <a:r>
              <a:rPr lang="en-US" dirty="0">
                <a:latin typeface="Courier New" panose="02070309020205020404" pitchFamily="49" charset="0"/>
                <a:cs typeface="Courier New" panose="02070309020205020404" pitchFamily="49" charset="0"/>
              </a:rPr>
              <a:t>14</a:t>
            </a:r>
          </a:p>
          <a:p>
            <a:endParaRPr lang="en-US" sz="1200" dirty="0">
              <a:latin typeface="Courier New" panose="02070309020205020404" pitchFamily="49" charset="0"/>
              <a:cs typeface="Courier New" panose="02070309020205020404" pitchFamily="49" charset="0"/>
            </a:endParaRPr>
          </a:p>
          <a:p>
            <a:r>
              <a:rPr lang="en-US" sz="2000" dirty="0">
                <a:solidFill>
                  <a:schemeClr val="accent1">
                    <a:lumMod val="50000"/>
                  </a:schemeClr>
                </a:solidFill>
                <a:latin typeface="Courier New" panose="02070309020205020404" pitchFamily="49" charset="0"/>
                <a:cs typeface="Courier New" panose="02070309020205020404" pitchFamily="49" charset="0"/>
              </a:rPr>
              <a:t>16 </a:t>
            </a:r>
          </a:p>
          <a:p>
            <a:r>
              <a:rPr lang="en-US" dirty="0">
                <a:latin typeface="Courier New" panose="02070309020205020404" pitchFamily="49" charset="0"/>
                <a:cs typeface="Courier New" panose="02070309020205020404" pitchFamily="49" charset="0"/>
              </a:rPr>
              <a:t>17</a:t>
            </a:r>
          </a:p>
          <a:p>
            <a:r>
              <a:rPr lang="en-US" dirty="0">
                <a:latin typeface="Courier New" panose="02070309020205020404" pitchFamily="49" charset="0"/>
                <a:cs typeface="Courier New" panose="02070309020205020404" pitchFamily="49" charset="0"/>
              </a:rPr>
              <a:t>18</a:t>
            </a:r>
          </a:p>
          <a:p>
            <a:r>
              <a:rPr lang="en-US" dirty="0">
                <a:latin typeface="Courier New" panose="02070309020205020404" pitchFamily="49" charset="0"/>
                <a:cs typeface="Courier New" panose="02070309020205020404" pitchFamily="49" charset="0"/>
              </a:rPr>
              <a:t>19</a:t>
            </a:r>
          </a:p>
          <a:p>
            <a:endParaRPr lang="en-US" sz="12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21</a:t>
            </a:r>
            <a:endParaRPr lang="en-US" sz="2000" dirty="0">
              <a:solidFill>
                <a:schemeClr val="accent1">
                  <a:lumMod val="50000"/>
                </a:schemeClr>
              </a:solidFill>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28</a:t>
            </a:r>
          </a:p>
          <a:p>
            <a:r>
              <a:rPr lang="en-US" sz="1800" dirty="0">
                <a:latin typeface="Courier New" panose="02070309020205020404" pitchFamily="49" charset="0"/>
                <a:cs typeface="Courier New" panose="02070309020205020404" pitchFamily="49" charset="0"/>
              </a:rPr>
              <a:t>29</a:t>
            </a:r>
          </a:p>
        </p:txBody>
      </p:sp>
      <p:cxnSp>
        <p:nvCxnSpPr>
          <p:cNvPr id="7" name="Straight Connector 6"/>
          <p:cNvCxnSpPr/>
          <p:nvPr/>
        </p:nvCxnSpPr>
        <p:spPr bwMode="auto">
          <a:xfrm>
            <a:off x="6172200" y="1228636"/>
            <a:ext cx="0" cy="1676400"/>
          </a:xfrm>
          <a:prstGeom prst="line">
            <a:avLst/>
          </a:prstGeom>
          <a:blipFill dpi="0" rotWithShape="0">
            <a:blip r:embed="rId3"/>
            <a:srcRect/>
            <a:tile tx="0" ty="0" sx="100000" sy="100000" flip="none" algn="tl"/>
          </a:blipFill>
          <a:ln w="57150"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a:off x="5486400" y="3657600"/>
            <a:ext cx="0" cy="457200"/>
          </a:xfrm>
          <a:prstGeom prst="line">
            <a:avLst/>
          </a:prstGeom>
          <a:blipFill dpi="0" rotWithShape="0">
            <a:blip r:embed="rId3"/>
            <a:srcRect/>
            <a:tile tx="0" ty="0" sx="100000" sy="100000" flip="none" algn="tl"/>
          </a:blipFill>
          <a:ln w="5715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6141720" y="4495800"/>
            <a:ext cx="0" cy="914400"/>
          </a:xfrm>
          <a:prstGeom prst="line">
            <a:avLst/>
          </a:prstGeom>
          <a:blipFill dpi="0" rotWithShape="0">
            <a:blip r:embed="rId3"/>
            <a:srcRect/>
            <a:tile tx="0" ty="0" sx="100000" sy="100000" flip="none" algn="tl"/>
          </a:blipFill>
          <a:ln w="57150" cap="flat" cmpd="sng" algn="ctr">
            <a:solidFill>
              <a:schemeClr val="tx1"/>
            </a:solidFill>
            <a:prstDash val="solid"/>
            <a:round/>
            <a:headEnd type="none" w="med" len="med"/>
            <a:tailEnd type="none" w="med" len="med"/>
          </a:ln>
          <a:effectLst/>
        </p:spPr>
      </p:cxnSp>
      <p:sp>
        <p:nvSpPr>
          <p:cNvPr id="12" name="TextBox 11"/>
          <p:cNvSpPr txBox="1"/>
          <p:nvPr/>
        </p:nvSpPr>
        <p:spPr>
          <a:xfrm>
            <a:off x="6438138" y="1466671"/>
            <a:ext cx="2286000" cy="1200329"/>
          </a:xfrm>
          <a:prstGeom prst="rect">
            <a:avLst/>
          </a:prstGeom>
          <a:noFill/>
        </p:spPr>
        <p:txBody>
          <a:bodyPr wrap="square" rtlCol="0">
            <a:spAutoFit/>
          </a:bodyPr>
          <a:lstStyle/>
          <a:p>
            <a:r>
              <a:rPr lang="en-US" dirty="0"/>
              <a:t>Define </a:t>
            </a:r>
            <a:r>
              <a:rPr lang="en-US" dirty="0" err="1"/>
              <a:t>DayOfYear</a:t>
            </a:r>
            <a:r>
              <a:rPr lang="en-US" dirty="0"/>
              <a:t> class type</a:t>
            </a:r>
          </a:p>
        </p:txBody>
      </p:sp>
      <p:sp>
        <p:nvSpPr>
          <p:cNvPr id="14" name="TextBox 13"/>
          <p:cNvSpPr txBox="1"/>
          <p:nvPr/>
        </p:nvSpPr>
        <p:spPr>
          <a:xfrm>
            <a:off x="5677662" y="3642360"/>
            <a:ext cx="3046476" cy="461665"/>
          </a:xfrm>
          <a:prstGeom prst="rect">
            <a:avLst/>
          </a:prstGeom>
          <a:noFill/>
        </p:spPr>
        <p:txBody>
          <a:bodyPr wrap="square" rtlCol="0">
            <a:spAutoFit/>
          </a:bodyPr>
          <a:lstStyle/>
          <a:p>
            <a:r>
              <a:rPr lang="en-US" dirty="0"/>
              <a:t>Declare an object</a:t>
            </a:r>
          </a:p>
        </p:txBody>
      </p:sp>
      <p:sp>
        <p:nvSpPr>
          <p:cNvPr id="15" name="TextBox 14"/>
          <p:cNvSpPr txBox="1"/>
          <p:nvPr/>
        </p:nvSpPr>
        <p:spPr>
          <a:xfrm>
            <a:off x="6172200" y="4579203"/>
            <a:ext cx="2057399" cy="830997"/>
          </a:xfrm>
          <a:prstGeom prst="rect">
            <a:avLst/>
          </a:prstGeom>
          <a:noFill/>
        </p:spPr>
        <p:txBody>
          <a:bodyPr wrap="square" rtlCol="0">
            <a:spAutoFit/>
          </a:bodyPr>
          <a:lstStyle/>
          <a:p>
            <a:r>
              <a:rPr lang="en-US" dirty="0"/>
              <a:t>Set the data members</a:t>
            </a:r>
          </a:p>
        </p:txBody>
      </p:sp>
      <p:sp>
        <p:nvSpPr>
          <p:cNvPr id="11" name="TextBox 10">
            <a:extLst>
              <a:ext uri="{FF2B5EF4-FFF2-40B4-BE49-F238E27FC236}">
                <a16:creationId xmlns:a16="http://schemas.microsoft.com/office/drawing/2014/main" id="{AA80BF59-0525-09B4-C04E-08069DD3A287}"/>
              </a:ext>
            </a:extLst>
          </p:cNvPr>
          <p:cNvSpPr txBox="1"/>
          <p:nvPr/>
        </p:nvSpPr>
        <p:spPr>
          <a:xfrm>
            <a:off x="5614281" y="5628399"/>
            <a:ext cx="2628138" cy="830997"/>
          </a:xfrm>
          <a:prstGeom prst="rect">
            <a:avLst/>
          </a:prstGeom>
          <a:noFill/>
        </p:spPr>
        <p:txBody>
          <a:bodyPr wrap="square" rtlCol="0">
            <a:spAutoFit/>
          </a:bodyPr>
          <a:lstStyle/>
          <a:p>
            <a:r>
              <a:rPr lang="en-US" dirty="0">
                <a:solidFill>
                  <a:srgbClr val="0000FF"/>
                </a:solidFill>
              </a:rPr>
              <a:t>Call the member function</a:t>
            </a:r>
          </a:p>
        </p:txBody>
      </p:sp>
      <p:cxnSp>
        <p:nvCxnSpPr>
          <p:cNvPr id="16" name="Straight Connector 15">
            <a:extLst>
              <a:ext uri="{FF2B5EF4-FFF2-40B4-BE49-F238E27FC236}">
                <a16:creationId xmlns:a16="http://schemas.microsoft.com/office/drawing/2014/main" id="{DEED97AB-E92F-FA99-2FC1-9D86253E7F8E}"/>
              </a:ext>
            </a:extLst>
          </p:cNvPr>
          <p:cNvCxnSpPr/>
          <p:nvPr/>
        </p:nvCxnSpPr>
        <p:spPr bwMode="auto">
          <a:xfrm>
            <a:off x="5486400" y="5595641"/>
            <a:ext cx="0" cy="914400"/>
          </a:xfrm>
          <a:prstGeom prst="line">
            <a:avLst/>
          </a:prstGeom>
          <a:blipFill dpi="0" rotWithShape="0">
            <a:blip r:embed="rId3"/>
            <a:srcRect/>
            <a:tile tx="0" ty="0" sx="100000" sy="100000" flip="none" algn="tl"/>
          </a:blipFill>
          <a:ln w="57150" cap="flat" cmpd="sng" algn="ctr">
            <a:solidFill>
              <a:schemeClr val="tx1"/>
            </a:solidFill>
            <a:prstDash val="solid"/>
            <a:round/>
            <a:headEnd type="none" w="med" len="med"/>
            <a:tailEnd type="none" w="med" len="med"/>
          </a:ln>
          <a:effectLst/>
        </p:spPr>
      </p:cxnSp>
      <p:sp>
        <p:nvSpPr>
          <p:cNvPr id="4" name="TextBox 3">
            <a:extLst>
              <a:ext uri="{FF2B5EF4-FFF2-40B4-BE49-F238E27FC236}">
                <a16:creationId xmlns:a16="http://schemas.microsoft.com/office/drawing/2014/main" id="{308BCCA2-BBD9-B4B8-EB58-67E84CCFE3F5}"/>
              </a:ext>
            </a:extLst>
          </p:cNvPr>
          <p:cNvSpPr txBox="1"/>
          <p:nvPr/>
        </p:nvSpPr>
        <p:spPr>
          <a:xfrm>
            <a:off x="4114800" y="129018"/>
            <a:ext cx="2760692" cy="523220"/>
          </a:xfrm>
          <a:prstGeom prst="rect">
            <a:avLst/>
          </a:prstGeom>
          <a:noFill/>
        </p:spPr>
        <p:txBody>
          <a:bodyPr wrap="none" rtlCol="0">
            <a:spAutoFit/>
          </a:bodyPr>
          <a:lstStyle/>
          <a:p>
            <a:r>
              <a:rPr lang="en-US" sz="2800" dirty="0">
                <a:solidFill>
                  <a:srgbClr val="0000FF"/>
                </a:solidFill>
                <a:latin typeface="Arial" panose="020B0604020202020204" pitchFamily="34" charset="0"/>
              </a:rPr>
              <a:t>Just like a struct</a:t>
            </a:r>
          </a:p>
        </p:txBody>
      </p:sp>
      <p:sp>
        <p:nvSpPr>
          <p:cNvPr id="6" name="Slide Number Placeholder 5">
            <a:extLst>
              <a:ext uri="{FF2B5EF4-FFF2-40B4-BE49-F238E27FC236}">
                <a16:creationId xmlns:a16="http://schemas.microsoft.com/office/drawing/2014/main" id="{99DE78A5-79B6-CFDD-8EDD-3199EC687D05}"/>
              </a:ext>
            </a:extLst>
          </p:cNvPr>
          <p:cNvSpPr>
            <a:spLocks noGrp="1"/>
          </p:cNvSpPr>
          <p:nvPr>
            <p:ph type="sldNum" sz="quarter" idx="10"/>
          </p:nvPr>
        </p:nvSpPr>
        <p:spPr/>
        <p:txBody>
          <a:bodyPr/>
          <a:lstStyle/>
          <a:p>
            <a:pPr>
              <a:defRPr/>
            </a:pPr>
            <a:fld id="{FFE670EA-D6EE-4B72-A618-C2C5DBF4945E}" type="slidenum">
              <a:rPr lang="en-US" altLang="en-US" smtClean="0"/>
              <a:pPr>
                <a:defRPr/>
              </a:pPr>
              <a:t>14</a:t>
            </a:fld>
            <a:endParaRPr lang="en-US" altLang="en-US"/>
          </a:p>
        </p:txBody>
      </p:sp>
    </p:spTree>
    <p:extLst>
      <p:ext uri="{BB962C8B-B14F-4D97-AF65-F5344CB8AC3E}">
        <p14:creationId xmlns:p14="http://schemas.microsoft.com/office/powerpoint/2010/main" val="3752968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a:solidFill>
                  <a:srgbClr val="0000FF"/>
                </a:solidFill>
              </a:rPr>
              <a:t>Member Function Definition</a:t>
            </a:r>
          </a:p>
        </p:txBody>
      </p:sp>
      <p:sp>
        <p:nvSpPr>
          <p:cNvPr id="29699" name="Rectangle 3"/>
          <p:cNvSpPr>
            <a:spLocks noGrp="1" noChangeArrowheads="1"/>
          </p:cNvSpPr>
          <p:nvPr>
            <p:ph idx="1"/>
          </p:nvPr>
        </p:nvSpPr>
        <p:spPr>
          <a:xfrm>
            <a:off x="544513" y="1676400"/>
            <a:ext cx="8599487" cy="4572000"/>
          </a:xfrm>
        </p:spPr>
        <p:txBody>
          <a:bodyPr/>
          <a:lstStyle/>
          <a:p>
            <a:pPr eaLnBrk="1" hangingPunct="1">
              <a:buNone/>
            </a:pPr>
            <a:endParaRPr lang="en-US" sz="2400" dirty="0"/>
          </a:p>
          <a:p>
            <a:pPr eaLnBrk="1" hangingPunct="1">
              <a:buNone/>
            </a:pPr>
            <a:endParaRPr lang="en-US" sz="2400" dirty="0"/>
          </a:p>
          <a:p>
            <a:pPr eaLnBrk="1" hangingPunct="1">
              <a:buNone/>
            </a:pPr>
            <a:r>
              <a:rPr lang="en-US" sz="2000" dirty="0">
                <a:solidFill>
                  <a:srgbClr val="0000CC"/>
                </a:solidFill>
                <a:latin typeface="Consolas" pitchFamily="49" charset="0"/>
                <a:cs typeface="Consolas" pitchFamily="49" charset="0"/>
              </a:rPr>
              <a:t>void </a:t>
            </a:r>
            <a:r>
              <a:rPr lang="en-US" sz="2000" dirty="0" err="1">
                <a:solidFill>
                  <a:srgbClr val="0000CC"/>
                </a:solidFill>
                <a:latin typeface="Consolas" pitchFamily="49" charset="0"/>
                <a:cs typeface="Consolas" pitchFamily="49" charset="0"/>
              </a:rPr>
              <a:t>DayOfYear</a:t>
            </a:r>
            <a:r>
              <a:rPr lang="en-US" sz="2000" dirty="0">
                <a:solidFill>
                  <a:srgbClr val="0000CC"/>
                </a:solidFill>
                <a:latin typeface="Consolas" pitchFamily="49" charset="0"/>
                <a:cs typeface="Consolas" pitchFamily="49" charset="0"/>
              </a:rPr>
              <a:t>::output()</a:t>
            </a:r>
          </a:p>
          <a:p>
            <a:pPr eaLnBrk="1" hangingPunct="1">
              <a:buNone/>
            </a:pPr>
            <a:r>
              <a:rPr lang="en-US" sz="2000" dirty="0">
                <a:solidFill>
                  <a:srgbClr val="0000CC"/>
                </a:solidFill>
                <a:latin typeface="Consolas" pitchFamily="49" charset="0"/>
                <a:cs typeface="Consolas" pitchFamily="49" charset="0"/>
              </a:rPr>
              <a:t>{ </a:t>
            </a:r>
          </a:p>
          <a:p>
            <a:pPr eaLnBrk="1" hangingPunct="1">
              <a:buNone/>
            </a:pPr>
            <a:r>
              <a:rPr lang="en-US" sz="2000" dirty="0">
                <a:solidFill>
                  <a:srgbClr val="0000CC"/>
                </a:solidFill>
                <a:latin typeface="Consolas" pitchFamily="49" charset="0"/>
                <a:cs typeface="Consolas" pitchFamily="49" charset="0"/>
              </a:rPr>
              <a:t>  </a:t>
            </a:r>
            <a:r>
              <a:rPr lang="en-US" sz="2000" dirty="0" err="1">
                <a:solidFill>
                  <a:srgbClr val="0000CC"/>
                </a:solidFill>
                <a:latin typeface="Consolas" pitchFamily="49" charset="0"/>
                <a:cs typeface="Consolas" pitchFamily="49" charset="0"/>
              </a:rPr>
              <a:t>cout</a:t>
            </a:r>
            <a:r>
              <a:rPr lang="en-US" sz="2000" dirty="0">
                <a:solidFill>
                  <a:srgbClr val="0000CC"/>
                </a:solidFill>
                <a:latin typeface="Consolas" pitchFamily="49" charset="0"/>
                <a:cs typeface="Consolas" pitchFamily="49" charset="0"/>
              </a:rPr>
              <a:t> &lt;&lt; "month = " &lt;&lt; month &lt;&lt; ", day = " &lt;&lt; day &lt;&lt; </a:t>
            </a:r>
            <a:r>
              <a:rPr lang="en-US" sz="2000" dirty="0" err="1">
                <a:solidFill>
                  <a:srgbClr val="0000CC"/>
                </a:solidFill>
                <a:latin typeface="Consolas" pitchFamily="49" charset="0"/>
                <a:cs typeface="Consolas" pitchFamily="49" charset="0"/>
              </a:rPr>
              <a:t>endl</a:t>
            </a:r>
            <a:r>
              <a:rPr lang="en-US" sz="2000" dirty="0">
                <a:solidFill>
                  <a:srgbClr val="0000CC"/>
                </a:solidFill>
                <a:latin typeface="Consolas" pitchFamily="49" charset="0"/>
                <a:cs typeface="Consolas" pitchFamily="49" charset="0"/>
              </a:rPr>
              <a:t>;</a:t>
            </a:r>
          </a:p>
          <a:p>
            <a:pPr eaLnBrk="1" hangingPunct="1">
              <a:buNone/>
            </a:pPr>
            <a:r>
              <a:rPr lang="en-US" sz="2000" dirty="0">
                <a:solidFill>
                  <a:srgbClr val="0000CC"/>
                </a:solidFill>
                <a:latin typeface="Consolas" pitchFamily="49" charset="0"/>
                <a:cs typeface="Consolas" pitchFamily="49" charset="0"/>
              </a:rPr>
              <a:t>}</a:t>
            </a:r>
          </a:p>
          <a:p>
            <a:pPr eaLnBrk="1" hangingPunct="1">
              <a:buNone/>
            </a:pPr>
            <a:endParaRPr lang="en-US" sz="2000" dirty="0">
              <a:solidFill>
                <a:srgbClr val="0000CC"/>
              </a:solidFill>
              <a:latin typeface="Consolas" pitchFamily="49" charset="0"/>
              <a:cs typeface="Consolas" pitchFamily="49" charset="0"/>
            </a:endParaRPr>
          </a:p>
          <a:p>
            <a:pPr eaLnBrk="1" hangingPunct="1">
              <a:buNone/>
            </a:pPr>
            <a:r>
              <a:rPr lang="en-US" sz="2000" dirty="0">
                <a:latin typeface="Consolas" pitchFamily="49" charset="0"/>
                <a:cs typeface="Consolas" pitchFamily="49" charset="0"/>
              </a:rPr>
              <a:t>Remember that when we called </a:t>
            </a:r>
            <a:r>
              <a:rPr lang="en-US" sz="2000" dirty="0">
                <a:solidFill>
                  <a:srgbClr val="0000CC"/>
                </a:solidFill>
                <a:latin typeface="Consolas" pitchFamily="49" charset="0"/>
                <a:cs typeface="Consolas" pitchFamily="49" charset="0"/>
              </a:rPr>
              <a:t>output() </a:t>
            </a:r>
            <a:r>
              <a:rPr lang="en-US" sz="2000" dirty="0">
                <a:latin typeface="Consolas" pitchFamily="49" charset="0"/>
                <a:cs typeface="Consolas" pitchFamily="49" charset="0"/>
              </a:rPr>
              <a:t>the code was</a:t>
            </a:r>
          </a:p>
          <a:p>
            <a:pPr eaLnBrk="1" hangingPunct="1">
              <a:buNone/>
            </a:pPr>
            <a:r>
              <a:rPr lang="en-US" sz="2000" dirty="0">
                <a:solidFill>
                  <a:srgbClr val="0000CC"/>
                </a:solidFill>
                <a:latin typeface="Consolas" pitchFamily="49" charset="0"/>
                <a:cs typeface="Consolas" pitchFamily="49" charset="0"/>
              </a:rPr>
              <a:t>	</a:t>
            </a:r>
            <a:r>
              <a:rPr lang="en-US" sz="2000" dirty="0" err="1">
                <a:solidFill>
                  <a:srgbClr val="0000CC"/>
                </a:solidFill>
                <a:latin typeface="Consolas" pitchFamily="49" charset="0"/>
                <a:cs typeface="Consolas" pitchFamily="49" charset="0"/>
              </a:rPr>
              <a:t>today.output</a:t>
            </a:r>
            <a:r>
              <a:rPr lang="en-US" sz="2000" dirty="0">
                <a:solidFill>
                  <a:srgbClr val="0000CC"/>
                </a:solidFill>
                <a:latin typeface="Consolas" pitchFamily="49" charset="0"/>
                <a:cs typeface="Consolas" pitchFamily="49" charset="0"/>
              </a:rPr>
              <a:t>();</a:t>
            </a:r>
          </a:p>
          <a:p>
            <a:pPr eaLnBrk="1" hangingPunct="1">
              <a:buNone/>
            </a:pPr>
            <a:r>
              <a:rPr lang="en-US" sz="2000" dirty="0">
                <a:latin typeface="Consolas" pitchFamily="49" charset="0"/>
                <a:cs typeface="Consolas" pitchFamily="49" charset="0"/>
              </a:rPr>
              <a:t>The member function has access to </a:t>
            </a:r>
            <a:r>
              <a:rPr lang="en-US" sz="2000" dirty="0">
                <a:solidFill>
                  <a:srgbClr val="0000FF"/>
                </a:solidFill>
                <a:latin typeface="Consolas" pitchFamily="49" charset="0"/>
                <a:cs typeface="Consolas" pitchFamily="49" charset="0"/>
              </a:rPr>
              <a:t>today</a:t>
            </a:r>
            <a:r>
              <a:rPr lang="en-US" sz="2000" dirty="0">
                <a:latin typeface="Consolas" pitchFamily="49" charset="0"/>
                <a:cs typeface="Consolas" pitchFamily="49" charset="0"/>
              </a:rPr>
              <a:t>’s data members.</a:t>
            </a:r>
          </a:p>
        </p:txBody>
      </p:sp>
      <p:sp>
        <p:nvSpPr>
          <p:cNvPr id="4" name="Line 3">
            <a:extLst>
              <a:ext uri="{FF2B5EF4-FFF2-40B4-BE49-F238E27FC236}">
                <a16:creationId xmlns:a16="http://schemas.microsoft.com/office/drawing/2014/main" id="{BD3F977A-9949-56BD-32B7-3073C65AF42A}"/>
              </a:ext>
            </a:extLst>
          </p:cNvPr>
          <p:cNvSpPr>
            <a:spLocks noChangeShapeType="1"/>
          </p:cNvSpPr>
          <p:nvPr/>
        </p:nvSpPr>
        <p:spPr bwMode="auto">
          <a:xfrm flipH="1">
            <a:off x="4360155" y="2819400"/>
            <a:ext cx="968202" cy="510973"/>
          </a:xfrm>
          <a:prstGeom prst="line">
            <a:avLst/>
          </a:prstGeom>
          <a:noFill/>
          <a:ln w="57150">
            <a:solidFill>
              <a:schemeClr val="tx2"/>
            </a:solidFill>
            <a:round/>
            <a:headEnd/>
            <a:tailEnd type="triangle" w="med" len="med"/>
          </a:ln>
        </p:spPr>
        <p:txBody>
          <a:bodyPr wrap="none" anchor="ctr"/>
          <a:lstStyle/>
          <a:p>
            <a:endParaRPr lang="en-US" dirty="0"/>
          </a:p>
        </p:txBody>
      </p:sp>
      <p:sp>
        <p:nvSpPr>
          <p:cNvPr id="5" name="Text Box 2">
            <a:extLst>
              <a:ext uri="{FF2B5EF4-FFF2-40B4-BE49-F238E27FC236}">
                <a16:creationId xmlns:a16="http://schemas.microsoft.com/office/drawing/2014/main" id="{4D3C5B03-0AAC-DCAB-AEAA-F772C60E9BF1}"/>
              </a:ext>
            </a:extLst>
          </p:cNvPr>
          <p:cNvSpPr txBox="1">
            <a:spLocks noChangeArrowheads="1"/>
          </p:cNvSpPr>
          <p:nvPr/>
        </p:nvSpPr>
        <p:spPr bwMode="auto">
          <a:xfrm>
            <a:off x="5328356" y="2588567"/>
            <a:ext cx="3587043" cy="461665"/>
          </a:xfrm>
          <a:prstGeom prst="rect">
            <a:avLst/>
          </a:prstGeom>
          <a:noFill/>
          <a:ln w="9525" algn="ctr">
            <a:solidFill>
              <a:schemeClr val="tx2"/>
            </a:solidFill>
            <a:miter lim="800000"/>
            <a:headEnd/>
            <a:tailEnd/>
          </a:ln>
        </p:spPr>
        <p:txBody>
          <a:bodyPr wrap="square">
            <a:spAutoFit/>
          </a:bodyPr>
          <a:lstStyle/>
          <a:p>
            <a:pPr algn="ctr">
              <a:spcBef>
                <a:spcPct val="20000"/>
              </a:spcBef>
              <a:buClr>
                <a:srgbClr val="CC0000"/>
              </a:buClr>
              <a:buFont typeface="Wingdings" pitchFamily="2" charset="2"/>
              <a:buNone/>
            </a:pPr>
            <a:r>
              <a:rPr lang="en-US" b="1" dirty="0">
                <a:solidFill>
                  <a:schemeClr val="tx2"/>
                </a:solidFill>
              </a:rPr>
              <a:t>But which month?</a:t>
            </a:r>
          </a:p>
        </p:txBody>
      </p:sp>
      <p:sp>
        <p:nvSpPr>
          <p:cNvPr id="6" name="Line 3">
            <a:extLst>
              <a:ext uri="{FF2B5EF4-FFF2-40B4-BE49-F238E27FC236}">
                <a16:creationId xmlns:a16="http://schemas.microsoft.com/office/drawing/2014/main" id="{1CE80EDC-57AD-7605-1180-D6089680687D}"/>
              </a:ext>
            </a:extLst>
          </p:cNvPr>
          <p:cNvSpPr>
            <a:spLocks noChangeShapeType="1"/>
          </p:cNvSpPr>
          <p:nvPr/>
        </p:nvSpPr>
        <p:spPr bwMode="auto">
          <a:xfrm flipH="1">
            <a:off x="2743200" y="2133600"/>
            <a:ext cx="762000" cy="533400"/>
          </a:xfrm>
          <a:prstGeom prst="line">
            <a:avLst/>
          </a:prstGeom>
          <a:noFill/>
          <a:ln w="57150">
            <a:solidFill>
              <a:schemeClr val="tx2"/>
            </a:solidFill>
            <a:round/>
            <a:headEnd/>
            <a:tailEnd type="triangle" w="med" len="med"/>
          </a:ln>
        </p:spPr>
        <p:txBody>
          <a:bodyPr wrap="none" anchor="ctr"/>
          <a:lstStyle/>
          <a:p>
            <a:endParaRPr lang="en-US" dirty="0"/>
          </a:p>
        </p:txBody>
      </p:sp>
      <p:sp>
        <p:nvSpPr>
          <p:cNvPr id="7" name="Text Box 2">
            <a:extLst>
              <a:ext uri="{FF2B5EF4-FFF2-40B4-BE49-F238E27FC236}">
                <a16:creationId xmlns:a16="http://schemas.microsoft.com/office/drawing/2014/main" id="{3D4CA45F-A748-9012-36FB-F0ADB7F32440}"/>
              </a:ext>
            </a:extLst>
          </p:cNvPr>
          <p:cNvSpPr txBox="1">
            <a:spLocks noChangeArrowheads="1"/>
          </p:cNvSpPr>
          <p:nvPr/>
        </p:nvSpPr>
        <p:spPr bwMode="auto">
          <a:xfrm>
            <a:off x="3542784" y="1815956"/>
            <a:ext cx="4662702" cy="461665"/>
          </a:xfrm>
          <a:prstGeom prst="rect">
            <a:avLst/>
          </a:prstGeom>
          <a:noFill/>
          <a:ln w="9525" algn="ctr">
            <a:solidFill>
              <a:schemeClr val="tx2"/>
            </a:solidFill>
            <a:miter lim="800000"/>
            <a:headEnd/>
            <a:tailEnd/>
          </a:ln>
        </p:spPr>
        <p:txBody>
          <a:bodyPr wrap="square">
            <a:spAutoFit/>
          </a:bodyPr>
          <a:lstStyle/>
          <a:p>
            <a:pPr algn="ctr">
              <a:spcBef>
                <a:spcPct val="20000"/>
              </a:spcBef>
              <a:buClr>
                <a:srgbClr val="CC0000"/>
              </a:buClr>
              <a:buFont typeface="Wingdings" pitchFamily="2" charset="2"/>
              <a:buNone/>
            </a:pPr>
            <a:r>
              <a:rPr lang="en-US" b="1" dirty="0">
                <a:solidFill>
                  <a:schemeClr val="tx2"/>
                </a:solidFill>
              </a:rPr>
              <a:t>output() is part of </a:t>
            </a:r>
            <a:r>
              <a:rPr lang="en-US" b="1" dirty="0" err="1">
                <a:solidFill>
                  <a:schemeClr val="tx2"/>
                </a:solidFill>
              </a:rPr>
              <a:t>DayOfYear</a:t>
            </a:r>
            <a:endParaRPr lang="en-US" b="1" dirty="0">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93492EF-83D3-C71E-08CC-C1552F4AAB2D}"/>
              </a:ext>
            </a:extLst>
          </p:cNvPr>
          <p:cNvPicPr>
            <a:picLocks noChangeAspect="1"/>
          </p:cNvPicPr>
          <p:nvPr/>
        </p:nvPicPr>
        <p:blipFill>
          <a:blip r:embed="rId2"/>
          <a:stretch>
            <a:fillRect/>
          </a:stretch>
        </p:blipFill>
        <p:spPr>
          <a:xfrm>
            <a:off x="76200" y="246374"/>
            <a:ext cx="9144000" cy="6411017"/>
          </a:xfrm>
          <a:prstGeom prst="rect">
            <a:avLst/>
          </a:prstGeom>
        </p:spPr>
      </p:pic>
      <p:sp>
        <p:nvSpPr>
          <p:cNvPr id="2" name="Title 1">
            <a:extLst>
              <a:ext uri="{FF2B5EF4-FFF2-40B4-BE49-F238E27FC236}">
                <a16:creationId xmlns:a16="http://schemas.microsoft.com/office/drawing/2014/main" id="{2189824C-04BD-98D1-434F-8ABF63B78441}"/>
              </a:ext>
            </a:extLst>
          </p:cNvPr>
          <p:cNvSpPr>
            <a:spLocks noGrp="1"/>
          </p:cNvSpPr>
          <p:nvPr>
            <p:ph type="title"/>
          </p:nvPr>
        </p:nvSpPr>
        <p:spPr>
          <a:xfrm>
            <a:off x="533400" y="303213"/>
            <a:ext cx="8305800" cy="534987"/>
          </a:xfrm>
        </p:spPr>
        <p:txBody>
          <a:bodyPr/>
          <a:lstStyle/>
          <a:p>
            <a:r>
              <a:rPr lang="en-US" dirty="0">
                <a:solidFill>
                  <a:srgbClr val="0000FF"/>
                </a:solidFill>
              </a:rPr>
              <a:t>                   A complete program</a:t>
            </a:r>
          </a:p>
        </p:txBody>
      </p:sp>
      <p:sp>
        <p:nvSpPr>
          <p:cNvPr id="7" name="Text Box 2">
            <a:extLst>
              <a:ext uri="{FF2B5EF4-FFF2-40B4-BE49-F238E27FC236}">
                <a16:creationId xmlns:a16="http://schemas.microsoft.com/office/drawing/2014/main" id="{7D7DC064-E865-6B91-DB28-DE7BAC1D6F67}"/>
              </a:ext>
            </a:extLst>
          </p:cNvPr>
          <p:cNvSpPr txBox="1">
            <a:spLocks noChangeArrowheads="1"/>
          </p:cNvSpPr>
          <p:nvPr/>
        </p:nvSpPr>
        <p:spPr bwMode="auto">
          <a:xfrm>
            <a:off x="3581400" y="902621"/>
            <a:ext cx="2720924" cy="461665"/>
          </a:xfrm>
          <a:prstGeom prst="rect">
            <a:avLst/>
          </a:prstGeom>
          <a:noFill/>
          <a:ln w="9525" algn="ctr">
            <a:solidFill>
              <a:schemeClr val="tx2"/>
            </a:solidFill>
            <a:miter lim="800000"/>
            <a:headEnd/>
            <a:tailEnd/>
          </a:ln>
        </p:spPr>
        <p:txBody>
          <a:bodyPr wrap="square">
            <a:spAutoFit/>
          </a:bodyPr>
          <a:lstStyle/>
          <a:p>
            <a:pPr algn="ctr">
              <a:spcBef>
                <a:spcPct val="20000"/>
              </a:spcBef>
              <a:buClr>
                <a:srgbClr val="CC0000"/>
              </a:buClr>
              <a:buFont typeface="Wingdings" pitchFamily="2" charset="2"/>
              <a:buNone/>
            </a:pPr>
            <a:r>
              <a:rPr lang="en-US" dirty="0"/>
              <a:t>Class definition</a:t>
            </a:r>
            <a:endParaRPr lang="en-US" b="1" dirty="0"/>
          </a:p>
        </p:txBody>
      </p:sp>
      <p:sp>
        <p:nvSpPr>
          <p:cNvPr id="8" name="Rectangle 7">
            <a:extLst>
              <a:ext uri="{FF2B5EF4-FFF2-40B4-BE49-F238E27FC236}">
                <a16:creationId xmlns:a16="http://schemas.microsoft.com/office/drawing/2014/main" id="{856C60F8-DBBC-EF18-A99D-F8B6F5D08ADC}"/>
              </a:ext>
            </a:extLst>
          </p:cNvPr>
          <p:cNvSpPr/>
          <p:nvPr/>
        </p:nvSpPr>
        <p:spPr bwMode="auto">
          <a:xfrm>
            <a:off x="914400" y="3276600"/>
            <a:ext cx="1986988" cy="337253"/>
          </a:xfrm>
          <a:prstGeom prst="rect">
            <a:avLst/>
          </a:prstGeom>
          <a:noFill/>
          <a:ln w="28575"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9" name="Text Box 2">
            <a:extLst>
              <a:ext uri="{FF2B5EF4-FFF2-40B4-BE49-F238E27FC236}">
                <a16:creationId xmlns:a16="http://schemas.microsoft.com/office/drawing/2014/main" id="{D29DAF4E-2692-174B-2E11-651DA45D5A1F}"/>
              </a:ext>
            </a:extLst>
          </p:cNvPr>
          <p:cNvSpPr txBox="1">
            <a:spLocks noChangeArrowheads="1"/>
          </p:cNvSpPr>
          <p:nvPr/>
        </p:nvSpPr>
        <p:spPr bwMode="auto">
          <a:xfrm>
            <a:off x="3657600" y="3192023"/>
            <a:ext cx="4522808" cy="461665"/>
          </a:xfrm>
          <a:prstGeom prst="rect">
            <a:avLst/>
          </a:prstGeom>
          <a:noFill/>
          <a:ln w="9525" algn="ctr">
            <a:solidFill>
              <a:schemeClr val="tx2"/>
            </a:solidFill>
            <a:miter lim="800000"/>
            <a:headEnd/>
            <a:tailEnd/>
          </a:ln>
        </p:spPr>
        <p:txBody>
          <a:bodyPr wrap="square">
            <a:spAutoFit/>
          </a:bodyPr>
          <a:lstStyle/>
          <a:p>
            <a:pPr algn="ctr">
              <a:spcBef>
                <a:spcPct val="20000"/>
              </a:spcBef>
              <a:buClr>
                <a:srgbClr val="CC0000"/>
              </a:buClr>
              <a:buFont typeface="Wingdings" pitchFamily="2" charset="2"/>
              <a:buNone/>
            </a:pPr>
            <a:r>
              <a:rPr lang="en-US" dirty="0"/>
              <a:t>Variable </a:t>
            </a:r>
            <a:r>
              <a:rPr lang="en-US" dirty="0">
                <a:solidFill>
                  <a:srgbClr val="0000FF"/>
                </a:solidFill>
              </a:rPr>
              <a:t>today</a:t>
            </a:r>
            <a:r>
              <a:rPr lang="en-US" dirty="0"/>
              <a:t> is an object</a:t>
            </a:r>
            <a:endParaRPr lang="en-US" b="1" dirty="0"/>
          </a:p>
        </p:txBody>
      </p:sp>
      <p:sp>
        <p:nvSpPr>
          <p:cNvPr id="10" name="Rectangle 9">
            <a:extLst>
              <a:ext uri="{FF2B5EF4-FFF2-40B4-BE49-F238E27FC236}">
                <a16:creationId xmlns:a16="http://schemas.microsoft.com/office/drawing/2014/main" id="{8C46E059-F6FD-DDEF-9124-96BB248BDB3A}"/>
              </a:ext>
            </a:extLst>
          </p:cNvPr>
          <p:cNvSpPr/>
          <p:nvPr/>
        </p:nvSpPr>
        <p:spPr bwMode="auto">
          <a:xfrm>
            <a:off x="495300" y="873871"/>
            <a:ext cx="8648700" cy="1752600"/>
          </a:xfrm>
          <a:prstGeom prst="rect">
            <a:avLst/>
          </a:prstGeom>
          <a:noFill/>
          <a:ln w="28575"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1" name="Text Box 2">
            <a:extLst>
              <a:ext uri="{FF2B5EF4-FFF2-40B4-BE49-F238E27FC236}">
                <a16:creationId xmlns:a16="http://schemas.microsoft.com/office/drawing/2014/main" id="{267A015F-5736-FEEF-DB18-9313CD84CD61}"/>
              </a:ext>
            </a:extLst>
          </p:cNvPr>
          <p:cNvSpPr txBox="1">
            <a:spLocks noChangeArrowheads="1"/>
          </p:cNvSpPr>
          <p:nvPr/>
        </p:nvSpPr>
        <p:spPr bwMode="auto">
          <a:xfrm>
            <a:off x="3657600" y="4314312"/>
            <a:ext cx="4522808" cy="461665"/>
          </a:xfrm>
          <a:prstGeom prst="rect">
            <a:avLst/>
          </a:prstGeom>
          <a:noFill/>
          <a:ln w="9525" algn="ctr">
            <a:solidFill>
              <a:schemeClr val="tx2"/>
            </a:solidFill>
            <a:miter lim="800000"/>
            <a:headEnd/>
            <a:tailEnd/>
          </a:ln>
        </p:spPr>
        <p:txBody>
          <a:bodyPr wrap="square">
            <a:spAutoFit/>
          </a:bodyPr>
          <a:lstStyle/>
          <a:p>
            <a:pPr algn="ctr">
              <a:spcBef>
                <a:spcPct val="20000"/>
              </a:spcBef>
              <a:buClr>
                <a:srgbClr val="CC0000"/>
              </a:buClr>
              <a:buFont typeface="Wingdings" pitchFamily="2" charset="2"/>
              <a:buNone/>
            </a:pPr>
            <a:r>
              <a:rPr lang="en-US" dirty="0">
                <a:solidFill>
                  <a:schemeClr val="bg2"/>
                </a:solidFill>
              </a:rPr>
              <a:t>Call output() with </a:t>
            </a:r>
            <a:r>
              <a:rPr lang="en-US" dirty="0">
                <a:solidFill>
                  <a:srgbClr val="0000FF"/>
                </a:solidFill>
              </a:rPr>
              <a:t>today</a:t>
            </a:r>
            <a:r>
              <a:rPr lang="en-US" dirty="0">
                <a:solidFill>
                  <a:schemeClr val="bg2"/>
                </a:solidFill>
              </a:rPr>
              <a:t> object</a:t>
            </a:r>
            <a:endParaRPr lang="en-US" b="1" dirty="0">
              <a:solidFill>
                <a:schemeClr val="bg2"/>
              </a:solidFill>
            </a:endParaRPr>
          </a:p>
        </p:txBody>
      </p:sp>
      <p:sp>
        <p:nvSpPr>
          <p:cNvPr id="12" name="Rectangle 11">
            <a:extLst>
              <a:ext uri="{FF2B5EF4-FFF2-40B4-BE49-F238E27FC236}">
                <a16:creationId xmlns:a16="http://schemas.microsoft.com/office/drawing/2014/main" id="{05F64BB0-FF0B-628F-B03C-1F12AC44E68C}"/>
              </a:ext>
            </a:extLst>
          </p:cNvPr>
          <p:cNvSpPr/>
          <p:nvPr/>
        </p:nvSpPr>
        <p:spPr bwMode="auto">
          <a:xfrm>
            <a:off x="936418" y="4453754"/>
            <a:ext cx="1964969" cy="380718"/>
          </a:xfrm>
          <a:prstGeom prst="rect">
            <a:avLst/>
          </a:prstGeom>
          <a:noFill/>
          <a:ln w="28575"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8" name="Rectangle 17">
            <a:extLst>
              <a:ext uri="{FF2B5EF4-FFF2-40B4-BE49-F238E27FC236}">
                <a16:creationId xmlns:a16="http://schemas.microsoft.com/office/drawing/2014/main" id="{B9144E38-0A6D-659E-D088-1113A0592D5C}"/>
              </a:ext>
            </a:extLst>
          </p:cNvPr>
          <p:cNvSpPr/>
          <p:nvPr/>
        </p:nvSpPr>
        <p:spPr bwMode="auto">
          <a:xfrm>
            <a:off x="914400" y="6167342"/>
            <a:ext cx="5791200" cy="298048"/>
          </a:xfrm>
          <a:prstGeom prst="rect">
            <a:avLst/>
          </a:prstGeom>
          <a:noFill/>
          <a:ln w="28575"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9" name="Text Box 2">
            <a:extLst>
              <a:ext uri="{FF2B5EF4-FFF2-40B4-BE49-F238E27FC236}">
                <a16:creationId xmlns:a16="http://schemas.microsoft.com/office/drawing/2014/main" id="{DA1BCF50-F7BF-A598-7CE8-2968DF7F60DD}"/>
              </a:ext>
            </a:extLst>
          </p:cNvPr>
          <p:cNvSpPr txBox="1">
            <a:spLocks noChangeArrowheads="1"/>
          </p:cNvSpPr>
          <p:nvPr/>
        </p:nvSpPr>
        <p:spPr bwMode="auto">
          <a:xfrm>
            <a:off x="4191000" y="5714910"/>
            <a:ext cx="4876800" cy="904863"/>
          </a:xfrm>
          <a:prstGeom prst="rect">
            <a:avLst/>
          </a:prstGeom>
          <a:noFill/>
          <a:ln w="9525" algn="ctr">
            <a:solidFill>
              <a:schemeClr val="tx2"/>
            </a:solidFill>
            <a:miter lim="800000"/>
            <a:headEnd/>
            <a:tailEnd/>
          </a:ln>
        </p:spPr>
        <p:txBody>
          <a:bodyPr wrap="square">
            <a:spAutoFit/>
          </a:bodyPr>
          <a:lstStyle/>
          <a:p>
            <a:pPr>
              <a:spcBef>
                <a:spcPct val="20000"/>
              </a:spcBef>
              <a:buClr>
                <a:srgbClr val="CC0000"/>
              </a:buClr>
              <a:buFont typeface="Wingdings" pitchFamily="2" charset="2"/>
              <a:buNone/>
            </a:pPr>
            <a:r>
              <a:rPr lang="en-US" dirty="0">
                <a:solidFill>
                  <a:schemeClr val="bg2"/>
                </a:solidFill>
              </a:rPr>
              <a:t>When output() runs, </a:t>
            </a:r>
            <a:r>
              <a:rPr lang="en-US" dirty="0">
                <a:solidFill>
                  <a:srgbClr val="0000FF"/>
                </a:solidFill>
              </a:rPr>
              <a:t>month</a:t>
            </a:r>
            <a:r>
              <a:rPr lang="en-US" dirty="0">
                <a:solidFill>
                  <a:schemeClr val="bg2"/>
                </a:solidFill>
              </a:rPr>
              <a:t> is </a:t>
            </a:r>
          </a:p>
          <a:p>
            <a:pPr>
              <a:spcBef>
                <a:spcPct val="20000"/>
              </a:spcBef>
              <a:buClr>
                <a:srgbClr val="CC0000"/>
              </a:buClr>
              <a:buFont typeface="Wingdings" pitchFamily="2" charset="2"/>
              <a:buNone/>
            </a:pPr>
            <a:r>
              <a:rPr lang="en-US" dirty="0">
                <a:solidFill>
                  <a:schemeClr val="bg2"/>
                </a:solidFill>
              </a:rPr>
              <a:t>                                 </a:t>
            </a:r>
            <a:r>
              <a:rPr lang="en-US" dirty="0" err="1">
                <a:solidFill>
                  <a:srgbClr val="0000FF"/>
                </a:solidFill>
              </a:rPr>
              <a:t>today.month</a:t>
            </a:r>
            <a:endParaRPr lang="en-US" b="1" dirty="0">
              <a:solidFill>
                <a:srgbClr val="0000FF"/>
              </a:solidFill>
            </a:endParaRPr>
          </a:p>
        </p:txBody>
      </p:sp>
    </p:spTree>
    <p:extLst>
      <p:ext uri="{BB962C8B-B14F-4D97-AF65-F5344CB8AC3E}">
        <p14:creationId xmlns:p14="http://schemas.microsoft.com/office/powerpoint/2010/main" val="4784905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8" grpId="0" animBg="1"/>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174C91-6CE4-9B24-3FE7-4C4525885327}"/>
              </a:ext>
            </a:extLst>
          </p:cNvPr>
          <p:cNvPicPr>
            <a:picLocks noChangeAspect="1"/>
          </p:cNvPicPr>
          <p:nvPr/>
        </p:nvPicPr>
        <p:blipFill>
          <a:blip r:embed="rId2"/>
          <a:stretch>
            <a:fillRect/>
          </a:stretch>
        </p:blipFill>
        <p:spPr>
          <a:xfrm>
            <a:off x="0" y="0"/>
            <a:ext cx="7470073" cy="6858000"/>
          </a:xfrm>
          <a:prstGeom prst="rect">
            <a:avLst/>
          </a:prstGeom>
        </p:spPr>
      </p:pic>
      <p:sp>
        <p:nvSpPr>
          <p:cNvPr id="2" name="Title 1">
            <a:extLst>
              <a:ext uri="{FF2B5EF4-FFF2-40B4-BE49-F238E27FC236}">
                <a16:creationId xmlns:a16="http://schemas.microsoft.com/office/drawing/2014/main" id="{6A53721B-70C4-026D-F46B-167E19AE7474}"/>
              </a:ext>
            </a:extLst>
          </p:cNvPr>
          <p:cNvSpPr>
            <a:spLocks noGrp="1"/>
          </p:cNvSpPr>
          <p:nvPr>
            <p:ph type="title"/>
          </p:nvPr>
        </p:nvSpPr>
        <p:spPr>
          <a:xfrm>
            <a:off x="3810000" y="-76200"/>
            <a:ext cx="3810000" cy="992187"/>
          </a:xfrm>
        </p:spPr>
        <p:txBody>
          <a:bodyPr/>
          <a:lstStyle/>
          <a:p>
            <a:r>
              <a:rPr lang="en-US" dirty="0">
                <a:solidFill>
                  <a:srgbClr val="0000FF"/>
                </a:solidFill>
              </a:rPr>
              <a:t>Object memory</a:t>
            </a:r>
          </a:p>
        </p:txBody>
      </p:sp>
      <p:graphicFrame>
        <p:nvGraphicFramePr>
          <p:cNvPr id="6" name="Table 5">
            <a:extLst>
              <a:ext uri="{FF2B5EF4-FFF2-40B4-BE49-F238E27FC236}">
                <a16:creationId xmlns:a16="http://schemas.microsoft.com/office/drawing/2014/main" id="{26E436F9-43E4-B6F0-D8CB-E6F05566EEA4}"/>
              </a:ext>
            </a:extLst>
          </p:cNvPr>
          <p:cNvGraphicFramePr>
            <a:graphicFrameLocks noGrp="1"/>
          </p:cNvGraphicFramePr>
          <p:nvPr>
            <p:extLst>
              <p:ext uri="{D42A27DB-BD31-4B8C-83A1-F6EECF244321}">
                <p14:modId xmlns:p14="http://schemas.microsoft.com/office/powerpoint/2010/main" val="2457331647"/>
              </p:ext>
            </p:extLst>
          </p:nvPr>
        </p:nvGraphicFramePr>
        <p:xfrm>
          <a:off x="5715000" y="2802685"/>
          <a:ext cx="2667000" cy="865464"/>
        </p:xfrm>
        <a:graphic>
          <a:graphicData uri="http://schemas.openxmlformats.org/drawingml/2006/table">
            <a:tbl>
              <a:tblPr/>
              <a:tblGrid>
                <a:gridCol w="1676400">
                  <a:extLst>
                    <a:ext uri="{9D8B030D-6E8A-4147-A177-3AD203B41FA5}">
                      <a16:colId xmlns:a16="http://schemas.microsoft.com/office/drawing/2014/main" val="995558216"/>
                    </a:ext>
                  </a:extLst>
                </a:gridCol>
                <a:gridCol w="990600">
                  <a:extLst>
                    <a:ext uri="{9D8B030D-6E8A-4147-A177-3AD203B41FA5}">
                      <a16:colId xmlns:a16="http://schemas.microsoft.com/office/drawing/2014/main" val="1394605751"/>
                    </a:ext>
                  </a:extLst>
                </a:gridCol>
              </a:tblGrid>
              <a:tr h="432732">
                <a:tc>
                  <a:txBody>
                    <a:bodyPr/>
                    <a:lstStyle/>
                    <a:p>
                      <a:r>
                        <a:rPr lang="en-US" dirty="0"/>
                        <a:t>month</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dirty="0"/>
                        <a:t>10</a:t>
                      </a: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5002180"/>
                  </a:ext>
                </a:extLst>
              </a:tr>
              <a:tr h="432732">
                <a:tc>
                  <a:txBody>
                    <a:bodyPr/>
                    <a:lstStyle/>
                    <a:p>
                      <a:r>
                        <a:rPr lang="en-US" dirty="0"/>
                        <a:t>day</a:t>
                      </a: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dirty="0"/>
                        <a:t>16</a:t>
                      </a: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4217395"/>
                  </a:ext>
                </a:extLst>
              </a:tr>
            </a:tbl>
          </a:graphicData>
        </a:graphic>
      </p:graphicFrame>
      <p:graphicFrame>
        <p:nvGraphicFramePr>
          <p:cNvPr id="7" name="Table 6">
            <a:extLst>
              <a:ext uri="{FF2B5EF4-FFF2-40B4-BE49-F238E27FC236}">
                <a16:creationId xmlns:a16="http://schemas.microsoft.com/office/drawing/2014/main" id="{8506BD15-B9BD-4C9A-EFCE-CD4BA8947B88}"/>
              </a:ext>
            </a:extLst>
          </p:cNvPr>
          <p:cNvGraphicFramePr>
            <a:graphicFrameLocks noGrp="1"/>
          </p:cNvGraphicFramePr>
          <p:nvPr>
            <p:extLst>
              <p:ext uri="{D42A27DB-BD31-4B8C-83A1-F6EECF244321}">
                <p14:modId xmlns:p14="http://schemas.microsoft.com/office/powerpoint/2010/main" val="3829013469"/>
              </p:ext>
            </p:extLst>
          </p:nvPr>
        </p:nvGraphicFramePr>
        <p:xfrm>
          <a:off x="5734291" y="4425996"/>
          <a:ext cx="2667000" cy="865464"/>
        </p:xfrm>
        <a:graphic>
          <a:graphicData uri="http://schemas.openxmlformats.org/drawingml/2006/table">
            <a:tbl>
              <a:tblPr/>
              <a:tblGrid>
                <a:gridCol w="1676400">
                  <a:extLst>
                    <a:ext uri="{9D8B030D-6E8A-4147-A177-3AD203B41FA5}">
                      <a16:colId xmlns:a16="http://schemas.microsoft.com/office/drawing/2014/main" val="995558216"/>
                    </a:ext>
                  </a:extLst>
                </a:gridCol>
                <a:gridCol w="990600">
                  <a:extLst>
                    <a:ext uri="{9D8B030D-6E8A-4147-A177-3AD203B41FA5}">
                      <a16:colId xmlns:a16="http://schemas.microsoft.com/office/drawing/2014/main" val="1394605751"/>
                    </a:ext>
                  </a:extLst>
                </a:gridCol>
              </a:tblGrid>
              <a:tr h="432732">
                <a:tc>
                  <a:txBody>
                    <a:bodyPr/>
                    <a:lstStyle/>
                    <a:p>
                      <a:r>
                        <a:rPr lang="en-US" dirty="0"/>
                        <a:t>month</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dirty="0"/>
                        <a:t>10</a:t>
                      </a: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5002180"/>
                  </a:ext>
                </a:extLst>
              </a:tr>
              <a:tr h="432732">
                <a:tc>
                  <a:txBody>
                    <a:bodyPr/>
                    <a:lstStyle/>
                    <a:p>
                      <a:r>
                        <a:rPr lang="en-US" dirty="0"/>
                        <a:t>day</a:t>
                      </a: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dirty="0"/>
                        <a:t>?</a:t>
                      </a: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4217395"/>
                  </a:ext>
                </a:extLst>
              </a:tr>
            </a:tbl>
          </a:graphicData>
        </a:graphic>
      </p:graphicFrame>
      <p:sp>
        <p:nvSpPr>
          <p:cNvPr id="8" name="TextBox 7">
            <a:extLst>
              <a:ext uri="{FF2B5EF4-FFF2-40B4-BE49-F238E27FC236}">
                <a16:creationId xmlns:a16="http://schemas.microsoft.com/office/drawing/2014/main" id="{11303221-4235-98F5-B482-BDFE71262099}"/>
              </a:ext>
            </a:extLst>
          </p:cNvPr>
          <p:cNvSpPr txBox="1"/>
          <p:nvPr/>
        </p:nvSpPr>
        <p:spPr>
          <a:xfrm>
            <a:off x="5029200" y="2372750"/>
            <a:ext cx="938077" cy="461665"/>
          </a:xfrm>
          <a:prstGeom prst="rect">
            <a:avLst/>
          </a:prstGeom>
          <a:noFill/>
        </p:spPr>
        <p:txBody>
          <a:bodyPr wrap="none" rtlCol="0">
            <a:spAutoFit/>
          </a:bodyPr>
          <a:lstStyle/>
          <a:p>
            <a:r>
              <a:rPr lang="en-US" dirty="0">
                <a:solidFill>
                  <a:srgbClr val="0000FF"/>
                </a:solidFill>
              </a:rPr>
              <a:t>today</a:t>
            </a:r>
          </a:p>
        </p:txBody>
      </p:sp>
      <p:sp>
        <p:nvSpPr>
          <p:cNvPr id="9" name="TextBox 8">
            <a:extLst>
              <a:ext uri="{FF2B5EF4-FFF2-40B4-BE49-F238E27FC236}">
                <a16:creationId xmlns:a16="http://schemas.microsoft.com/office/drawing/2014/main" id="{3100D66B-F363-BB1B-D1A7-40DFE857B125}"/>
              </a:ext>
            </a:extLst>
          </p:cNvPr>
          <p:cNvSpPr txBox="1"/>
          <p:nvPr/>
        </p:nvSpPr>
        <p:spPr>
          <a:xfrm>
            <a:off x="5003359" y="3875569"/>
            <a:ext cx="1468672" cy="461665"/>
          </a:xfrm>
          <a:prstGeom prst="rect">
            <a:avLst/>
          </a:prstGeom>
          <a:noFill/>
        </p:spPr>
        <p:txBody>
          <a:bodyPr wrap="none" rtlCol="0">
            <a:spAutoFit/>
          </a:bodyPr>
          <a:lstStyle/>
          <a:p>
            <a:r>
              <a:rPr lang="en-US" dirty="0">
                <a:solidFill>
                  <a:srgbClr val="0000FF"/>
                </a:solidFill>
              </a:rPr>
              <a:t>tomorrow</a:t>
            </a:r>
          </a:p>
        </p:txBody>
      </p:sp>
      <p:sp>
        <p:nvSpPr>
          <p:cNvPr id="10" name="Freeform: Shape 9">
            <a:extLst>
              <a:ext uri="{FF2B5EF4-FFF2-40B4-BE49-F238E27FC236}">
                <a16:creationId xmlns:a16="http://schemas.microsoft.com/office/drawing/2014/main" id="{947E337A-8CBC-5723-96A6-1F7D38002CAE}"/>
              </a:ext>
            </a:extLst>
          </p:cNvPr>
          <p:cNvSpPr/>
          <p:nvPr/>
        </p:nvSpPr>
        <p:spPr bwMode="auto">
          <a:xfrm>
            <a:off x="5915196" y="2204026"/>
            <a:ext cx="1152595" cy="617901"/>
          </a:xfrm>
          <a:custGeom>
            <a:avLst/>
            <a:gdLst>
              <a:gd name="connsiteX0" fmla="*/ 0 w 1152595"/>
              <a:gd name="connsiteY0" fmla="*/ 421204 h 617901"/>
              <a:gd name="connsiteX1" fmla="*/ 931178 w 1152595"/>
              <a:gd name="connsiteY1" fmla="*/ 1755 h 617901"/>
              <a:gd name="connsiteX2" fmla="*/ 1140902 w 1152595"/>
              <a:gd name="connsiteY2" fmla="*/ 563817 h 617901"/>
              <a:gd name="connsiteX3" fmla="*/ 1107346 w 1152595"/>
              <a:gd name="connsiteY3" fmla="*/ 563817 h 617901"/>
            </a:gdLst>
            <a:ahLst/>
            <a:cxnLst>
              <a:cxn ang="0">
                <a:pos x="connsiteX0" y="connsiteY0"/>
              </a:cxn>
              <a:cxn ang="0">
                <a:pos x="connsiteX1" y="connsiteY1"/>
              </a:cxn>
              <a:cxn ang="0">
                <a:pos x="connsiteX2" y="connsiteY2"/>
              </a:cxn>
              <a:cxn ang="0">
                <a:pos x="connsiteX3" y="connsiteY3"/>
              </a:cxn>
            </a:cxnLst>
            <a:rect l="l" t="t" r="r" b="b"/>
            <a:pathLst>
              <a:path w="1152595" h="617901">
                <a:moveTo>
                  <a:pt x="0" y="421204"/>
                </a:moveTo>
                <a:cubicBezTo>
                  <a:pt x="370514" y="199595"/>
                  <a:pt x="741028" y="-22014"/>
                  <a:pt x="931178" y="1755"/>
                </a:cubicBezTo>
                <a:cubicBezTo>
                  <a:pt x="1121328" y="25524"/>
                  <a:pt x="1111541" y="470140"/>
                  <a:pt x="1140902" y="563817"/>
                </a:cubicBezTo>
                <a:cubicBezTo>
                  <a:pt x="1170263" y="657494"/>
                  <a:pt x="1138804" y="610655"/>
                  <a:pt x="1107346" y="563817"/>
                </a:cubicBezTo>
              </a:path>
            </a:pathLst>
          </a:cu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FF"/>
              </a:solidFill>
              <a:effectLst/>
              <a:latin typeface="Arial" charset="0"/>
            </a:endParaRPr>
          </a:p>
        </p:txBody>
      </p:sp>
      <p:sp>
        <p:nvSpPr>
          <p:cNvPr id="11" name="Rectangle 10">
            <a:extLst>
              <a:ext uri="{FF2B5EF4-FFF2-40B4-BE49-F238E27FC236}">
                <a16:creationId xmlns:a16="http://schemas.microsoft.com/office/drawing/2014/main" id="{7D91A61B-A91D-F96D-56A0-B7BA2F41A073}"/>
              </a:ext>
            </a:extLst>
          </p:cNvPr>
          <p:cNvSpPr/>
          <p:nvPr/>
        </p:nvSpPr>
        <p:spPr bwMode="auto">
          <a:xfrm>
            <a:off x="4953000" y="2133600"/>
            <a:ext cx="3810000" cy="350520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FF"/>
              </a:solidFill>
              <a:effectLst/>
              <a:latin typeface="Arial" charset="0"/>
            </a:endParaRPr>
          </a:p>
        </p:txBody>
      </p:sp>
      <p:sp>
        <p:nvSpPr>
          <p:cNvPr id="12" name="TextBox 11">
            <a:extLst>
              <a:ext uri="{FF2B5EF4-FFF2-40B4-BE49-F238E27FC236}">
                <a16:creationId xmlns:a16="http://schemas.microsoft.com/office/drawing/2014/main" id="{9D3BD732-BC5C-AD6D-769F-273855349DB1}"/>
              </a:ext>
            </a:extLst>
          </p:cNvPr>
          <p:cNvSpPr txBox="1"/>
          <p:nvPr/>
        </p:nvSpPr>
        <p:spPr>
          <a:xfrm>
            <a:off x="4928673" y="1773239"/>
            <a:ext cx="954107" cy="461665"/>
          </a:xfrm>
          <a:prstGeom prst="rect">
            <a:avLst/>
          </a:prstGeom>
          <a:noFill/>
        </p:spPr>
        <p:txBody>
          <a:bodyPr wrap="none" rtlCol="0">
            <a:spAutoFit/>
          </a:bodyPr>
          <a:lstStyle/>
          <a:p>
            <a:r>
              <a:rPr lang="en-US" dirty="0">
                <a:solidFill>
                  <a:srgbClr val="0000FF"/>
                </a:solidFill>
              </a:rPr>
              <a:t>Stack</a:t>
            </a:r>
          </a:p>
        </p:txBody>
      </p:sp>
      <p:sp>
        <p:nvSpPr>
          <p:cNvPr id="13" name="Freeform: Shape 12">
            <a:extLst>
              <a:ext uri="{FF2B5EF4-FFF2-40B4-BE49-F238E27FC236}">
                <a16:creationId xmlns:a16="http://schemas.microsoft.com/office/drawing/2014/main" id="{1351EB3A-7D7F-CEF5-7BED-61D52DE0DA23}"/>
              </a:ext>
            </a:extLst>
          </p:cNvPr>
          <p:cNvSpPr/>
          <p:nvPr/>
        </p:nvSpPr>
        <p:spPr bwMode="auto">
          <a:xfrm>
            <a:off x="6410188" y="3733289"/>
            <a:ext cx="1152595" cy="617901"/>
          </a:xfrm>
          <a:custGeom>
            <a:avLst/>
            <a:gdLst>
              <a:gd name="connsiteX0" fmla="*/ 0 w 1152595"/>
              <a:gd name="connsiteY0" fmla="*/ 421204 h 617901"/>
              <a:gd name="connsiteX1" fmla="*/ 931178 w 1152595"/>
              <a:gd name="connsiteY1" fmla="*/ 1755 h 617901"/>
              <a:gd name="connsiteX2" fmla="*/ 1140902 w 1152595"/>
              <a:gd name="connsiteY2" fmla="*/ 563817 h 617901"/>
              <a:gd name="connsiteX3" fmla="*/ 1107346 w 1152595"/>
              <a:gd name="connsiteY3" fmla="*/ 563817 h 617901"/>
            </a:gdLst>
            <a:ahLst/>
            <a:cxnLst>
              <a:cxn ang="0">
                <a:pos x="connsiteX0" y="connsiteY0"/>
              </a:cxn>
              <a:cxn ang="0">
                <a:pos x="connsiteX1" y="connsiteY1"/>
              </a:cxn>
              <a:cxn ang="0">
                <a:pos x="connsiteX2" y="connsiteY2"/>
              </a:cxn>
              <a:cxn ang="0">
                <a:pos x="connsiteX3" y="connsiteY3"/>
              </a:cxn>
            </a:cxnLst>
            <a:rect l="l" t="t" r="r" b="b"/>
            <a:pathLst>
              <a:path w="1152595" h="617901">
                <a:moveTo>
                  <a:pt x="0" y="421204"/>
                </a:moveTo>
                <a:cubicBezTo>
                  <a:pt x="370514" y="199595"/>
                  <a:pt x="741028" y="-22014"/>
                  <a:pt x="931178" y="1755"/>
                </a:cubicBezTo>
                <a:cubicBezTo>
                  <a:pt x="1121328" y="25524"/>
                  <a:pt x="1111541" y="470140"/>
                  <a:pt x="1140902" y="563817"/>
                </a:cubicBezTo>
                <a:cubicBezTo>
                  <a:pt x="1170263" y="657494"/>
                  <a:pt x="1138804" y="610655"/>
                  <a:pt x="1107346" y="563817"/>
                </a:cubicBezTo>
              </a:path>
            </a:pathLst>
          </a:cu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FF"/>
              </a:solidFill>
              <a:effectLst/>
              <a:latin typeface="Arial" charset="0"/>
            </a:endParaRPr>
          </a:p>
        </p:txBody>
      </p:sp>
      <p:sp>
        <p:nvSpPr>
          <p:cNvPr id="16" name="Text Box 2">
            <a:extLst>
              <a:ext uri="{FF2B5EF4-FFF2-40B4-BE49-F238E27FC236}">
                <a16:creationId xmlns:a16="http://schemas.microsoft.com/office/drawing/2014/main" id="{5648DBB4-EE97-324E-3993-C3A1C1EE3DAE}"/>
              </a:ext>
            </a:extLst>
          </p:cNvPr>
          <p:cNvSpPr txBox="1">
            <a:spLocks noChangeArrowheads="1"/>
          </p:cNvSpPr>
          <p:nvPr/>
        </p:nvSpPr>
        <p:spPr bwMode="auto">
          <a:xfrm>
            <a:off x="3200400" y="5974711"/>
            <a:ext cx="5867400" cy="369332"/>
          </a:xfrm>
          <a:prstGeom prst="rect">
            <a:avLst/>
          </a:prstGeom>
          <a:noFill/>
          <a:ln w="9525" algn="ctr">
            <a:solidFill>
              <a:schemeClr val="tx2"/>
            </a:solidFill>
            <a:miter lim="800000"/>
            <a:headEnd/>
            <a:tailEnd/>
          </a:ln>
        </p:spPr>
        <p:txBody>
          <a:bodyPr wrap="square">
            <a:spAutoFit/>
          </a:bodyPr>
          <a:lstStyle/>
          <a:p>
            <a:pPr>
              <a:spcBef>
                <a:spcPct val="20000"/>
              </a:spcBef>
              <a:buClr>
                <a:srgbClr val="CC0000"/>
              </a:buClr>
              <a:buFont typeface="Wingdings" pitchFamily="2" charset="2"/>
              <a:buNone/>
            </a:pPr>
            <a:r>
              <a:rPr lang="en-US" sz="1800" dirty="0">
                <a:solidFill>
                  <a:schemeClr val="bg2"/>
                </a:solidFill>
              </a:rPr>
              <a:t>When </a:t>
            </a:r>
            <a:r>
              <a:rPr lang="en-US" sz="1800" dirty="0" err="1">
                <a:solidFill>
                  <a:srgbClr val="0000FF"/>
                </a:solidFill>
              </a:rPr>
              <a:t>tomorrow.output</a:t>
            </a:r>
            <a:r>
              <a:rPr lang="en-US" sz="1800" dirty="0">
                <a:solidFill>
                  <a:srgbClr val="0000FF"/>
                </a:solidFill>
              </a:rPr>
              <a:t>() </a:t>
            </a:r>
            <a:r>
              <a:rPr lang="en-US" sz="1800" dirty="0">
                <a:solidFill>
                  <a:schemeClr val="bg2"/>
                </a:solidFill>
              </a:rPr>
              <a:t>runs, </a:t>
            </a:r>
            <a:r>
              <a:rPr lang="en-US" sz="1800" dirty="0">
                <a:solidFill>
                  <a:srgbClr val="0000FF"/>
                </a:solidFill>
              </a:rPr>
              <a:t>month</a:t>
            </a:r>
            <a:r>
              <a:rPr lang="en-US" sz="1800" dirty="0">
                <a:solidFill>
                  <a:schemeClr val="bg2"/>
                </a:solidFill>
              </a:rPr>
              <a:t> is </a:t>
            </a:r>
            <a:r>
              <a:rPr lang="en-US" sz="1800" dirty="0" err="1">
                <a:solidFill>
                  <a:srgbClr val="0000FF"/>
                </a:solidFill>
              </a:rPr>
              <a:t>tomorrow.month</a:t>
            </a:r>
            <a:endParaRPr lang="en-US" sz="1800" b="1" dirty="0">
              <a:solidFill>
                <a:srgbClr val="0000FF"/>
              </a:solidFill>
            </a:endParaRPr>
          </a:p>
        </p:txBody>
      </p:sp>
    </p:spTree>
    <p:extLst>
      <p:ext uri="{BB962C8B-B14F-4D97-AF65-F5344CB8AC3E}">
        <p14:creationId xmlns:p14="http://schemas.microsoft.com/office/powerpoint/2010/main" val="3310075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1" grpId="0" animBg="1"/>
      <p:bldP spid="12" grpId="0"/>
      <p:bldP spid="13"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dirty="0">
                <a:solidFill>
                  <a:srgbClr val="0033CC"/>
                </a:solidFill>
              </a:rPr>
              <a:t>‘::’ and ‘.’ operators</a:t>
            </a:r>
          </a:p>
        </p:txBody>
      </p:sp>
      <p:sp>
        <p:nvSpPr>
          <p:cNvPr id="31747" name="Rectangle 3"/>
          <p:cNvSpPr>
            <a:spLocks noGrp="1" noChangeArrowheads="1"/>
          </p:cNvSpPr>
          <p:nvPr>
            <p:ph idx="1"/>
          </p:nvPr>
        </p:nvSpPr>
        <p:spPr>
          <a:xfrm>
            <a:off x="544513" y="1707859"/>
            <a:ext cx="8294687" cy="4572000"/>
          </a:xfrm>
        </p:spPr>
        <p:txBody>
          <a:bodyPr/>
          <a:lstStyle/>
          <a:p>
            <a:pPr eaLnBrk="1" hangingPunct="1">
              <a:buNone/>
            </a:pPr>
            <a:r>
              <a:rPr lang="en-US" sz="3200" b="1" dirty="0">
                <a:solidFill>
                  <a:srgbClr val="0000CC"/>
                </a:solidFill>
              </a:rPr>
              <a:t>::</a:t>
            </a:r>
            <a:r>
              <a:rPr lang="en-US" sz="2400" dirty="0"/>
              <a:t>   &lt;</a:t>
            </a:r>
            <a:r>
              <a:rPr lang="en-US" sz="2400" dirty="0" err="1"/>
              <a:t>classname</a:t>
            </a:r>
            <a:r>
              <a:rPr lang="en-US" sz="2400" dirty="0"/>
              <a:t>&gt; :: &lt;</a:t>
            </a:r>
            <a:r>
              <a:rPr lang="en-US" sz="2400" dirty="0" err="1"/>
              <a:t>memberfunction</a:t>
            </a:r>
            <a:r>
              <a:rPr lang="en-US" sz="2400" dirty="0"/>
              <a:t>&gt;</a:t>
            </a:r>
            <a:br>
              <a:rPr lang="en-US" sz="2400" dirty="0"/>
            </a:br>
            <a:r>
              <a:rPr lang="en-US" sz="2400" dirty="0">
                <a:solidFill>
                  <a:srgbClr val="0000CC"/>
                </a:solidFill>
                <a:latin typeface="Consolas" pitchFamily="49" charset="0"/>
                <a:cs typeface="Consolas" pitchFamily="49" charset="0"/>
              </a:rPr>
              <a:t> void </a:t>
            </a:r>
            <a:r>
              <a:rPr lang="en-US" sz="2400" dirty="0" err="1">
                <a:solidFill>
                  <a:srgbClr val="0000CC"/>
                </a:solidFill>
                <a:latin typeface="Consolas" pitchFamily="49" charset="0"/>
                <a:cs typeface="Consolas" pitchFamily="49" charset="0"/>
              </a:rPr>
              <a:t>DayOfYear</a:t>
            </a:r>
            <a:r>
              <a:rPr lang="en-US" sz="2400" dirty="0">
                <a:solidFill>
                  <a:srgbClr val="0000CC"/>
                </a:solidFill>
                <a:latin typeface="Consolas" pitchFamily="49" charset="0"/>
                <a:cs typeface="Consolas" pitchFamily="49" charset="0"/>
              </a:rPr>
              <a:t>::output( )  // definition</a:t>
            </a:r>
            <a:br>
              <a:rPr lang="en-US" sz="2400" dirty="0">
                <a:solidFill>
                  <a:srgbClr val="0000CC"/>
                </a:solidFill>
                <a:latin typeface="Consolas" pitchFamily="49" charset="0"/>
                <a:cs typeface="Consolas" pitchFamily="49" charset="0"/>
              </a:rPr>
            </a:br>
            <a:r>
              <a:rPr lang="en-US" sz="2400" dirty="0">
                <a:solidFill>
                  <a:srgbClr val="0000CC"/>
                </a:solidFill>
                <a:latin typeface="Consolas" pitchFamily="49" charset="0"/>
                <a:cs typeface="Consolas" pitchFamily="49" charset="0"/>
              </a:rPr>
              <a:t> {</a:t>
            </a:r>
            <a:br>
              <a:rPr lang="en-US" sz="2400" dirty="0">
                <a:solidFill>
                  <a:srgbClr val="0000CC"/>
                </a:solidFill>
                <a:latin typeface="Consolas" pitchFamily="49" charset="0"/>
                <a:cs typeface="Consolas" pitchFamily="49" charset="0"/>
              </a:rPr>
            </a:br>
            <a:r>
              <a:rPr lang="en-US" sz="2400" dirty="0">
                <a:solidFill>
                  <a:srgbClr val="0000CC"/>
                </a:solidFill>
                <a:latin typeface="Consolas" pitchFamily="49" charset="0"/>
                <a:cs typeface="Consolas" pitchFamily="49" charset="0"/>
              </a:rPr>
              <a:t>  // function body</a:t>
            </a:r>
          </a:p>
          <a:p>
            <a:pPr eaLnBrk="1" hangingPunct="1">
              <a:buNone/>
            </a:pPr>
            <a:br>
              <a:rPr lang="en-US" sz="2400" dirty="0">
                <a:solidFill>
                  <a:srgbClr val="0000CC"/>
                </a:solidFill>
                <a:latin typeface="Consolas" pitchFamily="49" charset="0"/>
                <a:cs typeface="Consolas" pitchFamily="49" charset="0"/>
              </a:rPr>
            </a:br>
            <a:r>
              <a:rPr lang="en-US" sz="2400" dirty="0">
                <a:solidFill>
                  <a:srgbClr val="0000CC"/>
                </a:solidFill>
                <a:latin typeface="Consolas" pitchFamily="49" charset="0"/>
                <a:cs typeface="Consolas" pitchFamily="49" charset="0"/>
              </a:rPr>
              <a:t> }</a:t>
            </a:r>
            <a:r>
              <a:rPr lang="en-US" sz="2400" dirty="0"/>
              <a:t>     		 		               </a:t>
            </a:r>
          </a:p>
          <a:p>
            <a:pPr eaLnBrk="1" hangingPunct="1">
              <a:buNone/>
            </a:pPr>
            <a:r>
              <a:rPr lang="en-US" sz="4400" b="1" dirty="0">
                <a:solidFill>
                  <a:srgbClr val="0000CC"/>
                </a:solidFill>
              </a:rPr>
              <a:t>.</a:t>
            </a:r>
            <a:r>
              <a:rPr lang="en-US" sz="2400" dirty="0"/>
              <a:t>   &lt;</a:t>
            </a:r>
            <a:r>
              <a:rPr lang="en-US" sz="2400" dirty="0" err="1"/>
              <a:t>classname</a:t>
            </a:r>
            <a:r>
              <a:rPr lang="en-US" sz="2400" dirty="0"/>
              <a:t>&gt;</a:t>
            </a:r>
            <a:r>
              <a:rPr lang="en-US" sz="4000" dirty="0"/>
              <a:t>.</a:t>
            </a:r>
            <a:r>
              <a:rPr lang="en-US" sz="2400" dirty="0"/>
              <a:t>&lt;function&gt;  (to call the member function)</a:t>
            </a:r>
          </a:p>
          <a:p>
            <a:pPr eaLnBrk="1" hangingPunct="1">
              <a:buNone/>
            </a:pPr>
            <a:br>
              <a:rPr lang="en-US" sz="2400" dirty="0"/>
            </a:br>
            <a:r>
              <a:rPr lang="en-US" sz="2400" dirty="0">
                <a:solidFill>
                  <a:srgbClr val="0000CC"/>
                </a:solidFill>
                <a:latin typeface="Consolas" pitchFamily="49" charset="0"/>
                <a:cs typeface="Consolas" pitchFamily="49" charset="0"/>
              </a:rPr>
              <a:t> 	</a:t>
            </a:r>
            <a:r>
              <a:rPr lang="en-US" sz="2400" dirty="0" err="1">
                <a:solidFill>
                  <a:srgbClr val="0000CC"/>
                </a:solidFill>
                <a:latin typeface="Consolas" pitchFamily="49" charset="0"/>
                <a:cs typeface="Consolas" pitchFamily="49" charset="0"/>
              </a:rPr>
              <a:t>DayOfYear</a:t>
            </a:r>
            <a:r>
              <a:rPr lang="en-US" sz="2400" dirty="0">
                <a:solidFill>
                  <a:srgbClr val="0000CC"/>
                </a:solidFill>
                <a:latin typeface="Consolas" pitchFamily="49" charset="0"/>
                <a:cs typeface="Consolas" pitchFamily="49" charset="0"/>
              </a:rPr>
              <a:t> birthday;</a:t>
            </a:r>
            <a:br>
              <a:rPr lang="en-US" sz="2400" dirty="0">
                <a:solidFill>
                  <a:srgbClr val="0000CC"/>
                </a:solidFill>
                <a:latin typeface="Consolas" pitchFamily="49" charset="0"/>
                <a:cs typeface="Consolas" pitchFamily="49" charset="0"/>
              </a:rPr>
            </a:br>
            <a:r>
              <a:rPr lang="en-US" sz="2400" dirty="0">
                <a:solidFill>
                  <a:srgbClr val="0000CC"/>
                </a:solidFill>
                <a:latin typeface="Consolas" pitchFamily="49" charset="0"/>
                <a:cs typeface="Consolas" pitchFamily="49" charset="0"/>
              </a:rPr>
              <a:t>	</a:t>
            </a:r>
            <a:r>
              <a:rPr lang="en-US" sz="2400" dirty="0" err="1">
                <a:solidFill>
                  <a:srgbClr val="0000CC"/>
                </a:solidFill>
                <a:latin typeface="Consolas" pitchFamily="49" charset="0"/>
                <a:cs typeface="Consolas" pitchFamily="49" charset="0"/>
              </a:rPr>
              <a:t>birthday.output</a:t>
            </a:r>
            <a:r>
              <a:rPr lang="en-US" sz="2400" dirty="0">
                <a:solidFill>
                  <a:srgbClr val="0000CC"/>
                </a:solidFill>
                <a:latin typeface="Consolas" pitchFamily="49" charset="0"/>
                <a:cs typeface="Consolas" pitchFamily="49" charset="0"/>
              </a:rPr>
              <a:t>( );// . (dot) to call</a:t>
            </a:r>
          </a:p>
          <a:p>
            <a:pPr eaLnBrk="1" hangingPunct="1"/>
            <a:endParaRPr lang="en-US" sz="24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a:t>Scope resolution operator ‘</a:t>
            </a:r>
            <a:r>
              <a:rPr lang="en-US" dirty="0">
                <a:solidFill>
                  <a:srgbClr val="0000CC"/>
                </a:solidFill>
                <a:latin typeface="Consolas" pitchFamily="49" charset="0"/>
              </a:rPr>
              <a:t>::</a:t>
            </a:r>
            <a:r>
              <a:rPr lang="en-US" dirty="0"/>
              <a:t>’</a:t>
            </a:r>
          </a:p>
        </p:txBody>
      </p:sp>
      <p:sp>
        <p:nvSpPr>
          <p:cNvPr id="30723" name="Rectangle 3"/>
          <p:cNvSpPr>
            <a:spLocks noGrp="1" noChangeArrowheads="1"/>
          </p:cNvSpPr>
          <p:nvPr>
            <p:ph idx="1"/>
          </p:nvPr>
        </p:nvSpPr>
        <p:spPr/>
        <p:txBody>
          <a:bodyPr/>
          <a:lstStyle/>
          <a:p>
            <a:pPr eaLnBrk="1" hangingPunct="1">
              <a:lnSpc>
                <a:spcPct val="90000"/>
              </a:lnSpc>
            </a:pPr>
            <a:r>
              <a:rPr lang="en-US" dirty="0"/>
              <a:t>Identifies the class the member function belongs to</a:t>
            </a:r>
            <a:br>
              <a:rPr lang="en-US" dirty="0"/>
            </a:br>
            <a:endParaRPr lang="en-US" dirty="0"/>
          </a:p>
          <a:p>
            <a:pPr eaLnBrk="1" hangingPunct="1">
              <a:lnSpc>
                <a:spcPct val="90000"/>
              </a:lnSpc>
            </a:pPr>
            <a:r>
              <a:rPr lang="en-US" dirty="0">
                <a:solidFill>
                  <a:srgbClr val="0000CC"/>
                </a:solidFill>
                <a:latin typeface="Consolas" pitchFamily="49" charset="0"/>
                <a:cs typeface="Consolas" pitchFamily="49" charset="0"/>
              </a:rPr>
              <a:t>void </a:t>
            </a:r>
            <a:r>
              <a:rPr lang="en-US" dirty="0" err="1">
                <a:solidFill>
                  <a:srgbClr val="0000CC"/>
                </a:solidFill>
                <a:latin typeface="Consolas" pitchFamily="49" charset="0"/>
                <a:cs typeface="Consolas" pitchFamily="49" charset="0"/>
              </a:rPr>
              <a:t>DayOfYear</a:t>
            </a:r>
            <a:r>
              <a:rPr lang="en-US" dirty="0">
                <a:solidFill>
                  <a:srgbClr val="0000CC"/>
                </a:solidFill>
                <a:latin typeface="Consolas" pitchFamily="49" charset="0"/>
                <a:cs typeface="Consolas" pitchFamily="49" charset="0"/>
              </a:rPr>
              <a:t>::output( ) </a:t>
            </a:r>
            <a:r>
              <a:rPr lang="en-US" dirty="0"/>
              <a:t>indicates that function </a:t>
            </a:r>
            <a:r>
              <a:rPr lang="en-US" dirty="0">
                <a:solidFill>
                  <a:srgbClr val="0000CC"/>
                </a:solidFill>
                <a:latin typeface="Consolas" pitchFamily="49" charset="0"/>
                <a:cs typeface="Consolas" pitchFamily="49" charset="0"/>
              </a:rPr>
              <a:t>output</a:t>
            </a:r>
            <a:r>
              <a:rPr lang="en-US" dirty="0"/>
              <a:t> is a member of the            </a:t>
            </a:r>
            <a:r>
              <a:rPr lang="en-US" dirty="0" err="1">
                <a:solidFill>
                  <a:srgbClr val="0000CC"/>
                </a:solidFill>
                <a:latin typeface="Consolas" pitchFamily="49" charset="0"/>
                <a:cs typeface="Consolas" pitchFamily="49" charset="0"/>
              </a:rPr>
              <a:t>DayOfYear</a:t>
            </a:r>
            <a:r>
              <a:rPr lang="en-US" dirty="0"/>
              <a:t> class</a:t>
            </a:r>
            <a:br>
              <a:rPr lang="en-US" dirty="0"/>
            </a:br>
            <a:endParaRPr lang="en-US" dirty="0"/>
          </a:p>
          <a:p>
            <a:pPr eaLnBrk="1" hangingPunct="1">
              <a:lnSpc>
                <a:spcPct val="90000"/>
              </a:lnSpc>
            </a:pPr>
            <a:r>
              <a:rPr lang="en-US" dirty="0"/>
              <a:t>We only use ‘</a:t>
            </a:r>
            <a:r>
              <a:rPr lang="en-US" dirty="0">
                <a:solidFill>
                  <a:srgbClr val="0000CC"/>
                </a:solidFill>
                <a:latin typeface="Consolas" pitchFamily="49" charset="0"/>
              </a:rPr>
              <a:t>::</a:t>
            </a:r>
            <a:r>
              <a:rPr lang="en-US" dirty="0"/>
              <a:t>’ operator outside of the class never inside of the class definition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FE7AB-CEB9-C580-59E9-5D08E27E741D}"/>
              </a:ext>
            </a:extLst>
          </p:cNvPr>
          <p:cNvSpPr>
            <a:spLocks noGrp="1"/>
          </p:cNvSpPr>
          <p:nvPr>
            <p:ph type="title"/>
          </p:nvPr>
        </p:nvSpPr>
        <p:spPr/>
        <p:txBody>
          <a:bodyPr/>
          <a:lstStyle/>
          <a:p>
            <a:r>
              <a:rPr lang="en-US" dirty="0">
                <a:solidFill>
                  <a:srgbClr val="0000FF"/>
                </a:solidFill>
              </a:rPr>
              <a:t>User defined types</a:t>
            </a:r>
          </a:p>
        </p:txBody>
      </p:sp>
      <p:sp>
        <p:nvSpPr>
          <p:cNvPr id="3" name="Content Placeholder 2">
            <a:extLst>
              <a:ext uri="{FF2B5EF4-FFF2-40B4-BE49-F238E27FC236}">
                <a16:creationId xmlns:a16="http://schemas.microsoft.com/office/drawing/2014/main" id="{C50A74C5-5804-F93F-4E49-EBD0E41C99E7}"/>
              </a:ext>
            </a:extLst>
          </p:cNvPr>
          <p:cNvSpPr>
            <a:spLocks noGrp="1"/>
          </p:cNvSpPr>
          <p:nvPr>
            <p:ph idx="1"/>
          </p:nvPr>
        </p:nvSpPr>
        <p:spPr/>
        <p:txBody>
          <a:bodyPr/>
          <a:lstStyle/>
          <a:p>
            <a:pPr eaLnBrk="1" hangingPunct="1"/>
            <a:r>
              <a:rPr lang="en-US" dirty="0"/>
              <a:t>We can define our own data types using</a:t>
            </a:r>
          </a:p>
          <a:p>
            <a:pPr lvl="1" eaLnBrk="1" hangingPunct="1"/>
            <a:r>
              <a:rPr lang="en-US" dirty="0">
                <a:latin typeface="Calibri" panose="020F0502020204030204" pitchFamily="34" charset="0"/>
                <a:cs typeface="Calibri" panose="020F0502020204030204" pitchFamily="34" charset="0"/>
              </a:rPr>
              <a:t>typedef - </a:t>
            </a:r>
            <a:r>
              <a:rPr lang="en-US" dirty="0"/>
              <a:t>rename a type for easier reading</a:t>
            </a:r>
          </a:p>
          <a:p>
            <a:pPr lvl="1" eaLnBrk="1" hangingPunct="1"/>
            <a:r>
              <a:rPr lang="en-US" dirty="0">
                <a:latin typeface="Calibri" panose="020F0502020204030204" pitchFamily="34" charset="0"/>
                <a:cs typeface="Calibri" panose="020F0502020204030204" pitchFamily="34" charset="0"/>
              </a:rPr>
              <a:t>struct - </a:t>
            </a:r>
            <a:r>
              <a:rPr lang="en-US" dirty="0"/>
              <a:t>used to group data</a:t>
            </a:r>
          </a:p>
          <a:p>
            <a:pPr lvl="1" eaLnBrk="1" hangingPunct="1"/>
            <a:r>
              <a:rPr lang="en-US" dirty="0">
                <a:latin typeface="Calibri" panose="020F0502020204030204" pitchFamily="34" charset="0"/>
                <a:cs typeface="Calibri" panose="020F0502020204030204" pitchFamily="34" charset="0"/>
              </a:rPr>
              <a:t>class</a:t>
            </a:r>
            <a:r>
              <a:rPr lang="en-US" dirty="0"/>
              <a:t> - used to define objects</a:t>
            </a:r>
          </a:p>
        </p:txBody>
      </p:sp>
    </p:spTree>
    <p:extLst>
      <p:ext uri="{BB962C8B-B14F-4D97-AF65-F5344CB8AC3E}">
        <p14:creationId xmlns:p14="http://schemas.microsoft.com/office/powerpoint/2010/main" val="2707152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BA9A273-1B29-F6F6-8985-9AFBA409B93B}"/>
              </a:ext>
            </a:extLst>
          </p:cNvPr>
          <p:cNvPicPr>
            <a:picLocks noChangeAspect="1"/>
          </p:cNvPicPr>
          <p:nvPr/>
        </p:nvPicPr>
        <p:blipFill>
          <a:blip r:embed="rId3"/>
          <a:stretch>
            <a:fillRect/>
          </a:stretch>
        </p:blipFill>
        <p:spPr>
          <a:xfrm>
            <a:off x="-76200" y="216472"/>
            <a:ext cx="9144000" cy="6411017"/>
          </a:xfrm>
          <a:prstGeom prst="rect">
            <a:avLst/>
          </a:prstGeom>
        </p:spPr>
      </p:pic>
      <p:sp>
        <p:nvSpPr>
          <p:cNvPr id="2" name="Title 1">
            <a:extLst>
              <a:ext uri="{FF2B5EF4-FFF2-40B4-BE49-F238E27FC236}">
                <a16:creationId xmlns:a16="http://schemas.microsoft.com/office/drawing/2014/main" id="{2189824C-04BD-98D1-434F-8ABF63B78441}"/>
              </a:ext>
            </a:extLst>
          </p:cNvPr>
          <p:cNvSpPr>
            <a:spLocks noGrp="1"/>
          </p:cNvSpPr>
          <p:nvPr>
            <p:ph type="title"/>
          </p:nvPr>
        </p:nvSpPr>
        <p:spPr>
          <a:xfrm>
            <a:off x="2209800" y="2438400"/>
            <a:ext cx="6705600" cy="763587"/>
          </a:xfrm>
        </p:spPr>
        <p:txBody>
          <a:bodyPr/>
          <a:lstStyle/>
          <a:p>
            <a:r>
              <a:rPr lang="en-US" dirty="0">
                <a:solidFill>
                  <a:srgbClr val="0000FF"/>
                </a:solidFill>
              </a:rPr>
              <a:t>Where is the scope operator?</a:t>
            </a:r>
          </a:p>
        </p:txBody>
      </p:sp>
      <p:sp>
        <p:nvSpPr>
          <p:cNvPr id="18" name="Rectangle 17">
            <a:extLst>
              <a:ext uri="{FF2B5EF4-FFF2-40B4-BE49-F238E27FC236}">
                <a16:creationId xmlns:a16="http://schemas.microsoft.com/office/drawing/2014/main" id="{12C33026-9610-FCFC-F795-07D17E066FF1}"/>
              </a:ext>
            </a:extLst>
          </p:cNvPr>
          <p:cNvSpPr/>
          <p:nvPr/>
        </p:nvSpPr>
        <p:spPr bwMode="auto">
          <a:xfrm>
            <a:off x="381000" y="5562600"/>
            <a:ext cx="2971800" cy="400110"/>
          </a:xfrm>
          <a:prstGeom prst="rect">
            <a:avLst/>
          </a:prstGeom>
          <a:noFill/>
          <a:ln w="28575"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1" name="Text Box 2">
            <a:extLst>
              <a:ext uri="{FF2B5EF4-FFF2-40B4-BE49-F238E27FC236}">
                <a16:creationId xmlns:a16="http://schemas.microsoft.com/office/drawing/2014/main" id="{BC896443-1D29-29C0-AE4E-B6C78A4F6FC7}"/>
              </a:ext>
            </a:extLst>
          </p:cNvPr>
          <p:cNvSpPr txBox="1">
            <a:spLocks noChangeArrowheads="1"/>
          </p:cNvSpPr>
          <p:nvPr/>
        </p:nvSpPr>
        <p:spPr bwMode="auto">
          <a:xfrm>
            <a:off x="3420319" y="5562600"/>
            <a:ext cx="5410200" cy="400110"/>
          </a:xfrm>
          <a:prstGeom prst="rect">
            <a:avLst/>
          </a:prstGeom>
          <a:noFill/>
          <a:ln w="19050" algn="ctr">
            <a:solidFill>
              <a:srgbClr val="0000FF"/>
            </a:solidFill>
            <a:miter lim="800000"/>
            <a:headEnd/>
            <a:tailEnd/>
          </a:ln>
        </p:spPr>
        <p:txBody>
          <a:bodyPr wrap="square">
            <a:spAutoFit/>
          </a:bodyPr>
          <a:lstStyle/>
          <a:p>
            <a:pPr algn="ctr">
              <a:spcBef>
                <a:spcPct val="20000"/>
              </a:spcBef>
              <a:buClr>
                <a:srgbClr val="CC0000"/>
              </a:buClr>
              <a:buFont typeface="Wingdings" pitchFamily="2" charset="2"/>
              <a:buNone/>
            </a:pPr>
            <a:r>
              <a:rPr lang="en-US" sz="2000" dirty="0">
                <a:solidFill>
                  <a:schemeClr val="bg2"/>
                </a:solidFill>
              </a:rPr>
              <a:t>The scope ‘</a:t>
            </a:r>
            <a:r>
              <a:rPr lang="en-US" sz="2000" b="1" dirty="0">
                <a:solidFill>
                  <a:schemeClr val="bg2"/>
                </a:solidFill>
              </a:rPr>
              <a:t>::</a:t>
            </a:r>
            <a:r>
              <a:rPr lang="en-US" sz="2000" dirty="0">
                <a:solidFill>
                  <a:schemeClr val="bg2"/>
                </a:solidFill>
              </a:rPr>
              <a:t>’ operator is used only here </a:t>
            </a:r>
          </a:p>
        </p:txBody>
      </p:sp>
    </p:spTree>
    <p:extLst>
      <p:ext uri="{BB962C8B-B14F-4D97-AF65-F5344CB8AC3E}">
        <p14:creationId xmlns:p14="http://schemas.microsoft.com/office/powerpoint/2010/main" val="1906516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B1EF7-4655-29D7-0F37-0B3CA17B46C8}"/>
              </a:ext>
            </a:extLst>
          </p:cNvPr>
          <p:cNvSpPr>
            <a:spLocks noGrp="1"/>
          </p:cNvSpPr>
          <p:nvPr>
            <p:ph type="title"/>
          </p:nvPr>
        </p:nvSpPr>
        <p:spPr/>
        <p:txBody>
          <a:bodyPr/>
          <a:lstStyle/>
          <a:p>
            <a:r>
              <a:rPr lang="en-US" dirty="0">
                <a:solidFill>
                  <a:srgbClr val="0000FF"/>
                </a:solidFill>
              </a:rPr>
              <a:t>Let’s improve our class</a:t>
            </a:r>
          </a:p>
        </p:txBody>
      </p:sp>
      <p:sp>
        <p:nvSpPr>
          <p:cNvPr id="3" name="Content Placeholder 2">
            <a:extLst>
              <a:ext uri="{FF2B5EF4-FFF2-40B4-BE49-F238E27FC236}">
                <a16:creationId xmlns:a16="http://schemas.microsoft.com/office/drawing/2014/main" id="{121E848D-F862-3E1E-85C7-45A898E7D537}"/>
              </a:ext>
            </a:extLst>
          </p:cNvPr>
          <p:cNvSpPr>
            <a:spLocks noGrp="1"/>
          </p:cNvSpPr>
          <p:nvPr>
            <p:ph idx="1"/>
          </p:nvPr>
        </p:nvSpPr>
        <p:spPr>
          <a:xfrm>
            <a:off x="544513" y="1524000"/>
            <a:ext cx="8294687" cy="4724400"/>
          </a:xfrm>
        </p:spPr>
        <p:txBody>
          <a:bodyPr/>
          <a:lstStyle/>
          <a:p>
            <a:r>
              <a:rPr lang="en-US" dirty="0"/>
              <a:t>Is there anything to prevent a programmer from accidently setting an illegal </a:t>
            </a:r>
            <a:r>
              <a:rPr lang="en-US" dirty="0" err="1"/>
              <a:t>DayOfYear</a:t>
            </a:r>
            <a:r>
              <a:rPr lang="en-US" dirty="0"/>
              <a:t>?</a:t>
            </a:r>
          </a:p>
          <a:p>
            <a:pPr marL="457200" lvl="1" indent="0">
              <a:buNone/>
            </a:pPr>
            <a:endParaRPr lang="en-US" sz="2400" dirty="0">
              <a:latin typeface="Calibri" panose="020F0502020204030204" pitchFamily="34" charset="0"/>
              <a:cs typeface="Calibri" panose="020F0502020204030204" pitchFamily="34" charset="0"/>
            </a:endParaRPr>
          </a:p>
          <a:p>
            <a:pPr marL="457200" lvl="1" indent="0">
              <a:buNone/>
            </a:pPr>
            <a:r>
              <a:rPr lang="en-US" sz="2400" dirty="0" err="1">
                <a:latin typeface="Calibri" panose="020F0502020204030204" pitchFamily="34" charset="0"/>
                <a:cs typeface="Calibri" panose="020F0502020204030204" pitchFamily="34" charset="0"/>
              </a:rPr>
              <a:t>today.month</a:t>
            </a:r>
            <a:r>
              <a:rPr lang="en-US" sz="2400" dirty="0">
                <a:latin typeface="Calibri" panose="020F0502020204030204" pitchFamily="34" charset="0"/>
                <a:cs typeface="Calibri" panose="020F0502020204030204" pitchFamily="34" charset="0"/>
              </a:rPr>
              <a:t> = 49;    </a:t>
            </a:r>
            <a:r>
              <a:rPr lang="en-US" sz="2400" dirty="0" err="1">
                <a:latin typeface="Calibri" panose="020F0502020204030204" pitchFamily="34" charset="0"/>
                <a:cs typeface="Calibri" panose="020F0502020204030204" pitchFamily="34" charset="0"/>
              </a:rPr>
              <a:t>today.day</a:t>
            </a:r>
            <a:r>
              <a:rPr lang="en-US" sz="2400" dirty="0">
                <a:latin typeface="Calibri" panose="020F0502020204030204" pitchFamily="34" charset="0"/>
                <a:cs typeface="Calibri" panose="020F0502020204030204" pitchFamily="34" charset="0"/>
              </a:rPr>
              <a:t> = 81;</a:t>
            </a:r>
          </a:p>
          <a:p>
            <a:pPr marL="457200" lvl="1" indent="0">
              <a:buNone/>
            </a:pPr>
            <a:endParaRPr lang="en-US" sz="2400" dirty="0">
              <a:latin typeface="Calibri" panose="020F0502020204030204" pitchFamily="34" charset="0"/>
              <a:cs typeface="Calibri" panose="020F0502020204030204" pitchFamily="34" charset="0"/>
            </a:endParaRPr>
          </a:p>
          <a:p>
            <a:r>
              <a:rPr lang="en-US" dirty="0"/>
              <a:t>How can we prevent errors ?</a:t>
            </a:r>
          </a:p>
          <a:p>
            <a:pPr marL="914400" lvl="1" indent="-457200">
              <a:buFont typeface="+mj-lt"/>
              <a:buAutoNum type="arabicPeriod"/>
            </a:pPr>
            <a:r>
              <a:rPr lang="en-US" sz="2400" dirty="0"/>
              <a:t>Take away direct access to data members  (the .)</a:t>
            </a:r>
          </a:p>
          <a:p>
            <a:pPr marL="914400" lvl="1" indent="-457200">
              <a:buFont typeface="+mj-lt"/>
              <a:buAutoNum type="arabicPeriod"/>
            </a:pPr>
            <a:r>
              <a:rPr lang="en-US" sz="2400" dirty="0"/>
              <a:t>Add helper functions</a:t>
            </a:r>
          </a:p>
          <a:p>
            <a:pPr marL="1200150" lvl="2" indent="-342900"/>
            <a:r>
              <a:rPr lang="en-US" sz="2000" dirty="0"/>
              <a:t>For validation</a:t>
            </a:r>
          </a:p>
          <a:p>
            <a:pPr marL="1200150" lvl="2" indent="-342900"/>
            <a:r>
              <a:rPr lang="en-US" sz="2000" dirty="0"/>
              <a:t>To access and modify the values</a:t>
            </a:r>
          </a:p>
          <a:p>
            <a:pPr marL="914400" lvl="1" indent="-457200">
              <a:buFont typeface="+mj-lt"/>
              <a:buAutoNum type="arabicPeriod"/>
            </a:pPr>
            <a:endParaRPr lang="en-US" sz="2400" dirty="0"/>
          </a:p>
        </p:txBody>
      </p:sp>
    </p:spTree>
    <p:extLst>
      <p:ext uri="{BB962C8B-B14F-4D97-AF65-F5344CB8AC3E}">
        <p14:creationId xmlns:p14="http://schemas.microsoft.com/office/powerpoint/2010/main" val="30965884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a:solidFill>
                  <a:srgbClr val="0000FF"/>
                </a:solidFill>
              </a:rPr>
              <a:t>1. Making some parts 	</a:t>
            </a:r>
            <a:r>
              <a:rPr lang="en-US" b="1" dirty="0">
                <a:solidFill>
                  <a:srgbClr val="0000FF"/>
                </a:solidFill>
              </a:rPr>
              <a:t>private</a:t>
            </a:r>
          </a:p>
        </p:txBody>
      </p:sp>
      <p:sp>
        <p:nvSpPr>
          <p:cNvPr id="37891" name="Rectangle 3"/>
          <p:cNvSpPr>
            <a:spLocks noGrp="1" noChangeArrowheads="1"/>
          </p:cNvSpPr>
          <p:nvPr>
            <p:ph idx="1"/>
          </p:nvPr>
        </p:nvSpPr>
        <p:spPr>
          <a:xfrm>
            <a:off x="228600" y="1524000"/>
            <a:ext cx="8610600" cy="4572000"/>
          </a:xfrm>
        </p:spPr>
        <p:txBody>
          <a:bodyPr/>
          <a:lstStyle/>
          <a:p>
            <a:pPr lvl="1" eaLnBrk="1" hangingPunct="1"/>
            <a:r>
              <a:rPr lang="en-US" b="1" dirty="0">
                <a:solidFill>
                  <a:srgbClr val="0000FF"/>
                </a:solidFill>
                <a:latin typeface="Calibri" panose="020F0502020204030204" pitchFamily="34" charset="0"/>
                <a:cs typeface="Calibri" panose="020F0502020204030204" pitchFamily="34" charset="0"/>
              </a:rPr>
              <a:t>private</a:t>
            </a:r>
            <a:r>
              <a:rPr lang="en-US" dirty="0"/>
              <a:t> members of a class can </a:t>
            </a:r>
            <a:r>
              <a:rPr lang="en-US" b="1" dirty="0">
                <a:solidFill>
                  <a:srgbClr val="0000FF"/>
                </a:solidFill>
              </a:rPr>
              <a:t>only</a:t>
            </a:r>
            <a:r>
              <a:rPr lang="en-US" dirty="0"/>
              <a:t> be referenced by </a:t>
            </a:r>
          </a:p>
          <a:p>
            <a:pPr marL="457200" lvl="1" indent="0" eaLnBrk="1" hangingPunct="1">
              <a:buNone/>
            </a:pPr>
            <a:r>
              <a:rPr lang="en-US" b="1" dirty="0"/>
              <a:t>	this</a:t>
            </a:r>
            <a:r>
              <a:rPr lang="en-US" dirty="0"/>
              <a:t> class’s member functions </a:t>
            </a:r>
          </a:p>
          <a:p>
            <a:pPr marL="457200" lvl="1" indent="0" eaLnBrk="1" hangingPunct="1">
              <a:buNone/>
            </a:pPr>
            <a:endParaRPr lang="en-US" dirty="0"/>
          </a:p>
          <a:p>
            <a:pPr marL="457200" lvl="1" indent="0" eaLnBrk="1" hangingPunct="1">
              <a:buNone/>
            </a:pPr>
            <a:r>
              <a:rPr lang="en-US" dirty="0"/>
              <a:t>How do we make this happen?</a:t>
            </a:r>
          </a:p>
        </p:txBody>
      </p:sp>
    </p:spTree>
    <p:extLst>
      <p:ext uri="{BB962C8B-B14F-4D97-AF65-F5344CB8AC3E}">
        <p14:creationId xmlns:p14="http://schemas.microsoft.com/office/powerpoint/2010/main" val="17980114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A29DA-4704-EB6F-72B2-74EC4B1E50C7}"/>
              </a:ext>
            </a:extLst>
          </p:cNvPr>
          <p:cNvSpPr>
            <a:spLocks noGrp="1"/>
          </p:cNvSpPr>
          <p:nvPr>
            <p:ph type="title"/>
          </p:nvPr>
        </p:nvSpPr>
        <p:spPr/>
        <p:txBody>
          <a:bodyPr/>
          <a:lstStyle/>
          <a:p>
            <a:r>
              <a:rPr lang="en-US" dirty="0"/>
              <a:t>Previously</a:t>
            </a:r>
            <a:r>
              <a:rPr lang="en-US" sz="3600" dirty="0">
                <a:solidFill>
                  <a:srgbClr val="000000"/>
                </a:solidFill>
                <a:latin typeface="Cascadia Mono" panose="020B0609020000020004" pitchFamily="49" charset="0"/>
              </a:rPr>
              <a:t> 	</a:t>
            </a:r>
            <a:r>
              <a:rPr lang="en-US" sz="3600" dirty="0" err="1">
                <a:solidFill>
                  <a:srgbClr val="000000"/>
                </a:solidFill>
                <a:latin typeface="Cascadia Mono" panose="020B0609020000020004" pitchFamily="49" charset="0"/>
              </a:rPr>
              <a:t>today.month</a:t>
            </a:r>
            <a:r>
              <a:rPr lang="en-US" sz="3600" dirty="0">
                <a:solidFill>
                  <a:srgbClr val="000000"/>
                </a:solidFill>
                <a:latin typeface="Cascadia Mono" panose="020B0609020000020004" pitchFamily="49" charset="0"/>
              </a:rPr>
              <a:t> = 49;</a:t>
            </a:r>
            <a:endParaRPr lang="en-US" dirty="0"/>
          </a:p>
        </p:txBody>
      </p:sp>
      <p:sp>
        <p:nvSpPr>
          <p:cNvPr id="3" name="Content Placeholder 2">
            <a:extLst>
              <a:ext uri="{FF2B5EF4-FFF2-40B4-BE49-F238E27FC236}">
                <a16:creationId xmlns:a16="http://schemas.microsoft.com/office/drawing/2014/main" id="{CA4A9725-228A-C654-C4EB-3CE13A7E9B09}"/>
              </a:ext>
            </a:extLst>
          </p:cNvPr>
          <p:cNvSpPr>
            <a:spLocks noGrp="1"/>
          </p:cNvSpPr>
          <p:nvPr>
            <p:ph idx="1"/>
          </p:nvPr>
        </p:nvSpPr>
        <p:spPr/>
        <p:txBody>
          <a:bodyPr/>
          <a:lstStyle/>
          <a:p>
            <a:pPr marL="0" indent="0">
              <a:buNone/>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DayOfYear</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p>
          <a:p>
            <a:pPr marL="400050" lvl="1" indent="0">
              <a:buNone/>
            </a:pPr>
            <a:r>
              <a:rPr lang="en-US" sz="1800" b="1"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a:t>
            </a:r>
          </a:p>
          <a:p>
            <a:pPr marL="400050" lvl="1" indent="0">
              <a:buNone/>
            </a:pPr>
            <a:r>
              <a:rPr lang="en-US" sz="1800" dirty="0">
                <a:solidFill>
                  <a:srgbClr val="0000FF"/>
                </a:solidFill>
                <a:latin typeface="Cascadia Mono" panose="020B0609020000020004" pitchFamily="49" charset="0"/>
              </a:rPr>
              <a:t>	void</a:t>
            </a:r>
            <a:r>
              <a:rPr lang="en-US" sz="1800" dirty="0">
                <a:solidFill>
                  <a:srgbClr val="000000"/>
                </a:solidFill>
                <a:latin typeface="Cascadia Mono" panose="020B0609020000020004" pitchFamily="49" charset="0"/>
              </a:rPr>
              <a:t> output();</a:t>
            </a:r>
          </a:p>
          <a:p>
            <a:pPr marL="400050" lvl="1" indent="0">
              <a:buNone/>
            </a:pPr>
            <a:r>
              <a:rPr lang="en-US" sz="1800" dirty="0">
                <a:solidFill>
                  <a:srgbClr val="0000FF"/>
                </a:solidFill>
                <a:latin typeface="Cascadia Mono" panose="020B0609020000020004" pitchFamily="49" charset="0"/>
              </a:rPr>
              <a:t>	int</a:t>
            </a:r>
            <a:r>
              <a:rPr lang="en-US" sz="1800" dirty="0">
                <a:solidFill>
                  <a:srgbClr val="000000"/>
                </a:solidFill>
                <a:latin typeface="Cascadia Mono" panose="020B0609020000020004" pitchFamily="49" charset="0"/>
              </a:rPr>
              <a:t> month;</a:t>
            </a:r>
          </a:p>
          <a:p>
            <a:pPr marL="400050" lvl="1" indent="0">
              <a:buNone/>
            </a:pPr>
            <a:r>
              <a:rPr lang="en-US" sz="1800" dirty="0">
                <a:solidFill>
                  <a:srgbClr val="0000FF"/>
                </a:solidFill>
                <a:latin typeface="Cascadia Mono" panose="020B0609020000020004" pitchFamily="49" charset="0"/>
              </a:rPr>
              <a:t>	int</a:t>
            </a:r>
            <a:r>
              <a:rPr lang="en-US" sz="1800" dirty="0">
                <a:solidFill>
                  <a:srgbClr val="000000"/>
                </a:solidFill>
                <a:latin typeface="Cascadia Mono" panose="020B0609020000020004" pitchFamily="49" charset="0"/>
              </a:rPr>
              <a:t> day;</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DayOfYear</a:t>
            </a:r>
            <a:r>
              <a:rPr lang="en-US" sz="1800" dirty="0">
                <a:solidFill>
                  <a:srgbClr val="000000"/>
                </a:solidFill>
                <a:latin typeface="Cascadia Mono" panose="020B0609020000020004" pitchFamily="49" charset="0"/>
              </a:rPr>
              <a:t>::output() </a:t>
            </a:r>
            <a:r>
              <a:rPr lang="en-US" sz="1800" dirty="0">
                <a:solidFill>
                  <a:srgbClr val="008000"/>
                </a:solidFill>
                <a:latin typeface="Cascadia Mono" panose="020B0609020000020004" pitchFamily="49" charset="0"/>
              </a:rPr>
              <a:t>// don’t need these m &amp; d</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&lt;&lt; </a:t>
            </a:r>
            <a:r>
              <a:rPr lang="en-US" sz="1800" dirty="0">
                <a:solidFill>
                  <a:srgbClr val="A31515"/>
                </a:solidFill>
                <a:latin typeface="Cascadia Mono" panose="020B0609020000020004" pitchFamily="49" charset="0"/>
              </a:rPr>
              <a:t>"Month: "</a:t>
            </a:r>
            <a:r>
              <a:rPr lang="en-US" sz="1800" dirty="0">
                <a:solidFill>
                  <a:srgbClr val="000000"/>
                </a:solidFill>
                <a:latin typeface="Cascadia Mono" panose="020B0609020000020004" pitchFamily="49" charset="0"/>
              </a:rPr>
              <a:t> &lt;&lt; month &lt;&lt; </a:t>
            </a:r>
            <a:r>
              <a:rPr lang="en-US" sz="1800" dirty="0">
                <a:solidFill>
                  <a:srgbClr val="A31515"/>
                </a:solidFill>
                <a:latin typeface="Cascadia Mono" panose="020B0609020000020004" pitchFamily="49" charset="0"/>
              </a:rPr>
              <a:t>" Day: "</a:t>
            </a:r>
            <a:r>
              <a:rPr lang="en-US" sz="1800" dirty="0">
                <a:solidFill>
                  <a:srgbClr val="000000"/>
                </a:solidFill>
                <a:latin typeface="Cascadia Mono" panose="020B0609020000020004" pitchFamily="49" charset="0"/>
              </a:rPr>
              <a:t> &lt;&lt; day &lt;&lt;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p:txBody>
      </p:sp>
    </p:spTree>
    <p:extLst>
      <p:ext uri="{BB962C8B-B14F-4D97-AF65-F5344CB8AC3E}">
        <p14:creationId xmlns:p14="http://schemas.microsoft.com/office/powerpoint/2010/main" val="196265118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A29DA-4704-EB6F-72B2-74EC4B1E50C7}"/>
              </a:ext>
            </a:extLst>
          </p:cNvPr>
          <p:cNvSpPr>
            <a:spLocks noGrp="1"/>
          </p:cNvSpPr>
          <p:nvPr>
            <p:ph type="title"/>
          </p:nvPr>
        </p:nvSpPr>
        <p:spPr/>
        <p:txBody>
          <a:bodyPr/>
          <a:lstStyle/>
          <a:p>
            <a:r>
              <a:rPr lang="en-US" dirty="0">
                <a:solidFill>
                  <a:srgbClr val="0000FF"/>
                </a:solidFill>
              </a:rPr>
              <a:t>1. Make some parts 	</a:t>
            </a:r>
            <a:r>
              <a:rPr lang="en-US" b="1" dirty="0">
                <a:solidFill>
                  <a:srgbClr val="FF0000"/>
                </a:solidFill>
              </a:rPr>
              <a:t>private</a:t>
            </a:r>
            <a:endParaRPr lang="en-US" dirty="0">
              <a:solidFill>
                <a:srgbClr val="FF0000"/>
              </a:solidFill>
            </a:endParaRPr>
          </a:p>
        </p:txBody>
      </p:sp>
      <p:sp>
        <p:nvSpPr>
          <p:cNvPr id="3" name="Content Placeholder 2">
            <a:extLst>
              <a:ext uri="{FF2B5EF4-FFF2-40B4-BE49-F238E27FC236}">
                <a16:creationId xmlns:a16="http://schemas.microsoft.com/office/drawing/2014/main" id="{CA4A9725-228A-C654-C4EB-3CE13A7E9B09}"/>
              </a:ext>
            </a:extLst>
          </p:cNvPr>
          <p:cNvSpPr>
            <a:spLocks noGrp="1"/>
          </p:cNvSpPr>
          <p:nvPr>
            <p:ph idx="1"/>
          </p:nvPr>
        </p:nvSpPr>
        <p:spPr/>
        <p:txBody>
          <a:bodyPr/>
          <a:lstStyle/>
          <a:p>
            <a:pPr marL="0" indent="0">
              <a:buNone/>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DayOfYear</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   public</a:t>
            </a:r>
            <a:r>
              <a:rPr lang="en-US" sz="1800" dirty="0">
                <a:solidFill>
                  <a:srgbClr val="000000"/>
                </a:solidFill>
                <a:latin typeface="Cascadia Mono" panose="020B0609020000020004" pitchFamily="49" charset="0"/>
              </a:rPr>
              <a:t>:</a:t>
            </a:r>
          </a:p>
          <a:p>
            <a:pPr marL="400050" lvl="1" indent="0">
              <a:buNone/>
            </a:pPr>
            <a:r>
              <a:rPr lang="en-US" sz="1800" dirty="0">
                <a:solidFill>
                  <a:srgbClr val="0000FF"/>
                </a:solidFill>
                <a:latin typeface="Cascadia Mono" panose="020B0609020000020004" pitchFamily="49" charset="0"/>
              </a:rPr>
              <a:t>	void</a:t>
            </a:r>
            <a:r>
              <a:rPr lang="en-US" sz="1800" dirty="0">
                <a:solidFill>
                  <a:srgbClr val="000000"/>
                </a:solidFill>
                <a:latin typeface="Cascadia Mono" panose="020B0609020000020004" pitchFamily="49" charset="0"/>
              </a:rPr>
              <a:t> output();</a:t>
            </a:r>
          </a:p>
          <a:p>
            <a:pPr marL="400050" lvl="1" indent="0">
              <a:buNone/>
            </a:pPr>
            <a:r>
              <a:rPr lang="en-US" sz="1800" b="1" dirty="0">
                <a:solidFill>
                  <a:srgbClr val="FF0000"/>
                </a:solidFill>
                <a:latin typeface="Cascadia Mono" panose="020B0609020000020004" pitchFamily="49" charset="0"/>
              </a:rPr>
              <a:t>private</a:t>
            </a:r>
            <a:r>
              <a:rPr lang="en-US" sz="1800" dirty="0">
                <a:solidFill>
                  <a:srgbClr val="000000"/>
                </a:solidFill>
                <a:latin typeface="Cascadia Mono" panose="020B0609020000020004" pitchFamily="49" charset="0"/>
              </a:rPr>
              <a:t>:</a:t>
            </a:r>
          </a:p>
          <a:p>
            <a:pPr marL="400050" lvl="1" indent="0">
              <a:buNone/>
            </a:pPr>
            <a:r>
              <a:rPr lang="en-US" sz="1800" dirty="0">
                <a:solidFill>
                  <a:srgbClr val="0000FF"/>
                </a:solidFill>
                <a:latin typeface="Cascadia Mono" panose="020B0609020000020004" pitchFamily="49" charset="0"/>
              </a:rPr>
              <a:t>	int</a:t>
            </a:r>
            <a:r>
              <a:rPr lang="en-US" sz="1800" dirty="0">
                <a:solidFill>
                  <a:srgbClr val="000000"/>
                </a:solidFill>
                <a:latin typeface="Cascadia Mono" panose="020B0609020000020004" pitchFamily="49" charset="0"/>
              </a:rPr>
              <a:t> month;</a:t>
            </a:r>
          </a:p>
          <a:p>
            <a:pPr marL="400050" lvl="1" indent="0">
              <a:buNone/>
            </a:pPr>
            <a:r>
              <a:rPr lang="en-US" sz="1800" dirty="0">
                <a:solidFill>
                  <a:srgbClr val="0000FF"/>
                </a:solidFill>
                <a:latin typeface="Cascadia Mono" panose="020B0609020000020004" pitchFamily="49" charset="0"/>
              </a:rPr>
              <a:t>	int</a:t>
            </a:r>
            <a:r>
              <a:rPr lang="en-US" sz="1800" dirty="0">
                <a:solidFill>
                  <a:srgbClr val="000000"/>
                </a:solidFill>
                <a:latin typeface="Cascadia Mono" panose="020B0609020000020004" pitchFamily="49" charset="0"/>
              </a:rPr>
              <a:t> day;</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DayOfYear</a:t>
            </a:r>
            <a:r>
              <a:rPr lang="en-US" sz="1800" dirty="0">
                <a:solidFill>
                  <a:srgbClr val="000000"/>
                </a:solidFill>
                <a:latin typeface="Cascadia Mono" panose="020B0609020000020004" pitchFamily="49" charset="0"/>
              </a:rPr>
              <a:t>::output() </a:t>
            </a:r>
            <a:r>
              <a:rPr lang="en-US" sz="1800" dirty="0">
                <a:solidFill>
                  <a:srgbClr val="008000"/>
                </a:solidFill>
                <a:latin typeface="Cascadia Mono" panose="020B0609020000020004" pitchFamily="49" charset="0"/>
              </a:rPr>
              <a:t>// don’t need these m &amp; d</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&lt;&lt; </a:t>
            </a:r>
            <a:r>
              <a:rPr lang="en-US" sz="1800" dirty="0">
                <a:solidFill>
                  <a:srgbClr val="A31515"/>
                </a:solidFill>
                <a:latin typeface="Cascadia Mono" panose="020B0609020000020004" pitchFamily="49" charset="0"/>
              </a:rPr>
              <a:t>"Month: "</a:t>
            </a:r>
            <a:r>
              <a:rPr lang="en-US" sz="1800" dirty="0">
                <a:solidFill>
                  <a:srgbClr val="000000"/>
                </a:solidFill>
                <a:latin typeface="Cascadia Mono" panose="020B0609020000020004" pitchFamily="49" charset="0"/>
              </a:rPr>
              <a:t> &lt;&lt; month &lt;&lt; </a:t>
            </a:r>
            <a:r>
              <a:rPr lang="en-US" sz="1800" dirty="0">
                <a:solidFill>
                  <a:srgbClr val="A31515"/>
                </a:solidFill>
                <a:latin typeface="Cascadia Mono" panose="020B0609020000020004" pitchFamily="49" charset="0"/>
              </a:rPr>
              <a:t>" Day: "</a:t>
            </a:r>
            <a:r>
              <a:rPr lang="en-US" sz="1800" dirty="0">
                <a:solidFill>
                  <a:srgbClr val="000000"/>
                </a:solidFill>
                <a:latin typeface="Cascadia Mono" panose="020B0609020000020004" pitchFamily="49" charset="0"/>
              </a:rPr>
              <a:t> &lt;&lt; day &lt;&lt;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a:t>
            </a:r>
          </a:p>
        </p:txBody>
      </p:sp>
      <p:sp>
        <p:nvSpPr>
          <p:cNvPr id="4" name="TextBox 3">
            <a:extLst>
              <a:ext uri="{FF2B5EF4-FFF2-40B4-BE49-F238E27FC236}">
                <a16:creationId xmlns:a16="http://schemas.microsoft.com/office/drawing/2014/main" id="{3A2D12B4-3758-10C6-12FD-6A316E5F8C47}"/>
              </a:ext>
            </a:extLst>
          </p:cNvPr>
          <p:cNvSpPr txBox="1"/>
          <p:nvPr/>
        </p:nvSpPr>
        <p:spPr>
          <a:xfrm>
            <a:off x="5181600" y="1501170"/>
            <a:ext cx="3733800" cy="1569660"/>
          </a:xfrm>
          <a:prstGeom prst="rect">
            <a:avLst/>
          </a:prstGeom>
          <a:noFill/>
          <a:ln>
            <a:solidFill>
              <a:schemeClr val="accent1"/>
            </a:solidFill>
          </a:ln>
        </p:spPr>
        <p:txBody>
          <a:bodyPr wrap="square" rtlCol="0">
            <a:spAutoFit/>
          </a:bodyPr>
          <a:lstStyle/>
          <a:p>
            <a:r>
              <a:rPr lang="en-US" sz="2400" b="1" dirty="0">
                <a:solidFill>
                  <a:srgbClr val="000000"/>
                </a:solidFill>
                <a:latin typeface="+mj-lt"/>
              </a:rPr>
              <a:t>Now, from main, this gives a compiler error:</a:t>
            </a:r>
          </a:p>
          <a:p>
            <a:endParaRPr lang="en-US" dirty="0">
              <a:solidFill>
                <a:srgbClr val="000000"/>
              </a:solidFill>
              <a:latin typeface="Cascadia Mono" panose="020B0609020000020004" pitchFamily="49" charset="0"/>
            </a:endParaRPr>
          </a:p>
          <a:p>
            <a:r>
              <a:rPr lang="en-US" sz="2400" dirty="0" err="1">
                <a:solidFill>
                  <a:srgbClr val="000000"/>
                </a:solidFill>
                <a:latin typeface="Cascadia Mono" panose="020B0609020000020004" pitchFamily="49" charset="0"/>
              </a:rPr>
              <a:t>today.month</a:t>
            </a:r>
            <a:r>
              <a:rPr lang="en-US" sz="2400" dirty="0">
                <a:solidFill>
                  <a:srgbClr val="000000"/>
                </a:solidFill>
                <a:latin typeface="Cascadia Mono" panose="020B0609020000020004" pitchFamily="49" charset="0"/>
              </a:rPr>
              <a:t> = 49;</a:t>
            </a:r>
            <a:endParaRPr lang="en-US" dirty="0"/>
          </a:p>
        </p:txBody>
      </p:sp>
    </p:spTree>
    <p:extLst>
      <p:ext uri="{BB962C8B-B14F-4D97-AF65-F5344CB8AC3E}">
        <p14:creationId xmlns:p14="http://schemas.microsoft.com/office/powerpoint/2010/main" val="24509928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a:solidFill>
                  <a:srgbClr val="0000FF"/>
                </a:solidFill>
              </a:rPr>
              <a:t>2. Add helper functions</a:t>
            </a:r>
            <a:endParaRPr lang="en-US" b="1" dirty="0">
              <a:solidFill>
                <a:srgbClr val="0000FF"/>
              </a:solidFill>
            </a:endParaRPr>
          </a:p>
        </p:txBody>
      </p:sp>
      <p:sp>
        <p:nvSpPr>
          <p:cNvPr id="37891" name="Rectangle 3"/>
          <p:cNvSpPr>
            <a:spLocks noGrp="1" noChangeArrowheads="1"/>
          </p:cNvSpPr>
          <p:nvPr>
            <p:ph idx="1"/>
          </p:nvPr>
        </p:nvSpPr>
        <p:spPr>
          <a:xfrm>
            <a:off x="228600" y="1524000"/>
            <a:ext cx="8610600" cy="4572000"/>
          </a:xfrm>
        </p:spPr>
        <p:txBody>
          <a:bodyPr/>
          <a:lstStyle/>
          <a:p>
            <a:pPr lvl="1" eaLnBrk="1" hangingPunct="1"/>
            <a:r>
              <a:rPr lang="en-US" b="1" dirty="0">
                <a:solidFill>
                  <a:srgbClr val="0000FF"/>
                </a:solidFill>
                <a:latin typeface="Calibri" panose="020F0502020204030204" pitchFamily="34" charset="0"/>
                <a:cs typeface="Calibri" panose="020F0502020204030204" pitchFamily="34" charset="0"/>
              </a:rPr>
              <a:t>To set values</a:t>
            </a:r>
          </a:p>
          <a:p>
            <a:pPr lvl="2" eaLnBrk="1" hangingPunct="1"/>
            <a:r>
              <a:rPr lang="en-US" b="1" dirty="0">
                <a:solidFill>
                  <a:srgbClr val="0000FF"/>
                </a:solidFill>
                <a:latin typeface="Calibri" panose="020F0502020204030204" pitchFamily="34" charset="0"/>
                <a:cs typeface="Calibri" panose="020F0502020204030204" pitchFamily="34" charset="0"/>
              </a:rPr>
              <a:t>And check that they are OK</a:t>
            </a:r>
          </a:p>
          <a:p>
            <a:pPr lvl="1" eaLnBrk="1" hangingPunct="1"/>
            <a:r>
              <a:rPr lang="en-US" b="1" dirty="0">
                <a:solidFill>
                  <a:srgbClr val="0000FF"/>
                </a:solidFill>
                <a:latin typeface="Calibri" panose="020F0502020204030204" pitchFamily="34" charset="0"/>
                <a:cs typeface="Calibri" panose="020F0502020204030204" pitchFamily="34" charset="0"/>
              </a:rPr>
              <a:t>To get values</a:t>
            </a:r>
            <a:endParaRPr lang="en-US" dirty="0"/>
          </a:p>
          <a:p>
            <a:pPr marL="457200" lvl="1" indent="0" eaLnBrk="1" hangingPunct="1">
              <a:buNone/>
            </a:pPr>
            <a:endParaRPr lang="en-US" dirty="0"/>
          </a:p>
          <a:p>
            <a:pPr marL="457200" lvl="1" indent="0" eaLnBrk="1" hangingPunct="1">
              <a:buNone/>
            </a:pPr>
            <a:r>
              <a:rPr lang="en-US" dirty="0"/>
              <a:t>How do we make this happen?</a:t>
            </a:r>
          </a:p>
        </p:txBody>
      </p:sp>
    </p:spTree>
    <p:extLst>
      <p:ext uri="{BB962C8B-B14F-4D97-AF65-F5344CB8AC3E}">
        <p14:creationId xmlns:p14="http://schemas.microsoft.com/office/powerpoint/2010/main" val="2470523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A29DA-4704-EB6F-72B2-74EC4B1E50C7}"/>
              </a:ext>
            </a:extLst>
          </p:cNvPr>
          <p:cNvSpPr>
            <a:spLocks noGrp="1"/>
          </p:cNvSpPr>
          <p:nvPr>
            <p:ph type="title"/>
          </p:nvPr>
        </p:nvSpPr>
        <p:spPr/>
        <p:txBody>
          <a:bodyPr/>
          <a:lstStyle/>
          <a:p>
            <a:r>
              <a:rPr lang="en-US" dirty="0">
                <a:solidFill>
                  <a:srgbClr val="0000FF"/>
                </a:solidFill>
              </a:rPr>
              <a:t>2. Helper functions – public</a:t>
            </a:r>
            <a:endParaRPr lang="en-US" dirty="0">
              <a:solidFill>
                <a:srgbClr val="FF0000"/>
              </a:solidFill>
            </a:endParaRPr>
          </a:p>
        </p:txBody>
      </p:sp>
      <p:sp>
        <p:nvSpPr>
          <p:cNvPr id="3" name="Content Placeholder 2">
            <a:extLst>
              <a:ext uri="{FF2B5EF4-FFF2-40B4-BE49-F238E27FC236}">
                <a16:creationId xmlns:a16="http://schemas.microsoft.com/office/drawing/2014/main" id="{CA4A9725-228A-C654-C4EB-3CE13A7E9B09}"/>
              </a:ext>
            </a:extLst>
          </p:cNvPr>
          <p:cNvSpPr>
            <a:spLocks noGrp="1"/>
          </p:cNvSpPr>
          <p:nvPr>
            <p:ph idx="1"/>
          </p:nvPr>
        </p:nvSpPr>
        <p:spPr/>
        <p:txBody>
          <a:bodyPr/>
          <a:lstStyle/>
          <a:p>
            <a:pPr marL="0" indent="0">
              <a:buNone/>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DayOfYear</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   public</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bool </a:t>
            </a:r>
            <a:r>
              <a:rPr lang="en-US" sz="1800" dirty="0" err="1">
                <a:solidFill>
                  <a:srgbClr val="FF0000"/>
                </a:solidFill>
                <a:latin typeface="Cascadia Mono" panose="020B0609020000020004" pitchFamily="49" charset="0"/>
              </a:rPr>
              <a:t>setMonth</a:t>
            </a:r>
            <a:r>
              <a:rPr lang="en-US" sz="1800" dirty="0">
                <a:solidFill>
                  <a:srgbClr val="FF0000"/>
                </a:solidFill>
                <a:latin typeface="Cascadia Mono" panose="020B0609020000020004" pitchFamily="49" charset="0"/>
              </a:rPr>
              <a:t>(int m);</a:t>
            </a:r>
          </a:p>
          <a:p>
            <a:pPr marL="400050" lvl="1" indent="0">
              <a:buNone/>
            </a:pPr>
            <a:r>
              <a:rPr lang="en-US" sz="1800" dirty="0">
                <a:solidFill>
                  <a:srgbClr val="0000FF"/>
                </a:solidFill>
                <a:latin typeface="Cascadia Mono" panose="020B0609020000020004" pitchFamily="49" charset="0"/>
              </a:rPr>
              <a:t>	void</a:t>
            </a:r>
            <a:r>
              <a:rPr lang="en-US" sz="1800" dirty="0">
                <a:solidFill>
                  <a:srgbClr val="000000"/>
                </a:solidFill>
                <a:latin typeface="Cascadia Mono" panose="020B0609020000020004" pitchFamily="49" charset="0"/>
              </a:rPr>
              <a:t> output();</a:t>
            </a:r>
          </a:p>
          <a:p>
            <a:pPr marL="400050" lvl="1" indent="0">
              <a:buNone/>
            </a:pPr>
            <a:r>
              <a:rPr lang="en-US" sz="1800" dirty="0">
                <a:solidFill>
                  <a:srgbClr val="0000FF"/>
                </a:solidFill>
                <a:latin typeface="Cascadia Mono" panose="020B0609020000020004" pitchFamily="49" charset="0"/>
              </a:rPr>
              <a:t>private:</a:t>
            </a:r>
          </a:p>
          <a:p>
            <a:pPr marL="400050" lvl="1" indent="0">
              <a:buNone/>
            </a:pPr>
            <a:r>
              <a:rPr lang="en-US" sz="1800" dirty="0">
                <a:solidFill>
                  <a:srgbClr val="0000FF"/>
                </a:solidFill>
                <a:latin typeface="Cascadia Mono" panose="020B0609020000020004" pitchFamily="49" charset="0"/>
              </a:rPr>
              <a:t>	int</a:t>
            </a:r>
            <a:r>
              <a:rPr lang="en-US" sz="1800" dirty="0">
                <a:solidFill>
                  <a:srgbClr val="000000"/>
                </a:solidFill>
                <a:latin typeface="Cascadia Mono" panose="020B0609020000020004" pitchFamily="49" charset="0"/>
              </a:rPr>
              <a:t> month;</a:t>
            </a:r>
          </a:p>
          <a:p>
            <a:pPr marL="400050" lvl="1" indent="0">
              <a:buNone/>
            </a:pPr>
            <a:r>
              <a:rPr lang="en-US" sz="1800" dirty="0">
                <a:solidFill>
                  <a:srgbClr val="0000FF"/>
                </a:solidFill>
                <a:latin typeface="Cascadia Mono" panose="020B0609020000020004" pitchFamily="49" charset="0"/>
              </a:rPr>
              <a:t>	int</a:t>
            </a:r>
            <a:r>
              <a:rPr lang="en-US" sz="1800" dirty="0">
                <a:solidFill>
                  <a:srgbClr val="000000"/>
                </a:solidFill>
                <a:latin typeface="Cascadia Mono" panose="020B0609020000020004" pitchFamily="49" charset="0"/>
              </a:rPr>
              <a:t> day;</a:t>
            </a:r>
          </a:p>
          <a:p>
            <a:pPr marL="0" indent="0">
              <a:buNone/>
            </a:pP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bool</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DayOfYear</a:t>
            </a:r>
            <a:r>
              <a:rPr lang="en-US" sz="1800" dirty="0">
                <a:solidFill>
                  <a:srgbClr val="000000"/>
                </a:solidFill>
                <a:latin typeface="Cascadia Mono" panose="020B0609020000020004" pitchFamily="49" charset="0"/>
              </a:rPr>
              <a:t>:: </a:t>
            </a:r>
            <a:r>
              <a:rPr lang="en-US" sz="1800" b="1" dirty="0" err="1">
                <a:solidFill>
                  <a:srgbClr val="FF0000"/>
                </a:solidFill>
                <a:latin typeface="Cascadia Mono" panose="020B0609020000020004" pitchFamily="49" charset="0"/>
              </a:rPr>
              <a:t>setMonth</a:t>
            </a:r>
            <a:r>
              <a:rPr lang="en-US" sz="1800" dirty="0">
                <a:solidFill>
                  <a:srgbClr val="000000"/>
                </a:solidFill>
                <a:latin typeface="Cascadia Mono" panose="020B0609020000020004" pitchFamily="49" charset="0"/>
              </a:rPr>
              <a:t>(int </a:t>
            </a:r>
            <a:r>
              <a:rPr lang="en-US" sz="1800" dirty="0" err="1">
                <a:solidFill>
                  <a:srgbClr val="000000"/>
                </a:solidFill>
                <a:latin typeface="Cascadia Mono" panose="020B0609020000020004" pitchFamily="49" charset="0"/>
              </a:rPr>
              <a:t>mo</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if((</a:t>
            </a:r>
            <a:r>
              <a:rPr lang="en-US" sz="1800" dirty="0" err="1">
                <a:solidFill>
                  <a:srgbClr val="000000"/>
                </a:solidFill>
                <a:latin typeface="Cascadia Mono" panose="020B0609020000020004" pitchFamily="49" charset="0"/>
              </a:rPr>
              <a:t>mo</a:t>
            </a:r>
            <a:r>
              <a:rPr lang="en-US" sz="1800" dirty="0">
                <a:solidFill>
                  <a:srgbClr val="000000"/>
                </a:solidFill>
                <a:latin typeface="Cascadia Mono" panose="020B0609020000020004" pitchFamily="49" charset="0"/>
              </a:rPr>
              <a:t> &gt; 0) &amp;&amp; (</a:t>
            </a:r>
            <a:r>
              <a:rPr lang="en-US" sz="1800" dirty="0" err="1">
                <a:solidFill>
                  <a:srgbClr val="000000"/>
                </a:solidFill>
                <a:latin typeface="Cascadia Mono" panose="020B0609020000020004" pitchFamily="49" charset="0"/>
              </a:rPr>
              <a:t>mo</a:t>
            </a:r>
            <a:r>
              <a:rPr lang="en-US" sz="1800" dirty="0">
                <a:solidFill>
                  <a:srgbClr val="000000"/>
                </a:solidFill>
                <a:latin typeface="Cascadia Mono" panose="020B0609020000020004" pitchFamily="49" charset="0"/>
              </a:rPr>
              <a:t> &lt;=12)) {month = </a:t>
            </a:r>
            <a:r>
              <a:rPr lang="en-US" sz="1800" dirty="0" err="1">
                <a:solidFill>
                  <a:srgbClr val="000000"/>
                </a:solidFill>
                <a:latin typeface="Cascadia Mono" panose="020B0609020000020004" pitchFamily="49" charset="0"/>
              </a:rPr>
              <a:t>mo</a:t>
            </a:r>
            <a:r>
              <a:rPr lang="en-US" sz="1800" dirty="0">
                <a:solidFill>
                  <a:srgbClr val="000000"/>
                </a:solidFill>
                <a:latin typeface="Cascadia Mono" panose="020B0609020000020004" pitchFamily="49" charset="0"/>
              </a:rPr>
              <a:t>; return true;}</a:t>
            </a:r>
          </a:p>
          <a:p>
            <a:pPr marL="0" indent="0">
              <a:buNone/>
            </a:pPr>
            <a:r>
              <a:rPr lang="en-US" sz="1800" dirty="0">
                <a:solidFill>
                  <a:srgbClr val="000000"/>
                </a:solidFill>
                <a:latin typeface="Cascadia Mono" panose="020B0609020000020004" pitchFamily="49" charset="0"/>
              </a:rPr>
              <a:t>	else { </a:t>
            </a:r>
            <a:r>
              <a:rPr lang="en-US" sz="1800" dirty="0" err="1">
                <a:solidFill>
                  <a:srgbClr val="000000"/>
                </a:solidFill>
                <a:latin typeface="Cascadia Mono" panose="020B0609020000020004" pitchFamily="49" charset="0"/>
              </a:rPr>
              <a:t>cout</a:t>
            </a:r>
            <a:r>
              <a:rPr lang="en-US" sz="1800" dirty="0">
                <a:solidFill>
                  <a:srgbClr val="000000"/>
                </a:solidFill>
                <a:latin typeface="Cascadia Mono" panose="020B0609020000020004" pitchFamily="49" charset="0"/>
              </a:rPr>
              <a:t> &lt;&lt; </a:t>
            </a:r>
            <a:r>
              <a:rPr lang="en-US" sz="1800" dirty="0" err="1">
                <a:solidFill>
                  <a:srgbClr val="000000"/>
                </a:solidFill>
                <a:latin typeface="Cascadia Mono" panose="020B0609020000020004" pitchFamily="49" charset="0"/>
              </a:rPr>
              <a:t>mo</a:t>
            </a:r>
            <a:r>
              <a:rPr lang="en-US" sz="1800" dirty="0">
                <a:solidFill>
                  <a:srgbClr val="000000"/>
                </a:solidFill>
                <a:latin typeface="Cascadia Mono" panose="020B0609020000020004" pitchFamily="49" charset="0"/>
              </a:rPr>
              <a:t> &lt;&lt; “is a bad month!” &lt;&lt; </a:t>
            </a:r>
            <a:r>
              <a:rPr lang="en-US" sz="1800" dirty="0" err="1">
                <a:solidFill>
                  <a:srgbClr val="000000"/>
                </a:solidFill>
                <a:latin typeface="Cascadia Mono" panose="020B0609020000020004" pitchFamily="49" charset="0"/>
              </a:rPr>
              <a:t>endl</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return false;}</a:t>
            </a:r>
          </a:p>
          <a:p>
            <a:pPr marL="0" indent="0">
              <a:buNone/>
            </a:pPr>
            <a:r>
              <a:rPr lang="en-US" sz="1800" dirty="0">
                <a:solidFill>
                  <a:srgbClr val="000000"/>
                </a:solidFill>
                <a:latin typeface="Cascadia Mono" panose="020B0609020000020004" pitchFamily="49" charset="0"/>
              </a:rPr>
              <a:t>}</a:t>
            </a:r>
          </a:p>
        </p:txBody>
      </p:sp>
      <p:sp>
        <p:nvSpPr>
          <p:cNvPr id="4" name="TextBox 3">
            <a:extLst>
              <a:ext uri="{FF2B5EF4-FFF2-40B4-BE49-F238E27FC236}">
                <a16:creationId xmlns:a16="http://schemas.microsoft.com/office/drawing/2014/main" id="{3A2D12B4-3758-10C6-12FD-6A316E5F8C47}"/>
              </a:ext>
            </a:extLst>
          </p:cNvPr>
          <p:cNvSpPr txBox="1"/>
          <p:nvPr/>
        </p:nvSpPr>
        <p:spPr>
          <a:xfrm>
            <a:off x="5181600" y="1501170"/>
            <a:ext cx="3733800" cy="2677656"/>
          </a:xfrm>
          <a:prstGeom prst="rect">
            <a:avLst/>
          </a:prstGeom>
          <a:noFill/>
          <a:ln>
            <a:solidFill>
              <a:schemeClr val="accent1"/>
            </a:solidFill>
          </a:ln>
        </p:spPr>
        <p:txBody>
          <a:bodyPr wrap="square" rtlCol="0">
            <a:spAutoFit/>
          </a:bodyPr>
          <a:lstStyle/>
          <a:p>
            <a:r>
              <a:rPr lang="en-US" sz="2400" b="1" dirty="0">
                <a:solidFill>
                  <a:srgbClr val="000000"/>
                </a:solidFill>
                <a:latin typeface="+mj-lt"/>
              </a:rPr>
              <a:t>Now, from main, this gives a message, but won’t set a bad month:</a:t>
            </a:r>
          </a:p>
          <a:p>
            <a:endParaRPr lang="en-US" dirty="0">
              <a:solidFill>
                <a:srgbClr val="000000"/>
              </a:solidFill>
              <a:latin typeface="Cascadia Mono" panose="020B0609020000020004" pitchFamily="49" charset="0"/>
            </a:endParaRPr>
          </a:p>
          <a:p>
            <a:r>
              <a:rPr lang="en-US" sz="2400" dirty="0" err="1">
                <a:solidFill>
                  <a:srgbClr val="FF0000"/>
                </a:solidFill>
                <a:latin typeface="Cascadia Mono" panose="020B0609020000020004" pitchFamily="49" charset="0"/>
              </a:rPr>
              <a:t>today.setMonth</a:t>
            </a:r>
            <a:r>
              <a:rPr lang="en-US" sz="2400" dirty="0">
                <a:solidFill>
                  <a:srgbClr val="FF0000"/>
                </a:solidFill>
                <a:latin typeface="Cascadia Mono" panose="020B0609020000020004" pitchFamily="49" charset="0"/>
              </a:rPr>
              <a:t>(49);</a:t>
            </a:r>
          </a:p>
          <a:p>
            <a:endParaRPr lang="en-US" dirty="0">
              <a:solidFill>
                <a:srgbClr val="FF0000"/>
              </a:solidFill>
              <a:latin typeface="Cascadia Mono" panose="020B0609020000020004" pitchFamily="49" charset="0"/>
            </a:endParaRPr>
          </a:p>
          <a:p>
            <a:r>
              <a:rPr lang="en-US" dirty="0">
                <a:solidFill>
                  <a:srgbClr val="FF0000"/>
                </a:solidFill>
                <a:latin typeface="Cascadia Mono" panose="020B0609020000020004" pitchFamily="49" charset="0"/>
              </a:rPr>
              <a:t>49 is a bad month!</a:t>
            </a:r>
            <a:endParaRPr lang="en-US" dirty="0">
              <a:solidFill>
                <a:srgbClr val="FF0000"/>
              </a:solidFill>
            </a:endParaRPr>
          </a:p>
        </p:txBody>
      </p:sp>
    </p:spTree>
    <p:extLst>
      <p:ext uri="{BB962C8B-B14F-4D97-AF65-F5344CB8AC3E}">
        <p14:creationId xmlns:p14="http://schemas.microsoft.com/office/powerpoint/2010/main" val="5292699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a:t>Ideal  </a:t>
            </a:r>
            <a:r>
              <a:rPr lang="en-US" dirty="0" err="1">
                <a:solidFill>
                  <a:srgbClr val="0000CC"/>
                </a:solidFill>
                <a:latin typeface="Consolas" pitchFamily="49" charset="0"/>
              </a:rPr>
              <a:t>DayOfYear</a:t>
            </a:r>
            <a:r>
              <a:rPr lang="en-US" dirty="0">
                <a:solidFill>
                  <a:srgbClr val="0000CC"/>
                </a:solidFill>
                <a:latin typeface="Consolas" pitchFamily="49" charset="0"/>
              </a:rPr>
              <a:t> </a:t>
            </a:r>
            <a:r>
              <a:rPr lang="en-US" dirty="0"/>
              <a:t>class has:</a:t>
            </a:r>
            <a:br>
              <a:rPr lang="en-US" dirty="0"/>
            </a:br>
            <a:r>
              <a:rPr lang="en-US" dirty="0"/>
              <a:t>				</a:t>
            </a:r>
            <a:r>
              <a:rPr lang="en-US" dirty="0">
                <a:solidFill>
                  <a:srgbClr val="FF0000"/>
                </a:solidFill>
              </a:rPr>
              <a:t>setters &amp; getters</a:t>
            </a:r>
          </a:p>
        </p:txBody>
      </p:sp>
      <p:sp>
        <p:nvSpPr>
          <p:cNvPr id="35843" name="Rectangle 3"/>
          <p:cNvSpPr>
            <a:spLocks noGrp="1" noChangeArrowheads="1"/>
          </p:cNvSpPr>
          <p:nvPr>
            <p:ph idx="1"/>
          </p:nvPr>
        </p:nvSpPr>
        <p:spPr/>
        <p:txBody>
          <a:bodyPr/>
          <a:lstStyle/>
          <a:p>
            <a:pPr eaLnBrk="1" hangingPunct="1"/>
            <a:r>
              <a:rPr lang="en-US" dirty="0">
                <a:cs typeface="Consolas" pitchFamily="49" charset="0"/>
              </a:rPr>
              <a:t>Public Member functions :</a:t>
            </a:r>
          </a:p>
          <a:p>
            <a:pPr lvl="1" eaLnBrk="1" hangingPunct="1"/>
            <a:r>
              <a:rPr lang="en-US" dirty="0">
                <a:solidFill>
                  <a:srgbClr val="0000CC"/>
                </a:solidFill>
                <a:latin typeface="Consolas" pitchFamily="49" charset="0"/>
                <a:cs typeface="Consolas" pitchFamily="49" charset="0"/>
              </a:rPr>
              <a:t>set(int month, int day) </a:t>
            </a:r>
            <a:r>
              <a:rPr lang="en-US" dirty="0">
                <a:solidFill>
                  <a:srgbClr val="FF0000"/>
                </a:solidFill>
                <a:latin typeface="Consolas" pitchFamily="49" charset="0"/>
                <a:cs typeface="Consolas" pitchFamily="49" charset="0"/>
              </a:rPr>
              <a:t>// a ‘setter’</a:t>
            </a:r>
          </a:p>
          <a:p>
            <a:pPr lvl="1" eaLnBrk="1" hangingPunct="1"/>
            <a:r>
              <a:rPr lang="en-US" dirty="0" err="1">
                <a:solidFill>
                  <a:srgbClr val="0000CC"/>
                </a:solidFill>
                <a:latin typeface="Consolas" pitchFamily="49" charset="0"/>
                <a:cs typeface="Consolas" pitchFamily="49" charset="0"/>
              </a:rPr>
              <a:t>get_month</a:t>
            </a:r>
            <a:r>
              <a:rPr lang="en-US" dirty="0">
                <a:solidFill>
                  <a:srgbClr val="0000CC"/>
                </a:solidFill>
                <a:latin typeface="Consolas" pitchFamily="49" charset="0"/>
                <a:cs typeface="Consolas" pitchFamily="49" charset="0"/>
              </a:rPr>
              <a:t>()</a:t>
            </a:r>
          </a:p>
          <a:p>
            <a:pPr lvl="1" eaLnBrk="1" hangingPunct="1"/>
            <a:r>
              <a:rPr lang="en-US" dirty="0" err="1">
                <a:solidFill>
                  <a:srgbClr val="0000CC"/>
                </a:solidFill>
                <a:latin typeface="Consolas" pitchFamily="49" charset="0"/>
                <a:cs typeface="Consolas" pitchFamily="49" charset="0"/>
              </a:rPr>
              <a:t>get_day</a:t>
            </a:r>
            <a:r>
              <a:rPr lang="en-US" dirty="0">
                <a:solidFill>
                  <a:srgbClr val="0000CC"/>
                </a:solidFill>
                <a:latin typeface="Consolas" pitchFamily="49" charset="0"/>
                <a:cs typeface="Consolas" pitchFamily="49" charset="0"/>
              </a:rPr>
              <a:t>()</a:t>
            </a:r>
          </a:p>
          <a:p>
            <a:pPr lvl="1" eaLnBrk="1" hangingPunct="1"/>
            <a:r>
              <a:rPr lang="en-US" dirty="0">
                <a:solidFill>
                  <a:srgbClr val="0000CC"/>
                </a:solidFill>
                <a:latin typeface="Consolas" pitchFamily="49" charset="0"/>
                <a:cs typeface="Consolas" pitchFamily="49" charset="0"/>
              </a:rPr>
              <a:t>output() </a:t>
            </a:r>
          </a:p>
          <a:p>
            <a:pPr lvl="1" eaLnBrk="1" hangingPunct="1"/>
            <a:r>
              <a:rPr lang="en-US" dirty="0">
                <a:solidFill>
                  <a:srgbClr val="0000CC"/>
                </a:solidFill>
                <a:latin typeface="Consolas" pitchFamily="49" charset="0"/>
                <a:cs typeface="Consolas" pitchFamily="49" charset="0"/>
              </a:rPr>
              <a:t>input() //</a:t>
            </a:r>
            <a:r>
              <a:rPr lang="en-US" sz="2400" dirty="0">
                <a:cs typeface="Consolas" pitchFamily="49" charset="0"/>
              </a:rPr>
              <a:t>We can define </a:t>
            </a:r>
            <a:r>
              <a:rPr lang="en-US" sz="2400" dirty="0">
                <a:solidFill>
                  <a:srgbClr val="0000CC"/>
                </a:solidFill>
                <a:latin typeface="Consolas" pitchFamily="49" charset="0"/>
                <a:cs typeface="Consolas" pitchFamily="49" charset="0"/>
              </a:rPr>
              <a:t>input() </a:t>
            </a:r>
            <a:r>
              <a:rPr lang="en-US" sz="2400" dirty="0">
                <a:cs typeface="Consolas" pitchFamily="49" charset="0"/>
              </a:rPr>
              <a:t>later</a:t>
            </a:r>
          </a:p>
          <a:p>
            <a:pPr eaLnBrk="1" hangingPunct="1"/>
            <a:r>
              <a:rPr lang="en-US" dirty="0"/>
              <a:t>Private Member function:</a:t>
            </a:r>
          </a:p>
          <a:p>
            <a:pPr lvl="1" eaLnBrk="1" hangingPunct="1"/>
            <a:r>
              <a:rPr lang="en-US" dirty="0" err="1"/>
              <a:t>verify_date</a:t>
            </a:r>
            <a:r>
              <a:rPr lang="en-US" dirty="0"/>
              <a:t>(); //  returns true if date is OK</a:t>
            </a:r>
          </a:p>
          <a:p>
            <a:pPr marL="514350" lvl="1" indent="0" eaLnBrk="1" hangingPunct="1">
              <a:buNone/>
            </a:pPr>
            <a:r>
              <a:rPr lang="en-US" sz="2400" dirty="0"/>
              <a:t>// perhaps called by the set(int month, int day) function</a:t>
            </a:r>
          </a:p>
        </p:txBody>
      </p:sp>
      <p:grpSp>
        <p:nvGrpSpPr>
          <p:cNvPr id="4" name="Group 3">
            <a:extLst>
              <a:ext uri="{FF2B5EF4-FFF2-40B4-BE49-F238E27FC236}">
                <a16:creationId xmlns:a16="http://schemas.microsoft.com/office/drawing/2014/main" id="{865426E9-A84C-8A51-8254-7ECDDFE1038B}"/>
              </a:ext>
            </a:extLst>
          </p:cNvPr>
          <p:cNvGrpSpPr/>
          <p:nvPr/>
        </p:nvGrpSpPr>
        <p:grpSpPr>
          <a:xfrm>
            <a:off x="3741313" y="2505670"/>
            <a:ext cx="3345287" cy="1200329"/>
            <a:chOff x="3741313" y="2505670"/>
            <a:chExt cx="3345287" cy="1200329"/>
          </a:xfrm>
        </p:grpSpPr>
        <p:sp>
          <p:nvSpPr>
            <p:cNvPr id="2" name="Rectangle 1">
              <a:extLst>
                <a:ext uri="{FF2B5EF4-FFF2-40B4-BE49-F238E27FC236}">
                  <a16:creationId xmlns:a16="http://schemas.microsoft.com/office/drawing/2014/main" id="{A2893B28-A570-89BE-356D-6BB57A552B77}"/>
                </a:ext>
              </a:extLst>
            </p:cNvPr>
            <p:cNvSpPr/>
            <p:nvPr/>
          </p:nvSpPr>
          <p:spPr>
            <a:xfrm>
              <a:off x="3741313" y="2505670"/>
              <a:ext cx="566181" cy="1200329"/>
            </a:xfrm>
            <a:prstGeom prst="rect">
              <a:avLst/>
            </a:prstGeom>
            <a:noFill/>
          </p:spPr>
          <p:txBody>
            <a:bodyPr wrap="square" lIns="91440" tIns="45720" rIns="91440" bIns="45720">
              <a:spAutoFit/>
            </a:bodyPr>
            <a:lstStyle/>
            <a:p>
              <a:pPr algn="ctr"/>
              <a:r>
                <a:rPr lang="en-US" sz="7200" b="0" cap="none" spc="0" dirty="0">
                  <a:ln w="0"/>
                  <a:solidFill>
                    <a:srgbClr val="FF0000"/>
                  </a:solidFill>
                  <a:effectLst>
                    <a:outerShdw blurRad="38100" dist="19050" dir="2700000" algn="tl" rotWithShape="0">
                      <a:schemeClr val="dk1">
                        <a:alpha val="40000"/>
                      </a:schemeClr>
                    </a:outerShdw>
                  </a:effectLst>
                  <a:latin typeface="Consolas" pitchFamily="49" charset="0"/>
                  <a:cs typeface="Consolas" pitchFamily="49" charset="0"/>
                </a:rPr>
                <a:t>}</a:t>
              </a:r>
              <a:endParaRPr lang="en-US" sz="7200" b="0" cap="none" spc="0" dirty="0">
                <a:ln w="0"/>
                <a:solidFill>
                  <a:srgbClr val="FF0000"/>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FA53FC0C-C383-FBEB-61BC-6540AA0B1261}"/>
                </a:ext>
              </a:extLst>
            </p:cNvPr>
            <p:cNvSpPr txBox="1"/>
            <p:nvPr/>
          </p:nvSpPr>
          <p:spPr>
            <a:xfrm>
              <a:off x="4572000" y="2915961"/>
              <a:ext cx="2514600" cy="523220"/>
            </a:xfrm>
            <a:prstGeom prst="rect">
              <a:avLst/>
            </a:prstGeom>
            <a:noFill/>
          </p:spPr>
          <p:txBody>
            <a:bodyPr wrap="square" rtlCol="0">
              <a:spAutoFit/>
            </a:bodyPr>
            <a:lstStyle/>
            <a:p>
              <a:r>
                <a:rPr lang="en-US" sz="2800" dirty="0">
                  <a:solidFill>
                    <a:srgbClr val="FF0000"/>
                  </a:solidFill>
                </a:rPr>
                <a:t>‘getters’</a:t>
              </a:r>
            </a:p>
          </p:txBody>
        </p:sp>
      </p:grpSp>
    </p:spTree>
    <p:extLst>
      <p:ext uri="{BB962C8B-B14F-4D97-AF65-F5344CB8AC3E}">
        <p14:creationId xmlns:p14="http://schemas.microsoft.com/office/powerpoint/2010/main" val="2807129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8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B02E82-DF9B-077D-A07B-69E829A40A1D}"/>
              </a:ext>
            </a:extLst>
          </p:cNvPr>
          <p:cNvPicPr>
            <a:picLocks noChangeAspect="1"/>
          </p:cNvPicPr>
          <p:nvPr/>
        </p:nvPicPr>
        <p:blipFill>
          <a:blip r:embed="rId2"/>
          <a:stretch>
            <a:fillRect/>
          </a:stretch>
        </p:blipFill>
        <p:spPr>
          <a:xfrm>
            <a:off x="46110" y="1445559"/>
            <a:ext cx="9144000" cy="4305300"/>
          </a:xfrm>
          <a:prstGeom prst="rect">
            <a:avLst/>
          </a:prstGeom>
        </p:spPr>
      </p:pic>
      <p:sp>
        <p:nvSpPr>
          <p:cNvPr id="9" name="TextBox 8">
            <a:extLst>
              <a:ext uri="{FF2B5EF4-FFF2-40B4-BE49-F238E27FC236}">
                <a16:creationId xmlns:a16="http://schemas.microsoft.com/office/drawing/2014/main" id="{22B74B5B-9BEF-8ACB-85FB-B646BBA663B7}"/>
              </a:ext>
            </a:extLst>
          </p:cNvPr>
          <p:cNvSpPr txBox="1"/>
          <p:nvPr/>
        </p:nvSpPr>
        <p:spPr>
          <a:xfrm>
            <a:off x="6943741" y="2828835"/>
            <a:ext cx="1967766" cy="1200329"/>
          </a:xfrm>
          <a:prstGeom prst="rect">
            <a:avLst/>
          </a:prstGeom>
          <a:solidFill>
            <a:schemeClr val="bg1"/>
          </a:solidFill>
          <a:ln>
            <a:solidFill>
              <a:schemeClr val="tx1"/>
            </a:solidFill>
          </a:ln>
        </p:spPr>
        <p:txBody>
          <a:bodyPr wrap="square" rtlCol="0">
            <a:spAutoFit/>
          </a:bodyPr>
          <a:lstStyle/>
          <a:p>
            <a:r>
              <a:rPr lang="en-US" dirty="0"/>
              <a:t>public member functions</a:t>
            </a:r>
          </a:p>
        </p:txBody>
      </p:sp>
      <p:sp>
        <p:nvSpPr>
          <p:cNvPr id="11" name="TextBox 10">
            <a:extLst>
              <a:ext uri="{FF2B5EF4-FFF2-40B4-BE49-F238E27FC236}">
                <a16:creationId xmlns:a16="http://schemas.microsoft.com/office/drawing/2014/main" id="{CEE34545-4341-5A7C-5A4C-BC3E6C04D3B6}"/>
              </a:ext>
            </a:extLst>
          </p:cNvPr>
          <p:cNvSpPr txBox="1"/>
          <p:nvPr/>
        </p:nvSpPr>
        <p:spPr>
          <a:xfrm>
            <a:off x="6777803" y="4493358"/>
            <a:ext cx="2299643" cy="1200329"/>
          </a:xfrm>
          <a:prstGeom prst="rect">
            <a:avLst/>
          </a:prstGeom>
          <a:solidFill>
            <a:schemeClr val="bg1"/>
          </a:solidFill>
          <a:ln>
            <a:solidFill>
              <a:schemeClr val="tx1"/>
            </a:solidFill>
          </a:ln>
        </p:spPr>
        <p:txBody>
          <a:bodyPr wrap="square" rtlCol="0">
            <a:spAutoFit/>
          </a:bodyPr>
          <a:lstStyle/>
          <a:p>
            <a:r>
              <a:rPr lang="en-US" dirty="0"/>
              <a:t>private data members and utilities</a:t>
            </a:r>
          </a:p>
        </p:txBody>
      </p:sp>
      <p:sp>
        <p:nvSpPr>
          <p:cNvPr id="15" name="Rectangle 14">
            <a:extLst>
              <a:ext uri="{FF2B5EF4-FFF2-40B4-BE49-F238E27FC236}">
                <a16:creationId xmlns:a16="http://schemas.microsoft.com/office/drawing/2014/main" id="{1DB84AA0-3D23-002C-135F-32ECEDE700BE}"/>
              </a:ext>
            </a:extLst>
          </p:cNvPr>
          <p:cNvSpPr/>
          <p:nvPr/>
        </p:nvSpPr>
        <p:spPr bwMode="auto">
          <a:xfrm>
            <a:off x="1371600" y="2739342"/>
            <a:ext cx="5497010" cy="1632731"/>
          </a:xfrm>
          <a:prstGeom prst="rect">
            <a:avLst/>
          </a:prstGeom>
          <a:noFill/>
          <a:ln w="28575"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6" name="Rectangle 15">
            <a:extLst>
              <a:ext uri="{FF2B5EF4-FFF2-40B4-BE49-F238E27FC236}">
                <a16:creationId xmlns:a16="http://schemas.microsoft.com/office/drawing/2014/main" id="{D45B2B50-250A-BCFC-B9C9-3A428ABFC158}"/>
              </a:ext>
            </a:extLst>
          </p:cNvPr>
          <p:cNvSpPr/>
          <p:nvPr/>
        </p:nvSpPr>
        <p:spPr bwMode="auto">
          <a:xfrm>
            <a:off x="1295400" y="4636532"/>
            <a:ext cx="5415849" cy="849868"/>
          </a:xfrm>
          <a:prstGeom prst="rect">
            <a:avLst/>
          </a:prstGeom>
          <a:noFill/>
          <a:ln w="28575"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8" name="Rectangle 2">
            <a:extLst>
              <a:ext uri="{FF2B5EF4-FFF2-40B4-BE49-F238E27FC236}">
                <a16:creationId xmlns:a16="http://schemas.microsoft.com/office/drawing/2014/main" id="{DFCEA600-EEA0-6B3E-D231-86228370EF72}"/>
              </a:ext>
            </a:extLst>
          </p:cNvPr>
          <p:cNvSpPr>
            <a:spLocks noGrp="1" noChangeArrowheads="1"/>
          </p:cNvSpPr>
          <p:nvPr>
            <p:ph type="title"/>
          </p:nvPr>
        </p:nvSpPr>
        <p:spPr>
          <a:xfrm>
            <a:off x="533400" y="303213"/>
            <a:ext cx="8305800" cy="992187"/>
          </a:xfrm>
        </p:spPr>
        <p:txBody>
          <a:bodyPr/>
          <a:lstStyle/>
          <a:p>
            <a:pPr eaLnBrk="1" hangingPunct="1"/>
            <a:r>
              <a:rPr lang="en-US" dirty="0">
                <a:solidFill>
                  <a:srgbClr val="0033CC"/>
                </a:solidFill>
              </a:rPr>
              <a:t>Better </a:t>
            </a:r>
            <a:r>
              <a:rPr lang="en-US" dirty="0" err="1">
                <a:solidFill>
                  <a:srgbClr val="0033CC"/>
                </a:solidFill>
              </a:rPr>
              <a:t>DayOfYear</a:t>
            </a:r>
            <a:r>
              <a:rPr lang="en-US" dirty="0">
                <a:solidFill>
                  <a:srgbClr val="0033CC"/>
                </a:solidFill>
              </a:rPr>
              <a:t> class Definition</a:t>
            </a:r>
          </a:p>
        </p:txBody>
      </p:sp>
    </p:spTree>
    <p:extLst>
      <p:ext uri="{BB962C8B-B14F-4D97-AF65-F5344CB8AC3E}">
        <p14:creationId xmlns:p14="http://schemas.microsoft.com/office/powerpoint/2010/main" val="1228675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5" grpId="0" animBg="1"/>
      <p:bldP spid="1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dirty="0">
                <a:solidFill>
                  <a:srgbClr val="0033CC"/>
                </a:solidFill>
              </a:rPr>
              <a:t>Reviewing: Using Private Variables</a:t>
            </a:r>
          </a:p>
        </p:txBody>
      </p:sp>
      <p:sp>
        <p:nvSpPr>
          <p:cNvPr id="41987" name="Rectangle 3"/>
          <p:cNvSpPr>
            <a:spLocks noGrp="1" noChangeArrowheads="1"/>
          </p:cNvSpPr>
          <p:nvPr>
            <p:ph idx="1"/>
          </p:nvPr>
        </p:nvSpPr>
        <p:spPr>
          <a:xfrm>
            <a:off x="544513" y="1524000"/>
            <a:ext cx="8294687" cy="4724400"/>
          </a:xfrm>
        </p:spPr>
        <p:txBody>
          <a:bodyPr/>
          <a:lstStyle/>
          <a:p>
            <a:pPr eaLnBrk="1" hangingPunct="1"/>
            <a:r>
              <a:rPr lang="en-US" sz="2400" b="1" dirty="0"/>
              <a:t>It is normal to make all member variables </a:t>
            </a:r>
            <a:r>
              <a:rPr lang="en-US" sz="2400" b="1" dirty="0">
                <a:solidFill>
                  <a:srgbClr val="FF0000"/>
                </a:solidFill>
              </a:rPr>
              <a:t>private</a:t>
            </a:r>
          </a:p>
          <a:p>
            <a:pPr marL="0" indent="0" eaLnBrk="1" hangingPunct="1">
              <a:buNone/>
            </a:pPr>
            <a:endParaRPr lang="en-US" sz="2400" b="1" dirty="0">
              <a:solidFill>
                <a:srgbClr val="FF0000"/>
              </a:solidFill>
            </a:endParaRPr>
          </a:p>
          <a:p>
            <a:pPr eaLnBrk="1" hangingPunct="1"/>
            <a:r>
              <a:rPr lang="en-US" sz="2400" dirty="0"/>
              <a:t>Private variables require public member functions:</a:t>
            </a:r>
          </a:p>
          <a:p>
            <a:pPr eaLnBrk="1" hangingPunct="1"/>
            <a:endParaRPr lang="en-US" sz="2400" dirty="0"/>
          </a:p>
          <a:p>
            <a:pPr lvl="1" eaLnBrk="1" hangingPunct="1"/>
            <a:r>
              <a:rPr lang="en-US" sz="2400" dirty="0"/>
              <a:t>Accessors (getters)</a:t>
            </a:r>
          </a:p>
          <a:p>
            <a:pPr lvl="1" eaLnBrk="1" hangingPunct="1"/>
            <a:endParaRPr lang="en-US" sz="2400" dirty="0"/>
          </a:p>
          <a:p>
            <a:pPr lvl="1" eaLnBrk="1" hangingPunct="1"/>
            <a:r>
              <a:rPr lang="en-US" sz="2400" dirty="0"/>
              <a:t>Mutators (setters/changers)</a:t>
            </a:r>
          </a:p>
        </p:txBody>
      </p:sp>
    </p:spTree>
    <p:extLst>
      <p:ext uri="{BB962C8B-B14F-4D97-AF65-F5344CB8AC3E}">
        <p14:creationId xmlns:p14="http://schemas.microsoft.com/office/powerpoint/2010/main" val="145214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BE061-A642-7757-6E40-06562FA626E3}"/>
              </a:ext>
            </a:extLst>
          </p:cNvPr>
          <p:cNvSpPr>
            <a:spLocks noGrp="1"/>
          </p:cNvSpPr>
          <p:nvPr>
            <p:ph type="title"/>
          </p:nvPr>
        </p:nvSpPr>
        <p:spPr/>
        <p:txBody>
          <a:bodyPr/>
          <a:lstStyle/>
          <a:p>
            <a:r>
              <a:rPr lang="en-US" dirty="0"/>
              <a:t>About typedef: (Put it under #includes)</a:t>
            </a:r>
          </a:p>
        </p:txBody>
      </p:sp>
      <p:sp>
        <p:nvSpPr>
          <p:cNvPr id="3" name="Content Placeholder 2">
            <a:extLst>
              <a:ext uri="{FF2B5EF4-FFF2-40B4-BE49-F238E27FC236}">
                <a16:creationId xmlns:a16="http://schemas.microsoft.com/office/drawing/2014/main" id="{6F108198-F9D8-AE75-70AF-CC0D439C031B}"/>
              </a:ext>
            </a:extLst>
          </p:cNvPr>
          <p:cNvSpPr>
            <a:spLocks noGrp="1"/>
          </p:cNvSpPr>
          <p:nvPr>
            <p:ph idx="1"/>
          </p:nvPr>
        </p:nvSpPr>
        <p:spPr/>
        <p:txBody>
          <a:bodyPr/>
          <a:lstStyle/>
          <a:p>
            <a:pPr marL="0" indent="0">
              <a:buNone/>
            </a:pPr>
            <a:r>
              <a:rPr lang="en-US" b="1" dirty="0"/>
              <a:t>Allows you to rename types</a:t>
            </a:r>
          </a:p>
          <a:p>
            <a:pPr marL="0" indent="0">
              <a:buNone/>
            </a:pPr>
            <a:endParaRPr lang="en-US" sz="1800" dirty="0"/>
          </a:p>
          <a:p>
            <a:pPr marL="0" indent="0">
              <a:buNone/>
            </a:pPr>
            <a:r>
              <a:rPr lang="en-US" dirty="0"/>
              <a:t>e.g.</a:t>
            </a:r>
          </a:p>
          <a:p>
            <a:pPr marL="400050" lvl="1" indent="0">
              <a:buNone/>
            </a:pPr>
            <a:r>
              <a:rPr lang="en-US" dirty="0"/>
              <a:t>typedef  unsigned int </a:t>
            </a:r>
            <a:r>
              <a:rPr lang="en-US" b="1" dirty="0" err="1"/>
              <a:t>myUint</a:t>
            </a:r>
            <a:endParaRPr lang="en-US" b="1" dirty="0"/>
          </a:p>
          <a:p>
            <a:pPr marL="400050" lvl="1" indent="0">
              <a:buNone/>
            </a:pPr>
            <a:r>
              <a:rPr lang="en-US" dirty="0"/>
              <a:t>typedef long </a:t>
            </a:r>
            <a:r>
              <a:rPr lang="en-US" dirty="0" err="1"/>
              <a:t>long</a:t>
            </a:r>
            <a:r>
              <a:rPr lang="en-US" dirty="0"/>
              <a:t> </a:t>
            </a:r>
            <a:r>
              <a:rPr lang="en-US" b="1" dirty="0" err="1"/>
              <a:t>vLong</a:t>
            </a:r>
            <a:endParaRPr lang="en-US" b="1" dirty="0"/>
          </a:p>
          <a:p>
            <a:pPr marL="0" indent="0">
              <a:buNone/>
            </a:pPr>
            <a:endParaRPr lang="en-US" sz="1800" dirty="0"/>
          </a:p>
          <a:p>
            <a:pPr marL="0" indent="0">
              <a:buNone/>
            </a:pPr>
            <a:r>
              <a:rPr lang="en-US" dirty="0"/>
              <a:t>Everywhere you put your type name, the compiler inserts the actual. Like this:</a:t>
            </a:r>
          </a:p>
          <a:p>
            <a:pPr marL="0" indent="0">
              <a:buNone/>
            </a:pPr>
            <a:endParaRPr lang="en-US" sz="2000" dirty="0"/>
          </a:p>
          <a:p>
            <a:pPr marL="0" indent="0">
              <a:buNone/>
            </a:pPr>
            <a:r>
              <a:rPr lang="en-US" dirty="0" err="1"/>
              <a:t>vLong</a:t>
            </a:r>
            <a:r>
              <a:rPr lang="en-US" dirty="0"/>
              <a:t> bigNum1, bigNum2;</a:t>
            </a:r>
          </a:p>
          <a:p>
            <a:endParaRPr lang="en-US" dirty="0"/>
          </a:p>
        </p:txBody>
      </p:sp>
    </p:spTree>
    <p:extLst>
      <p:ext uri="{BB962C8B-B14F-4D97-AF65-F5344CB8AC3E}">
        <p14:creationId xmlns:p14="http://schemas.microsoft.com/office/powerpoint/2010/main" val="476535992"/>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B7665-9E1F-04E7-0904-3DA07DB17430}"/>
              </a:ext>
            </a:extLst>
          </p:cNvPr>
          <p:cNvSpPr>
            <a:spLocks noGrp="1"/>
          </p:cNvSpPr>
          <p:nvPr>
            <p:ph type="title"/>
          </p:nvPr>
        </p:nvSpPr>
        <p:spPr/>
        <p:txBody>
          <a:bodyPr/>
          <a:lstStyle/>
          <a:p>
            <a:r>
              <a:rPr lang="en-US" dirty="0">
                <a:solidFill>
                  <a:srgbClr val="0000FF"/>
                </a:solidFill>
              </a:rPr>
              <a:t>Accessors: Get Private Variables</a:t>
            </a:r>
          </a:p>
        </p:txBody>
      </p:sp>
      <p:sp>
        <p:nvSpPr>
          <p:cNvPr id="3" name="Content Placeholder 2">
            <a:extLst>
              <a:ext uri="{FF2B5EF4-FFF2-40B4-BE49-F238E27FC236}">
                <a16:creationId xmlns:a16="http://schemas.microsoft.com/office/drawing/2014/main" id="{80BACDEF-2CFB-7F31-4D90-F5E1440E3D22}"/>
              </a:ext>
            </a:extLst>
          </p:cNvPr>
          <p:cNvSpPr>
            <a:spLocks noGrp="1"/>
          </p:cNvSpPr>
          <p:nvPr>
            <p:ph idx="1"/>
          </p:nvPr>
        </p:nvSpPr>
        <p:spPr>
          <a:xfrm>
            <a:off x="544513" y="1524000"/>
            <a:ext cx="8294687" cy="4724400"/>
          </a:xfrm>
        </p:spPr>
        <p:txBody>
          <a:bodyPr/>
          <a:lstStyle/>
          <a:p>
            <a:r>
              <a:rPr lang="en-US" sz="2400" dirty="0"/>
              <a:t>Public member functions that allow us to </a:t>
            </a:r>
            <a:r>
              <a:rPr lang="en-US" sz="2400" dirty="0">
                <a:solidFill>
                  <a:srgbClr val="FF0000"/>
                </a:solidFill>
              </a:rPr>
              <a:t>get</a:t>
            </a:r>
            <a:r>
              <a:rPr lang="en-US" sz="2400" dirty="0"/>
              <a:t> the values of private data members</a:t>
            </a:r>
          </a:p>
          <a:p>
            <a:endParaRPr lang="en-US" sz="2400" dirty="0"/>
          </a:p>
          <a:p>
            <a:r>
              <a:rPr lang="en-US" sz="2400" dirty="0"/>
              <a:t>Example:</a:t>
            </a:r>
          </a:p>
          <a:p>
            <a:pPr marL="0" indent="0">
              <a:buNone/>
            </a:pPr>
            <a:endParaRPr lang="en-US" sz="2000" dirty="0">
              <a:latin typeface="Consolas" panose="020B0609020204030204" pitchFamily="49" charset="0"/>
            </a:endParaRPr>
          </a:p>
          <a:p>
            <a:pPr marL="0" indent="0">
              <a:buNone/>
            </a:pPr>
            <a:r>
              <a:rPr lang="en-US" sz="2400" dirty="0">
                <a:solidFill>
                  <a:srgbClr val="0000FF"/>
                </a:solidFill>
                <a:latin typeface="Consolas" panose="020B0609020204030204" pitchFamily="49" charset="0"/>
              </a:rPr>
              <a:t>int </a:t>
            </a:r>
            <a:r>
              <a:rPr lang="en-US" sz="2400" dirty="0" err="1">
                <a:solidFill>
                  <a:srgbClr val="0000FF"/>
                </a:solidFill>
                <a:latin typeface="Consolas" panose="020B0609020204030204" pitchFamily="49" charset="0"/>
              </a:rPr>
              <a:t>DayOfYear</a:t>
            </a:r>
            <a:r>
              <a:rPr lang="en-US" sz="2400" dirty="0">
                <a:solidFill>
                  <a:srgbClr val="0000FF"/>
                </a:solidFill>
                <a:latin typeface="Consolas" panose="020B0609020204030204" pitchFamily="49" charset="0"/>
              </a:rPr>
              <a:t>::</a:t>
            </a:r>
            <a:r>
              <a:rPr lang="en-US" sz="2400" dirty="0" err="1">
                <a:solidFill>
                  <a:srgbClr val="0000FF"/>
                </a:solidFill>
                <a:latin typeface="Consolas" panose="020B0609020204030204" pitchFamily="49" charset="0"/>
              </a:rPr>
              <a:t>get_month</a:t>
            </a:r>
            <a:r>
              <a:rPr lang="en-US" sz="2400" dirty="0">
                <a:solidFill>
                  <a:srgbClr val="0000FF"/>
                </a:solidFill>
                <a:latin typeface="Consolas" panose="020B0609020204030204" pitchFamily="49" charset="0"/>
              </a:rPr>
              <a:t>() </a:t>
            </a:r>
          </a:p>
          <a:p>
            <a:pPr marL="0" indent="0">
              <a:buNone/>
            </a:pPr>
            <a:r>
              <a:rPr lang="en-US" sz="2400" dirty="0">
                <a:solidFill>
                  <a:srgbClr val="0000FF"/>
                </a:solidFill>
                <a:latin typeface="Consolas" panose="020B0609020204030204" pitchFamily="49" charset="0"/>
              </a:rPr>
              <a:t>{    return month;   }</a:t>
            </a:r>
          </a:p>
          <a:p>
            <a:pPr marL="0" indent="0">
              <a:buNone/>
            </a:pPr>
            <a:r>
              <a:rPr lang="en-US" sz="2400" dirty="0">
                <a:solidFill>
                  <a:srgbClr val="0000FF"/>
                </a:solidFill>
                <a:latin typeface="Consolas" panose="020B0609020204030204" pitchFamily="49" charset="0"/>
              </a:rPr>
              <a:t>	</a:t>
            </a:r>
          </a:p>
          <a:p>
            <a:pPr marL="0" indent="0">
              <a:buNone/>
            </a:pPr>
            <a:r>
              <a:rPr lang="en-US" sz="2400" dirty="0">
                <a:solidFill>
                  <a:srgbClr val="0000FF"/>
                </a:solidFill>
                <a:latin typeface="Consolas" panose="020B0609020204030204" pitchFamily="49" charset="0"/>
              </a:rPr>
              <a:t>int </a:t>
            </a:r>
            <a:r>
              <a:rPr lang="en-US" sz="2400" dirty="0" err="1">
                <a:solidFill>
                  <a:srgbClr val="0000FF"/>
                </a:solidFill>
                <a:latin typeface="Consolas" panose="020B0609020204030204" pitchFamily="49" charset="0"/>
              </a:rPr>
              <a:t>DayOfYear</a:t>
            </a:r>
            <a:r>
              <a:rPr lang="en-US" sz="2400" dirty="0">
                <a:solidFill>
                  <a:srgbClr val="0000FF"/>
                </a:solidFill>
                <a:latin typeface="Consolas" panose="020B0609020204030204" pitchFamily="49" charset="0"/>
              </a:rPr>
              <a:t>::</a:t>
            </a:r>
            <a:r>
              <a:rPr lang="en-US" sz="2400" dirty="0" err="1">
                <a:solidFill>
                  <a:srgbClr val="0000FF"/>
                </a:solidFill>
                <a:latin typeface="Consolas" panose="020B0609020204030204" pitchFamily="49" charset="0"/>
              </a:rPr>
              <a:t>get_day</a:t>
            </a:r>
            <a:r>
              <a:rPr lang="en-US" sz="2400" dirty="0">
                <a:solidFill>
                  <a:srgbClr val="0000FF"/>
                </a:solidFill>
                <a:latin typeface="Consolas" panose="020B0609020204030204" pitchFamily="49" charset="0"/>
              </a:rPr>
              <a:t>()</a:t>
            </a:r>
          </a:p>
          <a:p>
            <a:pPr marL="0" indent="0">
              <a:buNone/>
            </a:pPr>
            <a:r>
              <a:rPr lang="en-US" sz="2400" dirty="0">
                <a:solidFill>
                  <a:srgbClr val="0000FF"/>
                </a:solidFill>
                <a:latin typeface="Consolas" panose="020B0609020204030204" pitchFamily="49" charset="0"/>
              </a:rPr>
              <a:t>{    return day;     }</a:t>
            </a:r>
          </a:p>
        </p:txBody>
      </p:sp>
    </p:spTree>
    <p:extLst>
      <p:ext uri="{BB962C8B-B14F-4D97-AF65-F5344CB8AC3E}">
        <p14:creationId xmlns:p14="http://schemas.microsoft.com/office/powerpoint/2010/main" val="774251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a:solidFill>
                  <a:srgbClr val="0000FF"/>
                </a:solidFill>
              </a:rPr>
              <a:t>Mutators: Set Private Variables</a:t>
            </a:r>
          </a:p>
        </p:txBody>
      </p:sp>
      <p:sp>
        <p:nvSpPr>
          <p:cNvPr id="38915" name="Rectangle 3"/>
          <p:cNvSpPr>
            <a:spLocks noGrp="1" noChangeArrowheads="1"/>
          </p:cNvSpPr>
          <p:nvPr>
            <p:ph idx="1"/>
          </p:nvPr>
        </p:nvSpPr>
        <p:spPr/>
        <p:txBody>
          <a:bodyPr/>
          <a:lstStyle/>
          <a:p>
            <a:pPr eaLnBrk="1" hangingPunct="1">
              <a:lnSpc>
                <a:spcPct val="90000"/>
              </a:lnSpc>
            </a:pPr>
            <a:r>
              <a:rPr lang="en-US" sz="2400" dirty="0"/>
              <a:t>Public member functions that allow us to </a:t>
            </a:r>
            <a:r>
              <a:rPr lang="en-US" sz="2400" dirty="0">
                <a:solidFill>
                  <a:srgbClr val="FF0000"/>
                </a:solidFill>
              </a:rPr>
              <a:t>set/change</a:t>
            </a:r>
            <a:r>
              <a:rPr lang="en-US" sz="2400" dirty="0"/>
              <a:t> the values of private data members</a:t>
            </a:r>
          </a:p>
          <a:p>
            <a:pPr eaLnBrk="1" hangingPunct="1">
              <a:lnSpc>
                <a:spcPct val="90000"/>
              </a:lnSpc>
            </a:pPr>
            <a:endParaRPr lang="en-US" sz="2400" dirty="0"/>
          </a:p>
          <a:p>
            <a:pPr eaLnBrk="1" hangingPunct="1">
              <a:lnSpc>
                <a:spcPct val="90000"/>
              </a:lnSpc>
            </a:pPr>
            <a:r>
              <a:rPr lang="en-US" sz="2400" dirty="0"/>
              <a:t>Example:</a:t>
            </a:r>
            <a:br>
              <a:rPr lang="en-US" sz="2400" dirty="0"/>
            </a:br>
            <a:endParaRPr lang="en-US" sz="2400" dirty="0"/>
          </a:p>
          <a:p>
            <a:pPr eaLnBrk="1" hangingPunct="1">
              <a:lnSpc>
                <a:spcPct val="90000"/>
              </a:lnSpc>
              <a:buNone/>
            </a:pPr>
            <a:r>
              <a:rPr lang="en-US" sz="2400" dirty="0">
                <a:solidFill>
                  <a:srgbClr val="0000CC"/>
                </a:solidFill>
                <a:latin typeface="Consolas" pitchFamily="49" charset="0"/>
                <a:cs typeface="Consolas" pitchFamily="49" charset="0"/>
              </a:rPr>
              <a:t>void </a:t>
            </a:r>
            <a:r>
              <a:rPr lang="en-US" sz="2400" dirty="0" err="1">
                <a:solidFill>
                  <a:srgbClr val="0000CC"/>
                </a:solidFill>
                <a:latin typeface="Consolas" pitchFamily="49" charset="0"/>
                <a:cs typeface="Consolas" pitchFamily="49" charset="0"/>
              </a:rPr>
              <a:t>DayOfYear</a:t>
            </a:r>
            <a:r>
              <a:rPr lang="en-US" sz="2400" dirty="0">
                <a:solidFill>
                  <a:srgbClr val="0000CC"/>
                </a:solidFill>
                <a:latin typeface="Consolas" pitchFamily="49" charset="0"/>
                <a:cs typeface="Consolas" pitchFamily="49" charset="0"/>
              </a:rPr>
              <a:t>::set(</a:t>
            </a:r>
            <a:r>
              <a:rPr lang="en-US" sz="2400" dirty="0" err="1">
                <a:solidFill>
                  <a:srgbClr val="0000CC"/>
                </a:solidFill>
                <a:latin typeface="Consolas" pitchFamily="49" charset="0"/>
                <a:cs typeface="Consolas" pitchFamily="49" charset="0"/>
              </a:rPr>
              <a:t>int</a:t>
            </a:r>
            <a:r>
              <a:rPr lang="en-US" sz="2400" dirty="0">
                <a:solidFill>
                  <a:srgbClr val="0000CC"/>
                </a:solidFill>
                <a:latin typeface="Consolas" pitchFamily="49" charset="0"/>
                <a:cs typeface="Consolas" pitchFamily="49" charset="0"/>
              </a:rPr>
              <a:t> </a:t>
            </a:r>
            <a:r>
              <a:rPr lang="en-US" sz="2400" dirty="0" err="1">
                <a:solidFill>
                  <a:srgbClr val="0000CC"/>
                </a:solidFill>
                <a:latin typeface="Consolas" pitchFamily="49" charset="0"/>
                <a:cs typeface="Consolas" pitchFamily="49" charset="0"/>
              </a:rPr>
              <a:t>new_month</a:t>
            </a:r>
            <a:r>
              <a:rPr lang="en-US" sz="2400" dirty="0">
                <a:solidFill>
                  <a:srgbClr val="0000CC"/>
                </a:solidFill>
                <a:latin typeface="Consolas" pitchFamily="49" charset="0"/>
                <a:cs typeface="Consolas" pitchFamily="49" charset="0"/>
              </a:rPr>
              <a:t>, </a:t>
            </a:r>
            <a:r>
              <a:rPr lang="en-US" sz="2400" dirty="0" err="1">
                <a:solidFill>
                  <a:srgbClr val="0000CC"/>
                </a:solidFill>
                <a:latin typeface="Consolas" pitchFamily="49" charset="0"/>
                <a:cs typeface="Consolas" pitchFamily="49" charset="0"/>
              </a:rPr>
              <a:t>int</a:t>
            </a:r>
            <a:r>
              <a:rPr lang="en-US" sz="2400" dirty="0">
                <a:solidFill>
                  <a:srgbClr val="0000CC"/>
                </a:solidFill>
                <a:latin typeface="Consolas" pitchFamily="49" charset="0"/>
                <a:cs typeface="Consolas" pitchFamily="49" charset="0"/>
              </a:rPr>
              <a:t> </a:t>
            </a:r>
            <a:r>
              <a:rPr lang="en-US" sz="2400" dirty="0" err="1">
                <a:solidFill>
                  <a:srgbClr val="0000CC"/>
                </a:solidFill>
                <a:latin typeface="Consolas" pitchFamily="49" charset="0"/>
                <a:cs typeface="Consolas" pitchFamily="49" charset="0"/>
              </a:rPr>
              <a:t>new_day</a:t>
            </a:r>
            <a:r>
              <a:rPr lang="en-US" sz="2400" dirty="0">
                <a:solidFill>
                  <a:srgbClr val="0000CC"/>
                </a:solidFill>
                <a:latin typeface="Consolas" pitchFamily="49" charset="0"/>
                <a:cs typeface="Consolas" pitchFamily="49" charset="0"/>
              </a:rPr>
              <a:t>)</a:t>
            </a:r>
          </a:p>
          <a:p>
            <a:pPr eaLnBrk="1" hangingPunct="1">
              <a:lnSpc>
                <a:spcPct val="90000"/>
              </a:lnSpc>
              <a:buNone/>
            </a:pPr>
            <a:r>
              <a:rPr lang="en-US" sz="2400" dirty="0">
                <a:solidFill>
                  <a:srgbClr val="0000CC"/>
                </a:solidFill>
                <a:latin typeface="Consolas" pitchFamily="49" charset="0"/>
                <a:cs typeface="Consolas" pitchFamily="49" charset="0"/>
              </a:rPr>
              <a:t>{</a:t>
            </a:r>
          </a:p>
          <a:p>
            <a:pPr eaLnBrk="1" hangingPunct="1">
              <a:lnSpc>
                <a:spcPct val="90000"/>
              </a:lnSpc>
              <a:buNone/>
            </a:pPr>
            <a:r>
              <a:rPr lang="en-US" sz="2400" dirty="0">
                <a:solidFill>
                  <a:srgbClr val="0000CC"/>
                </a:solidFill>
                <a:latin typeface="Consolas" pitchFamily="49" charset="0"/>
                <a:cs typeface="Consolas" pitchFamily="49" charset="0"/>
              </a:rPr>
              <a:t>	month = </a:t>
            </a:r>
            <a:r>
              <a:rPr lang="en-US" sz="2400" dirty="0" err="1">
                <a:solidFill>
                  <a:srgbClr val="0000CC"/>
                </a:solidFill>
                <a:latin typeface="Consolas" pitchFamily="49" charset="0"/>
                <a:cs typeface="Consolas" pitchFamily="49" charset="0"/>
              </a:rPr>
              <a:t>new_month</a:t>
            </a:r>
            <a:r>
              <a:rPr lang="en-US" sz="2400" dirty="0">
                <a:solidFill>
                  <a:srgbClr val="0000CC"/>
                </a:solidFill>
                <a:latin typeface="Consolas" pitchFamily="49" charset="0"/>
                <a:cs typeface="Consolas" pitchFamily="49" charset="0"/>
              </a:rPr>
              <a:t>;</a:t>
            </a:r>
            <a:br>
              <a:rPr lang="en-US" sz="2400" dirty="0">
                <a:solidFill>
                  <a:srgbClr val="0000CC"/>
                </a:solidFill>
                <a:latin typeface="Consolas" pitchFamily="49" charset="0"/>
                <a:cs typeface="Consolas" pitchFamily="49" charset="0"/>
              </a:rPr>
            </a:br>
            <a:r>
              <a:rPr lang="en-US" sz="2400" dirty="0">
                <a:solidFill>
                  <a:srgbClr val="0000CC"/>
                </a:solidFill>
                <a:latin typeface="Consolas" pitchFamily="49" charset="0"/>
                <a:cs typeface="Consolas" pitchFamily="49" charset="0"/>
              </a:rPr>
              <a:t>day = </a:t>
            </a:r>
            <a:r>
              <a:rPr lang="en-US" sz="2400" dirty="0" err="1">
                <a:solidFill>
                  <a:srgbClr val="0000CC"/>
                </a:solidFill>
                <a:latin typeface="Consolas" pitchFamily="49" charset="0"/>
                <a:cs typeface="Consolas" pitchFamily="49" charset="0"/>
              </a:rPr>
              <a:t>new_day</a:t>
            </a:r>
            <a:r>
              <a:rPr lang="en-US" sz="2400" dirty="0">
                <a:solidFill>
                  <a:srgbClr val="0000CC"/>
                </a:solidFill>
                <a:latin typeface="Consolas" pitchFamily="49" charset="0"/>
                <a:cs typeface="Consolas" pitchFamily="49" charset="0"/>
              </a:rPr>
              <a:t>;</a:t>
            </a:r>
          </a:p>
          <a:p>
            <a:pPr eaLnBrk="1" hangingPunct="1">
              <a:lnSpc>
                <a:spcPct val="90000"/>
              </a:lnSpc>
              <a:buNone/>
            </a:pPr>
            <a:r>
              <a:rPr lang="en-US" sz="2400" dirty="0">
                <a:solidFill>
                  <a:srgbClr val="0000CC"/>
                </a:solidFill>
                <a:latin typeface="Consolas" pitchFamily="49" charset="0"/>
                <a:cs typeface="Consolas" pitchFamily="49" charset="0"/>
              </a:rPr>
              <a:t>}</a:t>
            </a:r>
          </a:p>
        </p:txBody>
      </p:sp>
    </p:spTree>
    <p:extLst>
      <p:ext uri="{BB962C8B-B14F-4D97-AF65-F5344CB8AC3E}">
        <p14:creationId xmlns:p14="http://schemas.microsoft.com/office/powerpoint/2010/main" val="295378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45B2B50-250A-BCFC-B9C9-3A428ABFC158}"/>
              </a:ext>
            </a:extLst>
          </p:cNvPr>
          <p:cNvSpPr/>
          <p:nvPr/>
        </p:nvSpPr>
        <p:spPr bwMode="auto">
          <a:xfrm>
            <a:off x="1056190" y="3037485"/>
            <a:ext cx="5415849" cy="777240"/>
          </a:xfrm>
          <a:prstGeom prst="rect">
            <a:avLst/>
          </a:prstGeom>
          <a:noFill/>
          <a:ln w="28575"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pic>
        <p:nvPicPr>
          <p:cNvPr id="6" name="Picture 5">
            <a:extLst>
              <a:ext uri="{FF2B5EF4-FFF2-40B4-BE49-F238E27FC236}">
                <a16:creationId xmlns:a16="http://schemas.microsoft.com/office/drawing/2014/main" id="{425B2C85-994C-9E87-E486-5B7B78DB8BBE}"/>
              </a:ext>
            </a:extLst>
          </p:cNvPr>
          <p:cNvPicPr>
            <a:picLocks noChangeAspect="1"/>
          </p:cNvPicPr>
          <p:nvPr/>
        </p:nvPicPr>
        <p:blipFill>
          <a:blip r:embed="rId3"/>
          <a:stretch>
            <a:fillRect/>
          </a:stretch>
        </p:blipFill>
        <p:spPr>
          <a:xfrm>
            <a:off x="25078" y="1219200"/>
            <a:ext cx="9144000" cy="3037730"/>
          </a:xfrm>
          <a:prstGeom prst="rect">
            <a:avLst/>
          </a:prstGeom>
        </p:spPr>
      </p:pic>
      <p:sp>
        <p:nvSpPr>
          <p:cNvPr id="12" name="Rectangle 2">
            <a:extLst>
              <a:ext uri="{FF2B5EF4-FFF2-40B4-BE49-F238E27FC236}">
                <a16:creationId xmlns:a16="http://schemas.microsoft.com/office/drawing/2014/main" id="{D42A2D73-838F-3397-86EF-83ACB5DC32B7}"/>
              </a:ext>
            </a:extLst>
          </p:cNvPr>
          <p:cNvSpPr>
            <a:spLocks noGrp="1" noChangeArrowheads="1"/>
          </p:cNvSpPr>
          <p:nvPr>
            <p:ph type="title"/>
          </p:nvPr>
        </p:nvSpPr>
        <p:spPr>
          <a:xfrm>
            <a:off x="381000" y="228601"/>
            <a:ext cx="8305800" cy="838200"/>
          </a:xfrm>
        </p:spPr>
        <p:txBody>
          <a:bodyPr/>
          <a:lstStyle/>
          <a:p>
            <a:pPr eaLnBrk="1" hangingPunct="1"/>
            <a:r>
              <a:rPr lang="en-US" dirty="0">
                <a:solidFill>
                  <a:srgbClr val="0033CC"/>
                </a:solidFill>
              </a:rPr>
              <a:t>Sample </a:t>
            </a:r>
            <a:r>
              <a:rPr lang="en-US" dirty="0" err="1">
                <a:solidFill>
                  <a:srgbClr val="0033CC"/>
                </a:solidFill>
              </a:rPr>
              <a:t>DayOfYear</a:t>
            </a:r>
            <a:r>
              <a:rPr lang="en-US" dirty="0">
                <a:solidFill>
                  <a:srgbClr val="0033CC"/>
                </a:solidFill>
              </a:rPr>
              <a:t> program</a:t>
            </a:r>
          </a:p>
        </p:txBody>
      </p:sp>
      <p:pic>
        <p:nvPicPr>
          <p:cNvPr id="8" name="Picture 7">
            <a:extLst>
              <a:ext uri="{FF2B5EF4-FFF2-40B4-BE49-F238E27FC236}">
                <a16:creationId xmlns:a16="http://schemas.microsoft.com/office/drawing/2014/main" id="{AF3245B8-1912-F160-F21F-51582563A662}"/>
              </a:ext>
            </a:extLst>
          </p:cNvPr>
          <p:cNvPicPr>
            <a:picLocks noChangeAspect="1"/>
          </p:cNvPicPr>
          <p:nvPr/>
        </p:nvPicPr>
        <p:blipFill>
          <a:blip r:embed="rId4"/>
          <a:stretch>
            <a:fillRect/>
          </a:stretch>
        </p:blipFill>
        <p:spPr>
          <a:xfrm>
            <a:off x="-2894" y="4724400"/>
            <a:ext cx="9144000" cy="1808136"/>
          </a:xfrm>
          <a:prstGeom prst="rect">
            <a:avLst/>
          </a:prstGeom>
        </p:spPr>
      </p:pic>
      <p:sp>
        <p:nvSpPr>
          <p:cNvPr id="10" name="TextBox 9">
            <a:extLst>
              <a:ext uri="{FF2B5EF4-FFF2-40B4-BE49-F238E27FC236}">
                <a16:creationId xmlns:a16="http://schemas.microsoft.com/office/drawing/2014/main" id="{CF1A0559-C0AD-E204-C37B-B02703714CD8}"/>
              </a:ext>
            </a:extLst>
          </p:cNvPr>
          <p:cNvSpPr txBox="1"/>
          <p:nvPr/>
        </p:nvSpPr>
        <p:spPr>
          <a:xfrm>
            <a:off x="378106" y="4256930"/>
            <a:ext cx="6037230" cy="830997"/>
          </a:xfrm>
          <a:prstGeom prst="rect">
            <a:avLst/>
          </a:prstGeom>
          <a:noFill/>
        </p:spPr>
        <p:txBody>
          <a:bodyPr wrap="none" rtlCol="0">
            <a:spAutoFit/>
          </a:bodyPr>
          <a:lstStyle/>
          <a:p>
            <a:r>
              <a:rPr lang="en-US" sz="2400" dirty="0">
                <a:solidFill>
                  <a:srgbClr val="0000FF"/>
                </a:solidFill>
                <a:latin typeface="Arial" panose="020B0604020202020204" pitchFamily="34" charset="0"/>
                <a:cs typeface="Consolas" pitchFamily="49" charset="0"/>
              </a:rPr>
              <a:t>// Does this code protect against bad data?</a:t>
            </a:r>
            <a:br>
              <a:rPr lang="en-US" sz="2400" dirty="0">
                <a:solidFill>
                  <a:srgbClr val="0000FF"/>
                </a:solidFill>
                <a:latin typeface="Arial" panose="020B0604020202020204" pitchFamily="34" charset="0"/>
                <a:cs typeface="Consolas" pitchFamily="49" charset="0"/>
              </a:rPr>
            </a:br>
            <a:endParaRPr lang="en-US" dirty="0">
              <a:solidFill>
                <a:srgbClr val="0000FF"/>
              </a:solidFill>
              <a:latin typeface="Arial" panose="020B0604020202020204" pitchFamily="34" charset="0"/>
            </a:endParaRPr>
          </a:p>
        </p:txBody>
      </p:sp>
    </p:spTree>
    <p:extLst>
      <p:ext uri="{BB962C8B-B14F-4D97-AF65-F5344CB8AC3E}">
        <p14:creationId xmlns:p14="http://schemas.microsoft.com/office/powerpoint/2010/main" val="697381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a:solidFill>
                  <a:srgbClr val="0033CC"/>
                </a:solidFill>
              </a:rPr>
              <a:t>Public or Private Members</a:t>
            </a:r>
          </a:p>
        </p:txBody>
      </p:sp>
      <p:sp>
        <p:nvSpPr>
          <p:cNvPr id="39939" name="Rectangle 3"/>
          <p:cNvSpPr>
            <a:spLocks noGrp="1" noChangeArrowheads="1"/>
          </p:cNvSpPr>
          <p:nvPr>
            <p:ph idx="1"/>
          </p:nvPr>
        </p:nvSpPr>
        <p:spPr/>
        <p:txBody>
          <a:bodyPr/>
          <a:lstStyle/>
          <a:p>
            <a:pPr eaLnBrk="1" hangingPunct="1"/>
            <a:r>
              <a:rPr lang="en-US" sz="2400" dirty="0"/>
              <a:t>The keyword </a:t>
            </a:r>
            <a:r>
              <a:rPr lang="en-US" sz="2400" dirty="0">
                <a:solidFill>
                  <a:srgbClr val="0000CC"/>
                </a:solidFill>
                <a:latin typeface="Consolas" pitchFamily="49" charset="0"/>
                <a:cs typeface="Consolas" pitchFamily="49" charset="0"/>
              </a:rPr>
              <a:t>public</a:t>
            </a:r>
            <a:r>
              <a:rPr lang="en-US" sz="2400" dirty="0"/>
              <a:t> identifies the members of </a:t>
            </a:r>
            <a:br>
              <a:rPr lang="en-US" sz="2400" dirty="0"/>
            </a:br>
            <a:r>
              <a:rPr lang="en-US" sz="2400" dirty="0"/>
              <a:t>a class that can be accessed from outside the </a:t>
            </a:r>
            <a:br>
              <a:rPr lang="en-US" sz="2400" dirty="0"/>
            </a:br>
            <a:r>
              <a:rPr lang="en-US" sz="2400" dirty="0"/>
              <a:t>class in your program.</a:t>
            </a:r>
          </a:p>
          <a:p>
            <a:pPr lvl="1" eaLnBrk="1" hangingPunct="1"/>
            <a:r>
              <a:rPr lang="en-US" sz="2400" dirty="0"/>
              <a:t>Members that follow the keyword </a:t>
            </a:r>
            <a:r>
              <a:rPr lang="en-US" sz="2400" dirty="0">
                <a:solidFill>
                  <a:srgbClr val="0000CC"/>
                </a:solidFill>
                <a:latin typeface="Consolas" pitchFamily="49" charset="0"/>
                <a:cs typeface="Consolas" pitchFamily="49" charset="0"/>
              </a:rPr>
              <a:t>public</a:t>
            </a:r>
            <a:r>
              <a:rPr lang="en-US" sz="2400" dirty="0"/>
              <a:t> are public </a:t>
            </a:r>
            <a:br>
              <a:rPr lang="en-US" sz="2400" dirty="0"/>
            </a:br>
            <a:r>
              <a:rPr lang="en-US" sz="2400" dirty="0"/>
              <a:t>members of the class </a:t>
            </a:r>
            <a:r>
              <a:rPr lang="en-US" sz="2400" dirty="0">
                <a:solidFill>
                  <a:srgbClr val="0099CC"/>
                </a:solidFill>
              </a:rPr>
              <a:t>(can be accessed by anyone)</a:t>
            </a:r>
          </a:p>
          <a:p>
            <a:pPr marL="457200" lvl="1" indent="0" eaLnBrk="1" hangingPunct="1">
              <a:buNone/>
            </a:pPr>
            <a:endParaRPr lang="en-US" sz="2400" dirty="0">
              <a:solidFill>
                <a:srgbClr val="0099CC"/>
              </a:solidFill>
            </a:endParaRPr>
          </a:p>
          <a:p>
            <a:pPr eaLnBrk="1" hangingPunct="1"/>
            <a:r>
              <a:rPr lang="en-US" sz="2400" dirty="0"/>
              <a:t>The keyword </a:t>
            </a:r>
            <a:r>
              <a:rPr lang="en-US" sz="2400" dirty="0">
                <a:solidFill>
                  <a:srgbClr val="0000CC"/>
                </a:solidFill>
                <a:latin typeface="Consolas" pitchFamily="49" charset="0"/>
                <a:cs typeface="Consolas" pitchFamily="49" charset="0"/>
              </a:rPr>
              <a:t>private</a:t>
            </a:r>
            <a:r>
              <a:rPr lang="en-US" sz="2400" dirty="0"/>
              <a:t> identifies the members of </a:t>
            </a:r>
            <a:br>
              <a:rPr lang="en-US" sz="2400" dirty="0"/>
            </a:br>
            <a:r>
              <a:rPr lang="en-US" sz="2400" dirty="0"/>
              <a:t>a class that can be accessed only by member </a:t>
            </a:r>
            <a:br>
              <a:rPr lang="en-US" sz="2400" dirty="0"/>
            </a:br>
            <a:r>
              <a:rPr lang="en-US" sz="2400" dirty="0"/>
              <a:t>functions of the class </a:t>
            </a:r>
            <a:r>
              <a:rPr lang="en-US" sz="2400" dirty="0">
                <a:solidFill>
                  <a:srgbClr val="0099CC"/>
                </a:solidFill>
              </a:rPr>
              <a:t>(can only be accessed by class)</a:t>
            </a:r>
          </a:p>
          <a:p>
            <a:pPr lvl="1" eaLnBrk="1" hangingPunct="1"/>
            <a:r>
              <a:rPr lang="en-US" sz="2400" dirty="0"/>
              <a:t>Members that follow the keyword </a:t>
            </a:r>
            <a:r>
              <a:rPr lang="en-US" sz="2400" dirty="0">
                <a:solidFill>
                  <a:srgbClr val="0000CC"/>
                </a:solidFill>
                <a:latin typeface="Consolas" pitchFamily="49" charset="0"/>
                <a:cs typeface="Consolas" pitchFamily="49" charset="0"/>
              </a:rPr>
              <a:t>private</a:t>
            </a:r>
            <a:r>
              <a:rPr lang="en-US" sz="2400" dirty="0"/>
              <a:t> are </a:t>
            </a:r>
            <a:br>
              <a:rPr lang="en-US" sz="2400" dirty="0"/>
            </a:br>
            <a:r>
              <a:rPr lang="en-US" sz="2400" dirty="0"/>
              <a:t>private members of the class	</a:t>
            </a:r>
          </a:p>
        </p:txBody>
      </p:sp>
    </p:spTree>
    <p:extLst>
      <p:ext uri="{BB962C8B-B14F-4D97-AF65-F5344CB8AC3E}">
        <p14:creationId xmlns:p14="http://schemas.microsoft.com/office/powerpoint/2010/main" val="618073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dirty="0">
                <a:solidFill>
                  <a:srgbClr val="0033CC"/>
                </a:solidFill>
              </a:rPr>
              <a:t>Calling a class’s member function</a:t>
            </a:r>
          </a:p>
        </p:txBody>
      </p:sp>
      <p:sp>
        <p:nvSpPr>
          <p:cNvPr id="45059" name="Rectangle 3"/>
          <p:cNvSpPr>
            <a:spLocks noGrp="1" noChangeArrowheads="1"/>
          </p:cNvSpPr>
          <p:nvPr>
            <p:ph idx="1"/>
          </p:nvPr>
        </p:nvSpPr>
        <p:spPr/>
        <p:txBody>
          <a:bodyPr/>
          <a:lstStyle/>
          <a:p>
            <a:pPr lvl="1" eaLnBrk="1" hangingPunct="1"/>
            <a:r>
              <a:rPr lang="en-US" dirty="0"/>
              <a:t>Example:   </a:t>
            </a:r>
          </a:p>
          <a:p>
            <a:pPr lvl="1" eaLnBrk="1" hangingPunct="1">
              <a:buNone/>
            </a:pPr>
            <a:r>
              <a:rPr lang="en-US" dirty="0" err="1">
                <a:solidFill>
                  <a:srgbClr val="0000CC"/>
                </a:solidFill>
                <a:latin typeface="Consolas" pitchFamily="49" charset="0"/>
                <a:cs typeface="Consolas" pitchFamily="49" charset="0"/>
              </a:rPr>
              <a:t>DayOfYear</a:t>
            </a:r>
            <a:r>
              <a:rPr lang="en-US" dirty="0">
                <a:solidFill>
                  <a:srgbClr val="0000CC"/>
                </a:solidFill>
                <a:latin typeface="Consolas" pitchFamily="49" charset="0"/>
                <a:cs typeface="Consolas" pitchFamily="49" charset="0"/>
              </a:rPr>
              <a:t>  </a:t>
            </a:r>
            <a:r>
              <a:rPr lang="en-US" dirty="0" err="1">
                <a:solidFill>
                  <a:srgbClr val="0000CC"/>
                </a:solidFill>
                <a:latin typeface="Consolas" pitchFamily="49" charset="0"/>
                <a:cs typeface="Consolas" pitchFamily="49" charset="0"/>
              </a:rPr>
              <a:t>due_date</a:t>
            </a:r>
            <a:r>
              <a:rPr lang="en-US" dirty="0">
                <a:solidFill>
                  <a:srgbClr val="0000CC"/>
                </a:solidFill>
                <a:latin typeface="Consolas" pitchFamily="49" charset="0"/>
                <a:cs typeface="Consolas" pitchFamily="49" charset="0"/>
              </a:rPr>
              <a:t>;</a:t>
            </a:r>
          </a:p>
          <a:p>
            <a:pPr lvl="1" eaLnBrk="1" hangingPunct="1">
              <a:buNone/>
            </a:pPr>
            <a:r>
              <a:rPr lang="en-US" dirty="0" err="1">
                <a:solidFill>
                  <a:srgbClr val="0000CC"/>
                </a:solidFill>
                <a:latin typeface="Consolas" pitchFamily="49" charset="0"/>
                <a:cs typeface="Consolas" pitchFamily="49" charset="0"/>
              </a:rPr>
              <a:t>Due_date.set</a:t>
            </a:r>
            <a:r>
              <a:rPr lang="en-US" dirty="0">
                <a:solidFill>
                  <a:srgbClr val="0000CC"/>
                </a:solidFill>
                <a:latin typeface="Consolas" pitchFamily="49" charset="0"/>
                <a:cs typeface="Consolas" pitchFamily="49" charset="0"/>
              </a:rPr>
              <a:t>(11, 19);</a:t>
            </a:r>
          </a:p>
          <a:p>
            <a:pPr lvl="1" eaLnBrk="1" hangingPunct="1">
              <a:buNone/>
            </a:pPr>
            <a:r>
              <a:rPr lang="en-US" dirty="0">
                <a:solidFill>
                  <a:srgbClr val="0000CC"/>
                </a:solidFill>
                <a:latin typeface="Consolas" pitchFamily="49" charset="0"/>
                <a:cs typeface="Consolas" pitchFamily="49" charset="0"/>
              </a:rPr>
              <a:t>---</a:t>
            </a:r>
          </a:p>
          <a:p>
            <a:pPr lvl="1" eaLnBrk="1" hangingPunct="1">
              <a:buNone/>
            </a:pPr>
            <a:r>
              <a:rPr lang="en-US" dirty="0">
                <a:solidFill>
                  <a:srgbClr val="0000CC"/>
                </a:solidFill>
                <a:latin typeface="Consolas" pitchFamily="49" charset="0"/>
                <a:cs typeface="Consolas" pitchFamily="49" charset="0"/>
              </a:rPr>
              <a:t>Remembering the definition:</a:t>
            </a:r>
          </a:p>
          <a:p>
            <a:pPr eaLnBrk="1" hangingPunct="1">
              <a:lnSpc>
                <a:spcPct val="90000"/>
              </a:lnSpc>
              <a:buNone/>
            </a:pPr>
            <a:r>
              <a:rPr lang="en-US" sz="2000" dirty="0">
                <a:solidFill>
                  <a:srgbClr val="0000CC"/>
                </a:solidFill>
                <a:latin typeface="Consolas" pitchFamily="49" charset="0"/>
                <a:cs typeface="Consolas" pitchFamily="49" charset="0"/>
              </a:rPr>
              <a:t>void </a:t>
            </a:r>
            <a:r>
              <a:rPr lang="en-US" sz="2000" dirty="0" err="1">
                <a:solidFill>
                  <a:srgbClr val="0000CC"/>
                </a:solidFill>
                <a:latin typeface="Consolas" pitchFamily="49" charset="0"/>
                <a:cs typeface="Consolas" pitchFamily="49" charset="0"/>
              </a:rPr>
              <a:t>DayOfYear</a:t>
            </a:r>
            <a:r>
              <a:rPr lang="en-US" sz="2000" dirty="0">
                <a:solidFill>
                  <a:srgbClr val="0000CC"/>
                </a:solidFill>
                <a:latin typeface="Consolas" pitchFamily="49" charset="0"/>
                <a:cs typeface="Consolas" pitchFamily="49" charset="0"/>
              </a:rPr>
              <a:t>::set(int </a:t>
            </a:r>
            <a:r>
              <a:rPr lang="en-US" sz="2000" dirty="0" err="1">
                <a:solidFill>
                  <a:srgbClr val="0000CC"/>
                </a:solidFill>
                <a:latin typeface="Consolas" pitchFamily="49" charset="0"/>
                <a:cs typeface="Consolas" pitchFamily="49" charset="0"/>
              </a:rPr>
              <a:t>new_month</a:t>
            </a:r>
            <a:r>
              <a:rPr lang="en-US" sz="2000" dirty="0">
                <a:solidFill>
                  <a:srgbClr val="0000CC"/>
                </a:solidFill>
                <a:latin typeface="Consolas" pitchFamily="49" charset="0"/>
                <a:cs typeface="Consolas" pitchFamily="49" charset="0"/>
              </a:rPr>
              <a:t>, int </a:t>
            </a:r>
            <a:r>
              <a:rPr lang="en-US" sz="2000" dirty="0" err="1">
                <a:solidFill>
                  <a:srgbClr val="0000CC"/>
                </a:solidFill>
                <a:latin typeface="Consolas" pitchFamily="49" charset="0"/>
                <a:cs typeface="Consolas" pitchFamily="49" charset="0"/>
              </a:rPr>
              <a:t>new_day</a:t>
            </a:r>
            <a:r>
              <a:rPr lang="en-US" sz="2000" dirty="0">
                <a:solidFill>
                  <a:srgbClr val="0000CC"/>
                </a:solidFill>
                <a:latin typeface="Consolas" pitchFamily="49" charset="0"/>
                <a:cs typeface="Consolas" pitchFamily="49" charset="0"/>
              </a:rPr>
              <a:t>)</a:t>
            </a:r>
          </a:p>
          <a:p>
            <a:pPr eaLnBrk="1" hangingPunct="1">
              <a:lnSpc>
                <a:spcPct val="90000"/>
              </a:lnSpc>
              <a:buNone/>
            </a:pPr>
            <a:r>
              <a:rPr lang="en-US" sz="2000" dirty="0">
                <a:solidFill>
                  <a:srgbClr val="0000CC"/>
                </a:solidFill>
                <a:latin typeface="Consolas" pitchFamily="49" charset="0"/>
                <a:cs typeface="Consolas" pitchFamily="49" charset="0"/>
              </a:rPr>
              <a:t>{</a:t>
            </a:r>
          </a:p>
          <a:p>
            <a:pPr eaLnBrk="1" hangingPunct="1">
              <a:lnSpc>
                <a:spcPct val="90000"/>
              </a:lnSpc>
              <a:buNone/>
            </a:pPr>
            <a:r>
              <a:rPr lang="en-US" sz="2000" dirty="0">
                <a:solidFill>
                  <a:srgbClr val="0000CC"/>
                </a:solidFill>
                <a:latin typeface="Consolas" pitchFamily="49" charset="0"/>
                <a:cs typeface="Consolas" pitchFamily="49" charset="0"/>
              </a:rPr>
              <a:t>	month = </a:t>
            </a:r>
            <a:r>
              <a:rPr lang="en-US" sz="2000" dirty="0" err="1">
                <a:solidFill>
                  <a:srgbClr val="0000CC"/>
                </a:solidFill>
                <a:latin typeface="Consolas" pitchFamily="49" charset="0"/>
                <a:cs typeface="Consolas" pitchFamily="49" charset="0"/>
              </a:rPr>
              <a:t>new_month</a:t>
            </a:r>
            <a:r>
              <a:rPr lang="en-US" sz="2000" dirty="0">
                <a:solidFill>
                  <a:srgbClr val="0000CC"/>
                </a:solidFill>
                <a:latin typeface="Consolas" pitchFamily="49" charset="0"/>
                <a:cs typeface="Consolas" pitchFamily="49" charset="0"/>
              </a:rPr>
              <a:t>;</a:t>
            </a:r>
            <a:br>
              <a:rPr lang="en-US" sz="2000" dirty="0">
                <a:solidFill>
                  <a:srgbClr val="0000CC"/>
                </a:solidFill>
                <a:latin typeface="Consolas" pitchFamily="49" charset="0"/>
                <a:cs typeface="Consolas" pitchFamily="49" charset="0"/>
              </a:rPr>
            </a:br>
            <a:r>
              <a:rPr lang="en-US" sz="2000" dirty="0">
                <a:solidFill>
                  <a:srgbClr val="0000CC"/>
                </a:solidFill>
                <a:latin typeface="Consolas" pitchFamily="49" charset="0"/>
                <a:cs typeface="Consolas" pitchFamily="49" charset="0"/>
              </a:rPr>
              <a:t>day = </a:t>
            </a:r>
            <a:r>
              <a:rPr lang="en-US" sz="2000" dirty="0" err="1">
                <a:solidFill>
                  <a:srgbClr val="0000CC"/>
                </a:solidFill>
                <a:latin typeface="Consolas" pitchFamily="49" charset="0"/>
                <a:cs typeface="Consolas" pitchFamily="49" charset="0"/>
              </a:rPr>
              <a:t>new_day</a:t>
            </a:r>
            <a:r>
              <a:rPr lang="en-US" sz="2000" dirty="0">
                <a:solidFill>
                  <a:srgbClr val="0000CC"/>
                </a:solidFill>
                <a:latin typeface="Consolas" pitchFamily="49" charset="0"/>
                <a:cs typeface="Consolas" pitchFamily="49" charset="0"/>
              </a:rPr>
              <a:t>;</a:t>
            </a:r>
          </a:p>
          <a:p>
            <a:pPr eaLnBrk="1" hangingPunct="1">
              <a:lnSpc>
                <a:spcPct val="90000"/>
              </a:lnSpc>
              <a:buNone/>
            </a:pPr>
            <a:r>
              <a:rPr lang="en-US" sz="2000" dirty="0">
                <a:solidFill>
                  <a:srgbClr val="0000CC"/>
                </a:solidFill>
                <a:latin typeface="Consolas" pitchFamily="49" charset="0"/>
                <a:cs typeface="Consolas" pitchFamily="49" charset="0"/>
              </a:rPr>
              <a:t>}</a:t>
            </a:r>
          </a:p>
          <a:p>
            <a:pPr lvl="1" eaLnBrk="1" hangingPunct="1">
              <a:buNone/>
            </a:pPr>
            <a:endParaRPr lang="en-US" dirty="0">
              <a:solidFill>
                <a:srgbClr val="0000CC"/>
              </a:solidFill>
              <a:latin typeface="Consolas" pitchFamily="49" charset="0"/>
              <a:cs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dirty="0">
                <a:solidFill>
                  <a:srgbClr val="0033CC"/>
                </a:solidFill>
              </a:rPr>
              <a:t>The Assignment Operator</a:t>
            </a:r>
          </a:p>
        </p:txBody>
      </p:sp>
      <p:sp>
        <p:nvSpPr>
          <p:cNvPr id="45059" name="Rectangle 3"/>
          <p:cNvSpPr>
            <a:spLocks noGrp="1" noChangeArrowheads="1"/>
          </p:cNvSpPr>
          <p:nvPr>
            <p:ph idx="1"/>
          </p:nvPr>
        </p:nvSpPr>
        <p:spPr/>
        <p:txBody>
          <a:bodyPr/>
          <a:lstStyle/>
          <a:p>
            <a:pPr eaLnBrk="1" hangingPunct="1"/>
            <a:r>
              <a:rPr lang="en-US" dirty="0"/>
              <a:t>Objects and structures </a:t>
            </a:r>
            <a:r>
              <a:rPr lang="en-US" b="1" dirty="0">
                <a:solidFill>
                  <a:srgbClr val="00B050"/>
                </a:solidFill>
              </a:rPr>
              <a:t>can</a:t>
            </a:r>
            <a:r>
              <a:rPr lang="en-US" dirty="0"/>
              <a:t> be assigned values</a:t>
            </a:r>
            <a:br>
              <a:rPr lang="en-US" dirty="0"/>
            </a:br>
            <a:r>
              <a:rPr lang="en-US" dirty="0"/>
              <a:t>with the assignment operator (=) but </a:t>
            </a:r>
            <a:r>
              <a:rPr lang="en-US" b="1" dirty="0">
                <a:solidFill>
                  <a:srgbClr val="FF0000"/>
                </a:solidFill>
              </a:rPr>
              <a:t>cannot</a:t>
            </a:r>
            <a:r>
              <a:rPr lang="en-US" dirty="0"/>
              <a:t> compare with operator (==)</a:t>
            </a:r>
          </a:p>
          <a:p>
            <a:pPr lvl="1" eaLnBrk="1" hangingPunct="1"/>
            <a:r>
              <a:rPr lang="en-US" dirty="0"/>
              <a:t>Example:   </a:t>
            </a:r>
          </a:p>
          <a:p>
            <a:pPr lvl="1" eaLnBrk="1" hangingPunct="1">
              <a:buNone/>
            </a:pPr>
            <a:r>
              <a:rPr lang="en-US" dirty="0" err="1">
                <a:solidFill>
                  <a:srgbClr val="0000CC"/>
                </a:solidFill>
                <a:latin typeface="Consolas" pitchFamily="49" charset="0"/>
                <a:cs typeface="Consolas" pitchFamily="49" charset="0"/>
              </a:rPr>
              <a:t>DayOfYear</a:t>
            </a:r>
            <a:r>
              <a:rPr lang="en-US" dirty="0">
                <a:solidFill>
                  <a:srgbClr val="0000CC"/>
                </a:solidFill>
                <a:latin typeface="Consolas" pitchFamily="49" charset="0"/>
                <a:cs typeface="Consolas" pitchFamily="49" charset="0"/>
              </a:rPr>
              <a:t>  </a:t>
            </a:r>
            <a:r>
              <a:rPr lang="en-US" dirty="0" err="1">
                <a:solidFill>
                  <a:srgbClr val="0000CC"/>
                </a:solidFill>
                <a:latin typeface="Consolas" pitchFamily="49" charset="0"/>
                <a:cs typeface="Consolas" pitchFamily="49" charset="0"/>
              </a:rPr>
              <a:t>due_date</a:t>
            </a:r>
            <a:r>
              <a:rPr lang="en-US" dirty="0">
                <a:solidFill>
                  <a:srgbClr val="0000CC"/>
                </a:solidFill>
                <a:latin typeface="Consolas" pitchFamily="49" charset="0"/>
                <a:cs typeface="Consolas" pitchFamily="49" charset="0"/>
              </a:rPr>
              <a:t>, tomorrow;</a:t>
            </a:r>
          </a:p>
          <a:p>
            <a:pPr lvl="1" eaLnBrk="1" hangingPunct="1">
              <a:buNone/>
            </a:pPr>
            <a:r>
              <a:rPr lang="en-US" dirty="0" err="1">
                <a:solidFill>
                  <a:srgbClr val="0000CC"/>
                </a:solidFill>
                <a:latin typeface="Consolas" pitchFamily="49" charset="0"/>
                <a:cs typeface="Consolas" pitchFamily="49" charset="0"/>
              </a:rPr>
              <a:t>tomorrow.set</a:t>
            </a:r>
            <a:r>
              <a:rPr lang="en-US" dirty="0">
                <a:solidFill>
                  <a:srgbClr val="0000CC"/>
                </a:solidFill>
                <a:latin typeface="Consolas" pitchFamily="49" charset="0"/>
                <a:cs typeface="Consolas" pitchFamily="49" charset="0"/>
              </a:rPr>
              <a:t>(11, 19);</a:t>
            </a:r>
          </a:p>
          <a:p>
            <a:pPr lvl="1" eaLnBrk="1" hangingPunct="1">
              <a:buNone/>
            </a:pPr>
            <a:r>
              <a:rPr lang="en-US" dirty="0" err="1">
                <a:solidFill>
                  <a:srgbClr val="0000CC"/>
                </a:solidFill>
                <a:latin typeface="Consolas" pitchFamily="49" charset="0"/>
                <a:cs typeface="Consolas" pitchFamily="49" charset="0"/>
              </a:rPr>
              <a:t>due_date</a:t>
            </a:r>
            <a:r>
              <a:rPr lang="en-US" dirty="0">
                <a:solidFill>
                  <a:srgbClr val="0000CC"/>
                </a:solidFill>
                <a:latin typeface="Consolas" pitchFamily="49" charset="0"/>
                <a:cs typeface="Consolas" pitchFamily="49" charset="0"/>
              </a:rPr>
              <a:t> = tomorrow; </a:t>
            </a:r>
            <a:r>
              <a:rPr lang="en-US" dirty="0">
                <a:solidFill>
                  <a:schemeClr val="accent1">
                    <a:lumMod val="75000"/>
                  </a:schemeClr>
                </a:solidFill>
                <a:latin typeface="Consolas" pitchFamily="49" charset="0"/>
                <a:cs typeface="Consolas" pitchFamily="49" charset="0"/>
              </a:rPr>
              <a:t>// perfectly legal</a:t>
            </a:r>
          </a:p>
          <a:p>
            <a:pPr lvl="1" eaLnBrk="1" hangingPunct="1">
              <a:buNone/>
            </a:pPr>
            <a:r>
              <a:rPr lang="en-US" dirty="0">
                <a:solidFill>
                  <a:srgbClr val="0000CC"/>
                </a:solidFill>
                <a:latin typeface="Consolas" pitchFamily="49" charset="0"/>
                <a:cs typeface="Consolas" pitchFamily="49" charset="0"/>
              </a:rPr>
              <a:t>if (</a:t>
            </a:r>
            <a:r>
              <a:rPr lang="en-US" dirty="0" err="1">
                <a:solidFill>
                  <a:srgbClr val="0000CC"/>
                </a:solidFill>
                <a:latin typeface="Consolas" pitchFamily="49" charset="0"/>
                <a:cs typeface="Consolas" pitchFamily="49" charset="0"/>
              </a:rPr>
              <a:t>due_date</a:t>
            </a:r>
            <a:r>
              <a:rPr lang="en-US" dirty="0">
                <a:solidFill>
                  <a:srgbClr val="0000CC"/>
                </a:solidFill>
                <a:latin typeface="Consolas" pitchFamily="49" charset="0"/>
                <a:cs typeface="Consolas" pitchFamily="49" charset="0"/>
              </a:rPr>
              <a:t> == tomorrow) </a:t>
            </a:r>
            <a:r>
              <a:rPr lang="en-US" dirty="0">
                <a:solidFill>
                  <a:srgbClr val="FF0000"/>
                </a:solidFill>
                <a:latin typeface="Consolas" pitchFamily="49" charset="0"/>
                <a:cs typeface="Consolas" pitchFamily="49" charset="0"/>
              </a:rPr>
              <a:t>// illegal!</a:t>
            </a:r>
            <a:endParaRPr lang="en-US" dirty="0">
              <a:solidFill>
                <a:srgbClr val="0000CC"/>
              </a:solidFill>
              <a:latin typeface="Consolas" pitchFamily="49" charset="0"/>
              <a:cs typeface="Consolas" pitchFamily="49" charset="0"/>
            </a:endParaRPr>
          </a:p>
          <a:p>
            <a:pPr lvl="1" eaLnBrk="1" hangingPunct="1">
              <a:buNone/>
            </a:pPr>
            <a:r>
              <a:rPr lang="en-US" dirty="0">
                <a:solidFill>
                  <a:srgbClr val="0000CC"/>
                </a:solidFill>
                <a:latin typeface="Consolas" pitchFamily="49" charset="0"/>
                <a:cs typeface="Consolas" pitchFamily="49" charset="0"/>
              </a:rPr>
              <a:t>	</a:t>
            </a:r>
            <a:r>
              <a:rPr lang="en-US" dirty="0" err="1">
                <a:solidFill>
                  <a:srgbClr val="0000CC"/>
                </a:solidFill>
                <a:latin typeface="Consolas" pitchFamily="49" charset="0"/>
                <a:cs typeface="Consolas" pitchFamily="49" charset="0"/>
              </a:rPr>
              <a:t>cout</a:t>
            </a:r>
            <a:r>
              <a:rPr lang="en-US" dirty="0">
                <a:solidFill>
                  <a:srgbClr val="0000CC"/>
                </a:solidFill>
                <a:latin typeface="Consolas" pitchFamily="49" charset="0"/>
                <a:cs typeface="Consolas" pitchFamily="49" charset="0"/>
              </a:rPr>
              <a:t> &lt;&lt; “^^^ Won’t compile!”; </a:t>
            </a:r>
            <a:endParaRPr lang="en-US" dirty="0">
              <a:solidFill>
                <a:srgbClr val="FF0000"/>
              </a:solidFill>
              <a:latin typeface="Consolas" pitchFamily="49" charset="0"/>
              <a:cs typeface="Consolas" pitchFamily="49" charset="0"/>
            </a:endParaRPr>
          </a:p>
        </p:txBody>
      </p:sp>
    </p:spTree>
    <p:extLst>
      <p:ext uri="{BB962C8B-B14F-4D97-AF65-F5344CB8AC3E}">
        <p14:creationId xmlns:p14="http://schemas.microsoft.com/office/powerpoint/2010/main" val="1781983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6"/>
          <p:cNvSpPr>
            <a:spLocks noChangeArrowheads="1"/>
          </p:cNvSpPr>
          <p:nvPr/>
        </p:nvSpPr>
        <p:spPr bwMode="auto">
          <a:xfrm>
            <a:off x="0" y="385763"/>
            <a:ext cx="5087938" cy="1519237"/>
          </a:xfrm>
          <a:prstGeom prst="rect">
            <a:avLst/>
          </a:prstGeom>
          <a:solidFill>
            <a:schemeClr val="bg1"/>
          </a:solidFill>
          <a:ln w="9525">
            <a:noFill/>
            <a:miter lim="800000"/>
            <a:headEnd/>
            <a:tailEnd/>
          </a:ln>
        </p:spPr>
        <p:txBody>
          <a:bodyPr wrap="none" anchor="ctr"/>
          <a:lstStyle/>
          <a:p>
            <a:endParaRPr lang="en-US"/>
          </a:p>
        </p:txBody>
      </p:sp>
      <p:pic>
        <p:nvPicPr>
          <p:cNvPr id="6" name="Picture 5">
            <a:extLst>
              <a:ext uri="{FF2B5EF4-FFF2-40B4-BE49-F238E27FC236}">
                <a16:creationId xmlns:a16="http://schemas.microsoft.com/office/drawing/2014/main" id="{5A5B7A5A-C579-2B35-D4CB-4618DC2ACCA6}"/>
              </a:ext>
            </a:extLst>
          </p:cNvPr>
          <p:cNvPicPr>
            <a:picLocks noChangeAspect="1"/>
          </p:cNvPicPr>
          <p:nvPr/>
        </p:nvPicPr>
        <p:blipFill>
          <a:blip r:embed="rId3"/>
          <a:stretch>
            <a:fillRect/>
          </a:stretch>
        </p:blipFill>
        <p:spPr>
          <a:xfrm>
            <a:off x="76200" y="0"/>
            <a:ext cx="6636967" cy="6858000"/>
          </a:xfrm>
          <a:prstGeom prst="rect">
            <a:avLst/>
          </a:prstGeom>
        </p:spPr>
      </p:pic>
      <p:sp>
        <p:nvSpPr>
          <p:cNvPr id="2" name="Rectangle 1">
            <a:extLst>
              <a:ext uri="{FF2B5EF4-FFF2-40B4-BE49-F238E27FC236}">
                <a16:creationId xmlns:a16="http://schemas.microsoft.com/office/drawing/2014/main" id="{D7F1CB73-5529-4A2C-B00F-162742BCBA7A}"/>
              </a:ext>
            </a:extLst>
          </p:cNvPr>
          <p:cNvSpPr/>
          <p:nvPr/>
        </p:nvSpPr>
        <p:spPr bwMode="auto">
          <a:xfrm>
            <a:off x="624068" y="5105400"/>
            <a:ext cx="7910332" cy="1447799"/>
          </a:xfrm>
          <a:prstGeom prst="rect">
            <a:avLst/>
          </a:prstGeom>
          <a:noFill/>
          <a:ln w="28575"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9" name="TextBox 8">
            <a:extLst>
              <a:ext uri="{FF2B5EF4-FFF2-40B4-BE49-F238E27FC236}">
                <a16:creationId xmlns:a16="http://schemas.microsoft.com/office/drawing/2014/main" id="{9F5A672B-5A8D-5872-F456-493053DC03DE}"/>
              </a:ext>
            </a:extLst>
          </p:cNvPr>
          <p:cNvSpPr txBox="1"/>
          <p:nvPr/>
        </p:nvSpPr>
        <p:spPr>
          <a:xfrm>
            <a:off x="4572000" y="3276600"/>
            <a:ext cx="4135438" cy="830997"/>
          </a:xfrm>
          <a:prstGeom prst="rect">
            <a:avLst/>
          </a:prstGeom>
          <a:noFill/>
          <a:ln>
            <a:solidFill>
              <a:schemeClr val="tx1"/>
            </a:solidFill>
          </a:ln>
        </p:spPr>
        <p:txBody>
          <a:bodyPr wrap="square" rtlCol="0">
            <a:spAutoFit/>
          </a:bodyPr>
          <a:lstStyle/>
          <a:p>
            <a:r>
              <a:rPr lang="en-US" dirty="0"/>
              <a:t>How you might compare two </a:t>
            </a:r>
            <a:r>
              <a:rPr lang="en-US" dirty="0" err="1"/>
              <a:t>DayOfYear</a:t>
            </a:r>
            <a:r>
              <a:rPr lang="en-US" dirty="0"/>
              <a:t> Objects</a:t>
            </a:r>
          </a:p>
        </p:txBody>
      </p:sp>
    </p:spTree>
    <p:extLst>
      <p:ext uri="{BB962C8B-B14F-4D97-AF65-F5344CB8AC3E}">
        <p14:creationId xmlns:p14="http://schemas.microsoft.com/office/powerpoint/2010/main" val="183226748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6"/>
          <p:cNvSpPr>
            <a:spLocks noChangeArrowheads="1"/>
          </p:cNvSpPr>
          <p:nvPr/>
        </p:nvSpPr>
        <p:spPr bwMode="auto">
          <a:xfrm>
            <a:off x="0" y="385763"/>
            <a:ext cx="5087938" cy="1519237"/>
          </a:xfrm>
          <a:prstGeom prst="rect">
            <a:avLst/>
          </a:prstGeom>
          <a:solidFill>
            <a:schemeClr val="bg1"/>
          </a:solidFill>
          <a:ln w="9525">
            <a:noFill/>
            <a:miter lim="800000"/>
            <a:headEnd/>
            <a:tailEnd/>
          </a:ln>
        </p:spPr>
        <p:txBody>
          <a:bodyPr wrap="none" anchor="ctr"/>
          <a:lstStyle/>
          <a:p>
            <a:endParaRPr lang="en-US"/>
          </a:p>
        </p:txBody>
      </p:sp>
      <p:pic>
        <p:nvPicPr>
          <p:cNvPr id="6" name="Picture 5">
            <a:extLst>
              <a:ext uri="{FF2B5EF4-FFF2-40B4-BE49-F238E27FC236}">
                <a16:creationId xmlns:a16="http://schemas.microsoft.com/office/drawing/2014/main" id="{5A5B7A5A-C579-2B35-D4CB-4618DC2ACCA6}"/>
              </a:ext>
            </a:extLst>
          </p:cNvPr>
          <p:cNvPicPr>
            <a:picLocks noChangeAspect="1"/>
          </p:cNvPicPr>
          <p:nvPr/>
        </p:nvPicPr>
        <p:blipFill>
          <a:blip r:embed="rId3"/>
          <a:stretch>
            <a:fillRect/>
          </a:stretch>
        </p:blipFill>
        <p:spPr>
          <a:xfrm>
            <a:off x="76200" y="0"/>
            <a:ext cx="6636967" cy="6858000"/>
          </a:xfrm>
          <a:prstGeom prst="rect">
            <a:avLst/>
          </a:prstGeom>
        </p:spPr>
      </p:pic>
      <p:sp>
        <p:nvSpPr>
          <p:cNvPr id="2" name="Rectangle 1">
            <a:extLst>
              <a:ext uri="{FF2B5EF4-FFF2-40B4-BE49-F238E27FC236}">
                <a16:creationId xmlns:a16="http://schemas.microsoft.com/office/drawing/2014/main" id="{D7F1CB73-5529-4A2C-B00F-162742BCBA7A}"/>
              </a:ext>
            </a:extLst>
          </p:cNvPr>
          <p:cNvSpPr/>
          <p:nvPr/>
        </p:nvSpPr>
        <p:spPr bwMode="auto">
          <a:xfrm>
            <a:off x="624068" y="5105400"/>
            <a:ext cx="7910332" cy="1447799"/>
          </a:xfrm>
          <a:prstGeom prst="rect">
            <a:avLst/>
          </a:prstGeom>
          <a:noFill/>
          <a:ln w="28575"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9" name="TextBox 8">
            <a:extLst>
              <a:ext uri="{FF2B5EF4-FFF2-40B4-BE49-F238E27FC236}">
                <a16:creationId xmlns:a16="http://schemas.microsoft.com/office/drawing/2014/main" id="{9F5A672B-5A8D-5872-F456-493053DC03DE}"/>
              </a:ext>
            </a:extLst>
          </p:cNvPr>
          <p:cNvSpPr txBox="1"/>
          <p:nvPr/>
        </p:nvSpPr>
        <p:spPr>
          <a:xfrm>
            <a:off x="4343400" y="3276600"/>
            <a:ext cx="4724400" cy="1200329"/>
          </a:xfrm>
          <a:prstGeom prst="rect">
            <a:avLst/>
          </a:prstGeom>
          <a:noFill/>
          <a:ln>
            <a:solidFill>
              <a:schemeClr val="tx1"/>
            </a:solidFill>
          </a:ln>
        </p:spPr>
        <p:txBody>
          <a:bodyPr wrap="square" rtlCol="0">
            <a:spAutoFit/>
          </a:bodyPr>
          <a:lstStyle/>
          <a:p>
            <a:r>
              <a:rPr lang="en-US" dirty="0"/>
              <a:t>== testing  is pretty common </a:t>
            </a:r>
            <a:br>
              <a:rPr lang="en-US" dirty="0"/>
            </a:br>
            <a:r>
              <a:rPr lang="en-US" dirty="0"/>
              <a:t>let’s make a member function INSIDE our class to do this</a:t>
            </a:r>
          </a:p>
        </p:txBody>
      </p:sp>
    </p:spTree>
    <p:extLst>
      <p:ext uri="{BB962C8B-B14F-4D97-AF65-F5344CB8AC3E}">
        <p14:creationId xmlns:p14="http://schemas.microsoft.com/office/powerpoint/2010/main" val="341436702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6"/>
          <p:cNvSpPr>
            <a:spLocks noChangeArrowheads="1"/>
          </p:cNvSpPr>
          <p:nvPr/>
        </p:nvSpPr>
        <p:spPr bwMode="auto">
          <a:xfrm>
            <a:off x="0" y="385763"/>
            <a:ext cx="5087938" cy="1519237"/>
          </a:xfrm>
          <a:prstGeom prst="rect">
            <a:avLst/>
          </a:prstGeom>
          <a:solidFill>
            <a:schemeClr val="bg1"/>
          </a:solidFill>
          <a:ln w="9525">
            <a:noFill/>
            <a:miter lim="800000"/>
            <a:headEnd/>
            <a:tailEnd/>
          </a:ln>
        </p:spPr>
        <p:txBody>
          <a:bodyPr wrap="none" anchor="ctr"/>
          <a:lstStyle/>
          <a:p>
            <a:endParaRPr lang="en-US"/>
          </a:p>
        </p:txBody>
      </p:sp>
      <p:pic>
        <p:nvPicPr>
          <p:cNvPr id="6" name="Picture 5">
            <a:extLst>
              <a:ext uri="{FF2B5EF4-FFF2-40B4-BE49-F238E27FC236}">
                <a16:creationId xmlns:a16="http://schemas.microsoft.com/office/drawing/2014/main" id="{5A5B7A5A-C579-2B35-D4CB-4618DC2ACCA6}"/>
              </a:ext>
            </a:extLst>
          </p:cNvPr>
          <p:cNvPicPr>
            <a:picLocks noChangeAspect="1"/>
          </p:cNvPicPr>
          <p:nvPr/>
        </p:nvPicPr>
        <p:blipFill>
          <a:blip r:embed="rId3"/>
          <a:stretch>
            <a:fillRect/>
          </a:stretch>
        </p:blipFill>
        <p:spPr>
          <a:xfrm>
            <a:off x="76200" y="0"/>
            <a:ext cx="6636967" cy="6858000"/>
          </a:xfrm>
          <a:prstGeom prst="rect">
            <a:avLst/>
          </a:prstGeom>
        </p:spPr>
      </p:pic>
      <p:sp>
        <p:nvSpPr>
          <p:cNvPr id="2" name="Rectangle 1">
            <a:extLst>
              <a:ext uri="{FF2B5EF4-FFF2-40B4-BE49-F238E27FC236}">
                <a16:creationId xmlns:a16="http://schemas.microsoft.com/office/drawing/2014/main" id="{D7F1CB73-5529-4A2C-B00F-162742BCBA7A}"/>
              </a:ext>
            </a:extLst>
          </p:cNvPr>
          <p:cNvSpPr/>
          <p:nvPr/>
        </p:nvSpPr>
        <p:spPr bwMode="auto">
          <a:xfrm>
            <a:off x="624068" y="5105400"/>
            <a:ext cx="7910332" cy="1447799"/>
          </a:xfrm>
          <a:prstGeom prst="rect">
            <a:avLst/>
          </a:prstGeom>
          <a:noFill/>
          <a:ln w="28575"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9" name="TextBox 8">
            <a:extLst>
              <a:ext uri="{FF2B5EF4-FFF2-40B4-BE49-F238E27FC236}">
                <a16:creationId xmlns:a16="http://schemas.microsoft.com/office/drawing/2014/main" id="{9F5A672B-5A8D-5872-F456-493053DC03DE}"/>
              </a:ext>
            </a:extLst>
          </p:cNvPr>
          <p:cNvSpPr txBox="1"/>
          <p:nvPr/>
        </p:nvSpPr>
        <p:spPr>
          <a:xfrm>
            <a:off x="5087938" y="214520"/>
            <a:ext cx="3829321" cy="830997"/>
          </a:xfrm>
          <a:prstGeom prst="rect">
            <a:avLst/>
          </a:prstGeom>
          <a:noFill/>
          <a:ln>
            <a:solidFill>
              <a:schemeClr val="tx1"/>
            </a:solidFill>
          </a:ln>
        </p:spPr>
        <p:txBody>
          <a:bodyPr wrap="square" rtlCol="0">
            <a:spAutoFit/>
          </a:bodyPr>
          <a:lstStyle/>
          <a:p>
            <a:r>
              <a:rPr lang="en-US" dirty="0"/>
              <a:t>Let’s call it:   </a:t>
            </a:r>
            <a:r>
              <a:rPr lang="en-US" dirty="0" err="1"/>
              <a:t>isEqualTo</a:t>
            </a:r>
            <a:r>
              <a:rPr lang="en-US" dirty="0"/>
              <a:t>(  )</a:t>
            </a:r>
          </a:p>
          <a:p>
            <a:r>
              <a:rPr lang="en-US" dirty="0"/>
              <a:t>Return value?</a:t>
            </a:r>
          </a:p>
        </p:txBody>
      </p:sp>
      <p:sp>
        <p:nvSpPr>
          <p:cNvPr id="3" name="TextBox 2">
            <a:extLst>
              <a:ext uri="{FF2B5EF4-FFF2-40B4-BE49-F238E27FC236}">
                <a16:creationId xmlns:a16="http://schemas.microsoft.com/office/drawing/2014/main" id="{D9F1E40D-041F-1DDC-011F-C18AF3CCCEE9}"/>
              </a:ext>
            </a:extLst>
          </p:cNvPr>
          <p:cNvSpPr txBox="1"/>
          <p:nvPr/>
        </p:nvSpPr>
        <p:spPr>
          <a:xfrm>
            <a:off x="5512486" y="2091035"/>
            <a:ext cx="3479114" cy="1569660"/>
          </a:xfrm>
          <a:prstGeom prst="rect">
            <a:avLst/>
          </a:prstGeom>
          <a:noFill/>
          <a:ln>
            <a:solidFill>
              <a:schemeClr val="tx1"/>
            </a:solidFill>
          </a:ln>
        </p:spPr>
        <p:txBody>
          <a:bodyPr wrap="square" rtlCol="0">
            <a:spAutoFit/>
          </a:bodyPr>
          <a:lstStyle/>
          <a:p>
            <a:r>
              <a:rPr lang="en-US" dirty="0"/>
              <a:t>Where should it go?</a:t>
            </a:r>
          </a:p>
          <a:p>
            <a:r>
              <a:rPr lang="en-US" dirty="0"/>
              <a:t>public or private?</a:t>
            </a:r>
          </a:p>
          <a:p>
            <a:endParaRPr lang="en-US" dirty="0"/>
          </a:p>
          <a:p>
            <a:r>
              <a:rPr lang="en-US" dirty="0"/>
              <a:t>Why?</a:t>
            </a:r>
          </a:p>
        </p:txBody>
      </p:sp>
    </p:spTree>
    <p:extLst>
      <p:ext uri="{BB962C8B-B14F-4D97-AF65-F5344CB8AC3E}">
        <p14:creationId xmlns:p14="http://schemas.microsoft.com/office/powerpoint/2010/main" val="80680607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6"/>
          <p:cNvSpPr>
            <a:spLocks noChangeArrowheads="1"/>
          </p:cNvSpPr>
          <p:nvPr/>
        </p:nvSpPr>
        <p:spPr bwMode="auto">
          <a:xfrm>
            <a:off x="0" y="385763"/>
            <a:ext cx="5087938" cy="1519237"/>
          </a:xfrm>
          <a:prstGeom prst="rect">
            <a:avLst/>
          </a:prstGeom>
          <a:solidFill>
            <a:schemeClr val="bg1"/>
          </a:solidFill>
          <a:ln w="9525">
            <a:noFill/>
            <a:miter lim="800000"/>
            <a:headEnd/>
            <a:tailEnd/>
          </a:ln>
        </p:spPr>
        <p:txBody>
          <a:bodyPr wrap="none" anchor="ctr"/>
          <a:lstStyle/>
          <a:p>
            <a:endParaRPr lang="en-US"/>
          </a:p>
        </p:txBody>
      </p:sp>
      <p:sp>
        <p:nvSpPr>
          <p:cNvPr id="9" name="TextBox 8">
            <a:extLst>
              <a:ext uri="{FF2B5EF4-FFF2-40B4-BE49-F238E27FC236}">
                <a16:creationId xmlns:a16="http://schemas.microsoft.com/office/drawing/2014/main" id="{9F5A672B-5A8D-5872-F456-493053DC03DE}"/>
              </a:ext>
            </a:extLst>
          </p:cNvPr>
          <p:cNvSpPr txBox="1"/>
          <p:nvPr/>
        </p:nvSpPr>
        <p:spPr>
          <a:xfrm>
            <a:off x="1181100" y="6027003"/>
            <a:ext cx="6781800" cy="461665"/>
          </a:xfrm>
          <a:prstGeom prst="rect">
            <a:avLst/>
          </a:prstGeom>
          <a:noFill/>
          <a:ln>
            <a:solidFill>
              <a:schemeClr val="tx1"/>
            </a:solidFill>
          </a:ln>
        </p:spPr>
        <p:txBody>
          <a:bodyPr wrap="square" rtlCol="0">
            <a:spAutoFit/>
          </a:bodyPr>
          <a:lstStyle/>
          <a:p>
            <a:r>
              <a:rPr lang="en-US" dirty="0"/>
              <a:t>We can pass an object as a parameter!</a:t>
            </a:r>
          </a:p>
        </p:txBody>
      </p:sp>
      <p:sp>
        <p:nvSpPr>
          <p:cNvPr id="4" name="Title 3">
            <a:extLst>
              <a:ext uri="{FF2B5EF4-FFF2-40B4-BE49-F238E27FC236}">
                <a16:creationId xmlns:a16="http://schemas.microsoft.com/office/drawing/2014/main" id="{D53840A8-97BC-B9E4-B474-6AA569899265}"/>
              </a:ext>
            </a:extLst>
          </p:cNvPr>
          <p:cNvSpPr>
            <a:spLocks noGrp="1"/>
          </p:cNvSpPr>
          <p:nvPr>
            <p:ph type="title"/>
          </p:nvPr>
        </p:nvSpPr>
        <p:spPr/>
        <p:txBody>
          <a:bodyPr/>
          <a:lstStyle/>
          <a:p>
            <a:r>
              <a:rPr lang="en-US" dirty="0"/>
              <a:t>So how can we write this …. properly?</a:t>
            </a:r>
          </a:p>
        </p:txBody>
      </p:sp>
      <p:sp>
        <p:nvSpPr>
          <p:cNvPr id="5" name="Content Placeholder 4">
            <a:extLst>
              <a:ext uri="{FF2B5EF4-FFF2-40B4-BE49-F238E27FC236}">
                <a16:creationId xmlns:a16="http://schemas.microsoft.com/office/drawing/2014/main" id="{3CBACA54-4604-DFA5-B6FE-87AEAB81E22C}"/>
              </a:ext>
            </a:extLst>
          </p:cNvPr>
          <p:cNvSpPr>
            <a:spLocks noGrp="1"/>
          </p:cNvSpPr>
          <p:nvPr>
            <p:ph idx="1"/>
          </p:nvPr>
        </p:nvSpPr>
        <p:spPr/>
        <p:txBody>
          <a:bodyPr/>
          <a:lstStyle/>
          <a:p>
            <a:pPr marL="0" indent="0">
              <a:buNone/>
            </a:pPr>
            <a:r>
              <a:rPr lang="en-US" dirty="0"/>
              <a:t>We want to say:    if (   today == birthday )..</a:t>
            </a:r>
          </a:p>
          <a:p>
            <a:pPr marL="0" indent="0">
              <a:buNone/>
            </a:pPr>
            <a:endParaRPr lang="en-US" sz="1600" dirty="0"/>
          </a:p>
          <a:p>
            <a:pPr marL="0" indent="0">
              <a:buNone/>
            </a:pPr>
            <a:r>
              <a:rPr lang="en-US" dirty="0"/>
              <a:t>It might be called like this:</a:t>
            </a:r>
          </a:p>
          <a:p>
            <a:pPr marL="0" indent="0">
              <a:buNone/>
            </a:pPr>
            <a:r>
              <a:rPr lang="en-US" dirty="0"/>
              <a:t>	if ( </a:t>
            </a:r>
            <a:r>
              <a:rPr lang="en-US" dirty="0" err="1"/>
              <a:t>today.isEqualTo</a:t>
            </a:r>
            <a:r>
              <a:rPr lang="en-US" dirty="0"/>
              <a:t>(      </a:t>
            </a:r>
            <a:r>
              <a:rPr lang="en-US" dirty="0">
                <a:solidFill>
                  <a:srgbClr val="FF0000"/>
                </a:solidFill>
              </a:rPr>
              <a:t>?</a:t>
            </a:r>
            <a:r>
              <a:rPr lang="en-US" dirty="0"/>
              <a:t>        )  )</a:t>
            </a:r>
          </a:p>
          <a:p>
            <a:pPr marL="0" indent="0">
              <a:buNone/>
            </a:pPr>
            <a:endParaRPr lang="en-US" sz="1600" dirty="0"/>
          </a:p>
          <a:p>
            <a:pPr marL="0" indent="0">
              <a:buNone/>
            </a:pPr>
            <a:r>
              <a:rPr lang="en-US" dirty="0"/>
              <a:t>And the declaration: </a:t>
            </a:r>
          </a:p>
          <a:p>
            <a:pPr marL="0" indent="0">
              <a:buNone/>
            </a:pPr>
            <a:endParaRPr lang="en-US" sz="1600" dirty="0"/>
          </a:p>
          <a:p>
            <a:pPr marL="0" indent="0">
              <a:buNone/>
            </a:pPr>
            <a:r>
              <a:rPr lang="en-US" dirty="0"/>
              <a:t>	bool </a:t>
            </a:r>
            <a:r>
              <a:rPr lang="en-US" dirty="0" err="1"/>
              <a:t>isEqualTo</a:t>
            </a:r>
            <a:r>
              <a:rPr lang="en-US" dirty="0"/>
              <a:t>(			) ; </a:t>
            </a:r>
          </a:p>
          <a:p>
            <a:pPr marL="0" indent="0">
              <a:buNone/>
            </a:pPr>
            <a:r>
              <a:rPr lang="en-US" dirty="0"/>
              <a:t>			// so, what is the parameter?</a:t>
            </a:r>
          </a:p>
        </p:txBody>
      </p:sp>
    </p:spTree>
    <p:extLst>
      <p:ext uri="{BB962C8B-B14F-4D97-AF65-F5344CB8AC3E}">
        <p14:creationId xmlns:p14="http://schemas.microsoft.com/office/powerpoint/2010/main" val="147263134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prstGeom prst="rect">
            <a:avLst/>
          </a:prstGeom>
        </p:spPr>
        <p:txBody>
          <a:bodyPr spcFirstLastPara="1" vert="horz" wrap="square" lIns="91425" tIns="45700" rIns="91425" bIns="45700" numCol="1" anchor="t" anchorCtr="0" compatLnSpc="1">
            <a:prstTxWarp prst="textNoShape">
              <a:avLst/>
            </a:prstTxWarp>
            <a:noAutofit/>
          </a:bodyPr>
          <a:lstStyle/>
          <a:p>
            <a:r>
              <a:rPr lang="en" dirty="0"/>
              <a:t>Useful for Defining Pointer Types</a:t>
            </a:r>
            <a:endParaRPr dirty="0"/>
          </a:p>
        </p:txBody>
      </p:sp>
      <p:sp>
        <p:nvSpPr>
          <p:cNvPr id="179" name="Google Shape;179;p31"/>
          <p:cNvSpPr txBox="1">
            <a:spLocks noGrp="1"/>
          </p:cNvSpPr>
          <p:nvPr>
            <p:ph idx="1"/>
          </p:nvPr>
        </p:nvSpPr>
        <p:spPr>
          <a:prstGeom prst="rect">
            <a:avLst/>
          </a:prstGeom>
        </p:spPr>
        <p:txBody>
          <a:bodyPr spcFirstLastPara="1" vert="horz" wrap="square" lIns="91425" tIns="9125" rIns="91425" bIns="9125" numCol="1" anchor="t" anchorCtr="0" compatLnSpc="1">
            <a:prstTxWarp prst="textNoShape">
              <a:avLst/>
            </a:prstTxWarp>
            <a:noAutofit/>
          </a:bodyPr>
          <a:lstStyle/>
          <a:p>
            <a:pPr marL="342900" indent="-342900">
              <a:spcBef>
                <a:spcPct val="20000"/>
              </a:spcBef>
              <a:spcAft>
                <a:spcPct val="0"/>
              </a:spcAft>
              <a:buSzPct val="60000"/>
              <a:buFont typeface="Wingdings" pitchFamily="2" charset="2"/>
              <a:buChar char="q"/>
            </a:pPr>
            <a:r>
              <a:rPr lang="en" dirty="0"/>
              <a:t>Let’s define a pointer type:</a:t>
            </a:r>
            <a:endParaRPr dirty="0"/>
          </a:p>
          <a:p>
            <a:pPr marL="457200" lvl="1" indent="0">
              <a:buNone/>
            </a:pPr>
            <a:r>
              <a:rPr lang="en" b="1" dirty="0">
                <a:latin typeface="Courier New"/>
                <a:ea typeface="Courier New"/>
                <a:cs typeface="Courier New"/>
                <a:sym typeface="Courier New"/>
              </a:rPr>
              <a:t>typedef int* IntPtr;</a:t>
            </a:r>
            <a:endParaRPr b="1" dirty="0">
              <a:latin typeface="Courier New"/>
              <a:ea typeface="Courier New"/>
              <a:cs typeface="Courier New"/>
              <a:sym typeface="Courier New"/>
            </a:endParaRPr>
          </a:p>
          <a:p>
            <a:endParaRPr lang="en" dirty="0"/>
          </a:p>
          <a:p>
            <a:r>
              <a:rPr lang="en" dirty="0"/>
              <a:t>Previously:</a:t>
            </a:r>
          </a:p>
          <a:p>
            <a:pPr marL="400050" lvl="1" indent="0">
              <a:buNone/>
            </a:pPr>
            <a:r>
              <a:rPr lang="en-US" b="1" dirty="0" err="1">
                <a:latin typeface="Courier New"/>
                <a:cs typeface="Courier New"/>
              </a:rPr>
              <a:t>i</a:t>
            </a:r>
            <a:r>
              <a:rPr lang="en" b="1" dirty="0">
                <a:latin typeface="Courier New"/>
                <a:cs typeface="Courier New"/>
              </a:rPr>
              <a:t>nt * p;</a:t>
            </a:r>
          </a:p>
          <a:p>
            <a:endParaRPr lang="en" dirty="0"/>
          </a:p>
          <a:p>
            <a:r>
              <a:rPr lang="en" dirty="0"/>
              <a:t>Now:</a:t>
            </a:r>
          </a:p>
          <a:p>
            <a:pPr marL="400050" lvl="1" indent="0">
              <a:buNone/>
            </a:pPr>
            <a:r>
              <a:rPr lang="en" b="1" dirty="0">
                <a:latin typeface="Courier New"/>
                <a:cs typeface="Courier New"/>
              </a:rPr>
              <a:t>IntPtr p;</a:t>
            </a:r>
          </a:p>
        </p:txBody>
      </p:sp>
      <p:sp>
        <p:nvSpPr>
          <p:cNvPr id="2" name="Slide Number Placeholder 1">
            <a:extLst>
              <a:ext uri="{FF2B5EF4-FFF2-40B4-BE49-F238E27FC236}">
                <a16:creationId xmlns:a16="http://schemas.microsoft.com/office/drawing/2014/main" id="{261D5C95-B980-A23E-C000-CCAF19D7A40D}"/>
              </a:ext>
            </a:extLst>
          </p:cNvPr>
          <p:cNvSpPr>
            <a:spLocks noGrp="1"/>
          </p:cNvSpPr>
          <p:nvPr>
            <p:ph type="sldNum" idx="4294967295"/>
          </p:nvPr>
        </p:nvSpPr>
        <p:spPr>
          <a:xfrm>
            <a:off x="8594725" y="4689475"/>
            <a:ext cx="549275" cy="39211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1pPr>
            <a:lvl2pPr marR="0" lvl="1"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2pPr>
            <a:lvl3pPr marR="0" lvl="2"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3pPr>
            <a:lvl4pPr marR="0" lvl="3"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4pPr>
            <a:lvl5pPr marR="0" lvl="4"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5pPr>
            <a:lvl6pPr marR="0" lvl="5"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6pPr>
            <a:lvl7pPr marR="0" lvl="6"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7pPr>
            <a:lvl8pPr marR="0" lvl="7"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8pPr>
            <a:lvl9pPr marR="0" lvl="8"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9pPr>
          </a:lstStyle>
          <a:p>
            <a:pPr algn="r">
              <a:spcBef>
                <a:spcPts val="0"/>
              </a:spcBef>
              <a:spcAft>
                <a:spcPts val="0"/>
              </a:spcAft>
            </a:pPr>
            <a:fld id="{00000000-1234-1234-1234-123412341234}" type="slidenum">
              <a:rPr lang="en" smtClean="0"/>
              <a:pPr algn="r">
                <a:spcBef>
                  <a:spcPts val="0"/>
                </a:spcBef>
                <a:spcAft>
                  <a:spcPts val="0"/>
                </a:spcAft>
              </a:pPr>
              <a:t>4</a:t>
            </a:fld>
            <a:endParaRPr lang="en"/>
          </a:p>
        </p:txBody>
      </p:sp>
    </p:spTree>
    <p:extLst>
      <p:ext uri="{BB962C8B-B14F-4D97-AF65-F5344CB8AC3E}">
        <p14:creationId xmlns:p14="http://schemas.microsoft.com/office/powerpoint/2010/main" val="9571982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9">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6"/>
          <p:cNvSpPr>
            <a:spLocks noChangeArrowheads="1"/>
          </p:cNvSpPr>
          <p:nvPr/>
        </p:nvSpPr>
        <p:spPr bwMode="auto">
          <a:xfrm>
            <a:off x="0" y="385763"/>
            <a:ext cx="5087938" cy="1519237"/>
          </a:xfrm>
          <a:prstGeom prst="rect">
            <a:avLst/>
          </a:prstGeom>
          <a:solidFill>
            <a:schemeClr val="bg1"/>
          </a:solidFill>
          <a:ln w="9525">
            <a:noFill/>
            <a:miter lim="800000"/>
            <a:headEnd/>
            <a:tailEnd/>
          </a:ln>
        </p:spPr>
        <p:txBody>
          <a:bodyPr wrap="none" anchor="ctr"/>
          <a:lstStyle/>
          <a:p>
            <a:endParaRPr lang="en-US"/>
          </a:p>
        </p:txBody>
      </p:sp>
      <p:sp>
        <p:nvSpPr>
          <p:cNvPr id="4" name="Title 3">
            <a:extLst>
              <a:ext uri="{FF2B5EF4-FFF2-40B4-BE49-F238E27FC236}">
                <a16:creationId xmlns:a16="http://schemas.microsoft.com/office/drawing/2014/main" id="{D53840A8-97BC-B9E4-B474-6AA569899265}"/>
              </a:ext>
            </a:extLst>
          </p:cNvPr>
          <p:cNvSpPr>
            <a:spLocks noGrp="1"/>
          </p:cNvSpPr>
          <p:nvPr>
            <p:ph type="title"/>
          </p:nvPr>
        </p:nvSpPr>
        <p:spPr/>
        <p:txBody>
          <a:bodyPr/>
          <a:lstStyle/>
          <a:p>
            <a:r>
              <a:rPr lang="en-US" dirty="0"/>
              <a:t>So how can we write this…. properly?</a:t>
            </a:r>
          </a:p>
        </p:txBody>
      </p:sp>
      <p:sp>
        <p:nvSpPr>
          <p:cNvPr id="5" name="Content Placeholder 4">
            <a:extLst>
              <a:ext uri="{FF2B5EF4-FFF2-40B4-BE49-F238E27FC236}">
                <a16:creationId xmlns:a16="http://schemas.microsoft.com/office/drawing/2014/main" id="{3CBACA54-4604-DFA5-B6FE-87AEAB81E22C}"/>
              </a:ext>
            </a:extLst>
          </p:cNvPr>
          <p:cNvSpPr>
            <a:spLocks noGrp="1"/>
          </p:cNvSpPr>
          <p:nvPr>
            <p:ph idx="1"/>
          </p:nvPr>
        </p:nvSpPr>
        <p:spPr/>
        <p:txBody>
          <a:bodyPr/>
          <a:lstStyle/>
          <a:p>
            <a:pPr marL="0" indent="0">
              <a:buNone/>
            </a:pPr>
            <a:r>
              <a:rPr lang="en-US" dirty="0"/>
              <a:t>We want to say:    if (   today == birthday )..</a:t>
            </a:r>
          </a:p>
          <a:p>
            <a:pPr marL="0" indent="0">
              <a:buNone/>
            </a:pPr>
            <a:endParaRPr lang="en-US" sz="1600" dirty="0"/>
          </a:p>
          <a:p>
            <a:pPr marL="0" indent="0">
              <a:buNone/>
            </a:pPr>
            <a:r>
              <a:rPr lang="en-US" dirty="0"/>
              <a:t>It will be called by:</a:t>
            </a:r>
          </a:p>
          <a:p>
            <a:pPr marL="0" indent="0">
              <a:buNone/>
            </a:pPr>
            <a:r>
              <a:rPr lang="en-US" dirty="0"/>
              <a:t>	if ( </a:t>
            </a:r>
            <a:r>
              <a:rPr lang="en-US" dirty="0" err="1"/>
              <a:t>today.isEqualTo</a:t>
            </a:r>
            <a:r>
              <a:rPr lang="en-US" dirty="0"/>
              <a:t>( birthday) )…</a:t>
            </a:r>
          </a:p>
          <a:p>
            <a:pPr marL="0" indent="0">
              <a:buNone/>
            </a:pPr>
            <a:endParaRPr lang="en-US" sz="1600" dirty="0"/>
          </a:p>
          <a:p>
            <a:pPr marL="0" indent="0">
              <a:buNone/>
            </a:pPr>
            <a:r>
              <a:rPr lang="en-US" dirty="0"/>
              <a:t>And the declaration: </a:t>
            </a:r>
          </a:p>
          <a:p>
            <a:pPr marL="0" indent="0">
              <a:buNone/>
            </a:pPr>
            <a:endParaRPr lang="en-US" sz="1600" dirty="0"/>
          </a:p>
          <a:p>
            <a:pPr marL="0" indent="0">
              <a:buNone/>
            </a:pPr>
            <a:r>
              <a:rPr lang="en-US" dirty="0"/>
              <a:t>	bool </a:t>
            </a:r>
            <a:r>
              <a:rPr lang="en-US" dirty="0" err="1"/>
              <a:t>isEqualTo</a:t>
            </a:r>
            <a:r>
              <a:rPr lang="en-US" dirty="0"/>
              <a:t>(</a:t>
            </a:r>
            <a:r>
              <a:rPr lang="en-US" dirty="0" err="1"/>
              <a:t>DayOfYear</a:t>
            </a:r>
            <a:r>
              <a:rPr lang="en-US" dirty="0"/>
              <a:t> </a:t>
            </a:r>
            <a:r>
              <a:rPr lang="en-US" dirty="0" err="1"/>
              <a:t>doy</a:t>
            </a:r>
            <a:r>
              <a:rPr lang="en-US" dirty="0"/>
              <a:t> ) ; </a:t>
            </a:r>
          </a:p>
          <a:p>
            <a:pPr marL="0" indent="0">
              <a:buNone/>
            </a:pPr>
            <a:r>
              <a:rPr lang="en-US" dirty="0"/>
              <a:t>		</a:t>
            </a:r>
          </a:p>
          <a:p>
            <a:pPr marL="0" indent="0">
              <a:buNone/>
            </a:pPr>
            <a:r>
              <a:rPr lang="en-US" dirty="0"/>
              <a:t>How can we write the code?	</a:t>
            </a:r>
          </a:p>
        </p:txBody>
      </p:sp>
    </p:spTree>
    <p:extLst>
      <p:ext uri="{BB962C8B-B14F-4D97-AF65-F5344CB8AC3E}">
        <p14:creationId xmlns:p14="http://schemas.microsoft.com/office/powerpoint/2010/main" val="131144144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97FEE-F52C-45B7-A4CB-7FD28ABECFEA}"/>
              </a:ext>
            </a:extLst>
          </p:cNvPr>
          <p:cNvSpPr>
            <a:spLocks noGrp="1"/>
          </p:cNvSpPr>
          <p:nvPr>
            <p:ph type="title"/>
          </p:nvPr>
        </p:nvSpPr>
        <p:spPr/>
        <p:txBody>
          <a:bodyPr/>
          <a:lstStyle/>
          <a:p>
            <a:r>
              <a:rPr lang="en-US" dirty="0">
                <a:solidFill>
                  <a:srgbClr val="0033CC"/>
                </a:solidFill>
              </a:rPr>
              <a:t>Define </a:t>
            </a:r>
            <a:r>
              <a:rPr lang="en-US" dirty="0" err="1">
                <a:solidFill>
                  <a:srgbClr val="0033CC"/>
                </a:solidFill>
              </a:rPr>
              <a:t>isEqualTo</a:t>
            </a:r>
            <a:r>
              <a:rPr lang="en-US" dirty="0">
                <a:solidFill>
                  <a:srgbClr val="0033CC"/>
                </a:solidFill>
              </a:rPr>
              <a:t> for </a:t>
            </a:r>
            <a:r>
              <a:rPr lang="en-US" dirty="0" err="1">
                <a:solidFill>
                  <a:srgbClr val="0033CC"/>
                </a:solidFill>
              </a:rPr>
              <a:t>DayOfYear</a:t>
            </a:r>
            <a:r>
              <a:rPr lang="en-US" dirty="0">
                <a:solidFill>
                  <a:srgbClr val="0033CC"/>
                </a:solidFill>
              </a:rPr>
              <a:t> class</a:t>
            </a:r>
          </a:p>
        </p:txBody>
      </p:sp>
      <p:sp>
        <p:nvSpPr>
          <p:cNvPr id="3" name="Content Placeholder 2">
            <a:extLst>
              <a:ext uri="{FF2B5EF4-FFF2-40B4-BE49-F238E27FC236}">
                <a16:creationId xmlns:a16="http://schemas.microsoft.com/office/drawing/2014/main" id="{07990A12-6874-4855-94E9-ED05324688D0}"/>
              </a:ext>
            </a:extLst>
          </p:cNvPr>
          <p:cNvSpPr>
            <a:spLocks noGrp="1"/>
          </p:cNvSpPr>
          <p:nvPr>
            <p:ph idx="1"/>
          </p:nvPr>
        </p:nvSpPr>
        <p:spPr/>
        <p:txBody>
          <a:bodyPr/>
          <a:lstStyle/>
          <a:p>
            <a:pPr marL="0" indent="0">
              <a:buNone/>
            </a:pPr>
            <a:r>
              <a:rPr lang="en-US" sz="2400" dirty="0">
                <a:latin typeface="Consolas" panose="020B0609020204030204" pitchFamily="49" charset="0"/>
              </a:rPr>
              <a:t> Code?</a:t>
            </a:r>
          </a:p>
        </p:txBody>
      </p:sp>
    </p:spTree>
    <p:extLst>
      <p:ext uri="{BB962C8B-B14F-4D97-AF65-F5344CB8AC3E}">
        <p14:creationId xmlns:p14="http://schemas.microsoft.com/office/powerpoint/2010/main" val="4257985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2EF61-FF31-4F98-899C-0ECB985D0876}"/>
              </a:ext>
            </a:extLst>
          </p:cNvPr>
          <p:cNvSpPr>
            <a:spLocks noGrp="1"/>
          </p:cNvSpPr>
          <p:nvPr>
            <p:ph type="title"/>
          </p:nvPr>
        </p:nvSpPr>
        <p:spPr/>
        <p:txBody>
          <a:bodyPr/>
          <a:lstStyle/>
          <a:p>
            <a:r>
              <a:rPr lang="en-US" dirty="0"/>
              <a:t> bool </a:t>
            </a:r>
            <a:r>
              <a:rPr lang="en-US" dirty="0" err="1"/>
              <a:t>isEqualTo</a:t>
            </a:r>
            <a:r>
              <a:rPr lang="en-US" dirty="0"/>
              <a:t> method </a:t>
            </a:r>
            <a:br>
              <a:rPr lang="en-US" dirty="0"/>
            </a:br>
            <a:r>
              <a:rPr lang="en-US" dirty="0">
                <a:solidFill>
                  <a:srgbClr val="0000FF"/>
                </a:solidFill>
              </a:rPr>
              <a:t>DON’T FORGET TO SCOPE IT! (::)</a:t>
            </a:r>
          </a:p>
        </p:txBody>
      </p:sp>
      <p:sp>
        <p:nvSpPr>
          <p:cNvPr id="3" name="Content Placeholder 2">
            <a:extLst>
              <a:ext uri="{FF2B5EF4-FFF2-40B4-BE49-F238E27FC236}">
                <a16:creationId xmlns:a16="http://schemas.microsoft.com/office/drawing/2014/main" id="{2DD5A9D4-B359-4A49-9F07-E58826675A15}"/>
              </a:ext>
            </a:extLst>
          </p:cNvPr>
          <p:cNvSpPr>
            <a:spLocks noGrp="1"/>
          </p:cNvSpPr>
          <p:nvPr>
            <p:ph idx="1"/>
          </p:nvPr>
        </p:nvSpPr>
        <p:spPr/>
        <p:txBody>
          <a:bodyPr/>
          <a:lstStyle/>
          <a:p>
            <a:pPr marL="0" indent="0">
              <a:buNone/>
            </a:pPr>
            <a:r>
              <a:rPr lang="en-US" dirty="0"/>
              <a:t>bool </a:t>
            </a:r>
            <a:r>
              <a:rPr lang="en-US" dirty="0" err="1">
                <a:solidFill>
                  <a:srgbClr val="0000FF"/>
                </a:solidFill>
              </a:rPr>
              <a:t>DayOfYear</a:t>
            </a:r>
            <a:r>
              <a:rPr lang="en-US" dirty="0">
                <a:solidFill>
                  <a:srgbClr val="0000FF"/>
                </a:solidFill>
              </a:rPr>
              <a:t>::</a:t>
            </a:r>
            <a:r>
              <a:rPr lang="en-US" dirty="0" err="1"/>
              <a:t>isEqualTo</a:t>
            </a:r>
            <a:r>
              <a:rPr lang="en-US" dirty="0"/>
              <a:t>(</a:t>
            </a:r>
            <a:r>
              <a:rPr lang="en-US" dirty="0" err="1"/>
              <a:t>DayOfYear</a:t>
            </a:r>
            <a:r>
              <a:rPr lang="en-US" dirty="0"/>
              <a:t> </a:t>
            </a:r>
            <a:r>
              <a:rPr lang="en-US" dirty="0" err="1"/>
              <a:t>doy</a:t>
            </a:r>
            <a:r>
              <a:rPr lang="en-US" dirty="0"/>
              <a:t>)</a:t>
            </a:r>
          </a:p>
          <a:p>
            <a:pPr marL="0" indent="0">
              <a:buNone/>
            </a:pPr>
            <a:r>
              <a:rPr lang="en-US" dirty="0"/>
              <a:t>{  </a:t>
            </a:r>
          </a:p>
          <a:p>
            <a:pPr marL="0" indent="0">
              <a:buNone/>
            </a:pPr>
            <a:r>
              <a:rPr lang="en-US" dirty="0"/>
              <a:t>   if (month == </a:t>
            </a:r>
            <a:r>
              <a:rPr lang="en-US" dirty="0" err="1"/>
              <a:t>doy.get_month</a:t>
            </a:r>
            <a:r>
              <a:rPr lang="en-US" dirty="0"/>
              <a:t>() &amp;&amp;</a:t>
            </a:r>
          </a:p>
          <a:p>
            <a:pPr marL="0" indent="0">
              <a:buNone/>
            </a:pPr>
            <a:r>
              <a:rPr lang="en-US" dirty="0"/>
              <a:t>	day == </a:t>
            </a:r>
            <a:r>
              <a:rPr lang="en-US" dirty="0" err="1"/>
              <a:t>doy.get_day</a:t>
            </a:r>
            <a:r>
              <a:rPr lang="en-US" dirty="0"/>
              <a:t>())</a:t>
            </a:r>
          </a:p>
          <a:p>
            <a:pPr marL="0" indent="0">
              <a:buNone/>
            </a:pPr>
            <a:r>
              <a:rPr lang="en-US" dirty="0"/>
              <a:t>	return true;</a:t>
            </a:r>
          </a:p>
          <a:p>
            <a:pPr marL="0" indent="0">
              <a:buNone/>
            </a:pPr>
            <a:r>
              <a:rPr lang="en-US" dirty="0"/>
              <a:t>   return false;</a:t>
            </a:r>
          </a:p>
          <a:p>
            <a:pPr marL="0" indent="0">
              <a:buNone/>
            </a:pPr>
            <a:r>
              <a:rPr lang="en-US" dirty="0"/>
              <a:t>}</a:t>
            </a:r>
          </a:p>
          <a:p>
            <a:pPr marL="0" indent="0">
              <a:buNone/>
            </a:pPr>
            <a:endParaRPr lang="en-US" dirty="0"/>
          </a:p>
          <a:p>
            <a:pPr marL="0" indent="0">
              <a:buNone/>
            </a:pPr>
            <a:r>
              <a:rPr lang="en-US" dirty="0"/>
              <a:t>Somewhat better though….</a:t>
            </a:r>
          </a:p>
          <a:p>
            <a:pPr marL="0" indent="0">
              <a:buNone/>
            </a:pPr>
            <a:endParaRPr lang="en-US" dirty="0"/>
          </a:p>
        </p:txBody>
      </p:sp>
    </p:spTree>
    <p:extLst>
      <p:ext uri="{BB962C8B-B14F-4D97-AF65-F5344CB8AC3E}">
        <p14:creationId xmlns:p14="http://schemas.microsoft.com/office/powerpoint/2010/main" val="2602928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2EF61-FF31-4F98-899C-0ECB985D0876}"/>
              </a:ext>
            </a:extLst>
          </p:cNvPr>
          <p:cNvSpPr>
            <a:spLocks noGrp="1"/>
          </p:cNvSpPr>
          <p:nvPr>
            <p:ph type="title"/>
          </p:nvPr>
        </p:nvSpPr>
        <p:spPr/>
        <p:txBody>
          <a:bodyPr/>
          <a:lstStyle/>
          <a:p>
            <a:r>
              <a:rPr lang="en-US" dirty="0"/>
              <a:t> A little better </a:t>
            </a:r>
            <a:r>
              <a:rPr lang="en-US" dirty="0" err="1"/>
              <a:t>isEqualTo</a:t>
            </a:r>
            <a:endParaRPr lang="en-US" dirty="0">
              <a:solidFill>
                <a:srgbClr val="0000FF"/>
              </a:solidFill>
            </a:endParaRPr>
          </a:p>
        </p:txBody>
      </p:sp>
      <p:sp>
        <p:nvSpPr>
          <p:cNvPr id="3" name="Content Placeholder 2">
            <a:extLst>
              <a:ext uri="{FF2B5EF4-FFF2-40B4-BE49-F238E27FC236}">
                <a16:creationId xmlns:a16="http://schemas.microsoft.com/office/drawing/2014/main" id="{2DD5A9D4-B359-4A49-9F07-E58826675A15}"/>
              </a:ext>
            </a:extLst>
          </p:cNvPr>
          <p:cNvSpPr>
            <a:spLocks noGrp="1"/>
          </p:cNvSpPr>
          <p:nvPr>
            <p:ph idx="1"/>
          </p:nvPr>
        </p:nvSpPr>
        <p:spPr/>
        <p:txBody>
          <a:bodyPr/>
          <a:lstStyle/>
          <a:p>
            <a:pPr marL="0" indent="0">
              <a:buNone/>
            </a:pPr>
            <a:r>
              <a:rPr lang="en-US" dirty="0"/>
              <a:t>bool </a:t>
            </a:r>
            <a:r>
              <a:rPr lang="en-US" dirty="0" err="1">
                <a:solidFill>
                  <a:srgbClr val="0000FF"/>
                </a:solidFill>
              </a:rPr>
              <a:t>DayOfYear</a:t>
            </a:r>
            <a:r>
              <a:rPr lang="en-US" dirty="0">
                <a:solidFill>
                  <a:srgbClr val="0000FF"/>
                </a:solidFill>
              </a:rPr>
              <a:t>::</a:t>
            </a:r>
            <a:r>
              <a:rPr lang="en-US" dirty="0" err="1"/>
              <a:t>isEqualTo</a:t>
            </a:r>
            <a:r>
              <a:rPr lang="en-US" dirty="0"/>
              <a:t>(</a:t>
            </a:r>
            <a:r>
              <a:rPr lang="en-US" dirty="0" err="1"/>
              <a:t>DayOfYear</a:t>
            </a:r>
            <a:r>
              <a:rPr lang="en-US" dirty="0"/>
              <a:t> </a:t>
            </a:r>
            <a:r>
              <a:rPr lang="en-US" dirty="0" err="1"/>
              <a:t>doy</a:t>
            </a:r>
            <a:r>
              <a:rPr lang="en-US" dirty="0"/>
              <a:t>)</a:t>
            </a:r>
          </a:p>
          <a:p>
            <a:pPr marL="0" indent="0">
              <a:buNone/>
            </a:pPr>
            <a:r>
              <a:rPr lang="en-US" dirty="0"/>
              <a:t>{</a:t>
            </a:r>
          </a:p>
          <a:p>
            <a:pPr marL="0" indent="0">
              <a:buNone/>
            </a:pPr>
            <a:r>
              <a:rPr lang="en-US" dirty="0"/>
              <a:t>   if (</a:t>
            </a:r>
            <a:r>
              <a:rPr lang="en-US" dirty="0" err="1">
                <a:solidFill>
                  <a:srgbClr val="FF0000"/>
                </a:solidFill>
              </a:rPr>
              <a:t>get_month</a:t>
            </a:r>
            <a:r>
              <a:rPr lang="en-US" dirty="0">
                <a:solidFill>
                  <a:srgbClr val="FF0000"/>
                </a:solidFill>
              </a:rPr>
              <a:t>()</a:t>
            </a:r>
            <a:r>
              <a:rPr lang="en-US" dirty="0"/>
              <a:t> == </a:t>
            </a:r>
            <a:r>
              <a:rPr lang="en-US" dirty="0" err="1"/>
              <a:t>doy.get_month</a:t>
            </a:r>
            <a:r>
              <a:rPr lang="en-US" dirty="0"/>
              <a:t>() &amp;&amp;</a:t>
            </a:r>
          </a:p>
          <a:p>
            <a:pPr marL="0" indent="0">
              <a:buNone/>
            </a:pPr>
            <a:r>
              <a:rPr lang="en-US" dirty="0"/>
              <a:t>	</a:t>
            </a:r>
            <a:r>
              <a:rPr lang="en-US" dirty="0" err="1">
                <a:solidFill>
                  <a:srgbClr val="FF0000"/>
                </a:solidFill>
              </a:rPr>
              <a:t>get_day</a:t>
            </a:r>
            <a:r>
              <a:rPr lang="en-US" dirty="0">
                <a:solidFill>
                  <a:srgbClr val="FF0000"/>
                </a:solidFill>
              </a:rPr>
              <a:t>() </a:t>
            </a:r>
            <a:r>
              <a:rPr lang="en-US" dirty="0"/>
              <a:t>== </a:t>
            </a:r>
            <a:r>
              <a:rPr lang="en-US" dirty="0" err="1"/>
              <a:t>doy.get_day</a:t>
            </a:r>
            <a:r>
              <a:rPr lang="en-US" dirty="0"/>
              <a:t>())</a:t>
            </a:r>
          </a:p>
          <a:p>
            <a:pPr marL="0" indent="0">
              <a:buNone/>
            </a:pPr>
            <a:r>
              <a:rPr lang="en-US" dirty="0"/>
              <a:t>	return true;</a:t>
            </a:r>
          </a:p>
          <a:p>
            <a:pPr marL="0" indent="0">
              <a:buNone/>
            </a:pPr>
            <a:r>
              <a:rPr lang="en-US" dirty="0"/>
              <a:t>   return false;</a:t>
            </a:r>
          </a:p>
          <a:p>
            <a:pPr marL="0" indent="0">
              <a:buNone/>
            </a:pPr>
            <a:r>
              <a:rPr lang="en-US" dirty="0"/>
              <a:t>}</a:t>
            </a:r>
          </a:p>
          <a:p>
            <a:pPr marL="0" indent="0">
              <a:buNone/>
            </a:pPr>
            <a:endParaRPr lang="en-US" dirty="0"/>
          </a:p>
          <a:p>
            <a:pPr marL="0" indent="0">
              <a:buNone/>
            </a:pPr>
            <a:r>
              <a:rPr lang="en-US" dirty="0">
                <a:solidFill>
                  <a:srgbClr val="FF0000"/>
                </a:solidFill>
              </a:rPr>
              <a:t>// Presumably </a:t>
            </a:r>
            <a:r>
              <a:rPr lang="en-US" dirty="0" err="1">
                <a:solidFill>
                  <a:srgbClr val="FF0000"/>
                </a:solidFill>
              </a:rPr>
              <a:t>get_month</a:t>
            </a:r>
            <a:r>
              <a:rPr lang="en-US" dirty="0">
                <a:solidFill>
                  <a:srgbClr val="FF0000"/>
                </a:solidFill>
              </a:rPr>
              <a:t>() has more protections</a:t>
            </a:r>
          </a:p>
          <a:p>
            <a:pPr marL="0" indent="0">
              <a:buNone/>
            </a:pPr>
            <a:endParaRPr lang="en-US" dirty="0"/>
          </a:p>
        </p:txBody>
      </p:sp>
    </p:spTree>
    <p:extLst>
      <p:ext uri="{BB962C8B-B14F-4D97-AF65-F5344CB8AC3E}">
        <p14:creationId xmlns:p14="http://schemas.microsoft.com/office/powerpoint/2010/main" val="2471964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613A3-01FE-08DC-BA1B-9C5D2E9850B1}"/>
              </a:ext>
            </a:extLst>
          </p:cNvPr>
          <p:cNvSpPr>
            <a:spLocks noGrp="1"/>
          </p:cNvSpPr>
          <p:nvPr>
            <p:ph type="title"/>
          </p:nvPr>
        </p:nvSpPr>
        <p:spPr/>
        <p:txBody>
          <a:bodyPr/>
          <a:lstStyle/>
          <a:p>
            <a:r>
              <a:rPr lang="en-US" dirty="0"/>
              <a:t>Terms</a:t>
            </a:r>
          </a:p>
        </p:txBody>
      </p:sp>
      <p:sp>
        <p:nvSpPr>
          <p:cNvPr id="3" name="Content Placeholder 2">
            <a:extLst>
              <a:ext uri="{FF2B5EF4-FFF2-40B4-BE49-F238E27FC236}">
                <a16:creationId xmlns:a16="http://schemas.microsoft.com/office/drawing/2014/main" id="{612AAA35-24E0-A949-6ED7-ACFF321E4403}"/>
              </a:ext>
            </a:extLst>
          </p:cNvPr>
          <p:cNvSpPr>
            <a:spLocks noGrp="1"/>
          </p:cNvSpPr>
          <p:nvPr>
            <p:ph idx="1"/>
          </p:nvPr>
        </p:nvSpPr>
        <p:spPr/>
        <p:txBody>
          <a:bodyPr/>
          <a:lstStyle/>
          <a:p>
            <a:pPr marL="0" indent="0">
              <a:buNone/>
            </a:pPr>
            <a:r>
              <a:rPr lang="en-US" dirty="0"/>
              <a:t>From an object:</a:t>
            </a:r>
          </a:p>
          <a:p>
            <a:endParaRPr lang="en-US" dirty="0"/>
          </a:p>
          <a:p>
            <a:r>
              <a:rPr lang="en-US" dirty="0"/>
              <a:t>Calling a function</a:t>
            </a:r>
          </a:p>
          <a:p>
            <a:r>
              <a:rPr lang="en-US" dirty="0"/>
              <a:t>Invoking a function</a:t>
            </a:r>
          </a:p>
          <a:p>
            <a:endParaRPr lang="en-US" dirty="0"/>
          </a:p>
          <a:p>
            <a:pPr marL="0" indent="0">
              <a:buNone/>
            </a:pPr>
            <a:r>
              <a:rPr lang="en-US" sz="4000" dirty="0">
                <a:solidFill>
                  <a:srgbClr val="0000FF"/>
                </a:solidFill>
              </a:rPr>
              <a:t>Are the same thing</a:t>
            </a:r>
          </a:p>
        </p:txBody>
      </p:sp>
    </p:spTree>
    <p:extLst>
      <p:ext uri="{BB962C8B-B14F-4D97-AF65-F5344CB8AC3E}">
        <p14:creationId xmlns:p14="http://schemas.microsoft.com/office/powerpoint/2010/main" val="143693123"/>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D81D5-6D2C-DE24-D00C-2EB90B204027}"/>
              </a:ext>
            </a:extLst>
          </p:cNvPr>
          <p:cNvSpPr>
            <a:spLocks noGrp="1"/>
          </p:cNvSpPr>
          <p:nvPr>
            <p:ph type="title"/>
          </p:nvPr>
        </p:nvSpPr>
        <p:spPr/>
        <p:txBody>
          <a:bodyPr/>
          <a:lstStyle/>
          <a:p>
            <a:r>
              <a:rPr lang="en-US" dirty="0">
                <a:solidFill>
                  <a:srgbClr val="0000FF"/>
                </a:solidFill>
              </a:rPr>
              <a:t>The magic 	</a:t>
            </a:r>
            <a:r>
              <a:rPr lang="en-US" dirty="0">
                <a:solidFill>
                  <a:srgbClr val="FF0000"/>
                </a:solidFill>
                <a:latin typeface="Calibri" panose="020F0502020204030204" pitchFamily="34" charset="0"/>
                <a:cs typeface="Calibri" panose="020F0502020204030204" pitchFamily="34" charset="0"/>
              </a:rPr>
              <a:t>this</a:t>
            </a:r>
            <a:r>
              <a:rPr lang="en-US" dirty="0">
                <a:solidFill>
                  <a:srgbClr val="0000FF"/>
                </a:solidFill>
              </a:rPr>
              <a:t> 		pointer</a:t>
            </a:r>
          </a:p>
        </p:txBody>
      </p:sp>
      <p:sp>
        <p:nvSpPr>
          <p:cNvPr id="3" name="Content Placeholder 2">
            <a:extLst>
              <a:ext uri="{FF2B5EF4-FFF2-40B4-BE49-F238E27FC236}">
                <a16:creationId xmlns:a16="http://schemas.microsoft.com/office/drawing/2014/main" id="{A3CF95FA-78B9-C1B2-7929-4116ED26EA83}"/>
              </a:ext>
            </a:extLst>
          </p:cNvPr>
          <p:cNvSpPr>
            <a:spLocks noGrp="1"/>
          </p:cNvSpPr>
          <p:nvPr>
            <p:ph idx="1"/>
          </p:nvPr>
        </p:nvSpPr>
        <p:spPr>
          <a:xfrm>
            <a:off x="544513" y="1524000"/>
            <a:ext cx="8294687" cy="4724400"/>
          </a:xfrm>
        </p:spPr>
        <p:txBody>
          <a:bodyPr/>
          <a:lstStyle/>
          <a:p>
            <a:r>
              <a:rPr lang="en-US" sz="2400" dirty="0"/>
              <a:t>The compiler associates the name     </a:t>
            </a:r>
            <a:r>
              <a:rPr lang="en-US" sz="2400" dirty="0">
                <a:solidFill>
                  <a:srgbClr val="FF0000"/>
                </a:solidFill>
              </a:rPr>
              <a:t>this</a:t>
            </a:r>
            <a:br>
              <a:rPr lang="en-US" sz="2400" dirty="0">
                <a:solidFill>
                  <a:srgbClr val="FF0000"/>
                </a:solidFill>
              </a:rPr>
            </a:br>
            <a:r>
              <a:rPr lang="en-US" sz="2400" dirty="0"/>
              <a:t>with the address of the current object - for every </a:t>
            </a:r>
            <a:r>
              <a:rPr lang="en-US" sz="2400" dirty="0" err="1"/>
              <a:t>fcn</a:t>
            </a:r>
            <a:r>
              <a:rPr lang="en-US" sz="2400" dirty="0"/>
              <a:t> &amp; var</a:t>
            </a:r>
          </a:p>
          <a:p>
            <a:pPr lvl="2"/>
            <a:r>
              <a:rPr lang="en-US" sz="2000" dirty="0"/>
              <a:t>Suppose we have		 </a:t>
            </a:r>
            <a:r>
              <a:rPr lang="en-US" sz="2000" dirty="0" err="1"/>
              <a:t>DayOfYear</a:t>
            </a:r>
            <a:r>
              <a:rPr lang="en-US" sz="2000" dirty="0"/>
              <a:t> </a:t>
            </a:r>
            <a:r>
              <a:rPr lang="en-US" sz="2000" b="1" dirty="0"/>
              <a:t>today;</a:t>
            </a:r>
            <a:r>
              <a:rPr lang="en-US" sz="2000" dirty="0"/>
              <a:t> </a:t>
            </a:r>
          </a:p>
          <a:p>
            <a:r>
              <a:rPr lang="en-US" sz="2400" dirty="0"/>
              <a:t>Like an extra (invisible) parameter. Think of it this way:</a:t>
            </a:r>
          </a:p>
          <a:p>
            <a:pPr marL="0" indent="0">
              <a:buNone/>
            </a:pPr>
            <a:endParaRPr lang="en-US" sz="1050" dirty="0">
              <a:latin typeface="Calibri" panose="020F0502020204030204" pitchFamily="34" charset="0"/>
              <a:cs typeface="Calibri" panose="020F0502020204030204" pitchFamily="34" charset="0"/>
            </a:endParaRPr>
          </a:p>
          <a:p>
            <a:pPr marL="57150" indent="0">
              <a:buNone/>
            </a:pP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today.input</a:t>
            </a:r>
            <a:r>
              <a:rPr lang="en-US" sz="2400" dirty="0">
                <a:latin typeface="Calibri" panose="020F0502020204030204" pitchFamily="34" charset="0"/>
                <a:cs typeface="Calibri" panose="020F0502020204030204" pitchFamily="34" charset="0"/>
              </a:rPr>
              <a:t>();  // Compiler translates as </a:t>
            </a:r>
            <a:r>
              <a:rPr lang="en-US" sz="2400" dirty="0">
                <a:solidFill>
                  <a:srgbClr val="0000FF"/>
                </a:solidFill>
                <a:latin typeface="Calibri" panose="020F0502020204030204" pitchFamily="34" charset="0"/>
                <a:cs typeface="Calibri" panose="020F0502020204030204" pitchFamily="34" charset="0"/>
              </a:rPr>
              <a:t>input(&amp;today); </a:t>
            </a:r>
            <a:endParaRPr lang="en-US" sz="2400" dirty="0">
              <a:latin typeface="Calibri" panose="020F0502020204030204" pitchFamily="34" charset="0"/>
              <a:cs typeface="Calibri" panose="020F0502020204030204" pitchFamily="34" charset="0"/>
            </a:endParaRPr>
          </a:p>
          <a:p>
            <a:pPr marL="57150" indent="0">
              <a:buNone/>
            </a:pPr>
            <a:r>
              <a:rPr lang="en-US" sz="2400" dirty="0">
                <a:latin typeface="Calibri" panose="020F0502020204030204" pitchFamily="34" charset="0"/>
                <a:cs typeface="Calibri" panose="020F0502020204030204" pitchFamily="34" charset="0"/>
              </a:rPr>
              <a:t>//and in the definition</a:t>
            </a:r>
          </a:p>
          <a:p>
            <a:pPr marL="57150" indent="0">
              <a:buNone/>
            </a:pPr>
            <a:r>
              <a:rPr lang="en-US" sz="2400" dirty="0">
                <a:latin typeface="Calibri" panose="020F0502020204030204" pitchFamily="34" charset="0"/>
                <a:cs typeface="Calibri" panose="020F0502020204030204" pitchFamily="34" charset="0"/>
              </a:rPr>
              <a:t>     void </a:t>
            </a:r>
            <a:r>
              <a:rPr lang="en-US" sz="2400" dirty="0" err="1">
                <a:latin typeface="Calibri" panose="020F0502020204030204" pitchFamily="34" charset="0"/>
                <a:cs typeface="Calibri" panose="020F0502020204030204" pitchFamily="34" charset="0"/>
              </a:rPr>
              <a:t>DayOfYear</a:t>
            </a:r>
            <a:r>
              <a:rPr lang="en-US" sz="2400" dirty="0">
                <a:latin typeface="Calibri" panose="020F0502020204030204" pitchFamily="34" charset="0"/>
                <a:cs typeface="Calibri" panose="020F0502020204030204" pitchFamily="34" charset="0"/>
              </a:rPr>
              <a:t>::input() // as </a:t>
            </a:r>
            <a:r>
              <a:rPr lang="en-US" sz="2400" dirty="0">
                <a:solidFill>
                  <a:srgbClr val="0000FF"/>
                </a:solidFill>
                <a:latin typeface="Calibri" panose="020F0502020204030204" pitchFamily="34" charset="0"/>
                <a:cs typeface="Calibri" panose="020F0502020204030204" pitchFamily="34" charset="0"/>
              </a:rPr>
              <a:t>void input(</a:t>
            </a:r>
            <a:r>
              <a:rPr lang="en-US" sz="2400" dirty="0" err="1">
                <a:solidFill>
                  <a:srgbClr val="0000FF"/>
                </a:solidFill>
                <a:latin typeface="Calibri" panose="020F0502020204030204" pitchFamily="34" charset="0"/>
                <a:cs typeface="Calibri" panose="020F0502020204030204" pitchFamily="34" charset="0"/>
              </a:rPr>
              <a:t>DayOfYear</a:t>
            </a:r>
            <a:r>
              <a:rPr lang="en-US" sz="2400" dirty="0">
                <a:solidFill>
                  <a:srgbClr val="0000FF"/>
                </a:solidFill>
                <a:latin typeface="Calibri" panose="020F0502020204030204" pitchFamily="34" charset="0"/>
                <a:cs typeface="Calibri" panose="020F0502020204030204" pitchFamily="34" charset="0"/>
              </a:rPr>
              <a:t>* this)</a:t>
            </a:r>
            <a:endParaRPr lang="en-US" sz="2400" dirty="0">
              <a:latin typeface="Calibri" panose="020F0502020204030204" pitchFamily="34" charset="0"/>
              <a:cs typeface="Calibri" panose="020F0502020204030204" pitchFamily="34" charset="0"/>
            </a:endParaRPr>
          </a:p>
          <a:p>
            <a:pPr marL="57150" indent="0">
              <a:buNone/>
            </a:pPr>
            <a:r>
              <a:rPr lang="en-US" sz="2400" dirty="0">
                <a:solidFill>
                  <a:srgbClr val="0000FF"/>
                </a:solidFill>
                <a:latin typeface="Calibri" panose="020F0502020204030204" pitchFamily="34" charset="0"/>
                <a:cs typeface="Calibri" panose="020F0502020204030204" pitchFamily="34" charset="0"/>
              </a:rPr>
              <a:t>     {</a:t>
            </a:r>
          </a:p>
          <a:p>
            <a:pPr marL="57150" indent="0">
              <a:buNone/>
            </a:pPr>
            <a:r>
              <a:rPr lang="en-US" sz="2400" dirty="0">
                <a:solidFill>
                  <a:srgbClr val="0000FF"/>
                </a:solidFill>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cin</a:t>
            </a:r>
            <a:r>
              <a:rPr lang="en-US" sz="2400" dirty="0">
                <a:latin typeface="Calibri" panose="020F0502020204030204" pitchFamily="34" charset="0"/>
                <a:cs typeface="Calibri" panose="020F0502020204030204" pitchFamily="34" charset="0"/>
              </a:rPr>
              <a:t> &gt;&gt; month; // which translates to</a:t>
            </a:r>
          </a:p>
          <a:p>
            <a:pPr marL="57150" indent="0">
              <a:buNone/>
            </a:pPr>
            <a:r>
              <a:rPr lang="en-US" sz="2400" dirty="0">
                <a:solidFill>
                  <a:srgbClr val="0000FF"/>
                </a:solidFill>
                <a:latin typeface="Calibri" panose="020F0502020204030204" pitchFamily="34" charset="0"/>
                <a:cs typeface="Calibri" panose="020F0502020204030204" pitchFamily="34" charset="0"/>
              </a:rPr>
              <a:t>	</a:t>
            </a:r>
            <a:r>
              <a:rPr lang="en-US" sz="2400" b="1" dirty="0">
                <a:solidFill>
                  <a:srgbClr val="0000FF"/>
                </a:solidFill>
                <a:latin typeface="Calibri" panose="020F0502020204030204" pitchFamily="34" charset="0"/>
                <a:cs typeface="Calibri" panose="020F0502020204030204" pitchFamily="34" charset="0"/>
              </a:rPr>
              <a:t>//    </a:t>
            </a:r>
            <a:r>
              <a:rPr lang="en-US" sz="2400" b="1" dirty="0" err="1">
                <a:solidFill>
                  <a:srgbClr val="0000FF"/>
                </a:solidFill>
                <a:latin typeface="Calibri" panose="020F0502020204030204" pitchFamily="34" charset="0"/>
                <a:cs typeface="Calibri" panose="020F0502020204030204" pitchFamily="34" charset="0"/>
              </a:rPr>
              <a:t>cin</a:t>
            </a:r>
            <a:r>
              <a:rPr lang="en-US" sz="2400" b="1" dirty="0">
                <a:solidFill>
                  <a:srgbClr val="0000FF"/>
                </a:solidFill>
                <a:latin typeface="Calibri" panose="020F0502020204030204" pitchFamily="34" charset="0"/>
                <a:cs typeface="Calibri" panose="020F0502020204030204" pitchFamily="34" charset="0"/>
              </a:rPr>
              <a:t> &gt;&gt; this-&gt;month</a:t>
            </a:r>
          </a:p>
        </p:txBody>
      </p:sp>
    </p:spTree>
    <p:extLst>
      <p:ext uri="{BB962C8B-B14F-4D97-AF65-F5344CB8AC3E}">
        <p14:creationId xmlns:p14="http://schemas.microsoft.com/office/powerpoint/2010/main" val="3538772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60A86-9B9C-4F9F-892F-38637100C963}"/>
              </a:ext>
            </a:extLst>
          </p:cNvPr>
          <p:cNvSpPr>
            <a:spLocks noGrp="1"/>
          </p:cNvSpPr>
          <p:nvPr>
            <p:ph type="title"/>
          </p:nvPr>
        </p:nvSpPr>
        <p:spPr/>
        <p:txBody>
          <a:bodyPr/>
          <a:lstStyle/>
          <a:p>
            <a:r>
              <a:rPr lang="en-US" dirty="0">
                <a:solidFill>
                  <a:srgbClr val="0000FF"/>
                </a:solidFill>
              </a:rPr>
              <a:t>Remember </a:t>
            </a:r>
            <a:r>
              <a:rPr lang="en-US" dirty="0" err="1">
                <a:solidFill>
                  <a:srgbClr val="0000FF"/>
                </a:solidFill>
              </a:rPr>
              <a:t>DayOfYear</a:t>
            </a:r>
            <a:endParaRPr lang="en-US" dirty="0">
              <a:solidFill>
                <a:srgbClr val="0000FF"/>
              </a:solidFill>
            </a:endParaRPr>
          </a:p>
        </p:txBody>
      </p:sp>
      <p:sp>
        <p:nvSpPr>
          <p:cNvPr id="3" name="Content Placeholder 2">
            <a:extLst>
              <a:ext uri="{FF2B5EF4-FFF2-40B4-BE49-F238E27FC236}">
                <a16:creationId xmlns:a16="http://schemas.microsoft.com/office/drawing/2014/main" id="{EE3F34E9-BE20-465D-A021-691A161F3D74}"/>
              </a:ext>
            </a:extLst>
          </p:cNvPr>
          <p:cNvSpPr>
            <a:spLocks noGrp="1"/>
          </p:cNvSpPr>
          <p:nvPr>
            <p:ph idx="1"/>
          </p:nvPr>
        </p:nvSpPr>
        <p:spPr/>
        <p:txBody>
          <a:bodyPr/>
          <a:lstStyle/>
          <a:p>
            <a:pPr marL="0" indent="0">
              <a:buNone/>
            </a:pPr>
            <a:r>
              <a:rPr lang="en-US" dirty="0" err="1">
                <a:latin typeface="Consolas" panose="020B0609020204030204" pitchFamily="49" charset="0"/>
              </a:rPr>
              <a:t>DayOfYear</a:t>
            </a:r>
            <a:r>
              <a:rPr lang="en-US" dirty="0">
                <a:latin typeface="Consolas" panose="020B0609020204030204" pitchFamily="49" charset="0"/>
              </a:rPr>
              <a:t> today, </a:t>
            </a:r>
            <a:r>
              <a:rPr lang="en-US" dirty="0" err="1">
                <a:latin typeface="Consolas" panose="020B0609020204030204" pitchFamily="49" charset="0"/>
              </a:rPr>
              <a:t>TaylorS_birthday</a:t>
            </a:r>
            <a:r>
              <a:rPr lang="en-US" dirty="0">
                <a:latin typeface="Consolas" panose="020B0609020204030204" pitchFamily="49" charset="0"/>
              </a:rPr>
              <a:t>;//Swift</a:t>
            </a:r>
          </a:p>
          <a:p>
            <a:pPr marL="0" indent="0">
              <a:buNone/>
            </a:pPr>
            <a:r>
              <a:rPr lang="en-US" dirty="0">
                <a:latin typeface="Consolas" panose="020B0609020204030204" pitchFamily="49" charset="0"/>
              </a:rPr>
              <a:t> </a:t>
            </a:r>
            <a:r>
              <a:rPr lang="en-US" dirty="0" err="1">
                <a:latin typeface="Consolas" panose="020B0609020204030204" pitchFamily="49" charset="0"/>
              </a:rPr>
              <a:t>today.input</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cout</a:t>
            </a:r>
            <a:r>
              <a:rPr lang="en-US" dirty="0">
                <a:latin typeface="Consolas" panose="020B0609020204030204" pitchFamily="49" charset="0"/>
              </a:rPr>
              <a:t> &lt;&lt; “You entered “ ;</a:t>
            </a:r>
          </a:p>
          <a:p>
            <a:pPr marL="0" indent="0">
              <a:buNone/>
            </a:pPr>
            <a:r>
              <a:rPr lang="en-US" dirty="0">
                <a:latin typeface="Consolas" panose="020B0609020204030204" pitchFamily="49" charset="0"/>
              </a:rPr>
              <a:t> </a:t>
            </a:r>
            <a:r>
              <a:rPr lang="en-US" dirty="0" err="1">
                <a:latin typeface="Consolas" panose="020B0609020204030204" pitchFamily="49" charset="0"/>
              </a:rPr>
              <a:t>today.output</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TaylorS_birthday.set</a:t>
            </a:r>
            <a:r>
              <a:rPr lang="en-US" dirty="0">
                <a:latin typeface="Consolas" panose="020B0609020204030204" pitchFamily="49" charset="0"/>
              </a:rPr>
              <a:t>(12, 13);// Dec 13</a:t>
            </a:r>
          </a:p>
          <a:p>
            <a:pPr marL="0" indent="0">
              <a:buNone/>
            </a:pPr>
            <a:endParaRPr lang="en-US" dirty="0">
              <a:latin typeface="Consolas" panose="020B0609020204030204" pitchFamily="49" charset="0"/>
            </a:endParaRPr>
          </a:p>
          <a:p>
            <a:pPr marL="0" indent="0">
              <a:buNone/>
            </a:pPr>
            <a:r>
              <a:rPr lang="en-US" dirty="0">
                <a:latin typeface="+mn-lt"/>
              </a:rPr>
              <a:t>Let’s say our output was:</a:t>
            </a:r>
          </a:p>
          <a:p>
            <a:pPr marL="0" indent="0">
              <a:buNone/>
            </a:pPr>
            <a:r>
              <a:rPr lang="en-US" dirty="0">
                <a:latin typeface="Consolas" panose="020B0609020204030204" pitchFamily="49" charset="0"/>
              </a:rPr>
              <a:t>You entered Month = 10 Day = 21</a:t>
            </a:r>
          </a:p>
        </p:txBody>
      </p:sp>
    </p:spTree>
    <p:extLst>
      <p:ext uri="{BB962C8B-B14F-4D97-AF65-F5344CB8AC3E}">
        <p14:creationId xmlns:p14="http://schemas.microsoft.com/office/powerpoint/2010/main" val="378531970"/>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583A-48C9-4E23-AAF1-3E1AEF725A6D}"/>
              </a:ext>
            </a:extLst>
          </p:cNvPr>
          <p:cNvSpPr>
            <a:spLocks noGrp="1"/>
          </p:cNvSpPr>
          <p:nvPr>
            <p:ph type="title"/>
          </p:nvPr>
        </p:nvSpPr>
        <p:spPr/>
        <p:txBody>
          <a:bodyPr/>
          <a:lstStyle/>
          <a:p>
            <a:r>
              <a:rPr lang="en-US" dirty="0">
                <a:solidFill>
                  <a:srgbClr val="0033CC"/>
                </a:solidFill>
              </a:rPr>
              <a:t>Using the magic   </a:t>
            </a:r>
            <a:r>
              <a:rPr lang="en-US" dirty="0">
                <a:solidFill>
                  <a:srgbClr val="FF0000"/>
                </a:solidFill>
                <a:latin typeface="Calibri" panose="020F0502020204030204" pitchFamily="34" charset="0"/>
                <a:cs typeface="Calibri" panose="020F0502020204030204" pitchFamily="34" charset="0"/>
              </a:rPr>
              <a:t>this</a:t>
            </a:r>
            <a:r>
              <a:rPr lang="en-US" dirty="0">
                <a:solidFill>
                  <a:srgbClr val="0033CC"/>
                </a:solidFill>
              </a:rPr>
              <a:t>     pointer</a:t>
            </a:r>
          </a:p>
        </p:txBody>
      </p:sp>
      <p:sp>
        <p:nvSpPr>
          <p:cNvPr id="3" name="Content Placeholder 2">
            <a:extLst>
              <a:ext uri="{FF2B5EF4-FFF2-40B4-BE49-F238E27FC236}">
                <a16:creationId xmlns:a16="http://schemas.microsoft.com/office/drawing/2014/main" id="{8DBB2C22-5100-4041-A1C3-77C3A5166D50}"/>
              </a:ext>
            </a:extLst>
          </p:cNvPr>
          <p:cNvSpPr>
            <a:spLocks noGrp="1"/>
          </p:cNvSpPr>
          <p:nvPr>
            <p:ph idx="1"/>
          </p:nvPr>
        </p:nvSpPr>
        <p:spPr>
          <a:xfrm>
            <a:off x="544513" y="1295400"/>
            <a:ext cx="8294687" cy="4953000"/>
          </a:xfrm>
        </p:spPr>
        <p:txBody>
          <a:bodyPr/>
          <a:lstStyle/>
          <a:p>
            <a:pPr marL="0" indent="0">
              <a:buNone/>
            </a:pPr>
            <a:r>
              <a:rPr lang="en-US" sz="2400" dirty="0">
                <a:latin typeface="Consolas" panose="020B0609020204030204" pitchFamily="49" charset="0"/>
              </a:rPr>
              <a:t>bool </a:t>
            </a:r>
            <a:r>
              <a:rPr lang="en-US" sz="2400" dirty="0" err="1">
                <a:latin typeface="Consolas" panose="020B0609020204030204" pitchFamily="49" charset="0"/>
              </a:rPr>
              <a:t>DayOfYear</a:t>
            </a:r>
            <a:r>
              <a:rPr lang="en-US" sz="2400" dirty="0">
                <a:latin typeface="Consolas" panose="020B0609020204030204" pitchFamily="49" charset="0"/>
              </a:rPr>
              <a:t>::</a:t>
            </a:r>
            <a:r>
              <a:rPr lang="en-US" sz="2400" dirty="0" err="1">
                <a:latin typeface="Consolas" panose="020B0609020204030204" pitchFamily="49" charset="0"/>
              </a:rPr>
              <a:t>isEqualTo</a:t>
            </a:r>
            <a:r>
              <a:rPr lang="en-US" sz="2400" dirty="0">
                <a:latin typeface="Consolas" panose="020B0609020204030204" pitchFamily="49" charset="0"/>
              </a:rPr>
              <a:t>(</a:t>
            </a:r>
            <a:r>
              <a:rPr lang="en-US" sz="2400" dirty="0" err="1">
                <a:latin typeface="Consolas" panose="020B0609020204030204" pitchFamily="49" charset="0"/>
              </a:rPr>
              <a:t>DayOfYear</a:t>
            </a:r>
            <a:r>
              <a:rPr lang="en-US" sz="2400" dirty="0">
                <a:latin typeface="Consolas" panose="020B0609020204030204" pitchFamily="49" charset="0"/>
              </a:rPr>
              <a:t> </a:t>
            </a:r>
            <a:r>
              <a:rPr lang="en-US" sz="2400" dirty="0" err="1">
                <a:latin typeface="Consolas" panose="020B0609020204030204" pitchFamily="49" charset="0"/>
              </a:rPr>
              <a:t>doy</a:t>
            </a:r>
            <a:r>
              <a:rPr lang="en-US" sz="2400" dirty="0">
                <a:latin typeface="Consolas" panose="020B0609020204030204" pitchFamily="49" charset="0"/>
              </a:rPr>
              <a:t>)</a:t>
            </a:r>
          </a:p>
          <a:p>
            <a:pPr marL="0" indent="0">
              <a:buNone/>
            </a:pPr>
            <a:r>
              <a:rPr lang="en-US" sz="2400" dirty="0">
                <a:latin typeface="Consolas" panose="020B0609020204030204" pitchFamily="49" charset="0"/>
              </a:rPr>
              <a:t>{</a:t>
            </a:r>
          </a:p>
          <a:p>
            <a:pPr marL="0" indent="0">
              <a:buNone/>
            </a:pPr>
            <a:r>
              <a:rPr lang="en-US" sz="2400" dirty="0">
                <a:latin typeface="Consolas" panose="020B0609020204030204" pitchFamily="49" charset="0"/>
              </a:rPr>
              <a:t>   return (this-&gt;month == </a:t>
            </a:r>
            <a:r>
              <a:rPr lang="en-US" sz="2400" dirty="0" err="1">
                <a:latin typeface="Consolas" panose="020B0609020204030204" pitchFamily="49" charset="0"/>
              </a:rPr>
              <a:t>doy.month</a:t>
            </a:r>
            <a:r>
              <a:rPr lang="en-US" sz="2400" dirty="0">
                <a:latin typeface="Consolas" panose="020B0609020204030204" pitchFamily="49" charset="0"/>
              </a:rPr>
              <a:t> &amp;&amp;</a:t>
            </a:r>
          </a:p>
          <a:p>
            <a:pPr marL="0" indent="0">
              <a:buNone/>
            </a:pPr>
            <a:r>
              <a:rPr lang="en-US" sz="2400" dirty="0">
                <a:latin typeface="Consolas" panose="020B0609020204030204" pitchFamily="49" charset="0"/>
              </a:rPr>
              <a:t>	  this-&gt;day == </a:t>
            </a:r>
            <a:r>
              <a:rPr lang="en-US" sz="2400" dirty="0" err="1">
                <a:latin typeface="Consolas" panose="020B0609020204030204" pitchFamily="49" charset="0"/>
              </a:rPr>
              <a:t>doy.day</a:t>
            </a:r>
            <a:r>
              <a:rPr lang="en-US" sz="2400" dirty="0">
                <a:latin typeface="Consolas" panose="020B0609020204030204" pitchFamily="49" charset="0"/>
              </a:rPr>
              <a:t>);</a:t>
            </a:r>
          </a:p>
          <a:p>
            <a:pPr marL="0" indent="0">
              <a:buNone/>
            </a:pPr>
            <a:r>
              <a:rPr lang="en-US" sz="2400" dirty="0">
                <a:latin typeface="Consolas" panose="020B0609020204030204" pitchFamily="49" charset="0"/>
              </a:rPr>
              <a:t>}</a:t>
            </a:r>
          </a:p>
          <a:p>
            <a:pPr marL="0" indent="0">
              <a:buNone/>
            </a:pPr>
            <a:endParaRPr lang="en-US" sz="2400" dirty="0">
              <a:latin typeface="Consolas" panose="020B0609020204030204" pitchFamily="49" charset="0"/>
            </a:endParaRPr>
          </a:p>
          <a:p>
            <a:pPr marL="0" indent="0">
              <a:buNone/>
            </a:pPr>
            <a:endParaRPr lang="en-US" sz="2400" dirty="0">
              <a:latin typeface="Consolas" panose="020B0609020204030204" pitchFamily="49" charset="0"/>
            </a:endParaRPr>
          </a:p>
          <a:p>
            <a:pPr marL="0" indent="0">
              <a:buNone/>
            </a:pPr>
            <a:r>
              <a:rPr lang="en-US" sz="2000" dirty="0">
                <a:latin typeface="Consolas" panose="020B0609020204030204" pitchFamily="49" charset="0"/>
              </a:rPr>
              <a:t>// Why does this work?</a:t>
            </a:r>
          </a:p>
          <a:p>
            <a:pPr marL="0" indent="0">
              <a:buNone/>
            </a:pPr>
            <a:r>
              <a:rPr lang="en-US" sz="2000" dirty="0">
                <a:latin typeface="Consolas" panose="020B0609020204030204" pitchFamily="49" charset="0"/>
              </a:rPr>
              <a:t>if (</a:t>
            </a:r>
            <a:r>
              <a:rPr lang="en-US" sz="2000" dirty="0" err="1">
                <a:latin typeface="Consolas" panose="020B0609020204030204" pitchFamily="49" charset="0"/>
              </a:rPr>
              <a:t>today.isEqualTo</a:t>
            </a:r>
            <a:r>
              <a:rPr lang="en-US" sz="2000" dirty="0">
                <a:latin typeface="Consolas" panose="020B0609020204030204" pitchFamily="49" charset="0"/>
              </a:rPr>
              <a:t>(</a:t>
            </a:r>
            <a:r>
              <a:rPr lang="en-US" sz="2000" dirty="0" err="1">
                <a:latin typeface="Consolas" panose="020B0609020204030204" pitchFamily="49" charset="0"/>
              </a:rPr>
              <a:t>TaylorS_birthday</a:t>
            </a:r>
            <a:r>
              <a:rPr lang="en-US" sz="2000" dirty="0">
                <a:latin typeface="Consolas" panose="020B0609020204030204" pitchFamily="49" charset="0"/>
              </a:rPr>
              <a:t>))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cout</a:t>
            </a:r>
            <a:r>
              <a:rPr lang="en-US" sz="2000" dirty="0">
                <a:latin typeface="Consolas" panose="020B0609020204030204" pitchFamily="49" charset="0"/>
              </a:rPr>
              <a:t> &lt;&lt; “Today is Taylor Swift’s Birthday\n”;</a:t>
            </a:r>
          </a:p>
          <a:p>
            <a:pPr marL="0" indent="0">
              <a:buNone/>
            </a:pPr>
            <a:r>
              <a:rPr lang="en-US" sz="2000" dirty="0">
                <a:latin typeface="Consolas" panose="020B0609020204030204" pitchFamily="49" charset="0"/>
              </a:rPr>
              <a:t>// C++ assigns </a:t>
            </a:r>
            <a:r>
              <a:rPr lang="en-US" sz="2000" dirty="0">
                <a:solidFill>
                  <a:srgbClr val="0033CC"/>
                </a:solidFill>
                <a:latin typeface="Consolas" panose="020B0609020204030204" pitchFamily="49" charset="0"/>
              </a:rPr>
              <a:t>this = &amp;date</a:t>
            </a:r>
            <a:r>
              <a:rPr lang="en-US" sz="2000" dirty="0">
                <a:latin typeface="Consolas" panose="020B0609020204030204" pitchFamily="49" charset="0"/>
              </a:rPr>
              <a:t> (because of the ‘.’ operator</a:t>
            </a:r>
          </a:p>
          <a:p>
            <a:pPr marL="0" indent="0">
              <a:buNone/>
            </a:pPr>
            <a:r>
              <a:rPr lang="en-US" sz="2000" dirty="0">
                <a:latin typeface="Consolas" panose="020B0609020204030204" pitchFamily="49" charset="0"/>
              </a:rPr>
              <a:t>// in the function call above) behind the scenes.</a:t>
            </a:r>
          </a:p>
        </p:txBody>
      </p:sp>
      <p:graphicFrame>
        <p:nvGraphicFramePr>
          <p:cNvPr id="4" name="Table 3">
            <a:extLst>
              <a:ext uri="{FF2B5EF4-FFF2-40B4-BE49-F238E27FC236}">
                <a16:creationId xmlns:a16="http://schemas.microsoft.com/office/drawing/2014/main" id="{038CE7A7-77AA-4BDE-A606-4490E7BF489C}"/>
              </a:ext>
            </a:extLst>
          </p:cNvPr>
          <p:cNvGraphicFramePr>
            <a:graphicFrameLocks noGrp="1"/>
          </p:cNvGraphicFramePr>
          <p:nvPr>
            <p:extLst>
              <p:ext uri="{D42A27DB-BD31-4B8C-83A1-F6EECF244321}">
                <p14:modId xmlns:p14="http://schemas.microsoft.com/office/powerpoint/2010/main" val="492073296"/>
              </p:ext>
            </p:extLst>
          </p:nvPr>
        </p:nvGraphicFramePr>
        <p:xfrm>
          <a:off x="5410200" y="3225815"/>
          <a:ext cx="3505200" cy="1463040"/>
        </p:xfrm>
        <a:graphic>
          <a:graphicData uri="http://schemas.openxmlformats.org/drawingml/2006/table">
            <a:tbl>
              <a:tblPr/>
              <a:tblGrid>
                <a:gridCol w="1955253">
                  <a:extLst>
                    <a:ext uri="{9D8B030D-6E8A-4147-A177-3AD203B41FA5}">
                      <a16:colId xmlns:a16="http://schemas.microsoft.com/office/drawing/2014/main" val="3309863432"/>
                    </a:ext>
                  </a:extLst>
                </a:gridCol>
                <a:gridCol w="1549947">
                  <a:extLst>
                    <a:ext uri="{9D8B030D-6E8A-4147-A177-3AD203B41FA5}">
                      <a16:colId xmlns:a16="http://schemas.microsoft.com/office/drawing/2014/main" val="615045086"/>
                    </a:ext>
                  </a:extLst>
                </a:gridCol>
              </a:tblGrid>
              <a:tr h="307946">
                <a:tc>
                  <a:txBody>
                    <a:bodyPr/>
                    <a:lstStyle/>
                    <a:p>
                      <a:r>
                        <a:rPr lang="en-US" dirty="0"/>
                        <a:t>this-&gt;month</a:t>
                      </a: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dirty="0"/>
                        <a:t>10</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4636732"/>
                  </a:ext>
                </a:extLst>
              </a:tr>
              <a:tr h="307946">
                <a:tc>
                  <a:txBody>
                    <a:bodyPr/>
                    <a:lstStyle/>
                    <a:p>
                      <a:r>
                        <a:rPr lang="en-US" dirty="0"/>
                        <a:t>this-&gt;day</a:t>
                      </a: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dirty="0"/>
                        <a:t>18</a:t>
                      </a: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8244130"/>
                  </a:ext>
                </a:extLst>
              </a:tr>
              <a:tr h="307946">
                <a:tc>
                  <a:txBody>
                    <a:bodyPr/>
                    <a:lstStyle/>
                    <a:p>
                      <a:r>
                        <a:rPr lang="en-US" dirty="0" err="1"/>
                        <a:t>doy.month</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dirty="0"/>
                        <a:t>12</a:t>
                      </a: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4305556"/>
                  </a:ext>
                </a:extLst>
              </a:tr>
              <a:tr h="307946">
                <a:tc>
                  <a:txBody>
                    <a:bodyPr/>
                    <a:lstStyle/>
                    <a:p>
                      <a:r>
                        <a:rPr lang="en-US" dirty="0" err="1"/>
                        <a:t>doy.day</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r>
                        <a:rPr lang="en-US" dirty="0"/>
                        <a:t>13</a:t>
                      </a: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734605121"/>
                  </a:ext>
                </a:extLst>
              </a:tr>
            </a:tbl>
          </a:graphicData>
        </a:graphic>
      </p:graphicFrame>
      <p:sp>
        <p:nvSpPr>
          <p:cNvPr id="5" name="TextBox 4">
            <a:extLst>
              <a:ext uri="{FF2B5EF4-FFF2-40B4-BE49-F238E27FC236}">
                <a16:creationId xmlns:a16="http://schemas.microsoft.com/office/drawing/2014/main" id="{A8E5278A-3BE2-4742-961F-3250DB1B4DD8}"/>
              </a:ext>
            </a:extLst>
          </p:cNvPr>
          <p:cNvSpPr txBox="1"/>
          <p:nvPr/>
        </p:nvSpPr>
        <p:spPr>
          <a:xfrm>
            <a:off x="6477000" y="2819630"/>
            <a:ext cx="2324226" cy="461665"/>
          </a:xfrm>
          <a:prstGeom prst="rect">
            <a:avLst/>
          </a:prstGeom>
          <a:noFill/>
        </p:spPr>
        <p:txBody>
          <a:bodyPr wrap="none" rtlCol="0">
            <a:spAutoFit/>
          </a:bodyPr>
          <a:lstStyle/>
          <a:p>
            <a:r>
              <a:rPr lang="en-US" dirty="0" err="1">
                <a:solidFill>
                  <a:srgbClr val="0033CC"/>
                </a:solidFill>
              </a:rPr>
              <a:t>isEqualTo</a:t>
            </a:r>
            <a:r>
              <a:rPr lang="en-US" dirty="0">
                <a:solidFill>
                  <a:srgbClr val="0033CC"/>
                </a:solidFill>
              </a:rPr>
              <a:t> stack</a:t>
            </a:r>
          </a:p>
        </p:txBody>
      </p:sp>
    </p:spTree>
    <p:extLst>
      <p:ext uri="{BB962C8B-B14F-4D97-AF65-F5344CB8AC3E}">
        <p14:creationId xmlns:p14="http://schemas.microsoft.com/office/powerpoint/2010/main" val="9344890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60A86-9B9C-4F9F-892F-38637100C963}"/>
              </a:ext>
            </a:extLst>
          </p:cNvPr>
          <p:cNvSpPr>
            <a:spLocks noGrp="1"/>
          </p:cNvSpPr>
          <p:nvPr>
            <p:ph type="title"/>
          </p:nvPr>
        </p:nvSpPr>
        <p:spPr/>
        <p:txBody>
          <a:bodyPr/>
          <a:lstStyle/>
          <a:p>
            <a:r>
              <a:rPr lang="en-US" dirty="0">
                <a:solidFill>
                  <a:srgbClr val="0000FF"/>
                </a:solidFill>
              </a:rPr>
              <a:t>Remember </a:t>
            </a:r>
            <a:r>
              <a:rPr lang="en-US" dirty="0" err="1">
                <a:solidFill>
                  <a:srgbClr val="0000FF"/>
                </a:solidFill>
              </a:rPr>
              <a:t>DayOfYear</a:t>
            </a:r>
            <a:endParaRPr lang="en-US" dirty="0">
              <a:solidFill>
                <a:srgbClr val="0000FF"/>
              </a:solidFill>
            </a:endParaRPr>
          </a:p>
        </p:txBody>
      </p:sp>
      <p:sp>
        <p:nvSpPr>
          <p:cNvPr id="3" name="Content Placeholder 2">
            <a:extLst>
              <a:ext uri="{FF2B5EF4-FFF2-40B4-BE49-F238E27FC236}">
                <a16:creationId xmlns:a16="http://schemas.microsoft.com/office/drawing/2014/main" id="{EE3F34E9-BE20-465D-A021-691A161F3D74}"/>
              </a:ext>
            </a:extLst>
          </p:cNvPr>
          <p:cNvSpPr>
            <a:spLocks noGrp="1"/>
          </p:cNvSpPr>
          <p:nvPr>
            <p:ph idx="1"/>
          </p:nvPr>
        </p:nvSpPr>
        <p:spPr/>
        <p:txBody>
          <a:bodyPr/>
          <a:lstStyle/>
          <a:p>
            <a:pPr marL="0" indent="0">
              <a:buNone/>
            </a:pPr>
            <a:r>
              <a:rPr lang="en-US" dirty="0" err="1">
                <a:latin typeface="Consolas" panose="020B0609020204030204" pitchFamily="49" charset="0"/>
              </a:rPr>
              <a:t>DayOfYear</a:t>
            </a:r>
            <a:r>
              <a:rPr lang="en-US" dirty="0">
                <a:latin typeface="Consolas" panose="020B0609020204030204" pitchFamily="49" charset="0"/>
              </a:rPr>
              <a:t> today, </a:t>
            </a:r>
            <a:r>
              <a:rPr lang="en-US" dirty="0" err="1">
                <a:latin typeface="Consolas" panose="020B0609020204030204" pitchFamily="49" charset="0"/>
              </a:rPr>
              <a:t>TaylorS_birthday</a:t>
            </a:r>
            <a:r>
              <a:rPr lang="en-US" dirty="0">
                <a:latin typeface="Consolas" panose="020B0609020204030204" pitchFamily="49" charset="0"/>
              </a:rPr>
              <a:t>;//Swift</a:t>
            </a:r>
          </a:p>
          <a:p>
            <a:pPr marL="0" indent="0">
              <a:buNone/>
            </a:pPr>
            <a:r>
              <a:rPr lang="en-US" dirty="0">
                <a:latin typeface="Consolas" panose="020B0609020204030204" pitchFamily="49" charset="0"/>
              </a:rPr>
              <a:t> </a:t>
            </a:r>
            <a:r>
              <a:rPr lang="en-US" dirty="0" err="1">
                <a:latin typeface="Consolas" panose="020B0609020204030204" pitchFamily="49" charset="0"/>
              </a:rPr>
              <a:t>today.input</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cout</a:t>
            </a:r>
            <a:r>
              <a:rPr lang="en-US" dirty="0">
                <a:latin typeface="Consolas" panose="020B0609020204030204" pitchFamily="49" charset="0"/>
              </a:rPr>
              <a:t> &lt;&lt; “You entered “ ;</a:t>
            </a:r>
          </a:p>
          <a:p>
            <a:pPr marL="0" indent="0">
              <a:buNone/>
            </a:pPr>
            <a:r>
              <a:rPr lang="en-US" dirty="0">
                <a:latin typeface="Consolas" panose="020B0609020204030204" pitchFamily="49" charset="0"/>
              </a:rPr>
              <a:t> </a:t>
            </a:r>
            <a:r>
              <a:rPr lang="en-US" dirty="0" err="1">
                <a:latin typeface="Consolas" panose="020B0609020204030204" pitchFamily="49" charset="0"/>
              </a:rPr>
              <a:t>today.output</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TaylorS_birthday.set</a:t>
            </a:r>
            <a:r>
              <a:rPr lang="en-US" dirty="0">
                <a:latin typeface="Consolas" panose="020B0609020204030204" pitchFamily="49" charset="0"/>
              </a:rPr>
              <a:t>(12, 13);// </a:t>
            </a:r>
            <a:r>
              <a:rPr lang="en-US" dirty="0" err="1">
                <a:latin typeface="Consolas" panose="020B0609020204030204" pitchFamily="49" charset="0"/>
              </a:rPr>
              <a:t>mo</a:t>
            </a:r>
            <a:r>
              <a:rPr lang="en-US" dirty="0">
                <a:latin typeface="Consolas" panose="020B0609020204030204" pitchFamily="49" charset="0"/>
              </a:rPr>
              <a:t>, day</a:t>
            </a:r>
          </a:p>
          <a:p>
            <a:pPr marL="0" indent="0">
              <a:buNone/>
            </a:pPr>
            <a:endParaRPr lang="en-US" dirty="0"/>
          </a:p>
          <a:p>
            <a:pPr marL="0" indent="0">
              <a:buNone/>
            </a:pPr>
            <a:r>
              <a:rPr lang="en-US" b="1" dirty="0"/>
              <a:t>What if we wanted to initialize </a:t>
            </a:r>
            <a:r>
              <a:rPr lang="en-US" b="1" dirty="0" err="1">
                <a:latin typeface="Consolas" panose="020B0609020204030204" pitchFamily="49" charset="0"/>
              </a:rPr>
              <a:t>TaylorS_birthday</a:t>
            </a:r>
            <a:r>
              <a:rPr lang="en-US" b="1" dirty="0">
                <a:latin typeface="Consolas" panose="020B0609020204030204" pitchFamily="49" charset="0"/>
              </a:rPr>
              <a:t>  </a:t>
            </a:r>
            <a:r>
              <a:rPr lang="en-US" b="1" dirty="0"/>
              <a:t>at </a:t>
            </a:r>
            <a:r>
              <a:rPr lang="en-US" b="1" dirty="0">
                <a:solidFill>
                  <a:srgbClr val="0000FF"/>
                </a:solidFill>
              </a:rPr>
              <a:t>declaration time</a:t>
            </a:r>
            <a:r>
              <a:rPr lang="en-US" b="1" dirty="0"/>
              <a:t>?</a:t>
            </a:r>
          </a:p>
        </p:txBody>
      </p:sp>
    </p:spTree>
    <p:extLst>
      <p:ext uri="{BB962C8B-B14F-4D97-AF65-F5344CB8AC3E}">
        <p14:creationId xmlns:p14="http://schemas.microsoft.com/office/powerpoint/2010/main" val="4152096970"/>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BA9-37C5-4C60-A26F-B668C8FD4AA7}"/>
              </a:ext>
            </a:extLst>
          </p:cNvPr>
          <p:cNvSpPr>
            <a:spLocks noGrp="1"/>
          </p:cNvSpPr>
          <p:nvPr>
            <p:ph type="title"/>
          </p:nvPr>
        </p:nvSpPr>
        <p:spPr/>
        <p:txBody>
          <a:bodyPr/>
          <a:lstStyle/>
          <a:p>
            <a:r>
              <a:rPr lang="en-US" dirty="0"/>
              <a:t>We Can! </a:t>
            </a:r>
            <a:br>
              <a:rPr lang="en-US" dirty="0"/>
            </a:br>
            <a:r>
              <a:rPr lang="en-US" dirty="0"/>
              <a:t>Called a </a:t>
            </a:r>
            <a:r>
              <a:rPr lang="en-US" b="1" dirty="0"/>
              <a:t>Constructor</a:t>
            </a:r>
          </a:p>
        </p:txBody>
      </p:sp>
      <p:sp>
        <p:nvSpPr>
          <p:cNvPr id="3" name="Content Placeholder 2">
            <a:extLst>
              <a:ext uri="{FF2B5EF4-FFF2-40B4-BE49-F238E27FC236}">
                <a16:creationId xmlns:a16="http://schemas.microsoft.com/office/drawing/2014/main" id="{C4B31ADB-A6A8-8F48-2F8E-D16D62AF8539}"/>
              </a:ext>
            </a:extLst>
          </p:cNvPr>
          <p:cNvSpPr>
            <a:spLocks noGrp="1"/>
          </p:cNvSpPr>
          <p:nvPr>
            <p:ph idx="1"/>
          </p:nvPr>
        </p:nvSpPr>
        <p:spPr/>
        <p:txBody>
          <a:bodyPr/>
          <a:lstStyle/>
          <a:p>
            <a:r>
              <a:rPr lang="en-US" dirty="0"/>
              <a:t>Same name as class. No return type</a:t>
            </a:r>
          </a:p>
          <a:p>
            <a:endParaRPr lang="en-US" dirty="0"/>
          </a:p>
          <a:p>
            <a:pPr marL="0" indent="0">
              <a:buNone/>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DayOfYear</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   public</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latin typeface="Cascadia Mono" panose="020B0609020000020004" pitchFamily="49" charset="0"/>
              </a:rPr>
              <a:t>bool </a:t>
            </a:r>
            <a:r>
              <a:rPr lang="en-US" sz="1800" dirty="0" err="1">
                <a:latin typeface="Cascadia Mono" panose="020B0609020000020004" pitchFamily="49" charset="0"/>
              </a:rPr>
              <a:t>setMonth</a:t>
            </a:r>
            <a:r>
              <a:rPr lang="en-US" sz="1800" dirty="0">
                <a:latin typeface="Cascadia Mono" panose="020B0609020000020004" pitchFamily="49" charset="0"/>
              </a:rPr>
              <a:t>(int m);</a:t>
            </a:r>
          </a:p>
          <a:p>
            <a:pPr marL="400050" lvl="1" indent="0">
              <a:buNone/>
            </a:pPr>
            <a:r>
              <a:rPr lang="en-US" sz="1800" dirty="0">
                <a:solidFill>
                  <a:srgbClr val="0000FF"/>
                </a:solidFill>
                <a:latin typeface="Cascadia Mono" panose="020B0609020000020004" pitchFamily="49" charset="0"/>
              </a:rPr>
              <a:t>	</a:t>
            </a:r>
            <a:r>
              <a:rPr lang="en-US" sz="1800" dirty="0">
                <a:latin typeface="Cascadia Mono" panose="020B0609020000020004" pitchFamily="49" charset="0"/>
              </a:rPr>
              <a:t>void output();</a:t>
            </a:r>
          </a:p>
          <a:p>
            <a:pPr marL="400050" lvl="1" indent="0">
              <a:buNone/>
            </a:pPr>
            <a:r>
              <a:rPr lang="en-US" sz="1800" dirty="0">
                <a:solidFill>
                  <a:srgbClr val="000000"/>
                </a:solidFill>
                <a:latin typeface="Cascadia Mono" panose="020B0609020000020004" pitchFamily="49" charset="0"/>
              </a:rPr>
              <a:t>	</a:t>
            </a:r>
            <a:r>
              <a:rPr lang="en-US" sz="1800" b="1" dirty="0" err="1">
                <a:solidFill>
                  <a:srgbClr val="FF0000"/>
                </a:solidFill>
                <a:latin typeface="Cascadia Mono" panose="020B0609020000020004" pitchFamily="49" charset="0"/>
              </a:rPr>
              <a:t>DayOfYear</a:t>
            </a:r>
            <a:r>
              <a:rPr lang="en-US" sz="1800" b="1" dirty="0">
                <a:solidFill>
                  <a:srgbClr val="FF0000"/>
                </a:solidFill>
                <a:latin typeface="Cascadia Mono" panose="020B0609020000020004" pitchFamily="49" charset="0"/>
              </a:rPr>
              <a:t> (int m, int d); // use params when created</a:t>
            </a:r>
          </a:p>
          <a:p>
            <a:pPr marL="400050" lvl="1" indent="0">
              <a:buNone/>
            </a:pPr>
            <a:r>
              <a:rPr lang="en-US" sz="1800" dirty="0">
                <a:solidFill>
                  <a:srgbClr val="0000FF"/>
                </a:solidFill>
                <a:latin typeface="Cascadia Mono" panose="020B0609020000020004" pitchFamily="49" charset="0"/>
              </a:rPr>
              <a:t>private:</a:t>
            </a:r>
          </a:p>
          <a:p>
            <a:pPr marL="400050" lvl="1" indent="0">
              <a:buNone/>
            </a:pPr>
            <a:r>
              <a:rPr lang="en-US" sz="1800" dirty="0">
                <a:solidFill>
                  <a:srgbClr val="0000FF"/>
                </a:solidFill>
                <a:latin typeface="Cascadia Mono" panose="020B0609020000020004" pitchFamily="49" charset="0"/>
              </a:rPr>
              <a:t>	int</a:t>
            </a:r>
            <a:r>
              <a:rPr lang="en-US" sz="1800" dirty="0">
                <a:solidFill>
                  <a:srgbClr val="000000"/>
                </a:solidFill>
                <a:latin typeface="Cascadia Mono" panose="020B0609020000020004" pitchFamily="49" charset="0"/>
              </a:rPr>
              <a:t> month;</a:t>
            </a:r>
          </a:p>
          <a:p>
            <a:pPr marL="400050" lvl="1" indent="0">
              <a:buNone/>
            </a:pPr>
            <a:r>
              <a:rPr lang="en-US" sz="1800" dirty="0">
                <a:solidFill>
                  <a:srgbClr val="0000FF"/>
                </a:solidFill>
                <a:latin typeface="Cascadia Mono" panose="020B0609020000020004" pitchFamily="49" charset="0"/>
              </a:rPr>
              <a:t>	int</a:t>
            </a:r>
            <a:r>
              <a:rPr lang="en-US" sz="1800" dirty="0">
                <a:solidFill>
                  <a:srgbClr val="000000"/>
                </a:solidFill>
                <a:latin typeface="Cascadia Mono" panose="020B0609020000020004" pitchFamily="49" charset="0"/>
              </a:rPr>
              <a:t> day;</a:t>
            </a:r>
          </a:p>
          <a:p>
            <a:pPr marL="0" indent="0">
              <a:buNone/>
            </a:pPr>
            <a:r>
              <a:rPr lang="en-US" sz="1800" dirty="0">
                <a:solidFill>
                  <a:srgbClr val="000000"/>
                </a:solidFill>
                <a:latin typeface="Cascadia Mono" panose="020B0609020000020004" pitchFamily="49" charset="0"/>
              </a:rPr>
              <a:t>};</a:t>
            </a:r>
          </a:p>
          <a:p>
            <a:endParaRPr lang="en-US" dirty="0"/>
          </a:p>
          <a:p>
            <a:endParaRPr lang="en-US" dirty="0"/>
          </a:p>
          <a:p>
            <a:endParaRPr lang="en-US" dirty="0"/>
          </a:p>
        </p:txBody>
      </p:sp>
      <p:sp>
        <p:nvSpPr>
          <p:cNvPr id="4" name="TextBox 3">
            <a:extLst>
              <a:ext uri="{FF2B5EF4-FFF2-40B4-BE49-F238E27FC236}">
                <a16:creationId xmlns:a16="http://schemas.microsoft.com/office/drawing/2014/main" id="{0C4EC535-155E-4A18-0D73-C42A06F27089}"/>
              </a:ext>
            </a:extLst>
          </p:cNvPr>
          <p:cNvSpPr txBox="1"/>
          <p:nvPr/>
        </p:nvSpPr>
        <p:spPr>
          <a:xfrm>
            <a:off x="4419600" y="2198781"/>
            <a:ext cx="4724400" cy="1754326"/>
          </a:xfrm>
          <a:prstGeom prst="rect">
            <a:avLst/>
          </a:prstGeom>
          <a:noFill/>
          <a:ln w="25400">
            <a:solidFill>
              <a:srgbClr val="0000FF"/>
            </a:solidFill>
          </a:ln>
        </p:spPr>
        <p:txBody>
          <a:bodyPr wrap="square" rtlCol="0">
            <a:spAutoFit/>
          </a:bodyPr>
          <a:lstStyle/>
          <a:p>
            <a:r>
              <a:rPr lang="en-US" sz="1800" b="1" dirty="0">
                <a:solidFill>
                  <a:srgbClr val="FF0000"/>
                </a:solidFill>
                <a:latin typeface="Cascadia Mono" panose="020B0609020000020004" pitchFamily="49" charset="0"/>
              </a:rPr>
              <a:t>//Definition</a:t>
            </a:r>
          </a:p>
          <a:p>
            <a:r>
              <a:rPr lang="en-US" sz="1800" b="1" dirty="0" err="1">
                <a:solidFill>
                  <a:srgbClr val="FF0000"/>
                </a:solidFill>
                <a:latin typeface="Cascadia Mono" panose="020B0609020000020004" pitchFamily="49" charset="0"/>
              </a:rPr>
              <a:t>DayOfYear</a:t>
            </a:r>
            <a:r>
              <a:rPr lang="en-US" sz="1800" b="1" dirty="0">
                <a:solidFill>
                  <a:srgbClr val="FF0000"/>
                </a:solidFill>
                <a:latin typeface="Cascadia Mono" panose="020B0609020000020004" pitchFamily="49" charset="0"/>
              </a:rPr>
              <a:t>::</a:t>
            </a:r>
            <a:r>
              <a:rPr lang="en-US" sz="1800" b="1" dirty="0" err="1">
                <a:solidFill>
                  <a:srgbClr val="FF0000"/>
                </a:solidFill>
                <a:latin typeface="Cascadia Mono" panose="020B0609020000020004" pitchFamily="49" charset="0"/>
              </a:rPr>
              <a:t>DayOfYear</a:t>
            </a:r>
            <a:r>
              <a:rPr lang="en-US" sz="1800" b="1" dirty="0">
                <a:solidFill>
                  <a:srgbClr val="FF0000"/>
                </a:solidFill>
                <a:latin typeface="Cascadia Mono" panose="020B0609020000020004" pitchFamily="49" charset="0"/>
              </a:rPr>
              <a:t>(int m, int d)</a:t>
            </a:r>
          </a:p>
          <a:p>
            <a:r>
              <a:rPr lang="en-US" sz="1800" b="1" dirty="0">
                <a:solidFill>
                  <a:srgbClr val="FF0000"/>
                </a:solidFill>
                <a:latin typeface="Cascadia Mono" panose="020B0609020000020004" pitchFamily="49" charset="0"/>
              </a:rPr>
              <a:t>{</a:t>
            </a:r>
          </a:p>
          <a:p>
            <a:r>
              <a:rPr lang="en-US" sz="1800" b="1" dirty="0">
                <a:solidFill>
                  <a:srgbClr val="FF0000"/>
                </a:solidFill>
                <a:latin typeface="Cascadia Mono" panose="020B0609020000020004" pitchFamily="49" charset="0"/>
              </a:rPr>
              <a:t>	month = m;</a:t>
            </a:r>
          </a:p>
          <a:p>
            <a:r>
              <a:rPr lang="en-US" sz="1800" b="1" dirty="0">
                <a:solidFill>
                  <a:srgbClr val="FF0000"/>
                </a:solidFill>
                <a:latin typeface="Cascadia Mono" panose="020B0609020000020004" pitchFamily="49" charset="0"/>
              </a:rPr>
              <a:t>	day </a:t>
            </a:r>
            <a:r>
              <a:rPr lang="en-US" sz="1800" b="1">
                <a:solidFill>
                  <a:srgbClr val="FF0000"/>
                </a:solidFill>
                <a:latin typeface="Cascadia Mono" panose="020B0609020000020004" pitchFamily="49" charset="0"/>
              </a:rPr>
              <a:t>=d;</a:t>
            </a:r>
            <a:endParaRPr lang="en-US" sz="1800" b="1" dirty="0">
              <a:solidFill>
                <a:srgbClr val="FF0000"/>
              </a:solidFill>
              <a:latin typeface="Cascadia Mono" panose="020B0609020000020004" pitchFamily="49" charset="0"/>
            </a:endParaRPr>
          </a:p>
          <a:p>
            <a:r>
              <a:rPr lang="en-US" sz="1800" b="1" dirty="0">
                <a:solidFill>
                  <a:srgbClr val="FF0000"/>
                </a:solidFill>
                <a:latin typeface="Cascadia Mono" panose="020B0609020000020004" pitchFamily="49" charset="0"/>
              </a:rPr>
              <a:t>}</a:t>
            </a:r>
          </a:p>
        </p:txBody>
      </p:sp>
      <p:sp>
        <p:nvSpPr>
          <p:cNvPr id="5" name="TextBox 4">
            <a:extLst>
              <a:ext uri="{FF2B5EF4-FFF2-40B4-BE49-F238E27FC236}">
                <a16:creationId xmlns:a16="http://schemas.microsoft.com/office/drawing/2014/main" id="{AC175A86-B469-88A6-7561-291C85DADBA1}"/>
              </a:ext>
            </a:extLst>
          </p:cNvPr>
          <p:cNvSpPr txBox="1"/>
          <p:nvPr/>
        </p:nvSpPr>
        <p:spPr>
          <a:xfrm>
            <a:off x="533400" y="6124450"/>
            <a:ext cx="6019800" cy="646331"/>
          </a:xfrm>
          <a:prstGeom prst="rect">
            <a:avLst/>
          </a:prstGeom>
          <a:noFill/>
          <a:ln w="25400">
            <a:solidFill>
              <a:srgbClr val="0000FF"/>
            </a:solidFill>
          </a:ln>
        </p:spPr>
        <p:txBody>
          <a:bodyPr wrap="square" rtlCol="0">
            <a:spAutoFit/>
          </a:bodyPr>
          <a:lstStyle/>
          <a:p>
            <a:r>
              <a:rPr lang="en-US" sz="1800" b="1" dirty="0">
                <a:solidFill>
                  <a:srgbClr val="FF0000"/>
                </a:solidFill>
                <a:latin typeface="Cascadia Mono" panose="020B0609020000020004" pitchFamily="49" charset="0"/>
              </a:rPr>
              <a:t>// now declare &amp; </a:t>
            </a:r>
            <a:r>
              <a:rPr lang="en-US" sz="1800" b="1" dirty="0" err="1">
                <a:solidFill>
                  <a:srgbClr val="FF0000"/>
                </a:solidFill>
                <a:latin typeface="Cascadia Mono" panose="020B0609020000020004" pitchFamily="49" charset="0"/>
              </a:rPr>
              <a:t>init</a:t>
            </a:r>
            <a:r>
              <a:rPr lang="en-US" sz="1800" b="1" dirty="0">
                <a:solidFill>
                  <a:srgbClr val="FF0000"/>
                </a:solidFill>
                <a:latin typeface="Cascadia Mono" panose="020B0609020000020004" pitchFamily="49" charset="0"/>
              </a:rPr>
              <a:t> all in one!</a:t>
            </a:r>
          </a:p>
          <a:p>
            <a:r>
              <a:rPr lang="en-US" sz="1800" b="1" dirty="0" err="1">
                <a:solidFill>
                  <a:srgbClr val="FF0000"/>
                </a:solidFill>
                <a:latin typeface="Cascadia Mono" panose="020B0609020000020004" pitchFamily="49" charset="0"/>
              </a:rPr>
              <a:t>DayOfYear</a:t>
            </a:r>
            <a:r>
              <a:rPr lang="en-US" sz="1800" b="1" dirty="0">
                <a:solidFill>
                  <a:srgbClr val="FF0000"/>
                </a:solidFill>
                <a:latin typeface="Cascadia Mono" panose="020B0609020000020004" pitchFamily="49" charset="0"/>
              </a:rPr>
              <a:t> </a:t>
            </a:r>
            <a:r>
              <a:rPr lang="en-US" sz="1800" b="1" dirty="0" err="1">
                <a:solidFill>
                  <a:srgbClr val="FF0000"/>
                </a:solidFill>
                <a:latin typeface="Cascadia Mono" panose="020B0609020000020004" pitchFamily="49" charset="0"/>
              </a:rPr>
              <a:t>TaylorS</a:t>
            </a:r>
            <a:r>
              <a:rPr lang="en-US" sz="1800" b="1" dirty="0">
                <a:solidFill>
                  <a:srgbClr val="FF0000"/>
                </a:solidFill>
                <a:latin typeface="Cascadia Mono" panose="020B0609020000020004" pitchFamily="49" charset="0"/>
              </a:rPr>
              <a:t>(12,13);</a:t>
            </a:r>
          </a:p>
        </p:txBody>
      </p:sp>
    </p:spTree>
    <p:extLst>
      <p:ext uri="{BB962C8B-B14F-4D97-AF65-F5344CB8AC3E}">
        <p14:creationId xmlns:p14="http://schemas.microsoft.com/office/powerpoint/2010/main" val="343649482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2"/>
          <p:cNvSpPr txBox="1">
            <a:spLocks noGrp="1"/>
          </p:cNvSpPr>
          <p:nvPr>
            <p:ph type="title"/>
          </p:nvPr>
        </p:nvSpPr>
        <p:spPr>
          <a:prstGeom prst="rect">
            <a:avLst/>
          </a:prstGeom>
        </p:spPr>
        <p:txBody>
          <a:bodyPr spcFirstLastPara="1" vert="horz" wrap="square" lIns="91425" tIns="45700" rIns="91425" bIns="45700" numCol="1" anchor="t" anchorCtr="0" compatLnSpc="1">
            <a:prstTxWarp prst="textNoShape">
              <a:avLst/>
            </a:prstTxWarp>
            <a:noAutofit/>
          </a:bodyPr>
          <a:lstStyle/>
          <a:p>
            <a:r>
              <a:rPr lang="en" dirty="0"/>
              <a:t>Advantage #1: clearer – can’t forget * </a:t>
            </a:r>
            <a:endParaRPr dirty="0"/>
          </a:p>
        </p:txBody>
      </p:sp>
      <p:sp>
        <p:nvSpPr>
          <p:cNvPr id="185" name="Google Shape;185;p32"/>
          <p:cNvSpPr txBox="1">
            <a:spLocks noGrp="1"/>
          </p:cNvSpPr>
          <p:nvPr>
            <p:ph idx="1"/>
          </p:nvPr>
        </p:nvSpPr>
        <p:spPr>
          <a:prstGeom prst="rect">
            <a:avLst/>
          </a:prstGeom>
        </p:spPr>
        <p:txBody>
          <a:bodyPr spcFirstLastPara="1" vert="horz" wrap="square" lIns="91425" tIns="9125" rIns="91425" bIns="9125" numCol="1" anchor="t" anchorCtr="0" compatLnSpc="1">
            <a:prstTxWarp prst="textNoShape">
              <a:avLst/>
            </a:prstTxWarp>
            <a:noAutofit/>
          </a:bodyPr>
          <a:lstStyle/>
          <a:p>
            <a:pPr marL="0" indent="0">
              <a:buNone/>
            </a:pPr>
            <a:r>
              <a:rPr lang="en-US" dirty="0"/>
              <a:t>For 2 vars intended to be pointers:</a:t>
            </a:r>
          </a:p>
          <a:p>
            <a:pPr marL="0" indent="0">
              <a:buNone/>
            </a:pPr>
            <a:endParaRPr dirty="0"/>
          </a:p>
          <a:p>
            <a:pPr marL="0" indent="0">
              <a:buNone/>
            </a:pPr>
            <a:r>
              <a:rPr lang="en" b="1" dirty="0">
                <a:latin typeface="Courier New"/>
                <a:ea typeface="Courier New"/>
                <a:cs typeface="Courier New"/>
                <a:sym typeface="Courier New"/>
              </a:rPr>
              <a:t>int *p1, p2; // error. </a:t>
            </a:r>
            <a:r>
              <a:rPr lang="en-US" b="1" dirty="0">
                <a:latin typeface="Courier New"/>
                <a:ea typeface="Courier New"/>
                <a:cs typeface="Courier New"/>
                <a:sym typeface="Courier New"/>
              </a:rPr>
              <a:t>P</a:t>
            </a:r>
            <a:r>
              <a:rPr lang="en" b="1" dirty="0">
                <a:latin typeface="Courier New"/>
                <a:ea typeface="Courier New"/>
                <a:cs typeface="Courier New"/>
                <a:sym typeface="Courier New"/>
              </a:rPr>
              <a:t>2 not a ptr!</a:t>
            </a:r>
            <a:endParaRPr dirty="0"/>
          </a:p>
          <a:p>
            <a:pPr marL="0" indent="0">
              <a:buNone/>
            </a:pPr>
            <a:endParaRPr lang="en" b="1" dirty="0">
              <a:latin typeface="Courier New"/>
              <a:ea typeface="Courier New"/>
              <a:cs typeface="Courier New"/>
              <a:sym typeface="Courier New"/>
            </a:endParaRPr>
          </a:p>
          <a:p>
            <a:pPr marL="0" indent="0">
              <a:buNone/>
            </a:pPr>
            <a:r>
              <a:rPr lang="en" dirty="0">
                <a:sym typeface="Courier New"/>
              </a:rPr>
              <a:t>Clearer intent:</a:t>
            </a:r>
          </a:p>
          <a:p>
            <a:pPr marL="0" indent="0">
              <a:buNone/>
            </a:pPr>
            <a:r>
              <a:rPr lang="en" b="1" dirty="0">
                <a:latin typeface="Courier New"/>
                <a:ea typeface="Courier New"/>
                <a:cs typeface="Courier New"/>
                <a:sym typeface="Courier New"/>
              </a:rPr>
              <a:t>IntPtr p1, p2;</a:t>
            </a:r>
            <a:endParaRPr dirty="0"/>
          </a:p>
          <a:p>
            <a:pPr indent="0">
              <a:buNone/>
            </a:pPr>
            <a:r>
              <a:rPr lang="en" dirty="0"/>
              <a:t>Both are pointers!</a:t>
            </a:r>
            <a:endParaRPr dirty="0"/>
          </a:p>
        </p:txBody>
      </p:sp>
      <p:sp>
        <p:nvSpPr>
          <p:cNvPr id="2" name="Slide Number Placeholder 1">
            <a:extLst>
              <a:ext uri="{FF2B5EF4-FFF2-40B4-BE49-F238E27FC236}">
                <a16:creationId xmlns:a16="http://schemas.microsoft.com/office/drawing/2014/main" id="{2938B944-659A-4AF2-50E2-423A0CACFF07}"/>
              </a:ext>
            </a:extLst>
          </p:cNvPr>
          <p:cNvSpPr>
            <a:spLocks noGrp="1"/>
          </p:cNvSpPr>
          <p:nvPr>
            <p:ph type="sldNum" idx="4294967295"/>
          </p:nvPr>
        </p:nvSpPr>
        <p:spPr>
          <a:xfrm>
            <a:off x="8594725" y="4689475"/>
            <a:ext cx="549275" cy="39211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1pPr>
            <a:lvl2pPr marR="0" lvl="1"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2pPr>
            <a:lvl3pPr marR="0" lvl="2"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3pPr>
            <a:lvl4pPr marR="0" lvl="3"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4pPr>
            <a:lvl5pPr marR="0" lvl="4"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5pPr>
            <a:lvl6pPr marR="0" lvl="5"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6pPr>
            <a:lvl7pPr marR="0" lvl="6"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7pPr>
            <a:lvl8pPr marR="0" lvl="7"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8pPr>
            <a:lvl9pPr marR="0" lvl="8"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9pPr>
          </a:lstStyle>
          <a:p>
            <a:pPr algn="r">
              <a:spcBef>
                <a:spcPts val="0"/>
              </a:spcBef>
              <a:spcAft>
                <a:spcPts val="0"/>
              </a:spcAft>
            </a:pPr>
            <a:fld id="{00000000-1234-1234-1234-123412341234}" type="slidenum">
              <a:rPr lang="en" smtClean="0"/>
              <a:pPr algn="r">
                <a:spcBef>
                  <a:spcPts val="0"/>
                </a:spcBef>
                <a:spcAft>
                  <a:spcPts val="0"/>
                </a:spcAft>
              </a:pPr>
              <a:t>5</a:t>
            </a:fld>
            <a:endParaRPr lang="en"/>
          </a:p>
        </p:txBody>
      </p:sp>
    </p:spTree>
    <p:extLst>
      <p:ext uri="{BB962C8B-B14F-4D97-AF65-F5344CB8AC3E}">
        <p14:creationId xmlns:p14="http://schemas.microsoft.com/office/powerpoint/2010/main" val="355514229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BA9-37C5-4C60-A26F-B668C8FD4AA7}"/>
              </a:ext>
            </a:extLst>
          </p:cNvPr>
          <p:cNvSpPr>
            <a:spLocks noGrp="1"/>
          </p:cNvSpPr>
          <p:nvPr>
            <p:ph type="title"/>
          </p:nvPr>
        </p:nvSpPr>
        <p:spPr/>
        <p:txBody>
          <a:bodyPr/>
          <a:lstStyle/>
          <a:p>
            <a:r>
              <a:rPr lang="en-US" dirty="0"/>
              <a:t>What if we just want the object – no outside initialization? </a:t>
            </a:r>
            <a:endParaRPr lang="en-US" b="1" dirty="0"/>
          </a:p>
        </p:txBody>
      </p:sp>
      <p:sp>
        <p:nvSpPr>
          <p:cNvPr id="3" name="Content Placeholder 2">
            <a:extLst>
              <a:ext uri="{FF2B5EF4-FFF2-40B4-BE49-F238E27FC236}">
                <a16:creationId xmlns:a16="http://schemas.microsoft.com/office/drawing/2014/main" id="{C4B31ADB-A6A8-8F48-2F8E-D16D62AF8539}"/>
              </a:ext>
            </a:extLst>
          </p:cNvPr>
          <p:cNvSpPr>
            <a:spLocks noGrp="1"/>
          </p:cNvSpPr>
          <p:nvPr>
            <p:ph idx="1"/>
          </p:nvPr>
        </p:nvSpPr>
        <p:spPr/>
        <p:txBody>
          <a:bodyPr/>
          <a:lstStyle/>
          <a:p>
            <a:r>
              <a:rPr lang="en-US" dirty="0"/>
              <a:t>Called a </a:t>
            </a:r>
            <a:r>
              <a:rPr lang="en-US" b="1" dirty="0"/>
              <a:t>Default Constructor. No Params</a:t>
            </a:r>
          </a:p>
          <a:p>
            <a:pPr marL="0" indent="0">
              <a:buNone/>
            </a:pPr>
            <a:endParaRPr lang="en-US" dirty="0"/>
          </a:p>
          <a:p>
            <a:pPr marL="0" indent="0">
              <a:buNone/>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DayOfYear</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   public</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latin typeface="Cascadia Mono" panose="020B0609020000020004" pitchFamily="49" charset="0"/>
              </a:rPr>
              <a:t>bool </a:t>
            </a:r>
            <a:r>
              <a:rPr lang="en-US" sz="1800" dirty="0" err="1">
                <a:latin typeface="Cascadia Mono" panose="020B0609020000020004" pitchFamily="49" charset="0"/>
              </a:rPr>
              <a:t>setMonth</a:t>
            </a:r>
            <a:r>
              <a:rPr lang="en-US" sz="1800" dirty="0">
                <a:latin typeface="Cascadia Mono" panose="020B0609020000020004" pitchFamily="49" charset="0"/>
              </a:rPr>
              <a:t>(int m);</a:t>
            </a:r>
          </a:p>
          <a:p>
            <a:pPr marL="400050" lvl="1" indent="0">
              <a:buNone/>
            </a:pPr>
            <a:r>
              <a:rPr lang="en-US" sz="1800" dirty="0">
                <a:solidFill>
                  <a:srgbClr val="0000FF"/>
                </a:solidFill>
                <a:latin typeface="Cascadia Mono" panose="020B0609020000020004" pitchFamily="49" charset="0"/>
              </a:rPr>
              <a:t>	</a:t>
            </a:r>
            <a:r>
              <a:rPr lang="en-US" sz="1800" dirty="0">
                <a:latin typeface="Cascadia Mono" panose="020B0609020000020004" pitchFamily="49" charset="0"/>
              </a:rPr>
              <a:t>void output();</a:t>
            </a:r>
          </a:p>
          <a:p>
            <a:pPr marL="400050" lvl="1" indent="0">
              <a:buNone/>
            </a:pPr>
            <a:r>
              <a:rPr lang="en-US" sz="1800" dirty="0">
                <a:solidFill>
                  <a:srgbClr val="000000"/>
                </a:solidFill>
                <a:latin typeface="Cascadia Mono" panose="020B0609020000020004" pitchFamily="49" charset="0"/>
              </a:rPr>
              <a:t>	</a:t>
            </a:r>
            <a:r>
              <a:rPr lang="en-US" sz="1800" b="1" dirty="0" err="1">
                <a:solidFill>
                  <a:srgbClr val="FF0000"/>
                </a:solidFill>
                <a:latin typeface="Cascadia Mono" panose="020B0609020000020004" pitchFamily="49" charset="0"/>
              </a:rPr>
              <a:t>DayOfYear</a:t>
            </a:r>
            <a:r>
              <a:rPr lang="en-US" sz="1800" b="1" dirty="0">
                <a:solidFill>
                  <a:srgbClr val="FF0000"/>
                </a:solidFill>
                <a:latin typeface="Cascadia Mono" panose="020B0609020000020004" pitchFamily="49" charset="0"/>
              </a:rPr>
              <a:t> ( ); // no params when created</a:t>
            </a:r>
          </a:p>
          <a:p>
            <a:pPr marL="400050" lvl="1" indent="0">
              <a:buNone/>
            </a:pPr>
            <a:r>
              <a:rPr lang="en-US" sz="1800" dirty="0">
                <a:solidFill>
                  <a:srgbClr val="0000FF"/>
                </a:solidFill>
                <a:latin typeface="Cascadia Mono" panose="020B0609020000020004" pitchFamily="49" charset="0"/>
              </a:rPr>
              <a:t>private:</a:t>
            </a:r>
          </a:p>
          <a:p>
            <a:pPr marL="400050" lvl="1" indent="0">
              <a:buNone/>
            </a:pPr>
            <a:r>
              <a:rPr lang="en-US" sz="1800" dirty="0">
                <a:solidFill>
                  <a:srgbClr val="0000FF"/>
                </a:solidFill>
                <a:latin typeface="Cascadia Mono" panose="020B0609020000020004" pitchFamily="49" charset="0"/>
              </a:rPr>
              <a:t>	int</a:t>
            </a:r>
            <a:r>
              <a:rPr lang="en-US" sz="1800" dirty="0">
                <a:solidFill>
                  <a:srgbClr val="000000"/>
                </a:solidFill>
                <a:latin typeface="Cascadia Mono" panose="020B0609020000020004" pitchFamily="49" charset="0"/>
              </a:rPr>
              <a:t> month;</a:t>
            </a:r>
          </a:p>
          <a:p>
            <a:pPr marL="400050" lvl="1" indent="0">
              <a:buNone/>
            </a:pPr>
            <a:r>
              <a:rPr lang="en-US" sz="1800" dirty="0">
                <a:solidFill>
                  <a:srgbClr val="0000FF"/>
                </a:solidFill>
                <a:latin typeface="Cascadia Mono" panose="020B0609020000020004" pitchFamily="49" charset="0"/>
              </a:rPr>
              <a:t>	int</a:t>
            </a:r>
            <a:r>
              <a:rPr lang="en-US" sz="1800" dirty="0">
                <a:solidFill>
                  <a:srgbClr val="000000"/>
                </a:solidFill>
                <a:latin typeface="Cascadia Mono" panose="020B0609020000020004" pitchFamily="49" charset="0"/>
              </a:rPr>
              <a:t> day;</a:t>
            </a:r>
          </a:p>
          <a:p>
            <a:pPr marL="0" indent="0">
              <a:buNone/>
            </a:pPr>
            <a:r>
              <a:rPr lang="en-US" sz="1800" dirty="0">
                <a:solidFill>
                  <a:srgbClr val="000000"/>
                </a:solidFill>
                <a:latin typeface="Cascadia Mono" panose="020B0609020000020004" pitchFamily="49" charset="0"/>
              </a:rPr>
              <a:t>};</a:t>
            </a:r>
          </a:p>
          <a:p>
            <a:endParaRPr lang="en-US" dirty="0"/>
          </a:p>
          <a:p>
            <a:endParaRPr lang="en-US" dirty="0"/>
          </a:p>
          <a:p>
            <a:endParaRPr lang="en-US" dirty="0"/>
          </a:p>
        </p:txBody>
      </p:sp>
      <p:sp>
        <p:nvSpPr>
          <p:cNvPr id="4" name="TextBox 3">
            <a:extLst>
              <a:ext uri="{FF2B5EF4-FFF2-40B4-BE49-F238E27FC236}">
                <a16:creationId xmlns:a16="http://schemas.microsoft.com/office/drawing/2014/main" id="{0C4EC535-155E-4A18-0D73-C42A06F27089}"/>
              </a:ext>
            </a:extLst>
          </p:cNvPr>
          <p:cNvSpPr txBox="1"/>
          <p:nvPr/>
        </p:nvSpPr>
        <p:spPr>
          <a:xfrm>
            <a:off x="4419600" y="2198781"/>
            <a:ext cx="4724400" cy="2031325"/>
          </a:xfrm>
          <a:prstGeom prst="rect">
            <a:avLst/>
          </a:prstGeom>
          <a:noFill/>
          <a:ln w="25400">
            <a:solidFill>
              <a:srgbClr val="0000FF"/>
            </a:solidFill>
          </a:ln>
        </p:spPr>
        <p:txBody>
          <a:bodyPr wrap="square" rtlCol="0">
            <a:spAutoFit/>
          </a:bodyPr>
          <a:lstStyle/>
          <a:p>
            <a:r>
              <a:rPr lang="en-US" sz="1800" b="1" dirty="0">
                <a:solidFill>
                  <a:srgbClr val="FF0000"/>
                </a:solidFill>
                <a:latin typeface="Cascadia Mono" panose="020B0609020000020004" pitchFamily="49" charset="0"/>
              </a:rPr>
              <a:t>//Definition</a:t>
            </a:r>
          </a:p>
          <a:p>
            <a:r>
              <a:rPr lang="en-US" sz="1800" b="1" dirty="0" err="1">
                <a:solidFill>
                  <a:srgbClr val="FF0000"/>
                </a:solidFill>
                <a:latin typeface="Cascadia Mono" panose="020B0609020000020004" pitchFamily="49" charset="0"/>
              </a:rPr>
              <a:t>DayOfYear</a:t>
            </a:r>
            <a:r>
              <a:rPr lang="en-US" sz="1800" b="1" dirty="0">
                <a:solidFill>
                  <a:srgbClr val="FF0000"/>
                </a:solidFill>
                <a:latin typeface="Cascadia Mono" panose="020B0609020000020004" pitchFamily="49" charset="0"/>
              </a:rPr>
              <a:t>::</a:t>
            </a:r>
            <a:r>
              <a:rPr lang="en-US" sz="1800" b="1" dirty="0" err="1">
                <a:solidFill>
                  <a:srgbClr val="FF0000"/>
                </a:solidFill>
                <a:latin typeface="Cascadia Mono" panose="020B0609020000020004" pitchFamily="49" charset="0"/>
              </a:rPr>
              <a:t>DayOfYear</a:t>
            </a:r>
            <a:r>
              <a:rPr lang="en-US" sz="1800" b="1" dirty="0">
                <a:solidFill>
                  <a:srgbClr val="FF0000"/>
                </a:solidFill>
                <a:latin typeface="Cascadia Mono" panose="020B0609020000020004" pitchFamily="49" charset="0"/>
              </a:rPr>
              <a:t>( )</a:t>
            </a:r>
          </a:p>
          <a:p>
            <a:r>
              <a:rPr lang="en-US" sz="1800" b="1" dirty="0">
                <a:solidFill>
                  <a:srgbClr val="FF0000"/>
                </a:solidFill>
                <a:latin typeface="Cascadia Mono" panose="020B0609020000020004" pitchFamily="49" charset="0"/>
              </a:rPr>
              <a:t>{</a:t>
            </a:r>
          </a:p>
          <a:p>
            <a:r>
              <a:rPr lang="en-US" sz="1800" b="1" dirty="0">
                <a:solidFill>
                  <a:srgbClr val="FF0000"/>
                </a:solidFill>
                <a:latin typeface="Cascadia Mono" panose="020B0609020000020004" pitchFamily="49" charset="0"/>
              </a:rPr>
              <a:t>    month = -1; // optional</a:t>
            </a:r>
          </a:p>
          <a:p>
            <a:r>
              <a:rPr lang="en-US" sz="1800" b="1" dirty="0">
                <a:solidFill>
                  <a:srgbClr val="FF0000"/>
                </a:solidFill>
                <a:latin typeface="Cascadia Mono" panose="020B0609020000020004" pitchFamily="49" charset="0"/>
              </a:rPr>
              <a:t>    day = -1; // &amp; indicates</a:t>
            </a:r>
          </a:p>
          <a:p>
            <a:r>
              <a:rPr lang="en-US" sz="1800" b="1" dirty="0">
                <a:solidFill>
                  <a:srgbClr val="FF0000"/>
                </a:solidFill>
                <a:latin typeface="Cascadia Mono" panose="020B0609020000020004" pitchFamily="49" charset="0"/>
              </a:rPr>
              <a:t>		//that it’s not set</a:t>
            </a:r>
          </a:p>
          <a:p>
            <a:r>
              <a:rPr lang="en-US" sz="1800" b="1" dirty="0">
                <a:solidFill>
                  <a:srgbClr val="FF0000"/>
                </a:solidFill>
                <a:latin typeface="Cascadia Mono" panose="020B0609020000020004" pitchFamily="49" charset="0"/>
              </a:rPr>
              <a:t>}</a:t>
            </a:r>
          </a:p>
        </p:txBody>
      </p:sp>
      <p:sp>
        <p:nvSpPr>
          <p:cNvPr id="5" name="TextBox 4">
            <a:extLst>
              <a:ext uri="{FF2B5EF4-FFF2-40B4-BE49-F238E27FC236}">
                <a16:creationId xmlns:a16="http://schemas.microsoft.com/office/drawing/2014/main" id="{AC175A86-B469-88A6-7561-291C85DADBA1}"/>
              </a:ext>
            </a:extLst>
          </p:cNvPr>
          <p:cNvSpPr txBox="1"/>
          <p:nvPr/>
        </p:nvSpPr>
        <p:spPr>
          <a:xfrm>
            <a:off x="533400" y="6124450"/>
            <a:ext cx="7391400" cy="369332"/>
          </a:xfrm>
          <a:prstGeom prst="rect">
            <a:avLst/>
          </a:prstGeom>
          <a:noFill/>
          <a:ln w="25400">
            <a:solidFill>
              <a:srgbClr val="0000FF"/>
            </a:solidFill>
          </a:ln>
        </p:spPr>
        <p:txBody>
          <a:bodyPr wrap="square" rtlCol="0">
            <a:spAutoFit/>
          </a:bodyPr>
          <a:lstStyle/>
          <a:p>
            <a:r>
              <a:rPr lang="en-US" sz="1800" b="1" dirty="0" err="1">
                <a:solidFill>
                  <a:srgbClr val="FF0000"/>
                </a:solidFill>
                <a:latin typeface="Cascadia Mono" panose="020B0609020000020004" pitchFamily="49" charset="0"/>
              </a:rPr>
              <a:t>DayOfYear</a:t>
            </a:r>
            <a:r>
              <a:rPr lang="en-US" sz="1800" b="1" dirty="0">
                <a:solidFill>
                  <a:srgbClr val="FF0000"/>
                </a:solidFill>
                <a:latin typeface="Cascadia Mono" panose="020B0609020000020004" pitchFamily="49" charset="0"/>
              </a:rPr>
              <a:t> </a:t>
            </a:r>
            <a:r>
              <a:rPr lang="en-US" sz="1800" b="1" dirty="0" err="1">
                <a:solidFill>
                  <a:srgbClr val="FF0000"/>
                </a:solidFill>
                <a:latin typeface="Cascadia Mono" panose="020B0609020000020004" pitchFamily="49" charset="0"/>
              </a:rPr>
              <a:t>mysteryDay</a:t>
            </a:r>
            <a:r>
              <a:rPr lang="en-US" sz="1800" b="1" dirty="0">
                <a:solidFill>
                  <a:srgbClr val="FF0000"/>
                </a:solidFill>
                <a:latin typeface="Cascadia Mono" panose="020B0609020000020004" pitchFamily="49" charset="0"/>
              </a:rPr>
              <a:t>; // has -1 </a:t>
            </a:r>
            <a:r>
              <a:rPr lang="en-US" sz="1800" b="1" dirty="0" err="1">
                <a:solidFill>
                  <a:srgbClr val="FF0000"/>
                </a:solidFill>
                <a:latin typeface="Cascadia Mono" panose="020B0609020000020004" pitchFamily="49" charset="0"/>
              </a:rPr>
              <a:t>vals</a:t>
            </a:r>
            <a:r>
              <a:rPr lang="en-US" sz="1800" b="1" dirty="0">
                <a:solidFill>
                  <a:srgbClr val="FF0000"/>
                </a:solidFill>
                <a:latin typeface="Cascadia Mono" panose="020B0609020000020004" pitchFamily="49" charset="0"/>
              </a:rPr>
              <a:t> for month &amp; day </a:t>
            </a:r>
          </a:p>
        </p:txBody>
      </p:sp>
    </p:spTree>
    <p:extLst>
      <p:ext uri="{BB962C8B-B14F-4D97-AF65-F5344CB8AC3E}">
        <p14:creationId xmlns:p14="http://schemas.microsoft.com/office/powerpoint/2010/main" val="36915201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BA9-37C5-4C60-A26F-B668C8FD4AA7}"/>
              </a:ext>
            </a:extLst>
          </p:cNvPr>
          <p:cNvSpPr>
            <a:spLocks noGrp="1"/>
          </p:cNvSpPr>
          <p:nvPr>
            <p:ph type="title"/>
          </p:nvPr>
        </p:nvSpPr>
        <p:spPr/>
        <p:txBody>
          <a:bodyPr/>
          <a:lstStyle/>
          <a:p>
            <a:r>
              <a:rPr lang="en-US" dirty="0"/>
              <a:t>What if we just want the object – and left out the default constructor ?</a:t>
            </a:r>
            <a:endParaRPr lang="en-US" b="1" dirty="0"/>
          </a:p>
        </p:txBody>
      </p:sp>
      <p:sp>
        <p:nvSpPr>
          <p:cNvPr id="3" name="Content Placeholder 2">
            <a:extLst>
              <a:ext uri="{FF2B5EF4-FFF2-40B4-BE49-F238E27FC236}">
                <a16:creationId xmlns:a16="http://schemas.microsoft.com/office/drawing/2014/main" id="{C4B31ADB-A6A8-8F48-2F8E-D16D62AF8539}"/>
              </a:ext>
            </a:extLst>
          </p:cNvPr>
          <p:cNvSpPr>
            <a:spLocks noGrp="1"/>
          </p:cNvSpPr>
          <p:nvPr>
            <p:ph idx="1"/>
          </p:nvPr>
        </p:nvSpPr>
        <p:spPr/>
        <p:txBody>
          <a:bodyPr/>
          <a:lstStyle/>
          <a:p>
            <a:r>
              <a:rPr lang="en-US" dirty="0"/>
              <a:t>Called a </a:t>
            </a:r>
            <a:r>
              <a:rPr lang="en-US" b="1" dirty="0"/>
              <a:t>Default Constructor. No Params</a:t>
            </a:r>
          </a:p>
          <a:p>
            <a:pPr marL="0" indent="0">
              <a:buNone/>
            </a:pPr>
            <a:endParaRPr lang="en-US" dirty="0"/>
          </a:p>
          <a:p>
            <a:pPr marL="0" indent="0">
              <a:buNone/>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DayOfYear</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   public</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latin typeface="Cascadia Mono" panose="020B0609020000020004" pitchFamily="49" charset="0"/>
              </a:rPr>
              <a:t>bool </a:t>
            </a:r>
            <a:r>
              <a:rPr lang="en-US" sz="1800" dirty="0" err="1">
                <a:latin typeface="Cascadia Mono" panose="020B0609020000020004" pitchFamily="49" charset="0"/>
              </a:rPr>
              <a:t>setMonth</a:t>
            </a:r>
            <a:r>
              <a:rPr lang="en-US" sz="1800" dirty="0">
                <a:latin typeface="Cascadia Mono" panose="020B0609020000020004" pitchFamily="49" charset="0"/>
              </a:rPr>
              <a:t>(int m);</a:t>
            </a:r>
          </a:p>
          <a:p>
            <a:pPr marL="400050" lvl="1" indent="0">
              <a:buNone/>
            </a:pPr>
            <a:r>
              <a:rPr lang="en-US" sz="1800" dirty="0">
                <a:solidFill>
                  <a:srgbClr val="0000FF"/>
                </a:solidFill>
                <a:latin typeface="Cascadia Mono" panose="020B0609020000020004" pitchFamily="49" charset="0"/>
              </a:rPr>
              <a:t>	</a:t>
            </a:r>
            <a:r>
              <a:rPr lang="en-US" sz="1800" dirty="0">
                <a:latin typeface="Cascadia Mono" panose="020B0609020000020004" pitchFamily="49" charset="0"/>
              </a:rPr>
              <a:t>void output();</a:t>
            </a:r>
          </a:p>
          <a:p>
            <a:pPr marL="400050" lvl="1" indent="0">
              <a:buNone/>
            </a:pP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b="1" dirty="0" err="1">
                <a:solidFill>
                  <a:srgbClr val="FF0000"/>
                </a:solidFill>
                <a:latin typeface="Cascadia Mono" panose="020B0609020000020004" pitchFamily="49" charset="0"/>
              </a:rPr>
              <a:t>DayOfYear</a:t>
            </a:r>
            <a:r>
              <a:rPr lang="en-US" sz="1800" b="1" dirty="0">
                <a:solidFill>
                  <a:srgbClr val="FF0000"/>
                </a:solidFill>
                <a:latin typeface="Cascadia Mono" panose="020B0609020000020004" pitchFamily="49" charset="0"/>
              </a:rPr>
              <a:t> ( ); // default w/no definition written</a:t>
            </a:r>
          </a:p>
          <a:p>
            <a:pPr marL="400050" lvl="1" indent="0">
              <a:buNone/>
            </a:pPr>
            <a:r>
              <a:rPr lang="en-US" sz="1800" dirty="0">
                <a:solidFill>
                  <a:srgbClr val="0000FF"/>
                </a:solidFill>
                <a:latin typeface="Cascadia Mono" panose="020B0609020000020004" pitchFamily="49" charset="0"/>
              </a:rPr>
              <a:t>private:</a:t>
            </a:r>
          </a:p>
          <a:p>
            <a:pPr marL="400050" lvl="1" indent="0">
              <a:buNone/>
            </a:pPr>
            <a:r>
              <a:rPr lang="en-US" sz="1800" dirty="0">
                <a:solidFill>
                  <a:srgbClr val="0000FF"/>
                </a:solidFill>
                <a:latin typeface="Cascadia Mono" panose="020B0609020000020004" pitchFamily="49" charset="0"/>
              </a:rPr>
              <a:t>	int</a:t>
            </a:r>
            <a:r>
              <a:rPr lang="en-US" sz="1800" dirty="0">
                <a:solidFill>
                  <a:srgbClr val="000000"/>
                </a:solidFill>
                <a:latin typeface="Cascadia Mono" panose="020B0609020000020004" pitchFamily="49" charset="0"/>
              </a:rPr>
              <a:t> month;</a:t>
            </a:r>
          </a:p>
          <a:p>
            <a:pPr marL="400050" lvl="1" indent="0">
              <a:buNone/>
            </a:pPr>
            <a:r>
              <a:rPr lang="en-US" sz="1800" dirty="0">
                <a:solidFill>
                  <a:srgbClr val="0000FF"/>
                </a:solidFill>
                <a:latin typeface="Cascadia Mono" panose="020B0609020000020004" pitchFamily="49" charset="0"/>
              </a:rPr>
              <a:t>	int</a:t>
            </a:r>
            <a:r>
              <a:rPr lang="en-US" sz="1800" dirty="0">
                <a:solidFill>
                  <a:srgbClr val="000000"/>
                </a:solidFill>
                <a:latin typeface="Cascadia Mono" panose="020B0609020000020004" pitchFamily="49" charset="0"/>
              </a:rPr>
              <a:t> day;</a:t>
            </a:r>
          </a:p>
          <a:p>
            <a:pPr marL="0" indent="0">
              <a:buNone/>
            </a:pPr>
            <a:r>
              <a:rPr lang="en-US" sz="1800" dirty="0">
                <a:solidFill>
                  <a:srgbClr val="000000"/>
                </a:solidFill>
                <a:latin typeface="Cascadia Mono" panose="020B0609020000020004" pitchFamily="49" charset="0"/>
              </a:rPr>
              <a:t>};</a:t>
            </a:r>
          </a:p>
          <a:p>
            <a:endParaRPr lang="en-US" dirty="0"/>
          </a:p>
          <a:p>
            <a:endParaRPr lang="en-US" dirty="0"/>
          </a:p>
          <a:p>
            <a:endParaRPr lang="en-US" dirty="0"/>
          </a:p>
        </p:txBody>
      </p:sp>
      <p:sp>
        <p:nvSpPr>
          <p:cNvPr id="4" name="TextBox 3">
            <a:extLst>
              <a:ext uri="{FF2B5EF4-FFF2-40B4-BE49-F238E27FC236}">
                <a16:creationId xmlns:a16="http://schemas.microsoft.com/office/drawing/2014/main" id="{0C4EC535-155E-4A18-0D73-C42A06F27089}"/>
              </a:ext>
            </a:extLst>
          </p:cNvPr>
          <p:cNvSpPr txBox="1"/>
          <p:nvPr/>
        </p:nvSpPr>
        <p:spPr>
          <a:xfrm>
            <a:off x="4419600" y="2198781"/>
            <a:ext cx="4724400" cy="1200329"/>
          </a:xfrm>
          <a:prstGeom prst="rect">
            <a:avLst/>
          </a:prstGeom>
          <a:noFill/>
          <a:ln w="25400">
            <a:solidFill>
              <a:srgbClr val="0000FF"/>
            </a:solidFill>
          </a:ln>
        </p:spPr>
        <p:txBody>
          <a:bodyPr wrap="square" rtlCol="0">
            <a:spAutoFit/>
          </a:bodyPr>
          <a:lstStyle/>
          <a:p>
            <a:r>
              <a:rPr lang="en-US" sz="1800" b="1" dirty="0">
                <a:solidFill>
                  <a:srgbClr val="FF0000"/>
                </a:solidFill>
                <a:latin typeface="Cascadia Mono" panose="020B0609020000020004" pitchFamily="49" charset="0"/>
              </a:rPr>
              <a:t>//Definition</a:t>
            </a:r>
          </a:p>
          <a:p>
            <a:r>
              <a:rPr lang="en-US" sz="1800" b="1" dirty="0" err="1">
                <a:solidFill>
                  <a:srgbClr val="FF0000"/>
                </a:solidFill>
                <a:latin typeface="Cascadia Mono" panose="020B0609020000020004" pitchFamily="49" charset="0"/>
              </a:rPr>
              <a:t>DayOfYear</a:t>
            </a:r>
            <a:r>
              <a:rPr lang="en-US" sz="1800" b="1" dirty="0">
                <a:solidFill>
                  <a:srgbClr val="FF0000"/>
                </a:solidFill>
                <a:latin typeface="Cascadia Mono" panose="020B0609020000020004" pitchFamily="49" charset="0"/>
              </a:rPr>
              <a:t>::</a:t>
            </a:r>
            <a:r>
              <a:rPr lang="en-US" sz="1800" b="1" dirty="0" err="1">
                <a:solidFill>
                  <a:srgbClr val="FF0000"/>
                </a:solidFill>
                <a:latin typeface="Cascadia Mono" panose="020B0609020000020004" pitchFamily="49" charset="0"/>
              </a:rPr>
              <a:t>DayOfYear</a:t>
            </a:r>
            <a:r>
              <a:rPr lang="en-US" sz="1800" b="1" dirty="0">
                <a:solidFill>
                  <a:srgbClr val="FF0000"/>
                </a:solidFill>
                <a:latin typeface="Cascadia Mono" panose="020B0609020000020004" pitchFamily="49" charset="0"/>
              </a:rPr>
              <a:t>( )</a:t>
            </a:r>
          </a:p>
          <a:p>
            <a:r>
              <a:rPr lang="en-US" sz="1800" b="1" dirty="0">
                <a:solidFill>
                  <a:srgbClr val="FF0000"/>
                </a:solidFill>
                <a:latin typeface="Cascadia Mono" panose="020B0609020000020004" pitchFamily="49" charset="0"/>
              </a:rPr>
              <a:t>{</a:t>
            </a:r>
          </a:p>
          <a:p>
            <a:r>
              <a:rPr lang="en-US" sz="1800" b="1" dirty="0">
                <a:solidFill>
                  <a:srgbClr val="FF0000"/>
                </a:solidFill>
                <a:latin typeface="Cascadia Mono" panose="020B0609020000020004" pitchFamily="49" charset="0"/>
              </a:rPr>
              <a:t>}		// don’t bother</a:t>
            </a:r>
          </a:p>
        </p:txBody>
      </p:sp>
      <p:sp>
        <p:nvSpPr>
          <p:cNvPr id="5" name="TextBox 4">
            <a:extLst>
              <a:ext uri="{FF2B5EF4-FFF2-40B4-BE49-F238E27FC236}">
                <a16:creationId xmlns:a16="http://schemas.microsoft.com/office/drawing/2014/main" id="{AC175A86-B469-88A6-7561-291C85DADBA1}"/>
              </a:ext>
            </a:extLst>
          </p:cNvPr>
          <p:cNvSpPr txBox="1"/>
          <p:nvPr/>
        </p:nvSpPr>
        <p:spPr>
          <a:xfrm>
            <a:off x="533399" y="6124450"/>
            <a:ext cx="8066087" cy="369332"/>
          </a:xfrm>
          <a:prstGeom prst="rect">
            <a:avLst/>
          </a:prstGeom>
          <a:noFill/>
          <a:ln w="25400">
            <a:solidFill>
              <a:srgbClr val="0000FF"/>
            </a:solidFill>
          </a:ln>
        </p:spPr>
        <p:txBody>
          <a:bodyPr wrap="square" rtlCol="0">
            <a:spAutoFit/>
          </a:bodyPr>
          <a:lstStyle/>
          <a:p>
            <a:r>
              <a:rPr lang="en-US" sz="1800" b="1" dirty="0" err="1">
                <a:solidFill>
                  <a:srgbClr val="FF0000"/>
                </a:solidFill>
                <a:latin typeface="Cascadia Mono" panose="020B0609020000020004" pitchFamily="49" charset="0"/>
              </a:rPr>
              <a:t>DayOfYear</a:t>
            </a:r>
            <a:r>
              <a:rPr lang="en-US" sz="1800" b="1" dirty="0">
                <a:solidFill>
                  <a:srgbClr val="FF0000"/>
                </a:solidFill>
                <a:latin typeface="Cascadia Mono" panose="020B0609020000020004" pitchFamily="49" charset="0"/>
              </a:rPr>
              <a:t> mysteryDay2; // has garbage </a:t>
            </a:r>
            <a:r>
              <a:rPr lang="en-US" sz="1800" b="1" dirty="0" err="1">
                <a:solidFill>
                  <a:srgbClr val="FF0000"/>
                </a:solidFill>
                <a:latin typeface="Cascadia Mono" panose="020B0609020000020004" pitchFamily="49" charset="0"/>
              </a:rPr>
              <a:t>vals</a:t>
            </a:r>
            <a:r>
              <a:rPr lang="en-US" sz="1800" b="1" dirty="0">
                <a:solidFill>
                  <a:srgbClr val="FF0000"/>
                </a:solidFill>
                <a:latin typeface="Cascadia Mono" panose="020B0609020000020004" pitchFamily="49" charset="0"/>
              </a:rPr>
              <a:t> for month &amp; day </a:t>
            </a:r>
          </a:p>
        </p:txBody>
      </p:sp>
      <p:sp>
        <p:nvSpPr>
          <p:cNvPr id="6" name="&quot;Not Allowed&quot; Symbol 5">
            <a:extLst>
              <a:ext uri="{FF2B5EF4-FFF2-40B4-BE49-F238E27FC236}">
                <a16:creationId xmlns:a16="http://schemas.microsoft.com/office/drawing/2014/main" id="{BC44B638-145D-EAF3-9AEF-6CDF7AA1C75D}"/>
              </a:ext>
            </a:extLst>
          </p:cNvPr>
          <p:cNvSpPr/>
          <p:nvPr/>
        </p:nvSpPr>
        <p:spPr bwMode="auto">
          <a:xfrm>
            <a:off x="4953000" y="2198781"/>
            <a:ext cx="1295400" cy="1077819"/>
          </a:xfrm>
          <a:prstGeom prst="noSmoking">
            <a:avLst/>
          </a:prstGeom>
          <a:blipFill dpi="0" rotWithShape="0">
            <a:blip r:embed="rId2"/>
            <a:srcRect/>
            <a:tile tx="0" ty="0" sx="100000" sy="100000" flip="none" algn="tl"/>
          </a:bli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8624037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A14D30-FB9C-D636-85FD-23C02280AECE}"/>
              </a:ext>
            </a:extLst>
          </p:cNvPr>
          <p:cNvSpPr>
            <a:spLocks noGrp="1"/>
          </p:cNvSpPr>
          <p:nvPr>
            <p:ph type="title"/>
          </p:nvPr>
        </p:nvSpPr>
        <p:spPr/>
        <p:txBody>
          <a:bodyPr/>
          <a:lstStyle/>
          <a:p>
            <a:r>
              <a:rPr lang="en-US" dirty="0"/>
              <a:t>Overloading Constructors</a:t>
            </a:r>
          </a:p>
        </p:txBody>
      </p:sp>
      <p:sp>
        <p:nvSpPr>
          <p:cNvPr id="5" name="Text Placeholder 4">
            <a:extLst>
              <a:ext uri="{FF2B5EF4-FFF2-40B4-BE49-F238E27FC236}">
                <a16:creationId xmlns:a16="http://schemas.microsoft.com/office/drawing/2014/main" id="{F747CBF6-BF25-FB0F-E236-31B99CB87B7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66950194"/>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BA271DFD-D2EC-4C15-BC36-A081B51734BF}"/>
              </a:ext>
            </a:extLst>
          </p:cNvPr>
          <p:cNvSpPr>
            <a:spLocks noGrp="1" noChangeArrowheads="1"/>
          </p:cNvSpPr>
          <p:nvPr>
            <p:ph type="title"/>
          </p:nvPr>
        </p:nvSpPr>
        <p:spPr/>
        <p:txBody>
          <a:bodyPr/>
          <a:lstStyle/>
          <a:p>
            <a:r>
              <a:rPr lang="en-US" altLang="en-US"/>
              <a:t>Overloading Constructors</a:t>
            </a:r>
          </a:p>
        </p:txBody>
      </p:sp>
      <p:sp>
        <p:nvSpPr>
          <p:cNvPr id="83971" name="Rectangle 3">
            <a:extLst>
              <a:ext uri="{FF2B5EF4-FFF2-40B4-BE49-F238E27FC236}">
                <a16:creationId xmlns:a16="http://schemas.microsoft.com/office/drawing/2014/main" id="{0C2F1432-5277-41C0-9797-85AB9E2ABACE}"/>
              </a:ext>
            </a:extLst>
          </p:cNvPr>
          <p:cNvSpPr>
            <a:spLocks noGrp="1" noChangeArrowheads="1"/>
          </p:cNvSpPr>
          <p:nvPr>
            <p:ph idx="1"/>
          </p:nvPr>
        </p:nvSpPr>
        <p:spPr/>
        <p:txBody>
          <a:bodyPr/>
          <a:lstStyle/>
          <a:p>
            <a:pPr>
              <a:lnSpc>
                <a:spcPct val="105000"/>
              </a:lnSpc>
            </a:pPr>
            <a:r>
              <a:rPr lang="en-US" altLang="en-US" sz="2800" dirty="0"/>
              <a:t>A class can have more than one constructor</a:t>
            </a:r>
            <a:br>
              <a:rPr lang="en-US" altLang="en-US" sz="2800" dirty="0"/>
            </a:br>
            <a:endParaRPr lang="en-US" altLang="en-US" sz="2800" dirty="0"/>
          </a:p>
          <a:p>
            <a:pPr>
              <a:lnSpc>
                <a:spcPct val="105000"/>
              </a:lnSpc>
            </a:pPr>
            <a:r>
              <a:rPr lang="en-US" altLang="en-US" sz="2800" dirty="0"/>
              <a:t>Overloaded constructors in a class must have different parameter lists:</a:t>
            </a:r>
          </a:p>
          <a:p>
            <a:pPr lvl="1">
              <a:lnSpc>
                <a:spcPct val="105000"/>
              </a:lnSpc>
              <a:buFontTx/>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DayOfYear</a:t>
            </a:r>
            <a:r>
              <a:rPr lang="en-US" altLang="en-US" sz="2400" dirty="0">
                <a:latin typeface="Courier New" panose="02070309020205020404" pitchFamily="49" charset="0"/>
              </a:rPr>
              <a:t>();</a:t>
            </a:r>
          </a:p>
          <a:p>
            <a:pPr lvl="1">
              <a:lnSpc>
                <a:spcPct val="105000"/>
              </a:lnSpc>
              <a:buFontTx/>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DayOfYear</a:t>
            </a:r>
            <a:r>
              <a:rPr lang="en-US" altLang="en-US" sz="2400" dirty="0">
                <a:latin typeface="Courier New" panose="02070309020205020404" pitchFamily="49" charset="0"/>
              </a:rPr>
              <a:t>(int m);</a:t>
            </a:r>
          </a:p>
          <a:p>
            <a:pPr lvl="1">
              <a:lnSpc>
                <a:spcPct val="105000"/>
              </a:lnSpc>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DayOfYear</a:t>
            </a:r>
            <a:r>
              <a:rPr lang="en-US" altLang="en-US" sz="2400" dirty="0">
                <a:latin typeface="Courier New" panose="02070309020205020404" pitchFamily="49" charset="0"/>
              </a:rPr>
              <a:t>(int </a:t>
            </a:r>
            <a:r>
              <a:rPr lang="en-US" altLang="en-US" sz="2400" dirty="0" err="1">
                <a:latin typeface="Courier New" panose="02070309020205020404" pitchFamily="49" charset="0"/>
              </a:rPr>
              <a:t>m,int</a:t>
            </a:r>
            <a:r>
              <a:rPr lang="en-US" altLang="en-US" sz="2400" dirty="0">
                <a:latin typeface="Courier New" panose="02070309020205020404" pitchFamily="49" charset="0"/>
              </a:rPr>
              <a:t> d);</a:t>
            </a:r>
          </a:p>
          <a:p>
            <a:pPr lvl="1">
              <a:lnSpc>
                <a:spcPct val="105000"/>
              </a:lnSpc>
              <a:buFontTx/>
              <a:buNone/>
            </a:pPr>
            <a:r>
              <a:rPr lang="en-US" altLang="en-US" sz="2400" dirty="0">
                <a:latin typeface="Courier New" panose="02070309020205020404" pitchFamily="49" charset="0"/>
              </a:rPr>
              <a:t> </a:t>
            </a:r>
            <a:endParaRPr lang="en-US" altLang="en-US" sz="2400" dirty="0"/>
          </a:p>
        </p:txBody>
      </p:sp>
    </p:spTree>
    <p:extLst>
      <p:ext uri="{BB962C8B-B14F-4D97-AF65-F5344CB8AC3E}">
        <p14:creationId xmlns:p14="http://schemas.microsoft.com/office/powerpoint/2010/main" val="2869719012"/>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0967F56A-568E-43E0-BDC0-316A8B6F5ACD}"/>
              </a:ext>
            </a:extLst>
          </p:cNvPr>
          <p:cNvSpPr>
            <a:spLocks noGrp="1" noChangeArrowheads="1"/>
          </p:cNvSpPr>
          <p:nvPr>
            <p:ph type="title"/>
          </p:nvPr>
        </p:nvSpPr>
        <p:spPr/>
        <p:txBody>
          <a:bodyPr/>
          <a:lstStyle/>
          <a:p>
            <a:r>
              <a:rPr lang="en-US" altLang="en-US" dirty="0">
                <a:solidFill>
                  <a:srgbClr val="0000FF"/>
                </a:solidFill>
              </a:rPr>
              <a:t>Default values in Constructors</a:t>
            </a:r>
          </a:p>
        </p:txBody>
      </p:sp>
      <p:sp>
        <p:nvSpPr>
          <p:cNvPr id="73731" name="Rectangle 3">
            <a:extLst>
              <a:ext uri="{FF2B5EF4-FFF2-40B4-BE49-F238E27FC236}">
                <a16:creationId xmlns:a16="http://schemas.microsoft.com/office/drawing/2014/main" id="{C52FB312-0704-420F-9A91-09619C7706CF}"/>
              </a:ext>
            </a:extLst>
          </p:cNvPr>
          <p:cNvSpPr>
            <a:spLocks noGrp="1" noChangeArrowheads="1"/>
          </p:cNvSpPr>
          <p:nvPr>
            <p:ph idx="1"/>
          </p:nvPr>
        </p:nvSpPr>
        <p:spPr>
          <a:xfrm>
            <a:off x="544513" y="1524000"/>
            <a:ext cx="8294687" cy="4724400"/>
          </a:xfrm>
        </p:spPr>
        <p:txBody>
          <a:bodyPr/>
          <a:lstStyle/>
          <a:p>
            <a:pPr>
              <a:lnSpc>
                <a:spcPct val="90000"/>
              </a:lnSpc>
            </a:pPr>
            <a:r>
              <a:rPr lang="en-US" altLang="en-US" sz="2800" dirty="0"/>
              <a:t>If all of a constructor's parameters have default values, then it is a default constructor. Done in declaration. For example:</a:t>
            </a:r>
            <a:br>
              <a:rPr lang="en-US" altLang="en-US" sz="2800" dirty="0"/>
            </a:br>
            <a:r>
              <a:rPr lang="en-US" altLang="en-US" sz="2800" dirty="0"/>
              <a:t> </a:t>
            </a:r>
          </a:p>
          <a:p>
            <a:pPr lvl="1">
              <a:lnSpc>
                <a:spcPct val="90000"/>
              </a:lnSpc>
              <a:spcBef>
                <a:spcPct val="40000"/>
              </a:spcBef>
              <a:buFontTx/>
              <a:buNone/>
            </a:pPr>
            <a:r>
              <a:rPr lang="en-US" altLang="en-US" sz="2400" dirty="0" err="1">
                <a:latin typeface="Courier New" panose="02070309020205020404" pitchFamily="49" charset="0"/>
              </a:rPr>
              <a:t>DayOfYear</a:t>
            </a:r>
            <a:r>
              <a:rPr lang="en-US" altLang="en-US" sz="2400" dirty="0">
                <a:latin typeface="Courier New" panose="02070309020205020404" pitchFamily="49" charset="0"/>
              </a:rPr>
              <a:t>(</a:t>
            </a:r>
            <a:r>
              <a:rPr lang="en-US" altLang="en-US" sz="2400">
                <a:latin typeface="Courier New" panose="02070309020205020404" pitchFamily="49" charset="0"/>
              </a:rPr>
              <a:t>int month=</a:t>
            </a:r>
            <a:r>
              <a:rPr lang="en-US" altLang="en-US" sz="2400" dirty="0">
                <a:latin typeface="Courier New" panose="02070309020205020404" pitchFamily="49" charset="0"/>
              </a:rPr>
              <a:t>1, int day=1);</a:t>
            </a:r>
            <a:br>
              <a:rPr lang="en-US" altLang="en-US" sz="2400" dirty="0">
                <a:latin typeface="Courier New" panose="02070309020205020404" pitchFamily="49" charset="0"/>
              </a:rPr>
            </a:br>
            <a:endParaRPr lang="en-US" altLang="en-US" sz="2400" dirty="0">
              <a:latin typeface="Courier New" panose="02070309020205020404" pitchFamily="49" charset="0"/>
            </a:endParaRPr>
          </a:p>
          <a:p>
            <a:pPr>
              <a:lnSpc>
                <a:spcPct val="90000"/>
              </a:lnSpc>
            </a:pPr>
            <a:r>
              <a:rPr lang="en-US" altLang="en-US" sz="2800" dirty="0"/>
              <a:t>Creating an object and passing no arguments will cause this constructor to execute:</a:t>
            </a:r>
            <a:br>
              <a:rPr lang="en-US" altLang="en-US" sz="2800" dirty="0"/>
            </a:br>
            <a:br>
              <a:rPr lang="en-US" altLang="en-US" sz="2800" dirty="0"/>
            </a:br>
            <a:r>
              <a:rPr lang="en-US" altLang="en-US" sz="2800" dirty="0" err="1">
                <a:latin typeface="Courier New" panose="02070309020205020404" pitchFamily="49" charset="0"/>
              </a:rPr>
              <a:t>DayOfYear</a:t>
            </a:r>
            <a:r>
              <a:rPr lang="en-US" altLang="en-US" sz="2800" dirty="0">
                <a:latin typeface="Courier New" panose="02070309020205020404" pitchFamily="49" charset="0"/>
              </a:rPr>
              <a:t> </a:t>
            </a:r>
            <a:r>
              <a:rPr lang="en-US" altLang="en-US" sz="2800" dirty="0" err="1">
                <a:latin typeface="Courier New" panose="02070309020205020404" pitchFamily="49" charset="0"/>
              </a:rPr>
              <a:t>newYear</a:t>
            </a:r>
            <a:r>
              <a:rPr lang="en-US" altLang="en-US" sz="2800" dirty="0">
                <a:latin typeface="Courier New" panose="02070309020205020404" pitchFamily="49" charset="0"/>
              </a:rPr>
              <a:t>; // Initialize 1/1</a:t>
            </a:r>
          </a:p>
          <a:p>
            <a:pPr>
              <a:lnSpc>
                <a:spcPct val="90000"/>
              </a:lnSpc>
            </a:pPr>
            <a:r>
              <a:rPr lang="en-US" altLang="en-US" sz="2800" dirty="0" err="1">
                <a:latin typeface="Courier New" panose="02070309020205020404" pitchFamily="49" charset="0"/>
              </a:rPr>
              <a:t>DayOfYear</a:t>
            </a:r>
            <a:r>
              <a:rPr lang="en-US" altLang="en-US" sz="2800" dirty="0">
                <a:latin typeface="Courier New" panose="02070309020205020404" pitchFamily="49" charset="0"/>
              </a:rPr>
              <a:t> </a:t>
            </a:r>
            <a:r>
              <a:rPr lang="en-US" altLang="en-US" sz="2800" dirty="0" err="1">
                <a:latin typeface="Courier New" panose="02070309020205020404" pitchFamily="49" charset="0"/>
              </a:rPr>
              <a:t>rentDue</a:t>
            </a:r>
            <a:r>
              <a:rPr lang="en-US" altLang="en-US" sz="2800" dirty="0">
                <a:latin typeface="Courier New" panose="02070309020205020404" pitchFamily="49" charset="0"/>
              </a:rPr>
              <a:t>(4), today(3, 25);</a:t>
            </a:r>
          </a:p>
          <a:p>
            <a:pPr lvl="1">
              <a:lnSpc>
                <a:spcPct val="90000"/>
              </a:lnSpc>
              <a:spcBef>
                <a:spcPct val="40000"/>
              </a:spcBef>
              <a:buFontTx/>
              <a:buNone/>
            </a:pPr>
            <a:endParaRPr lang="en-US" altLang="en-US" sz="2400" dirty="0">
              <a:latin typeface="Courier New" panose="02070309020205020404" pitchFamily="49" charset="0"/>
            </a:endParaRPr>
          </a:p>
        </p:txBody>
      </p:sp>
    </p:spTree>
    <p:extLst>
      <p:ext uri="{BB962C8B-B14F-4D97-AF65-F5344CB8AC3E}">
        <p14:creationId xmlns:p14="http://schemas.microsoft.com/office/powerpoint/2010/main" val="231176463"/>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FF"/>
                </a:solidFill>
              </a:rPr>
              <a:t>Default constructor provided only…</a:t>
            </a:r>
          </a:p>
        </p:txBody>
      </p:sp>
      <p:sp>
        <p:nvSpPr>
          <p:cNvPr id="3" name="Content Placeholder 2"/>
          <p:cNvSpPr>
            <a:spLocks noGrp="1"/>
          </p:cNvSpPr>
          <p:nvPr>
            <p:ph idx="1"/>
          </p:nvPr>
        </p:nvSpPr>
        <p:spPr/>
        <p:txBody>
          <a:bodyPr/>
          <a:lstStyle/>
          <a:p>
            <a:r>
              <a:rPr lang="en-US" dirty="0"/>
              <a:t>If your program does </a:t>
            </a:r>
            <a:r>
              <a:rPr lang="en-US" dirty="0">
                <a:solidFill>
                  <a:srgbClr val="FF0000"/>
                </a:solidFill>
              </a:rPr>
              <a:t>not</a:t>
            </a:r>
            <a:r>
              <a:rPr lang="en-US" dirty="0"/>
              <a:t> provide any constructor for a class defined by you, C++ generates a default constructor for you that does nothing.</a:t>
            </a:r>
          </a:p>
          <a:p>
            <a:pPr marL="0" indent="0">
              <a:buNone/>
            </a:pPr>
            <a:endParaRPr lang="en-US" dirty="0"/>
          </a:p>
          <a:p>
            <a:r>
              <a:rPr lang="en-US" dirty="0"/>
              <a:t>If your program provides </a:t>
            </a:r>
            <a:r>
              <a:rPr lang="en-US" dirty="0">
                <a:solidFill>
                  <a:srgbClr val="0000FF"/>
                </a:solidFill>
              </a:rPr>
              <a:t>any</a:t>
            </a:r>
            <a:r>
              <a:rPr lang="en-US" dirty="0"/>
              <a:t> constructor (maybe only one), but no default constructor, C++ does </a:t>
            </a:r>
            <a:r>
              <a:rPr lang="en-US" dirty="0">
                <a:solidFill>
                  <a:srgbClr val="FF0000"/>
                </a:solidFill>
              </a:rPr>
              <a:t>NOT</a:t>
            </a:r>
            <a:r>
              <a:rPr lang="en-US" dirty="0"/>
              <a:t> generate a default one.</a:t>
            </a:r>
          </a:p>
          <a:p>
            <a:endParaRPr lang="en-US" dirty="0"/>
          </a:p>
          <a:p>
            <a:pPr>
              <a:buNone/>
            </a:pPr>
            <a:endParaRPr lang="en-US" dirty="0">
              <a:solidFill>
                <a:srgbClr val="FF0000"/>
              </a:solidFill>
            </a:endParaRPr>
          </a:p>
        </p:txBody>
      </p:sp>
    </p:spTree>
    <p:extLst>
      <p:ext uri="{BB962C8B-B14F-4D97-AF65-F5344CB8AC3E}">
        <p14:creationId xmlns:p14="http://schemas.microsoft.com/office/powerpoint/2010/main" val="3159478143"/>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46A5C8-B5E2-E925-2EBD-4FA7D48429BD}"/>
              </a:ext>
            </a:extLst>
          </p:cNvPr>
          <p:cNvSpPr>
            <a:spLocks noGrp="1"/>
          </p:cNvSpPr>
          <p:nvPr>
            <p:ph type="title"/>
          </p:nvPr>
        </p:nvSpPr>
        <p:spPr/>
        <p:txBody>
          <a:bodyPr/>
          <a:lstStyle/>
          <a:p>
            <a:r>
              <a:rPr lang="en-US" dirty="0"/>
              <a:t>Review</a:t>
            </a:r>
          </a:p>
        </p:txBody>
      </p:sp>
      <p:sp>
        <p:nvSpPr>
          <p:cNvPr id="5" name="Text Placeholder 4">
            <a:extLst>
              <a:ext uri="{FF2B5EF4-FFF2-40B4-BE49-F238E27FC236}">
                <a16:creationId xmlns:a16="http://schemas.microsoft.com/office/drawing/2014/main" id="{4078A31C-F0DE-50A2-FEA3-8694BF9FA7E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76941667"/>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9FB9B-D2B2-4E2C-880E-DBFAC616897B}"/>
              </a:ext>
            </a:extLst>
          </p:cNvPr>
          <p:cNvSpPr>
            <a:spLocks noGrp="1"/>
          </p:cNvSpPr>
          <p:nvPr>
            <p:ph type="title"/>
          </p:nvPr>
        </p:nvSpPr>
        <p:spPr>
          <a:xfrm>
            <a:off x="533400" y="303213"/>
            <a:ext cx="8305800" cy="915987"/>
          </a:xfrm>
        </p:spPr>
        <p:txBody>
          <a:bodyPr/>
          <a:lstStyle/>
          <a:p>
            <a:r>
              <a:rPr lang="en-US" dirty="0"/>
              <a:t>Review</a:t>
            </a:r>
          </a:p>
        </p:txBody>
      </p:sp>
      <p:sp>
        <p:nvSpPr>
          <p:cNvPr id="3" name="Content Placeholder 2">
            <a:extLst>
              <a:ext uri="{FF2B5EF4-FFF2-40B4-BE49-F238E27FC236}">
                <a16:creationId xmlns:a16="http://schemas.microsoft.com/office/drawing/2014/main" id="{D443B06F-2A14-488A-8B29-3C594D4D6159}"/>
              </a:ext>
            </a:extLst>
          </p:cNvPr>
          <p:cNvSpPr>
            <a:spLocks noGrp="1"/>
          </p:cNvSpPr>
          <p:nvPr>
            <p:ph idx="1"/>
          </p:nvPr>
        </p:nvSpPr>
        <p:spPr>
          <a:xfrm>
            <a:off x="544513" y="1371600"/>
            <a:ext cx="8294687" cy="4876800"/>
          </a:xfrm>
        </p:spPr>
        <p:txBody>
          <a:bodyPr/>
          <a:lstStyle/>
          <a:p>
            <a:r>
              <a:rPr lang="en-US" sz="2400" dirty="0"/>
              <a:t>What’s the difference between structs vs classes?</a:t>
            </a:r>
          </a:p>
          <a:p>
            <a:pPr marL="457200" lvl="1" indent="0">
              <a:buNone/>
            </a:pPr>
            <a:endParaRPr lang="en-US" sz="2400" dirty="0"/>
          </a:p>
          <a:p>
            <a:r>
              <a:rPr lang="en-US" sz="2400" dirty="0"/>
              <a:t>What does </a:t>
            </a:r>
            <a:r>
              <a:rPr lang="en-US" sz="2400" dirty="0">
                <a:solidFill>
                  <a:srgbClr val="0000FF"/>
                </a:solidFill>
                <a:latin typeface="Consolas" panose="020B0609020204030204" pitchFamily="49" charset="0"/>
              </a:rPr>
              <a:t>public:</a:t>
            </a:r>
            <a:r>
              <a:rPr lang="en-US" sz="2400" dirty="0"/>
              <a:t> mean? What does </a:t>
            </a:r>
            <a:r>
              <a:rPr lang="en-US" sz="2400" dirty="0">
                <a:solidFill>
                  <a:srgbClr val="0000FF"/>
                </a:solidFill>
                <a:latin typeface="Consolas" panose="020B0609020204030204" pitchFamily="49" charset="0"/>
              </a:rPr>
              <a:t>private:</a:t>
            </a:r>
            <a:r>
              <a:rPr lang="en-US" sz="2400" dirty="0"/>
              <a:t> mean?</a:t>
            </a:r>
          </a:p>
          <a:p>
            <a:pPr lvl="1"/>
            <a:endParaRPr lang="en-US" sz="2400" dirty="0"/>
          </a:p>
          <a:p>
            <a:pPr lvl="1"/>
            <a:endParaRPr lang="en-US" sz="2400" dirty="0"/>
          </a:p>
          <a:p>
            <a:r>
              <a:rPr lang="en-US" sz="2400" dirty="0"/>
              <a:t>What do we put in the public vs private parts of class?</a:t>
            </a:r>
          </a:p>
          <a:p>
            <a:pPr lvl="1"/>
            <a:endParaRPr lang="en-US" sz="2000" dirty="0"/>
          </a:p>
          <a:p>
            <a:pPr lvl="1"/>
            <a:endParaRPr lang="en-US" sz="2000" dirty="0"/>
          </a:p>
          <a:p>
            <a:r>
              <a:rPr lang="en-US" sz="2400" dirty="0"/>
              <a:t>What syntax do we use to say a function definition is for a class member function?</a:t>
            </a:r>
          </a:p>
        </p:txBody>
      </p:sp>
    </p:spTree>
    <p:extLst>
      <p:ext uri="{BB962C8B-B14F-4D97-AF65-F5344CB8AC3E}">
        <p14:creationId xmlns:p14="http://schemas.microsoft.com/office/powerpoint/2010/main" val="3562041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9FB9B-D2B2-4E2C-880E-DBFAC616897B}"/>
              </a:ext>
            </a:extLst>
          </p:cNvPr>
          <p:cNvSpPr>
            <a:spLocks noGrp="1"/>
          </p:cNvSpPr>
          <p:nvPr>
            <p:ph type="title"/>
          </p:nvPr>
        </p:nvSpPr>
        <p:spPr>
          <a:xfrm>
            <a:off x="533400" y="303213"/>
            <a:ext cx="8305800" cy="915987"/>
          </a:xfrm>
        </p:spPr>
        <p:txBody>
          <a:bodyPr/>
          <a:lstStyle/>
          <a:p>
            <a:r>
              <a:rPr lang="en-US" dirty="0"/>
              <a:t>So far…</a:t>
            </a:r>
          </a:p>
        </p:txBody>
      </p:sp>
      <p:sp>
        <p:nvSpPr>
          <p:cNvPr id="3" name="Content Placeholder 2">
            <a:extLst>
              <a:ext uri="{FF2B5EF4-FFF2-40B4-BE49-F238E27FC236}">
                <a16:creationId xmlns:a16="http://schemas.microsoft.com/office/drawing/2014/main" id="{D443B06F-2A14-488A-8B29-3C594D4D6159}"/>
              </a:ext>
            </a:extLst>
          </p:cNvPr>
          <p:cNvSpPr>
            <a:spLocks noGrp="1"/>
          </p:cNvSpPr>
          <p:nvPr>
            <p:ph idx="1"/>
          </p:nvPr>
        </p:nvSpPr>
        <p:spPr>
          <a:xfrm>
            <a:off x="544513" y="1371600"/>
            <a:ext cx="8294687" cy="4876800"/>
          </a:xfrm>
        </p:spPr>
        <p:txBody>
          <a:bodyPr/>
          <a:lstStyle/>
          <a:p>
            <a:r>
              <a:rPr lang="en-US" sz="2400" dirty="0"/>
              <a:t>What’s the difference between structs vs classes?</a:t>
            </a:r>
          </a:p>
          <a:p>
            <a:pPr lvl="1"/>
            <a:r>
              <a:rPr lang="en-US" sz="2000" dirty="0"/>
              <a:t>Structs are public by default</a:t>
            </a:r>
          </a:p>
          <a:p>
            <a:pPr lvl="1"/>
            <a:r>
              <a:rPr lang="en-US" sz="2000" dirty="0"/>
              <a:t>Classes are private by default</a:t>
            </a:r>
          </a:p>
          <a:p>
            <a:r>
              <a:rPr lang="en-US" sz="2400" dirty="0"/>
              <a:t>What does </a:t>
            </a:r>
            <a:r>
              <a:rPr lang="en-US" sz="2400" dirty="0">
                <a:solidFill>
                  <a:srgbClr val="0000FF"/>
                </a:solidFill>
                <a:latin typeface="Consolas" panose="020B0609020204030204" pitchFamily="49" charset="0"/>
              </a:rPr>
              <a:t>public:</a:t>
            </a:r>
            <a:r>
              <a:rPr lang="en-US" sz="2400" dirty="0"/>
              <a:t> mean? What does </a:t>
            </a:r>
            <a:r>
              <a:rPr lang="en-US" sz="2400" dirty="0">
                <a:solidFill>
                  <a:srgbClr val="0000FF"/>
                </a:solidFill>
                <a:latin typeface="Consolas" panose="020B0609020204030204" pitchFamily="49" charset="0"/>
              </a:rPr>
              <a:t>private:</a:t>
            </a:r>
            <a:r>
              <a:rPr lang="en-US" sz="2400" dirty="0"/>
              <a:t> mean?</a:t>
            </a:r>
          </a:p>
          <a:p>
            <a:pPr lvl="1"/>
            <a:r>
              <a:rPr lang="en-US" sz="2000" dirty="0"/>
              <a:t>Public means everything following is accessible anywhere</a:t>
            </a:r>
          </a:p>
          <a:p>
            <a:pPr lvl="1"/>
            <a:r>
              <a:rPr lang="en-US" sz="2000" dirty="0"/>
              <a:t>Private means only accessible in the class member functions</a:t>
            </a:r>
          </a:p>
          <a:p>
            <a:r>
              <a:rPr lang="en-US" sz="2400" dirty="0"/>
              <a:t>What do we put in the public vs private parts of class?</a:t>
            </a:r>
          </a:p>
          <a:p>
            <a:pPr lvl="1"/>
            <a:r>
              <a:rPr lang="en-US" sz="2000" dirty="0"/>
              <a:t>Member functions go in the public part</a:t>
            </a:r>
          </a:p>
          <a:p>
            <a:pPr lvl="1"/>
            <a:r>
              <a:rPr lang="en-US" sz="2000" dirty="0"/>
              <a:t>Data members and utilities go in the private part</a:t>
            </a:r>
            <a:endParaRPr lang="en-US" sz="2400" dirty="0"/>
          </a:p>
          <a:p>
            <a:r>
              <a:rPr lang="en-US" sz="2400" dirty="0"/>
              <a:t>What syntax do we use to say a function definition is for a class member function?</a:t>
            </a:r>
          </a:p>
          <a:p>
            <a:pPr lvl="1"/>
            <a:r>
              <a:rPr lang="en-US" sz="2000" dirty="0"/>
              <a:t>We scope it as </a:t>
            </a:r>
            <a:r>
              <a:rPr lang="en-US" sz="2000" dirty="0" err="1">
                <a:solidFill>
                  <a:srgbClr val="0000FF"/>
                </a:solidFill>
                <a:latin typeface="Consolas" panose="020B0609020204030204" pitchFamily="49" charset="0"/>
              </a:rPr>
              <a:t>ClassName</a:t>
            </a:r>
            <a:r>
              <a:rPr lang="en-US" sz="2000" dirty="0">
                <a:solidFill>
                  <a:srgbClr val="0000FF"/>
                </a:solidFill>
                <a:latin typeface="Consolas" panose="020B0609020204030204" pitchFamily="49" charset="0"/>
              </a:rPr>
              <a:t>::</a:t>
            </a:r>
            <a:r>
              <a:rPr lang="en-US" sz="2000" dirty="0" err="1">
                <a:solidFill>
                  <a:srgbClr val="0000FF"/>
                </a:solidFill>
                <a:latin typeface="Consolas" panose="020B0609020204030204" pitchFamily="49" charset="0"/>
              </a:rPr>
              <a:t>functionName</a:t>
            </a:r>
            <a:r>
              <a:rPr lang="en-US" sz="2000" dirty="0">
                <a:solidFill>
                  <a:srgbClr val="0000FF"/>
                </a:solidFill>
                <a:latin typeface="Consolas" panose="020B0609020204030204" pitchFamily="49" charset="0"/>
              </a:rPr>
              <a:t>()</a:t>
            </a:r>
          </a:p>
        </p:txBody>
      </p:sp>
    </p:spTree>
    <p:extLst>
      <p:ext uri="{BB962C8B-B14F-4D97-AF65-F5344CB8AC3E}">
        <p14:creationId xmlns:p14="http://schemas.microsoft.com/office/powerpoint/2010/main" val="3548196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86F0-C1BB-4CBE-9D79-98F767FE5C40}"/>
              </a:ext>
            </a:extLst>
          </p:cNvPr>
          <p:cNvSpPr>
            <a:spLocks noGrp="1"/>
          </p:cNvSpPr>
          <p:nvPr>
            <p:ph type="title"/>
          </p:nvPr>
        </p:nvSpPr>
        <p:spPr/>
        <p:txBody>
          <a:bodyPr/>
          <a:lstStyle/>
          <a:p>
            <a:r>
              <a:rPr lang="en-US" dirty="0"/>
              <a:t>So far… continued</a:t>
            </a:r>
          </a:p>
        </p:txBody>
      </p:sp>
      <p:sp>
        <p:nvSpPr>
          <p:cNvPr id="3" name="Content Placeholder 2">
            <a:extLst>
              <a:ext uri="{FF2B5EF4-FFF2-40B4-BE49-F238E27FC236}">
                <a16:creationId xmlns:a16="http://schemas.microsoft.com/office/drawing/2014/main" id="{4820618A-19DC-4DA0-BB6A-85C3B3EE7E08}"/>
              </a:ext>
            </a:extLst>
          </p:cNvPr>
          <p:cNvSpPr>
            <a:spLocks noGrp="1"/>
          </p:cNvSpPr>
          <p:nvPr>
            <p:ph idx="1"/>
          </p:nvPr>
        </p:nvSpPr>
        <p:spPr>
          <a:xfrm>
            <a:off x="544513" y="1447800"/>
            <a:ext cx="8294687" cy="4800600"/>
          </a:xfrm>
        </p:spPr>
        <p:txBody>
          <a:bodyPr/>
          <a:lstStyle/>
          <a:p>
            <a:r>
              <a:rPr lang="en-US" sz="2400" dirty="0"/>
              <a:t>What is an </a:t>
            </a:r>
            <a:r>
              <a:rPr lang="en-US" sz="2400" dirty="0">
                <a:solidFill>
                  <a:srgbClr val="0000FF"/>
                </a:solidFill>
              </a:rPr>
              <a:t>accessor</a:t>
            </a:r>
            <a:r>
              <a:rPr lang="en-US" sz="2400" dirty="0"/>
              <a:t> and what is a </a:t>
            </a:r>
            <a:r>
              <a:rPr lang="en-US" sz="2400" dirty="0">
                <a:solidFill>
                  <a:srgbClr val="0000FF"/>
                </a:solidFill>
              </a:rPr>
              <a:t>mutator</a:t>
            </a:r>
            <a:r>
              <a:rPr lang="en-US" sz="2400" dirty="0"/>
              <a:t> and how can we tell them apart?</a:t>
            </a:r>
          </a:p>
          <a:p>
            <a:endParaRPr lang="en-US" sz="2400" dirty="0"/>
          </a:p>
          <a:p>
            <a:endParaRPr lang="en-US" sz="2400" dirty="0"/>
          </a:p>
          <a:p>
            <a:endParaRPr lang="en-US" sz="2400" dirty="0"/>
          </a:p>
          <a:p>
            <a:r>
              <a:rPr lang="en-US" sz="2400" dirty="0"/>
              <a:t>What is the name of the implicit parameter in class member functions and how does it get assigned?</a:t>
            </a:r>
          </a:p>
          <a:p>
            <a:pPr lvl="1"/>
            <a:endParaRPr lang="en-US" sz="2400" dirty="0"/>
          </a:p>
        </p:txBody>
      </p:sp>
    </p:spTree>
    <p:extLst>
      <p:ext uri="{BB962C8B-B14F-4D97-AF65-F5344CB8AC3E}">
        <p14:creationId xmlns:p14="http://schemas.microsoft.com/office/powerpoint/2010/main" val="1749474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3"/>
          <p:cNvSpPr txBox="1">
            <a:spLocks noGrp="1"/>
          </p:cNvSpPr>
          <p:nvPr>
            <p:ph type="title"/>
          </p:nvPr>
        </p:nvSpPr>
        <p:spPr>
          <a:prstGeom prst="rect">
            <a:avLst/>
          </a:prstGeom>
        </p:spPr>
        <p:txBody>
          <a:bodyPr spcFirstLastPara="1" vert="horz" wrap="square" lIns="91425" tIns="45700" rIns="91425" bIns="45700" numCol="1" anchor="t" anchorCtr="0" compatLnSpc="1">
            <a:prstTxWarp prst="textNoShape">
              <a:avLst/>
            </a:prstTxWarp>
            <a:noAutofit/>
          </a:bodyPr>
          <a:lstStyle/>
          <a:p>
            <a:r>
              <a:rPr lang="en" dirty="0"/>
              <a:t>Advantage #2: clearer parameters</a:t>
            </a:r>
            <a:endParaRPr dirty="0"/>
          </a:p>
        </p:txBody>
      </p:sp>
      <p:sp>
        <p:nvSpPr>
          <p:cNvPr id="191" name="Google Shape;191;p33"/>
          <p:cNvSpPr txBox="1">
            <a:spLocks noGrp="1"/>
          </p:cNvSpPr>
          <p:nvPr>
            <p:ph idx="1"/>
          </p:nvPr>
        </p:nvSpPr>
        <p:spPr>
          <a:prstGeom prst="rect">
            <a:avLst/>
          </a:prstGeom>
        </p:spPr>
        <p:txBody>
          <a:bodyPr spcFirstLastPara="1" vert="horz" wrap="square" lIns="91425" tIns="9125" rIns="91425" bIns="9125" numCol="1" anchor="t" anchorCtr="0" compatLnSpc="1">
            <a:prstTxWarp prst="textNoShape">
              <a:avLst/>
            </a:prstTxWarp>
            <a:noAutofit/>
          </a:bodyPr>
          <a:lstStyle/>
          <a:p>
            <a:pPr marL="0" indent="0">
              <a:buNone/>
            </a:pPr>
            <a:r>
              <a:rPr lang="en" dirty="0"/>
              <a:t>Pass a pointer to a function, by reference</a:t>
            </a:r>
            <a:endParaRPr dirty="0"/>
          </a:p>
          <a:p>
            <a:pPr marL="0" indent="0">
              <a:buNone/>
            </a:pPr>
            <a:endParaRPr dirty="0"/>
          </a:p>
          <a:p>
            <a:pPr marL="0" indent="0">
              <a:buNone/>
            </a:pPr>
            <a:r>
              <a:rPr lang="en" b="1" dirty="0">
                <a:latin typeface="Courier New"/>
                <a:ea typeface="Courier New"/>
                <a:cs typeface="Courier New"/>
                <a:sym typeface="Courier New"/>
              </a:rPr>
              <a:t>void sample_function(int&amp; *ptrVar);</a:t>
            </a:r>
            <a:endParaRPr dirty="0"/>
          </a:p>
          <a:p>
            <a:pPr indent="0">
              <a:buNone/>
            </a:pPr>
            <a:r>
              <a:rPr lang="en" dirty="0"/>
              <a:t>Need * AND &amp;   	// Ugly? </a:t>
            </a:r>
            <a:r>
              <a:rPr lang="en-US" dirty="0"/>
              <a:t>C</a:t>
            </a:r>
            <a:r>
              <a:rPr lang="en" dirty="0"/>
              <a:t>onfusing?</a:t>
            </a:r>
          </a:p>
          <a:p>
            <a:pPr indent="0">
              <a:buNone/>
            </a:pPr>
            <a:endParaRPr dirty="0"/>
          </a:p>
          <a:p>
            <a:pPr marL="0" indent="0">
              <a:buNone/>
            </a:pPr>
            <a:r>
              <a:rPr lang="en-US" b="1" dirty="0">
                <a:latin typeface="Courier New"/>
                <a:ea typeface="Courier New"/>
                <a:cs typeface="Courier New"/>
                <a:sym typeface="Courier New"/>
              </a:rPr>
              <a:t>void </a:t>
            </a:r>
            <a:r>
              <a:rPr lang="en-US" b="1" dirty="0" err="1">
                <a:latin typeface="Courier New"/>
                <a:ea typeface="Courier New"/>
                <a:cs typeface="Courier New"/>
                <a:sym typeface="Courier New"/>
              </a:rPr>
              <a:t>sample_function</a:t>
            </a:r>
            <a:r>
              <a:rPr lang="en-US" b="1" dirty="0">
                <a:latin typeface="Courier New"/>
                <a:ea typeface="Courier New"/>
                <a:cs typeface="Courier New"/>
                <a:sym typeface="Courier New"/>
              </a:rPr>
              <a:t>(</a:t>
            </a:r>
            <a:r>
              <a:rPr lang="en" b="1" dirty="0">
                <a:latin typeface="Courier New"/>
                <a:ea typeface="Courier New"/>
                <a:cs typeface="Courier New"/>
                <a:sym typeface="Courier New"/>
              </a:rPr>
              <a:t>IntPtr&amp; </a:t>
            </a:r>
            <a:r>
              <a:rPr lang="en-US" b="1" dirty="0" err="1">
                <a:latin typeface="Courier New"/>
                <a:ea typeface="Courier New"/>
                <a:cs typeface="Courier New"/>
                <a:sym typeface="Courier New"/>
              </a:rPr>
              <a:t>ptrVar</a:t>
            </a:r>
            <a:r>
              <a:rPr lang="en-US" b="1" dirty="0">
                <a:latin typeface="Courier New"/>
                <a:ea typeface="Courier New"/>
                <a:cs typeface="Courier New"/>
                <a:sym typeface="Courier New"/>
              </a:rPr>
              <a:t>);</a:t>
            </a:r>
            <a:endParaRPr lang="en" dirty="0"/>
          </a:p>
          <a:p>
            <a:pPr indent="0">
              <a:buNone/>
            </a:pPr>
            <a:r>
              <a:rPr lang="en" dirty="0"/>
              <a:t>Only need the &amp; !</a:t>
            </a:r>
            <a:endParaRPr dirty="0"/>
          </a:p>
        </p:txBody>
      </p:sp>
      <p:sp>
        <p:nvSpPr>
          <p:cNvPr id="2" name="Slide Number Placeholder 1">
            <a:extLst>
              <a:ext uri="{FF2B5EF4-FFF2-40B4-BE49-F238E27FC236}">
                <a16:creationId xmlns:a16="http://schemas.microsoft.com/office/drawing/2014/main" id="{F7475DCD-02FC-E488-A277-3646DD14E4D7}"/>
              </a:ext>
            </a:extLst>
          </p:cNvPr>
          <p:cNvSpPr>
            <a:spLocks noGrp="1"/>
          </p:cNvSpPr>
          <p:nvPr>
            <p:ph type="sldNum" idx="4294967295"/>
          </p:nvPr>
        </p:nvSpPr>
        <p:spPr>
          <a:xfrm>
            <a:off x="8594725" y="4689475"/>
            <a:ext cx="549275" cy="39211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1pPr>
            <a:lvl2pPr marR="0" lvl="1"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2pPr>
            <a:lvl3pPr marR="0" lvl="2"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3pPr>
            <a:lvl4pPr marR="0" lvl="3"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4pPr>
            <a:lvl5pPr marR="0" lvl="4"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5pPr>
            <a:lvl6pPr marR="0" lvl="5"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6pPr>
            <a:lvl7pPr marR="0" lvl="6"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7pPr>
            <a:lvl8pPr marR="0" lvl="7"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8pPr>
            <a:lvl9pPr marR="0" lvl="8" algn="r" rtl="0">
              <a:lnSpc>
                <a:spcPct val="100000"/>
              </a:lnSpc>
              <a:spcBef>
                <a:spcPts val="0"/>
              </a:spcBef>
              <a:spcAft>
                <a:spcPts val="0"/>
              </a:spcAft>
              <a:buClr>
                <a:srgbClr val="000000"/>
              </a:buClr>
              <a:buFont typeface="Arial"/>
              <a:buNone/>
              <a:defRPr sz="1000" b="0" i="0" u="none" strike="noStrike" cap="none">
                <a:solidFill>
                  <a:schemeClr val="lt2"/>
                </a:solidFill>
                <a:latin typeface="Source Sans Pro"/>
                <a:ea typeface="Source Sans Pro"/>
                <a:cs typeface="Source Sans Pro"/>
                <a:sym typeface="Source Sans Pro"/>
              </a:defRPr>
            </a:lvl9pPr>
          </a:lstStyle>
          <a:p>
            <a:pPr algn="r">
              <a:spcBef>
                <a:spcPts val="0"/>
              </a:spcBef>
              <a:spcAft>
                <a:spcPts val="0"/>
              </a:spcAft>
            </a:pPr>
            <a:fld id="{00000000-1234-1234-1234-123412341234}" type="slidenum">
              <a:rPr lang="en" smtClean="0"/>
              <a:pPr algn="r">
                <a:spcBef>
                  <a:spcPts val="0"/>
                </a:spcBef>
                <a:spcAft>
                  <a:spcPts val="0"/>
                </a:spcAft>
              </a:pPr>
              <a:t>6</a:t>
            </a:fld>
            <a:endParaRPr lang="en"/>
          </a:p>
        </p:txBody>
      </p:sp>
    </p:spTree>
    <p:extLst>
      <p:ext uri="{BB962C8B-B14F-4D97-AF65-F5344CB8AC3E}">
        <p14:creationId xmlns:p14="http://schemas.microsoft.com/office/powerpoint/2010/main" val="2215585292"/>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86F0-C1BB-4CBE-9D79-98F767FE5C40}"/>
              </a:ext>
            </a:extLst>
          </p:cNvPr>
          <p:cNvSpPr>
            <a:spLocks noGrp="1"/>
          </p:cNvSpPr>
          <p:nvPr>
            <p:ph type="title"/>
          </p:nvPr>
        </p:nvSpPr>
        <p:spPr/>
        <p:txBody>
          <a:bodyPr/>
          <a:lstStyle/>
          <a:p>
            <a:r>
              <a:rPr lang="en-US" dirty="0"/>
              <a:t>So far… continued</a:t>
            </a:r>
          </a:p>
        </p:txBody>
      </p:sp>
      <p:sp>
        <p:nvSpPr>
          <p:cNvPr id="3" name="Content Placeholder 2">
            <a:extLst>
              <a:ext uri="{FF2B5EF4-FFF2-40B4-BE49-F238E27FC236}">
                <a16:creationId xmlns:a16="http://schemas.microsoft.com/office/drawing/2014/main" id="{4820618A-19DC-4DA0-BB6A-85C3B3EE7E08}"/>
              </a:ext>
            </a:extLst>
          </p:cNvPr>
          <p:cNvSpPr>
            <a:spLocks noGrp="1"/>
          </p:cNvSpPr>
          <p:nvPr>
            <p:ph idx="1"/>
          </p:nvPr>
        </p:nvSpPr>
        <p:spPr>
          <a:xfrm>
            <a:off x="544513" y="1447800"/>
            <a:ext cx="8294687" cy="4800600"/>
          </a:xfrm>
        </p:spPr>
        <p:txBody>
          <a:bodyPr/>
          <a:lstStyle/>
          <a:p>
            <a:r>
              <a:rPr lang="en-US" sz="2400" dirty="0"/>
              <a:t>What is an accessor and what is a mutator and how can we tell them apart?</a:t>
            </a:r>
          </a:p>
          <a:p>
            <a:pPr lvl="1"/>
            <a:r>
              <a:rPr lang="en-US" sz="2000" dirty="0"/>
              <a:t>An accessor is a function that accesses values in the object</a:t>
            </a:r>
          </a:p>
          <a:p>
            <a:pPr lvl="1"/>
            <a:r>
              <a:rPr lang="en-US" sz="2000" dirty="0"/>
              <a:t>A mutator is a function that changes values in the object.</a:t>
            </a:r>
          </a:p>
          <a:p>
            <a:pPr lvl="1"/>
            <a:r>
              <a:rPr lang="en-US" sz="2000" dirty="0"/>
              <a:t>Accessors are getter and Mutators are setter functions</a:t>
            </a:r>
          </a:p>
          <a:p>
            <a:pPr marL="457200" lvl="1" indent="0">
              <a:buNone/>
            </a:pPr>
            <a:endParaRPr lang="en-US" dirty="0"/>
          </a:p>
          <a:p>
            <a:r>
              <a:rPr lang="en-US" sz="2400" dirty="0"/>
              <a:t>What is the name of the implicit parameter in class member functions and how does it get assigned?</a:t>
            </a:r>
          </a:p>
          <a:p>
            <a:pPr lvl="1"/>
            <a:r>
              <a:rPr lang="en-US" sz="2000" dirty="0"/>
              <a:t>Invoking or calling object is the implicit parameter</a:t>
            </a:r>
          </a:p>
          <a:p>
            <a:pPr lvl="1"/>
            <a:r>
              <a:rPr lang="en-US" sz="2000" dirty="0"/>
              <a:t>The address is assigned to the </a:t>
            </a:r>
            <a:r>
              <a:rPr lang="en-US" sz="2000" dirty="0">
                <a:solidFill>
                  <a:srgbClr val="0000FF"/>
                </a:solidFill>
                <a:latin typeface="Consolas" panose="020B0609020204030204" pitchFamily="49" charset="0"/>
              </a:rPr>
              <a:t>this</a:t>
            </a:r>
            <a:r>
              <a:rPr lang="en-US" sz="2000" dirty="0"/>
              <a:t> pointer</a:t>
            </a:r>
          </a:p>
          <a:p>
            <a:pPr lvl="1"/>
            <a:endParaRPr lang="en-US" sz="2400" dirty="0"/>
          </a:p>
        </p:txBody>
      </p:sp>
    </p:spTree>
    <p:extLst>
      <p:ext uri="{BB962C8B-B14F-4D97-AF65-F5344CB8AC3E}">
        <p14:creationId xmlns:p14="http://schemas.microsoft.com/office/powerpoint/2010/main" val="60100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873B6A85-561D-473A-8F94-E533C3DA0253}"/>
              </a:ext>
            </a:extLst>
          </p:cNvPr>
          <p:cNvSpPr>
            <a:spLocks noGrp="1" noChangeArrowheads="1"/>
          </p:cNvSpPr>
          <p:nvPr>
            <p:ph type="title"/>
          </p:nvPr>
        </p:nvSpPr>
        <p:spPr/>
        <p:txBody>
          <a:bodyPr/>
          <a:lstStyle/>
          <a:p>
            <a:r>
              <a:rPr lang="en-US" altLang="en-US" dirty="0">
                <a:solidFill>
                  <a:srgbClr val="0000FF"/>
                </a:solidFill>
              </a:rPr>
              <a:t>Constructors</a:t>
            </a:r>
          </a:p>
        </p:txBody>
      </p:sp>
      <p:sp>
        <p:nvSpPr>
          <p:cNvPr id="60419" name="Rectangle 3">
            <a:extLst>
              <a:ext uri="{FF2B5EF4-FFF2-40B4-BE49-F238E27FC236}">
                <a16:creationId xmlns:a16="http://schemas.microsoft.com/office/drawing/2014/main" id="{D26839A2-DC2F-4FF0-B73A-76555AD8308E}"/>
              </a:ext>
            </a:extLst>
          </p:cNvPr>
          <p:cNvSpPr>
            <a:spLocks noGrp="1" noChangeArrowheads="1"/>
          </p:cNvSpPr>
          <p:nvPr>
            <p:ph idx="1"/>
          </p:nvPr>
        </p:nvSpPr>
        <p:spPr>
          <a:xfrm>
            <a:off x="457200" y="1946275"/>
            <a:ext cx="8075613" cy="3741738"/>
          </a:xfrm>
        </p:spPr>
        <p:txBody>
          <a:bodyPr/>
          <a:lstStyle/>
          <a:p>
            <a:pPr>
              <a:lnSpc>
                <a:spcPct val="90000"/>
              </a:lnSpc>
            </a:pPr>
            <a:r>
              <a:rPr lang="en-US" altLang="en-US" sz="2800" dirty="0"/>
              <a:t>Member function that is automatically called when an object is created</a:t>
            </a:r>
            <a:br>
              <a:rPr lang="en-US" altLang="en-US" sz="2800" dirty="0"/>
            </a:br>
            <a:endParaRPr lang="en-US" altLang="en-US" sz="2800" dirty="0"/>
          </a:p>
          <a:p>
            <a:pPr>
              <a:lnSpc>
                <a:spcPct val="90000"/>
              </a:lnSpc>
            </a:pPr>
            <a:r>
              <a:rPr lang="en-US" altLang="en-US" sz="2800" dirty="0"/>
              <a:t>Purpose is to construct an object</a:t>
            </a:r>
            <a:br>
              <a:rPr lang="en-US" altLang="en-US" sz="2800" dirty="0"/>
            </a:br>
            <a:endParaRPr lang="en-US" altLang="en-US" sz="2800" dirty="0"/>
          </a:p>
          <a:p>
            <a:pPr>
              <a:lnSpc>
                <a:spcPct val="90000"/>
              </a:lnSpc>
            </a:pPr>
            <a:r>
              <a:rPr lang="en-US" altLang="en-US" sz="2800" dirty="0"/>
              <a:t>Constructor function name is the class name</a:t>
            </a:r>
            <a:br>
              <a:rPr lang="en-US" altLang="en-US" sz="2800" dirty="0"/>
            </a:br>
            <a:endParaRPr lang="en-US" altLang="en-US" sz="2800" dirty="0"/>
          </a:p>
          <a:p>
            <a:pPr>
              <a:lnSpc>
                <a:spcPct val="90000"/>
              </a:lnSpc>
            </a:pPr>
            <a:r>
              <a:rPr lang="en-US" altLang="en-US" sz="2800" dirty="0"/>
              <a:t>Has no return type or return statement.</a:t>
            </a:r>
          </a:p>
          <a:p>
            <a:pPr>
              <a:lnSpc>
                <a:spcPct val="90000"/>
              </a:lnSpc>
            </a:pPr>
            <a:endParaRPr lang="en-US" altLang="en-US" sz="2800" dirty="0"/>
          </a:p>
        </p:txBody>
      </p:sp>
    </p:spTree>
    <p:extLst>
      <p:ext uri="{BB962C8B-B14F-4D97-AF65-F5344CB8AC3E}">
        <p14:creationId xmlns:p14="http://schemas.microsoft.com/office/powerpoint/2010/main" val="923018215"/>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CCD4AB00-3E14-47F3-B4E2-CC54DF041804}"/>
              </a:ext>
            </a:extLst>
          </p:cNvPr>
          <p:cNvSpPr>
            <a:spLocks noGrp="1" noChangeArrowheads="1"/>
          </p:cNvSpPr>
          <p:nvPr>
            <p:ph type="title"/>
          </p:nvPr>
        </p:nvSpPr>
        <p:spPr/>
        <p:txBody>
          <a:bodyPr/>
          <a:lstStyle/>
          <a:p>
            <a:r>
              <a:rPr lang="en-US" altLang="en-US" dirty="0">
                <a:solidFill>
                  <a:srgbClr val="0000FF"/>
                </a:solidFill>
              </a:rPr>
              <a:t>Default Constructors create objects</a:t>
            </a:r>
          </a:p>
        </p:txBody>
      </p:sp>
      <p:sp>
        <p:nvSpPr>
          <p:cNvPr id="67587" name="Rectangle 3">
            <a:extLst>
              <a:ext uri="{FF2B5EF4-FFF2-40B4-BE49-F238E27FC236}">
                <a16:creationId xmlns:a16="http://schemas.microsoft.com/office/drawing/2014/main" id="{C9D5490C-9750-496E-BACC-DEF77D87992A}"/>
              </a:ext>
            </a:extLst>
          </p:cNvPr>
          <p:cNvSpPr>
            <a:spLocks noGrp="1" noChangeArrowheads="1"/>
          </p:cNvSpPr>
          <p:nvPr>
            <p:ph idx="1"/>
          </p:nvPr>
        </p:nvSpPr>
        <p:spPr/>
        <p:txBody>
          <a:bodyPr/>
          <a:lstStyle/>
          <a:p>
            <a:pPr>
              <a:lnSpc>
                <a:spcPct val="90000"/>
              </a:lnSpc>
            </a:pPr>
            <a:r>
              <a:rPr lang="en-US" altLang="en-US" sz="2400" dirty="0"/>
              <a:t>If you write a class with </a:t>
            </a:r>
            <a:r>
              <a:rPr lang="en-US" altLang="en-US" sz="2400" dirty="0">
                <a:solidFill>
                  <a:srgbClr val="0000FF"/>
                </a:solidFill>
              </a:rPr>
              <a:t>NO</a:t>
            </a:r>
            <a:r>
              <a:rPr lang="en-US" altLang="en-US" sz="2400" dirty="0"/>
              <a:t> constructor, C++ provides a default constructor for you that does </a:t>
            </a:r>
            <a:r>
              <a:rPr lang="en-US" altLang="en-US" sz="2400" dirty="0">
                <a:solidFill>
                  <a:srgbClr val="0000FF"/>
                </a:solidFill>
              </a:rPr>
              <a:t>nothing</a:t>
            </a:r>
            <a:r>
              <a:rPr lang="en-US" altLang="en-US" sz="2400" dirty="0"/>
              <a:t>.</a:t>
            </a:r>
          </a:p>
          <a:p>
            <a:pPr>
              <a:lnSpc>
                <a:spcPct val="90000"/>
              </a:lnSpc>
            </a:pPr>
            <a:endParaRPr lang="en-US" altLang="en-US" sz="2400" dirty="0"/>
          </a:p>
          <a:p>
            <a:pPr>
              <a:lnSpc>
                <a:spcPct val="90000"/>
              </a:lnSpc>
            </a:pPr>
            <a:r>
              <a:rPr lang="en-US" altLang="en-US" sz="2400" dirty="0"/>
              <a:t>A default constructor is a constructor that takes </a:t>
            </a:r>
            <a:r>
              <a:rPr lang="en-US" altLang="en-US" sz="2400" dirty="0">
                <a:solidFill>
                  <a:srgbClr val="0000FF"/>
                </a:solidFill>
              </a:rPr>
              <a:t>NO </a:t>
            </a:r>
            <a:r>
              <a:rPr lang="en-US" altLang="en-US" sz="2400" dirty="0"/>
              <a:t>arguments. BUT can still do something.</a:t>
            </a:r>
            <a:br>
              <a:rPr lang="en-US" altLang="en-US" sz="2400" dirty="0"/>
            </a:br>
            <a:br>
              <a:rPr lang="en-US" altLang="en-US" sz="2400" dirty="0"/>
            </a:br>
            <a:endParaRPr lang="en-US" altLang="en-US" sz="2400" dirty="0"/>
          </a:p>
          <a:p>
            <a:pPr>
              <a:lnSpc>
                <a:spcPct val="90000"/>
              </a:lnSpc>
              <a:spcBef>
                <a:spcPct val="40000"/>
              </a:spcBef>
            </a:pPr>
            <a:r>
              <a:rPr lang="en-US" altLang="en-US" sz="2400" dirty="0"/>
              <a:t>Declaring an object of class type (simple instantiation) calls the default constructor:</a:t>
            </a:r>
          </a:p>
          <a:p>
            <a:pPr lvl="1">
              <a:lnSpc>
                <a:spcPct val="90000"/>
              </a:lnSpc>
              <a:spcBef>
                <a:spcPct val="40000"/>
              </a:spcBef>
              <a:buFontTx/>
              <a:buNone/>
            </a:pPr>
            <a:r>
              <a:rPr lang="en-US" altLang="en-US" sz="2000" dirty="0"/>
              <a:t>	</a:t>
            </a:r>
            <a:r>
              <a:rPr lang="en-US" altLang="en-US" sz="2000" b="1" dirty="0" err="1">
                <a:latin typeface="Courier New" panose="02070309020205020404" pitchFamily="49" charset="0"/>
              </a:rPr>
              <a:t>DayOfYear</a:t>
            </a:r>
            <a:r>
              <a:rPr lang="en-US" altLang="en-US" sz="2000" b="1" dirty="0">
                <a:latin typeface="Courier New" panose="02070309020205020404" pitchFamily="49" charset="0"/>
              </a:rPr>
              <a:t> today; // default constructor called</a:t>
            </a:r>
          </a:p>
        </p:txBody>
      </p:sp>
    </p:spTree>
    <p:extLst>
      <p:ext uri="{BB962C8B-B14F-4D97-AF65-F5344CB8AC3E}">
        <p14:creationId xmlns:p14="http://schemas.microsoft.com/office/powerpoint/2010/main" val="544753498"/>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0DA44192-19EF-4068-96EC-4140BD39D6C0}"/>
              </a:ext>
            </a:extLst>
          </p:cNvPr>
          <p:cNvSpPr>
            <a:spLocks noGrp="1" noChangeArrowheads="1"/>
          </p:cNvSpPr>
          <p:nvPr>
            <p:ph type="title"/>
          </p:nvPr>
        </p:nvSpPr>
        <p:spPr/>
        <p:txBody>
          <a:bodyPr/>
          <a:lstStyle/>
          <a:p>
            <a:r>
              <a:rPr lang="en-US" altLang="en-US" dirty="0">
                <a:solidFill>
                  <a:srgbClr val="0000FF"/>
                </a:solidFill>
              </a:rPr>
              <a:t>Passing Arguments to Constructors</a:t>
            </a:r>
          </a:p>
        </p:txBody>
      </p:sp>
      <p:sp>
        <p:nvSpPr>
          <p:cNvPr id="69635" name="Rectangle 3">
            <a:extLst>
              <a:ext uri="{FF2B5EF4-FFF2-40B4-BE49-F238E27FC236}">
                <a16:creationId xmlns:a16="http://schemas.microsoft.com/office/drawing/2014/main" id="{49CE2AC3-8501-47AE-A636-F2842D5FE4BA}"/>
              </a:ext>
            </a:extLst>
          </p:cNvPr>
          <p:cNvSpPr>
            <a:spLocks noGrp="1" noChangeArrowheads="1"/>
          </p:cNvSpPr>
          <p:nvPr>
            <p:ph idx="1"/>
          </p:nvPr>
        </p:nvSpPr>
        <p:spPr>
          <a:xfrm>
            <a:off x="457200" y="1371600"/>
            <a:ext cx="8229600" cy="5029199"/>
          </a:xfrm>
        </p:spPr>
        <p:txBody>
          <a:bodyPr/>
          <a:lstStyle/>
          <a:p>
            <a:pPr>
              <a:lnSpc>
                <a:spcPct val="90000"/>
              </a:lnSpc>
              <a:spcBef>
                <a:spcPct val="40000"/>
              </a:spcBef>
            </a:pPr>
            <a:r>
              <a:rPr lang="en-US" altLang="en-US" sz="2800" dirty="0"/>
              <a:t>To create a constructor that takes arguments:</a:t>
            </a:r>
          </a:p>
          <a:p>
            <a:pPr lvl="1">
              <a:lnSpc>
                <a:spcPct val="90000"/>
              </a:lnSpc>
              <a:spcBef>
                <a:spcPct val="40000"/>
              </a:spcBef>
            </a:pPr>
            <a:r>
              <a:rPr lang="en-US" altLang="en-US" sz="2400" dirty="0"/>
              <a:t>indicate parameters in prototype:</a:t>
            </a:r>
            <a:br>
              <a:rPr lang="en-US" altLang="en-US" sz="2400" dirty="0"/>
            </a:br>
            <a:br>
              <a:rPr lang="en-US" altLang="en-US" sz="2400" dirty="0"/>
            </a:br>
            <a:r>
              <a:rPr lang="en-US" altLang="en-US" sz="2400" dirty="0" err="1">
                <a:latin typeface="Courier New" panose="02070309020205020404" pitchFamily="49" charset="0"/>
              </a:rPr>
              <a:t>DayOfYear</a:t>
            </a:r>
            <a:r>
              <a:rPr lang="en-US" altLang="en-US" sz="2400" dirty="0">
                <a:latin typeface="Courier New" panose="02070309020205020404" pitchFamily="49" charset="0"/>
              </a:rPr>
              <a:t>(int m, int d);</a:t>
            </a:r>
            <a:br>
              <a:rPr lang="en-US" altLang="en-US" sz="2400" dirty="0">
                <a:latin typeface="Courier New" panose="02070309020205020404" pitchFamily="49" charset="0"/>
              </a:rPr>
            </a:br>
            <a:endParaRPr lang="en-US" altLang="en-US" sz="2400" dirty="0">
              <a:latin typeface="Courier New" panose="02070309020205020404" pitchFamily="49" charset="0"/>
            </a:endParaRPr>
          </a:p>
          <a:p>
            <a:pPr lvl="1">
              <a:lnSpc>
                <a:spcPct val="90000"/>
              </a:lnSpc>
              <a:spcBef>
                <a:spcPct val="40000"/>
              </a:spcBef>
            </a:pPr>
            <a:r>
              <a:rPr lang="en-US" altLang="en-US" sz="2400" dirty="0"/>
              <a:t>Use parameters in the definition:</a:t>
            </a:r>
            <a:br>
              <a:rPr lang="en-US" altLang="en-US" sz="2400" dirty="0"/>
            </a:br>
            <a:br>
              <a:rPr lang="en-US" altLang="en-US" sz="2400" dirty="0"/>
            </a:br>
            <a:r>
              <a:rPr lang="en-US" altLang="en-US" sz="2400" dirty="0" err="1">
                <a:latin typeface="Courier New" panose="02070309020205020404" pitchFamily="49" charset="0"/>
              </a:rPr>
              <a:t>DayOfYear</a:t>
            </a:r>
            <a:r>
              <a:rPr lang="en-US" altLang="en-US" sz="2400" dirty="0">
                <a:latin typeface="Courier New" panose="02070309020205020404" pitchFamily="49" charset="0"/>
              </a:rPr>
              <a:t>::</a:t>
            </a:r>
            <a:r>
              <a:rPr lang="en-US" altLang="en-US" sz="2400" dirty="0" err="1">
                <a:latin typeface="Courier New" panose="02070309020205020404" pitchFamily="49" charset="0"/>
              </a:rPr>
              <a:t>DayOfYear</a:t>
            </a:r>
            <a:r>
              <a:rPr lang="en-US" altLang="en-US" sz="2400" dirty="0">
                <a:latin typeface="Courier New" panose="02070309020205020404" pitchFamily="49" charset="0"/>
              </a:rPr>
              <a:t>(int m, int d)</a:t>
            </a:r>
            <a:br>
              <a:rPr lang="en-US" altLang="en-US" sz="2400" dirty="0">
                <a:latin typeface="Courier New" panose="02070309020205020404" pitchFamily="49" charset="0"/>
              </a:rPr>
            </a:br>
            <a:r>
              <a:rPr lang="en-US" altLang="en-US" sz="2400" dirty="0">
                <a:latin typeface="Courier New" panose="02070309020205020404" pitchFamily="49" charset="0"/>
              </a:rPr>
              <a:t>{</a:t>
            </a:r>
            <a:br>
              <a:rPr lang="en-US" altLang="en-US" sz="2400" dirty="0">
                <a:latin typeface="Courier New" panose="02070309020205020404" pitchFamily="49" charset="0"/>
              </a:rPr>
            </a:br>
            <a:r>
              <a:rPr lang="en-US" altLang="en-US" sz="2400" dirty="0">
                <a:latin typeface="Courier New" panose="02070309020205020404" pitchFamily="49" charset="0"/>
              </a:rPr>
              <a:t>   month = m;</a:t>
            </a:r>
            <a:br>
              <a:rPr lang="en-US" altLang="en-US" sz="2400" dirty="0">
                <a:latin typeface="Courier New" panose="02070309020205020404" pitchFamily="49" charset="0"/>
              </a:rPr>
            </a:br>
            <a:r>
              <a:rPr lang="en-US" altLang="en-US" sz="2400" dirty="0">
                <a:latin typeface="Courier New" panose="02070309020205020404" pitchFamily="49" charset="0"/>
              </a:rPr>
              <a:t>   day = d;</a:t>
            </a:r>
            <a:br>
              <a:rPr lang="en-US" altLang="en-US" sz="2400" dirty="0">
                <a:latin typeface="Courier New" panose="02070309020205020404" pitchFamily="49" charset="0"/>
              </a:rPr>
            </a:br>
            <a:r>
              <a:rPr lang="en-US" altLang="en-US" sz="2400" dirty="0">
                <a:latin typeface="Courier New" panose="02070309020205020404" pitchFamily="49" charset="0"/>
              </a:rPr>
              <a:t>}</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64D76CBA-6BA3-4BC9-8343-4BBD9380286D}"/>
              </a:ext>
            </a:extLst>
          </p:cNvPr>
          <p:cNvSpPr>
            <a:spLocks noGrp="1" noChangeArrowheads="1"/>
          </p:cNvSpPr>
          <p:nvPr>
            <p:ph type="title"/>
          </p:nvPr>
        </p:nvSpPr>
        <p:spPr/>
        <p:txBody>
          <a:bodyPr/>
          <a:lstStyle/>
          <a:p>
            <a:r>
              <a:rPr lang="en-US" altLang="en-US" dirty="0">
                <a:solidFill>
                  <a:srgbClr val="0000FF"/>
                </a:solidFill>
              </a:rPr>
              <a:t>Passing Arguments to Constructors</a:t>
            </a:r>
          </a:p>
        </p:txBody>
      </p:sp>
      <p:sp>
        <p:nvSpPr>
          <p:cNvPr id="71683" name="Rectangle 3">
            <a:extLst>
              <a:ext uri="{FF2B5EF4-FFF2-40B4-BE49-F238E27FC236}">
                <a16:creationId xmlns:a16="http://schemas.microsoft.com/office/drawing/2014/main" id="{458955E0-452C-461D-9F69-1B5C086936B3}"/>
              </a:ext>
            </a:extLst>
          </p:cNvPr>
          <p:cNvSpPr>
            <a:spLocks noGrp="1" noChangeArrowheads="1"/>
          </p:cNvSpPr>
          <p:nvPr>
            <p:ph idx="1"/>
          </p:nvPr>
        </p:nvSpPr>
        <p:spPr>
          <a:xfrm>
            <a:off x="457200" y="1766888"/>
            <a:ext cx="7999413" cy="3741737"/>
          </a:xfrm>
        </p:spPr>
        <p:txBody>
          <a:bodyPr/>
          <a:lstStyle/>
          <a:p>
            <a:pPr>
              <a:lnSpc>
                <a:spcPct val="90000"/>
              </a:lnSpc>
              <a:spcBef>
                <a:spcPct val="40000"/>
              </a:spcBef>
            </a:pPr>
            <a:r>
              <a:rPr lang="en-US" altLang="en-US" sz="2800" dirty="0"/>
              <a:t>You can pass arguments to the constructor when you create an object:</a:t>
            </a:r>
            <a:br>
              <a:rPr lang="en-US" altLang="en-US" sz="2800" dirty="0"/>
            </a:br>
            <a:endParaRPr lang="en-US" altLang="en-US" sz="2800" dirty="0"/>
          </a:p>
          <a:p>
            <a:pPr lvl="1">
              <a:lnSpc>
                <a:spcPct val="90000"/>
              </a:lnSpc>
              <a:spcBef>
                <a:spcPct val="40000"/>
              </a:spcBef>
              <a:buFontTx/>
              <a:buNone/>
            </a:pPr>
            <a:r>
              <a:rPr lang="en-US" altLang="en-US" sz="2400" dirty="0"/>
              <a:t>	</a:t>
            </a:r>
            <a:r>
              <a:rPr lang="en-US" altLang="en-US" sz="2400" dirty="0">
                <a:latin typeface="Courier New" panose="02070309020205020404" pitchFamily="49" charset="0"/>
              </a:rPr>
              <a:t> </a:t>
            </a:r>
            <a:r>
              <a:rPr lang="en-US" altLang="en-US" sz="2400" dirty="0" err="1">
                <a:latin typeface="Courier New" panose="02070309020205020404" pitchFamily="49" charset="0"/>
              </a:rPr>
              <a:t>DayOfYear</a:t>
            </a:r>
            <a:r>
              <a:rPr lang="en-US" altLang="en-US" sz="2400" dirty="0">
                <a:latin typeface="Courier New" panose="02070309020205020404" pitchFamily="49" charset="0"/>
              </a:rPr>
              <a:t> today(3, 25);</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A80F6798-9BAC-447F-83CE-DB45C97F580A}"/>
              </a:ext>
            </a:extLst>
          </p:cNvPr>
          <p:cNvSpPr>
            <a:spLocks noGrp="1" noChangeArrowheads="1"/>
          </p:cNvSpPr>
          <p:nvPr>
            <p:ph type="title"/>
          </p:nvPr>
        </p:nvSpPr>
        <p:spPr/>
        <p:txBody>
          <a:bodyPr/>
          <a:lstStyle/>
          <a:p>
            <a:r>
              <a:rPr lang="en-US" altLang="en-US" dirty="0">
                <a:solidFill>
                  <a:srgbClr val="0000FF"/>
                </a:solidFill>
              </a:rPr>
              <a:t>Classes with No Default Constructor</a:t>
            </a:r>
          </a:p>
        </p:txBody>
      </p:sp>
      <p:sp>
        <p:nvSpPr>
          <p:cNvPr id="74755" name="Rectangle 3">
            <a:extLst>
              <a:ext uri="{FF2B5EF4-FFF2-40B4-BE49-F238E27FC236}">
                <a16:creationId xmlns:a16="http://schemas.microsoft.com/office/drawing/2014/main" id="{F564C5F0-777E-457E-95FB-85C5AF35F7E1}"/>
              </a:ext>
            </a:extLst>
          </p:cNvPr>
          <p:cNvSpPr>
            <a:spLocks noGrp="1" noChangeArrowheads="1"/>
          </p:cNvSpPr>
          <p:nvPr>
            <p:ph idx="1"/>
          </p:nvPr>
        </p:nvSpPr>
        <p:spPr/>
        <p:txBody>
          <a:bodyPr/>
          <a:lstStyle/>
          <a:p>
            <a:r>
              <a:rPr lang="en-US" altLang="en-US" dirty="0"/>
              <a:t>When all of a class's constructors require arguments, then the class has NO default constructor.</a:t>
            </a:r>
            <a:br>
              <a:rPr lang="en-US" altLang="en-US" dirty="0"/>
            </a:br>
            <a:endParaRPr lang="en-US" altLang="en-US" dirty="0"/>
          </a:p>
          <a:p>
            <a:r>
              <a:rPr lang="en-US" altLang="en-US" dirty="0"/>
              <a:t>When this is the case, you must pass the required arguments to the constructor when creating an object.</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BA271DFD-D2EC-4C15-BC36-A081B51734BF}"/>
              </a:ext>
            </a:extLst>
          </p:cNvPr>
          <p:cNvSpPr>
            <a:spLocks noGrp="1" noChangeArrowheads="1"/>
          </p:cNvSpPr>
          <p:nvPr>
            <p:ph type="title"/>
          </p:nvPr>
        </p:nvSpPr>
        <p:spPr/>
        <p:txBody>
          <a:bodyPr/>
          <a:lstStyle/>
          <a:p>
            <a:r>
              <a:rPr lang="en-US" altLang="en-US" dirty="0"/>
              <a:t>Overloading vs Default values</a:t>
            </a:r>
          </a:p>
        </p:txBody>
      </p:sp>
      <p:sp>
        <p:nvSpPr>
          <p:cNvPr id="83971" name="Rectangle 3">
            <a:extLst>
              <a:ext uri="{FF2B5EF4-FFF2-40B4-BE49-F238E27FC236}">
                <a16:creationId xmlns:a16="http://schemas.microsoft.com/office/drawing/2014/main" id="{0C2F1432-5277-41C0-9797-85AB9E2ABACE}"/>
              </a:ext>
            </a:extLst>
          </p:cNvPr>
          <p:cNvSpPr>
            <a:spLocks noGrp="1" noChangeArrowheads="1"/>
          </p:cNvSpPr>
          <p:nvPr>
            <p:ph idx="1"/>
          </p:nvPr>
        </p:nvSpPr>
        <p:spPr/>
        <p:txBody>
          <a:bodyPr/>
          <a:lstStyle/>
          <a:p>
            <a:pPr>
              <a:lnSpc>
                <a:spcPct val="105000"/>
              </a:lnSpc>
            </a:pPr>
            <a:r>
              <a:rPr lang="en-US" altLang="en-US" sz="2800" dirty="0"/>
              <a:t>Default values when the code is the same </a:t>
            </a:r>
            <a:r>
              <a:rPr lang="en-US" altLang="en-US" dirty="0"/>
              <a:t>independent of the number or type of parameters</a:t>
            </a:r>
            <a:br>
              <a:rPr lang="en-US" altLang="en-US" sz="2800" dirty="0"/>
            </a:br>
            <a:endParaRPr lang="en-US" altLang="en-US" sz="2800" dirty="0"/>
          </a:p>
          <a:p>
            <a:pPr>
              <a:lnSpc>
                <a:spcPct val="105000"/>
              </a:lnSpc>
            </a:pPr>
            <a:r>
              <a:rPr lang="en-US" altLang="en-US" sz="2800" dirty="0"/>
              <a:t>Overloaded constructors </a:t>
            </a:r>
            <a:r>
              <a:rPr lang="en-US" altLang="en-US" dirty="0"/>
              <a:t>when different</a:t>
            </a:r>
            <a:r>
              <a:rPr lang="en-US" altLang="en-US" sz="2800" dirty="0"/>
              <a:t>: </a:t>
            </a:r>
          </a:p>
          <a:p>
            <a:pPr lvl="1">
              <a:lnSpc>
                <a:spcPct val="105000"/>
              </a:lnSpc>
              <a:buFontTx/>
              <a:buNone/>
            </a:pPr>
            <a:r>
              <a:rPr lang="en-US" altLang="en-US" sz="2400" dirty="0"/>
              <a:t>	</a:t>
            </a:r>
            <a:r>
              <a:rPr lang="en-US" altLang="en-US" sz="2400" dirty="0">
                <a:latin typeface="Courier New" panose="02070309020205020404" pitchFamily="49" charset="0"/>
              </a:rPr>
              <a:t>Rectangle();</a:t>
            </a:r>
            <a:br>
              <a:rPr lang="en-US" altLang="en-US" sz="2400" dirty="0">
                <a:latin typeface="Courier New" panose="02070309020205020404" pitchFamily="49" charset="0"/>
              </a:rPr>
            </a:br>
            <a:r>
              <a:rPr lang="en-US" altLang="en-US" sz="2400" dirty="0">
                <a:latin typeface="Courier New" panose="02070309020205020404" pitchFamily="49" charset="0"/>
              </a:rPr>
              <a:t>Rectangle(double w);</a:t>
            </a:r>
          </a:p>
          <a:p>
            <a:pPr lvl="1">
              <a:lnSpc>
                <a:spcPct val="105000"/>
              </a:lnSpc>
              <a:buFontTx/>
              <a:buNone/>
            </a:pPr>
            <a:r>
              <a:rPr lang="en-US" altLang="en-US" sz="2400" dirty="0">
                <a:latin typeface="Courier New" panose="02070309020205020404" pitchFamily="49" charset="0"/>
              </a:rPr>
              <a:t>	Rectangle(double w, double h);</a:t>
            </a:r>
          </a:p>
          <a:p>
            <a:pPr lvl="1">
              <a:lnSpc>
                <a:spcPct val="105000"/>
              </a:lnSpc>
              <a:buFontTx/>
              <a:buNone/>
            </a:pPr>
            <a:r>
              <a:rPr lang="en-US" altLang="en-US" sz="2400" dirty="0">
                <a:latin typeface="Courier New" panose="02070309020205020404" pitchFamily="49" charset="0"/>
              </a:rPr>
              <a:t>OR</a:t>
            </a:r>
          </a:p>
          <a:p>
            <a:pPr lvl="1">
              <a:lnSpc>
                <a:spcPct val="105000"/>
              </a:lnSpc>
              <a:buFontTx/>
              <a:buNone/>
            </a:pPr>
            <a:r>
              <a:rPr lang="en-US" altLang="en-US" sz="2400" dirty="0">
                <a:latin typeface="Courier New" panose="02070309020205020404" pitchFamily="49" charset="0"/>
              </a:rPr>
              <a:t>  Rectangle(double w=1.0, double h=1.0);</a:t>
            </a:r>
          </a:p>
        </p:txBody>
      </p:sp>
    </p:spTree>
    <p:extLst>
      <p:ext uri="{BB962C8B-B14F-4D97-AF65-F5344CB8AC3E}">
        <p14:creationId xmlns:p14="http://schemas.microsoft.com/office/powerpoint/2010/main" val="3494486907"/>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66"/>
          <p:cNvSpPr txBox="1">
            <a:spLocks noGrp="1"/>
          </p:cNvSpPr>
          <p:nvPr>
            <p:ph type="title"/>
          </p:nvPr>
        </p:nvSpPr>
        <p:spPr>
          <a:prstGeom prst="rect">
            <a:avLst/>
          </a:prstGeom>
        </p:spPr>
        <p:txBody>
          <a:bodyPr spcFirstLastPara="1" vert="horz" wrap="square" lIns="91425" tIns="91425" rIns="91425" bIns="91425" numCol="1" anchor="b" anchorCtr="0" compatLnSpc="1">
            <a:prstTxWarp prst="textNoShape">
              <a:avLst/>
            </a:prstTxWarp>
            <a:noAutofit/>
          </a:bodyPr>
          <a:lstStyle/>
          <a:p>
            <a:r>
              <a:rPr lang="en"/>
              <a:t>Abstract Data Types</a:t>
            </a:r>
            <a:endParaRPr/>
          </a:p>
        </p:txBody>
      </p:sp>
      <p:sp>
        <p:nvSpPr>
          <p:cNvPr id="426" name="Google Shape;426;p66"/>
          <p:cNvSpPr txBox="1">
            <a:spLocks noGrp="1"/>
          </p:cNvSpPr>
          <p:nvPr>
            <p:ph type="subTitle" idx="1"/>
          </p:nvPr>
        </p:nvSpPr>
        <p:spPr>
          <a:prstGeom prst="rect">
            <a:avLst/>
          </a:prstGeom>
        </p:spPr>
        <p:txBody>
          <a:bodyPr spcFirstLastPara="1" vert="horz" wrap="square" lIns="91425" tIns="91425" rIns="91425" bIns="91425" numCol="1" anchor="t" anchorCtr="0" compatLnSpc="1">
            <a:prstTxWarp prst="textNoShape">
              <a:avLst/>
            </a:prstTxWarp>
            <a:noAutofit/>
          </a:bodyPr>
          <a:lstStyle/>
          <a:p>
            <a:pPr marL="0" indent="0"/>
            <a:r>
              <a:rPr lang="en"/>
              <a:t>Data types where the programmers using the type don’t know how the values and operations are implemented.</a:t>
            </a:r>
            <a:endParaRPr/>
          </a:p>
        </p:txBody>
      </p:sp>
      <p:sp>
        <p:nvSpPr>
          <p:cNvPr id="427" name="Google Shape;427;p66"/>
          <p:cNvSpPr txBox="1">
            <a:spLocks noGrp="1"/>
          </p:cNvSpPr>
          <p:nvPr>
            <p:ph type="body" idx="2"/>
          </p:nvPr>
        </p:nvSpPr>
        <p:spPr>
          <a:prstGeom prst="rect">
            <a:avLst/>
          </a:prstGeom>
        </p:spPr>
        <p:txBody>
          <a:bodyPr spcFirstLastPara="1" vert="horz" wrap="square" lIns="91425" tIns="91425" rIns="91425" bIns="91425" numCol="1" anchor="ctr" anchorCtr="0" compatLnSpc="1">
            <a:prstTxWarp prst="textNoShape">
              <a:avLst/>
            </a:prstTxWarp>
            <a:noAutofit/>
          </a:bodyPr>
          <a:lstStyle/>
          <a:p>
            <a:r>
              <a:rPr lang="en" dirty="0"/>
              <a:t>Classes to Produce Abstract Data Types</a:t>
            </a:r>
            <a:endParaRPr dirty="0"/>
          </a:p>
          <a:p>
            <a:r>
              <a:rPr lang="en" dirty="0"/>
              <a:t>Interface and Implementation Files</a:t>
            </a:r>
            <a:endParaRPr dirty="0"/>
          </a:p>
          <a:p>
            <a:r>
              <a:rPr lang="en" dirty="0"/>
              <a:t>Using Include Guards</a:t>
            </a:r>
            <a:endParaRPr b="1" dirty="0">
              <a:latin typeface="Courier New"/>
              <a:ea typeface="Courier New"/>
              <a:cs typeface="Courier New"/>
              <a:sym typeface="Courier New"/>
            </a:endParaRP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67"/>
          <p:cNvSpPr txBox="1">
            <a:spLocks noGrp="1"/>
          </p:cNvSpPr>
          <p:nvPr>
            <p:ph type="title"/>
          </p:nvPr>
        </p:nvSpPr>
        <p:spPr>
          <a:prstGeom prst="rect">
            <a:avLst/>
          </a:prstGeom>
        </p:spPr>
        <p:txBody>
          <a:bodyPr spcFirstLastPara="1" vert="horz" wrap="square" lIns="91425" tIns="45700" rIns="91425" bIns="45700" numCol="1" anchor="t" anchorCtr="0" compatLnSpc="1">
            <a:prstTxWarp prst="textNoShape">
              <a:avLst/>
            </a:prstTxWarp>
            <a:noAutofit/>
          </a:bodyPr>
          <a:lstStyle/>
          <a:p>
            <a:r>
              <a:rPr lang="en"/>
              <a:t>Classes to Produce Abstract Data Types</a:t>
            </a:r>
            <a:endParaRPr/>
          </a:p>
        </p:txBody>
      </p:sp>
      <p:sp>
        <p:nvSpPr>
          <p:cNvPr id="433" name="Google Shape;433;p67"/>
          <p:cNvSpPr txBox="1">
            <a:spLocks noGrp="1"/>
          </p:cNvSpPr>
          <p:nvPr>
            <p:ph idx="1"/>
          </p:nvPr>
        </p:nvSpPr>
        <p:spPr>
          <a:prstGeom prst="rect">
            <a:avLst/>
          </a:prstGeom>
        </p:spPr>
        <p:txBody>
          <a:bodyPr spcFirstLastPara="1" vert="horz" wrap="square" lIns="91425" tIns="9125" rIns="91425" bIns="9125" numCol="1" anchor="t" anchorCtr="0" compatLnSpc="1">
            <a:prstTxWarp prst="textNoShape">
              <a:avLst/>
            </a:prstTxWarp>
            <a:noAutofit/>
          </a:bodyPr>
          <a:lstStyle/>
          <a:p>
            <a:pPr marL="0" indent="0" algn="ctr">
              <a:buNone/>
            </a:pPr>
            <a:r>
              <a:rPr lang="en"/>
              <a:t>We’ll be using this class for the following examples:</a:t>
            </a:r>
            <a:endParaRPr/>
          </a:p>
        </p:txBody>
      </p:sp>
      <p:pic>
        <p:nvPicPr>
          <p:cNvPr id="434" name="Google Shape;434;p67"/>
          <p:cNvPicPr preferRelativeResize="0"/>
          <p:nvPr/>
        </p:nvPicPr>
        <p:blipFill>
          <a:blip r:embed="rId3">
            <a:alphaModFix/>
          </a:blip>
          <a:stretch>
            <a:fillRect/>
          </a:stretch>
        </p:blipFill>
        <p:spPr>
          <a:xfrm>
            <a:off x="1143001" y="2286000"/>
            <a:ext cx="6400800" cy="4572000"/>
          </a:xfrm>
          <a:prstGeom prst="rect">
            <a:avLst/>
          </a:prstGeom>
          <a:noFill/>
          <a:ln>
            <a:noFill/>
          </a:ln>
        </p:spPr>
      </p:pic>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68"/>
          <p:cNvSpPr txBox="1">
            <a:spLocks noGrp="1"/>
          </p:cNvSpPr>
          <p:nvPr>
            <p:ph type="title"/>
          </p:nvPr>
        </p:nvSpPr>
        <p:spPr>
          <a:prstGeom prst="rect">
            <a:avLst/>
          </a:prstGeom>
        </p:spPr>
        <p:txBody>
          <a:bodyPr spcFirstLastPara="1" vert="horz" wrap="square" lIns="91425" tIns="45700" rIns="91425" bIns="45700" numCol="1" anchor="t" anchorCtr="0" compatLnSpc="1">
            <a:prstTxWarp prst="textNoShape">
              <a:avLst/>
            </a:prstTxWarp>
            <a:noAutofit/>
          </a:bodyPr>
          <a:lstStyle/>
          <a:p>
            <a:pPr>
              <a:buClr>
                <a:schemeClr val="dk2"/>
              </a:buClr>
              <a:buSzPts val="1100"/>
            </a:pPr>
            <a:r>
              <a:rPr lang="en"/>
              <a:t>Classes to Produce Abstract Data Types</a:t>
            </a:r>
            <a:endParaRPr/>
          </a:p>
        </p:txBody>
      </p:sp>
      <p:sp>
        <p:nvSpPr>
          <p:cNvPr id="440" name="Google Shape;440;p68"/>
          <p:cNvSpPr txBox="1">
            <a:spLocks noGrp="1"/>
          </p:cNvSpPr>
          <p:nvPr>
            <p:ph idx="1"/>
          </p:nvPr>
        </p:nvSpPr>
        <p:spPr>
          <a:prstGeom prst="rect">
            <a:avLst/>
          </a:prstGeom>
        </p:spPr>
        <p:txBody>
          <a:bodyPr spcFirstLastPara="1" vert="horz" wrap="square" lIns="91425" tIns="9125" rIns="91425" bIns="9125" numCol="1" anchor="t" anchorCtr="0" compatLnSpc="1">
            <a:prstTxWarp prst="textNoShape">
              <a:avLst/>
            </a:prstTxWarp>
            <a:noAutofit/>
          </a:bodyPr>
          <a:lstStyle/>
          <a:p>
            <a:r>
              <a:rPr lang="en" sz="2000" dirty="0"/>
              <a:t>Programmer2, who uses your BankAccount class does not need to know the particulars of how you implemented any one member function.</a:t>
            </a:r>
            <a:endParaRPr sz="2000" dirty="0"/>
          </a:p>
          <a:p>
            <a:r>
              <a:rPr lang="en" sz="2000" dirty="0"/>
              <a:t>For example, both of these two update functions would work equally well:</a:t>
            </a:r>
            <a:endParaRPr sz="2000" dirty="0"/>
          </a:p>
          <a:p>
            <a:pPr marL="0" indent="0">
              <a:buNone/>
            </a:pPr>
            <a:endParaRPr sz="2000" dirty="0"/>
          </a:p>
          <a:p>
            <a:pPr marL="0" indent="0">
              <a:buNone/>
            </a:pPr>
            <a:endParaRPr sz="2000" dirty="0"/>
          </a:p>
          <a:p>
            <a:pPr marL="0" indent="0">
              <a:buNone/>
            </a:pPr>
            <a:endParaRPr sz="2000" dirty="0"/>
          </a:p>
          <a:p>
            <a:endParaRPr lang="en" sz="2000" dirty="0"/>
          </a:p>
          <a:p>
            <a:endParaRPr lang="en" sz="2000" dirty="0"/>
          </a:p>
          <a:p>
            <a:r>
              <a:rPr lang="en" sz="2000" dirty="0"/>
              <a:t>They both have the same effect - so why would Programmer2 </a:t>
            </a:r>
            <a:r>
              <a:rPr lang="en" sz="2000" i="1" dirty="0"/>
              <a:t>need</a:t>
            </a:r>
            <a:r>
              <a:rPr lang="en" sz="2000" dirty="0"/>
              <a:t> to know the particulars?</a:t>
            </a:r>
            <a:endParaRPr sz="2000" dirty="0"/>
          </a:p>
          <a:p>
            <a:pPr marL="0" indent="0">
              <a:buNone/>
            </a:pPr>
            <a:endParaRPr dirty="0"/>
          </a:p>
        </p:txBody>
      </p:sp>
      <p:pic>
        <p:nvPicPr>
          <p:cNvPr id="441" name="Google Shape;441;p68"/>
          <p:cNvPicPr preferRelativeResize="0"/>
          <p:nvPr/>
        </p:nvPicPr>
        <p:blipFill>
          <a:blip r:embed="rId3">
            <a:alphaModFix/>
          </a:blip>
          <a:stretch>
            <a:fillRect/>
          </a:stretch>
        </p:blipFill>
        <p:spPr>
          <a:xfrm>
            <a:off x="273205" y="3581400"/>
            <a:ext cx="4114231" cy="992186"/>
          </a:xfrm>
          <a:prstGeom prst="rect">
            <a:avLst/>
          </a:prstGeom>
          <a:noFill/>
          <a:ln>
            <a:noFill/>
          </a:ln>
        </p:spPr>
      </p:pic>
      <p:pic>
        <p:nvPicPr>
          <p:cNvPr id="442" name="Google Shape;442;p68"/>
          <p:cNvPicPr preferRelativeResize="0"/>
          <p:nvPr/>
        </p:nvPicPr>
        <p:blipFill>
          <a:blip r:embed="rId4">
            <a:alphaModFix/>
          </a:blip>
          <a:stretch>
            <a:fillRect/>
          </a:stretch>
        </p:blipFill>
        <p:spPr>
          <a:xfrm>
            <a:off x="4540405" y="3581400"/>
            <a:ext cx="4195463" cy="992184"/>
          </a:xfrm>
          <a:prstGeom prst="rect">
            <a:avLst/>
          </a:prstGeom>
          <a:noFill/>
          <a:ln>
            <a:noFill/>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BDEA5CD8-126E-A9A0-A28F-F5A7AF6D3E60}"/>
              </a:ext>
            </a:extLst>
          </p:cNvPr>
          <p:cNvSpPr>
            <a:spLocks noGrp="1"/>
          </p:cNvSpPr>
          <p:nvPr>
            <p:ph type="subTitle" sz="quarter" idx="1"/>
          </p:nvPr>
        </p:nvSpPr>
        <p:spPr/>
        <p:txBody>
          <a:bodyPr/>
          <a:lstStyle/>
          <a:p>
            <a:r>
              <a:rPr lang="en-US" dirty="0"/>
              <a:t>Classes / Objects</a:t>
            </a:r>
          </a:p>
        </p:txBody>
      </p:sp>
    </p:spTree>
    <p:extLst>
      <p:ext uri="{BB962C8B-B14F-4D97-AF65-F5344CB8AC3E}">
        <p14:creationId xmlns:p14="http://schemas.microsoft.com/office/powerpoint/2010/main" val="1938532571"/>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69"/>
          <p:cNvSpPr txBox="1">
            <a:spLocks noGrp="1"/>
          </p:cNvSpPr>
          <p:nvPr>
            <p:ph type="title"/>
          </p:nvPr>
        </p:nvSpPr>
        <p:spPr>
          <a:prstGeom prst="rect">
            <a:avLst/>
          </a:prstGeom>
        </p:spPr>
        <p:txBody>
          <a:bodyPr spcFirstLastPara="1" vert="horz" wrap="square" lIns="91425" tIns="45700" rIns="91425" bIns="45700" numCol="1" anchor="t" anchorCtr="0" compatLnSpc="1">
            <a:prstTxWarp prst="textNoShape">
              <a:avLst/>
            </a:prstTxWarp>
            <a:noAutofit/>
          </a:bodyPr>
          <a:lstStyle/>
          <a:p>
            <a:r>
              <a:rPr lang="en"/>
              <a:t>Classes to Produce Abstract Data Types</a:t>
            </a:r>
            <a:endParaRPr/>
          </a:p>
        </p:txBody>
      </p:sp>
      <p:sp>
        <p:nvSpPr>
          <p:cNvPr id="448" name="Google Shape;448;p69"/>
          <p:cNvSpPr txBox="1">
            <a:spLocks noGrp="1"/>
          </p:cNvSpPr>
          <p:nvPr>
            <p:ph idx="1"/>
          </p:nvPr>
        </p:nvSpPr>
        <p:spPr>
          <a:prstGeom prst="rect">
            <a:avLst/>
          </a:prstGeom>
        </p:spPr>
        <p:txBody>
          <a:bodyPr spcFirstLastPara="1" vert="horz" wrap="square" lIns="91425" tIns="9125" rIns="91425" bIns="9125" numCol="1" anchor="t" anchorCtr="0" compatLnSpc="1">
            <a:prstTxWarp prst="textNoShape">
              <a:avLst/>
            </a:prstTxWarp>
            <a:noAutofit/>
          </a:bodyPr>
          <a:lstStyle/>
          <a:p>
            <a:r>
              <a:rPr lang="en" sz="2000" dirty="0"/>
              <a:t>Programmer2 also does not need to know how the </a:t>
            </a:r>
            <a:r>
              <a:rPr lang="en" sz="2000" i="1" dirty="0"/>
              <a:t>values</a:t>
            </a:r>
            <a:r>
              <a:rPr lang="en" sz="2000" dirty="0"/>
              <a:t> of the class are implemented.</a:t>
            </a:r>
            <a:endParaRPr sz="2000" dirty="0"/>
          </a:p>
          <a:p>
            <a:r>
              <a:rPr lang="en" sz="2000" dirty="0"/>
              <a:t>For example, an instance of BankAccount, say, </a:t>
            </a:r>
            <a:r>
              <a:rPr lang="en" sz="2000" b="1" dirty="0">
                <a:latin typeface="Courier New"/>
                <a:ea typeface="Courier New"/>
                <a:cs typeface="Courier New"/>
                <a:sym typeface="Courier New"/>
              </a:rPr>
              <a:t>vacationSavings</a:t>
            </a:r>
            <a:r>
              <a:rPr lang="en" sz="2000" dirty="0"/>
              <a:t>, does have two values of type double:</a:t>
            </a:r>
          </a:p>
          <a:p>
            <a:endParaRPr sz="2000" dirty="0"/>
          </a:p>
          <a:p>
            <a:pPr indent="0">
              <a:buNone/>
            </a:pPr>
            <a:r>
              <a:rPr lang="en" sz="2000" b="1" dirty="0">
                <a:latin typeface="Courier New"/>
                <a:ea typeface="Courier New"/>
                <a:cs typeface="Courier New"/>
                <a:sym typeface="Courier New"/>
              </a:rPr>
              <a:t>vacationSavings.balance</a:t>
            </a:r>
            <a:endParaRPr sz="2000" b="1" dirty="0">
              <a:latin typeface="Courier New"/>
              <a:ea typeface="Courier New"/>
              <a:cs typeface="Courier New"/>
              <a:sym typeface="Courier New"/>
            </a:endParaRPr>
          </a:p>
          <a:p>
            <a:pPr indent="0">
              <a:buNone/>
            </a:pPr>
            <a:r>
              <a:rPr lang="en" sz="2000" b="1" dirty="0">
                <a:latin typeface="Courier New"/>
                <a:ea typeface="Courier New"/>
                <a:cs typeface="Courier New"/>
                <a:sym typeface="Courier New"/>
              </a:rPr>
              <a:t>vacationSavings.interestRate</a:t>
            </a:r>
          </a:p>
          <a:p>
            <a:pPr indent="0">
              <a:buNone/>
            </a:pPr>
            <a:endParaRPr sz="2000" b="1" dirty="0">
              <a:latin typeface="Courier New"/>
              <a:ea typeface="Courier New"/>
              <a:cs typeface="Courier New"/>
              <a:sym typeface="Courier New"/>
            </a:endParaRPr>
          </a:p>
          <a:p>
            <a:r>
              <a:rPr lang="en" sz="2000" dirty="0"/>
              <a:t>Ideally, Programmer2 will be thinking of the object as a single entry, not as its individual components. The use of doubles would be an implementation detail. </a:t>
            </a:r>
            <a:endParaRPr sz="2000" dirty="0"/>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70"/>
          <p:cNvSpPr txBox="1">
            <a:spLocks noGrp="1"/>
          </p:cNvSpPr>
          <p:nvPr>
            <p:ph type="title"/>
          </p:nvPr>
        </p:nvSpPr>
        <p:spPr>
          <a:prstGeom prst="rect">
            <a:avLst/>
          </a:prstGeom>
        </p:spPr>
        <p:txBody>
          <a:bodyPr spcFirstLastPara="1" vert="horz" wrap="square" lIns="91425" tIns="45700" rIns="91425" bIns="45700" numCol="1" anchor="t" anchorCtr="0" compatLnSpc="1">
            <a:prstTxWarp prst="textNoShape">
              <a:avLst/>
            </a:prstTxWarp>
            <a:noAutofit/>
          </a:bodyPr>
          <a:lstStyle/>
          <a:p>
            <a:r>
              <a:rPr lang="en"/>
              <a:t>Classes to Produce Abstract Data Types</a:t>
            </a:r>
            <a:endParaRPr/>
          </a:p>
        </p:txBody>
      </p:sp>
      <p:sp>
        <p:nvSpPr>
          <p:cNvPr id="454" name="Google Shape;454;p70"/>
          <p:cNvSpPr txBox="1">
            <a:spLocks noGrp="1"/>
          </p:cNvSpPr>
          <p:nvPr>
            <p:ph idx="1"/>
          </p:nvPr>
        </p:nvSpPr>
        <p:spPr>
          <a:prstGeom prst="rect">
            <a:avLst/>
          </a:prstGeom>
        </p:spPr>
        <p:txBody>
          <a:bodyPr spcFirstLastPara="1" vert="horz" wrap="square" lIns="91425" tIns="9125" rIns="91425" bIns="9125" numCol="1" anchor="t" anchorCtr="0" compatLnSpc="1">
            <a:prstTxWarp prst="textNoShape">
              <a:avLst/>
            </a:prstTxWarp>
            <a:noAutofit/>
          </a:bodyPr>
          <a:lstStyle/>
          <a:p>
            <a:r>
              <a:rPr lang="en"/>
              <a:t>For example, the balance could have theoretically been represented with two ints (dollars and cents) instead of a double:</a:t>
            </a:r>
            <a:endParaRPr/>
          </a:p>
          <a:p>
            <a:pPr marL="0" indent="0">
              <a:buNone/>
            </a:pPr>
            <a:endParaRPr/>
          </a:p>
        </p:txBody>
      </p:sp>
      <p:pic>
        <p:nvPicPr>
          <p:cNvPr id="455" name="Google Shape;455;p70"/>
          <p:cNvPicPr preferRelativeResize="0"/>
          <p:nvPr/>
        </p:nvPicPr>
        <p:blipFill>
          <a:blip r:embed="rId3">
            <a:alphaModFix/>
          </a:blip>
          <a:stretch>
            <a:fillRect/>
          </a:stretch>
        </p:blipFill>
        <p:spPr>
          <a:xfrm>
            <a:off x="685734" y="4370033"/>
            <a:ext cx="3531731" cy="837000"/>
          </a:xfrm>
          <a:prstGeom prst="rect">
            <a:avLst/>
          </a:prstGeom>
          <a:noFill/>
          <a:ln>
            <a:noFill/>
          </a:ln>
        </p:spPr>
      </p:pic>
      <p:pic>
        <p:nvPicPr>
          <p:cNvPr id="456" name="Google Shape;456;p70"/>
          <p:cNvPicPr preferRelativeResize="0"/>
          <p:nvPr/>
        </p:nvPicPr>
        <p:blipFill>
          <a:blip r:embed="rId4">
            <a:alphaModFix/>
          </a:blip>
          <a:stretch>
            <a:fillRect/>
          </a:stretch>
        </p:blipFill>
        <p:spPr>
          <a:xfrm>
            <a:off x="4389911" y="4293411"/>
            <a:ext cx="3602750" cy="990250"/>
          </a:xfrm>
          <a:prstGeom prst="rect">
            <a:avLst/>
          </a:prstGeom>
          <a:noFill/>
          <a:ln>
            <a:noFill/>
          </a:ln>
        </p:spPr>
      </p:pic>
      <p:cxnSp>
        <p:nvCxnSpPr>
          <p:cNvPr id="457" name="Google Shape;457;p70"/>
          <p:cNvCxnSpPr/>
          <p:nvPr/>
        </p:nvCxnSpPr>
        <p:spPr>
          <a:xfrm rot="10800000" flipH="1">
            <a:off x="2600861" y="4571161"/>
            <a:ext cx="2107200" cy="105900"/>
          </a:xfrm>
          <a:prstGeom prst="straightConnector1">
            <a:avLst/>
          </a:prstGeom>
          <a:noFill/>
          <a:ln w="9525" cap="flat" cmpd="sng">
            <a:solidFill>
              <a:schemeClr val="dk2"/>
            </a:solidFill>
            <a:prstDash val="solid"/>
            <a:round/>
            <a:headEnd type="none" w="med" len="med"/>
            <a:tailEnd type="triangle" w="med" len="med"/>
          </a:ln>
        </p:spPr>
      </p:cxnSp>
      <p:cxnSp>
        <p:nvCxnSpPr>
          <p:cNvPr id="458" name="Google Shape;458;p70"/>
          <p:cNvCxnSpPr/>
          <p:nvPr/>
        </p:nvCxnSpPr>
        <p:spPr>
          <a:xfrm>
            <a:off x="2574311" y="4677061"/>
            <a:ext cx="2160300" cy="1128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71"/>
          <p:cNvSpPr txBox="1">
            <a:spLocks noGrp="1"/>
          </p:cNvSpPr>
          <p:nvPr>
            <p:ph type="title"/>
          </p:nvPr>
        </p:nvSpPr>
        <p:spPr>
          <a:prstGeom prst="rect">
            <a:avLst/>
          </a:prstGeom>
        </p:spPr>
        <p:txBody>
          <a:bodyPr spcFirstLastPara="1" vert="horz" wrap="square" lIns="91425" tIns="45700" rIns="91425" bIns="45700" numCol="1" anchor="t" anchorCtr="0" compatLnSpc="1">
            <a:prstTxWarp prst="textNoShape">
              <a:avLst/>
            </a:prstTxWarp>
            <a:noAutofit/>
          </a:bodyPr>
          <a:lstStyle/>
          <a:p>
            <a:r>
              <a:rPr lang="en"/>
              <a:t>Classes to Produce Abstract Data Types</a:t>
            </a:r>
            <a:endParaRPr/>
          </a:p>
        </p:txBody>
      </p:sp>
      <p:sp>
        <p:nvSpPr>
          <p:cNvPr id="464" name="Google Shape;464;p71"/>
          <p:cNvSpPr txBox="1">
            <a:spLocks noGrp="1"/>
          </p:cNvSpPr>
          <p:nvPr>
            <p:ph idx="1"/>
          </p:nvPr>
        </p:nvSpPr>
        <p:spPr>
          <a:prstGeom prst="rect">
            <a:avLst/>
          </a:prstGeom>
        </p:spPr>
        <p:txBody>
          <a:bodyPr spcFirstLastPara="1" vert="horz" wrap="square" lIns="91425" tIns="9125" rIns="91425" bIns="9125" numCol="1" anchor="t" anchorCtr="0" compatLnSpc="1">
            <a:prstTxWarp prst="textNoShape">
              <a:avLst/>
            </a:prstTxWarp>
            <a:noAutofit/>
          </a:bodyPr>
          <a:lstStyle/>
          <a:p>
            <a:r>
              <a:rPr lang="en" sz="2000" dirty="0"/>
              <a:t>You WILL need to change your member functions and constructors, for instance…</a:t>
            </a:r>
            <a:endParaRPr sz="2000" dirty="0"/>
          </a:p>
          <a:p>
            <a:pPr marL="0" indent="0">
              <a:buNone/>
            </a:pPr>
            <a:endParaRPr sz="2000" dirty="0"/>
          </a:p>
          <a:p>
            <a:pPr marL="0" indent="0">
              <a:buNone/>
            </a:pPr>
            <a:endParaRPr sz="2000" dirty="0"/>
          </a:p>
          <a:p>
            <a:pPr marL="0" indent="0">
              <a:buNone/>
            </a:pPr>
            <a:endParaRPr sz="2000" dirty="0"/>
          </a:p>
          <a:p>
            <a:pPr marL="0" indent="0">
              <a:buNone/>
            </a:pPr>
            <a:endParaRPr sz="2000" dirty="0"/>
          </a:p>
          <a:p>
            <a:pPr marL="0" indent="0">
              <a:buNone/>
            </a:pPr>
            <a:endParaRPr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sz="2000" dirty="0"/>
          </a:p>
          <a:p>
            <a:r>
              <a:rPr lang="en" sz="2000" dirty="0"/>
              <a:t>...but the programmer using the type BankAccount need not be concerned with the exacts - just how to declare and use objects.</a:t>
            </a:r>
            <a:endParaRPr sz="2000" dirty="0"/>
          </a:p>
        </p:txBody>
      </p:sp>
      <p:pic>
        <p:nvPicPr>
          <p:cNvPr id="465" name="Google Shape;465;p71"/>
          <p:cNvPicPr preferRelativeResize="0"/>
          <p:nvPr/>
        </p:nvPicPr>
        <p:blipFill>
          <a:blip r:embed="rId3">
            <a:alphaModFix/>
          </a:blip>
          <a:stretch>
            <a:fillRect/>
          </a:stretch>
        </p:blipFill>
        <p:spPr>
          <a:xfrm>
            <a:off x="1413361" y="2362200"/>
            <a:ext cx="7162799" cy="3352800"/>
          </a:xfrm>
          <a:prstGeom prst="rect">
            <a:avLst/>
          </a:prstGeom>
          <a:noFill/>
          <a:ln>
            <a:noFill/>
          </a:ln>
        </p:spPr>
      </p:pic>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72"/>
          <p:cNvSpPr txBox="1">
            <a:spLocks noGrp="1"/>
          </p:cNvSpPr>
          <p:nvPr>
            <p:ph type="title"/>
          </p:nvPr>
        </p:nvSpPr>
        <p:spPr>
          <a:prstGeom prst="rect">
            <a:avLst/>
          </a:prstGeom>
        </p:spPr>
        <p:txBody>
          <a:bodyPr spcFirstLastPara="1" vert="horz" wrap="square" lIns="91425" tIns="45700" rIns="91425" bIns="45700" numCol="1" anchor="t" anchorCtr="0" compatLnSpc="1">
            <a:prstTxWarp prst="textNoShape">
              <a:avLst/>
            </a:prstTxWarp>
            <a:noAutofit/>
          </a:bodyPr>
          <a:lstStyle/>
          <a:p>
            <a:r>
              <a:rPr lang="en" dirty="0"/>
              <a:t>Classes to Produce Abstract Data Types</a:t>
            </a:r>
            <a:endParaRPr dirty="0"/>
          </a:p>
        </p:txBody>
      </p:sp>
      <p:sp>
        <p:nvSpPr>
          <p:cNvPr id="471" name="Google Shape;471;p72"/>
          <p:cNvSpPr txBox="1">
            <a:spLocks noGrp="1"/>
          </p:cNvSpPr>
          <p:nvPr>
            <p:ph idx="1"/>
          </p:nvPr>
        </p:nvSpPr>
        <p:spPr>
          <a:prstGeom prst="rect">
            <a:avLst/>
          </a:prstGeom>
        </p:spPr>
        <p:txBody>
          <a:bodyPr spcFirstLastPara="1" vert="horz" wrap="square" lIns="91425" tIns="9125" rIns="91425" bIns="9125" numCol="1" anchor="t" anchorCtr="0" compatLnSpc="1">
            <a:prstTxWarp prst="textNoShape">
              <a:avLst/>
            </a:prstTxWarp>
            <a:noAutofit/>
          </a:bodyPr>
          <a:lstStyle/>
          <a:p>
            <a:pPr marL="0" indent="0">
              <a:buNone/>
            </a:pPr>
            <a:r>
              <a:rPr lang="en" sz="2000" b="1" dirty="0"/>
              <a:t>Benefits of ADTs:</a:t>
            </a:r>
            <a:endParaRPr sz="2000" b="1" dirty="0"/>
          </a:p>
          <a:p>
            <a:r>
              <a:rPr lang="en" sz="2000" dirty="0"/>
              <a:t>ADTs are more reusable between multiple programs</a:t>
            </a:r>
            <a:endParaRPr sz="2000" dirty="0"/>
          </a:p>
          <a:p>
            <a:r>
              <a:rPr lang="en" sz="2000" dirty="0"/>
              <a:t>Programmer2, using your ADT only needs to know how to declare and use objects to use your class.</a:t>
            </a:r>
            <a:endParaRPr sz="2000" dirty="0"/>
          </a:p>
          <a:p>
            <a:r>
              <a:rPr lang="en" sz="2000" dirty="0"/>
              <a:t>You can change the implementation of your class without changing the other parts of your program.</a:t>
            </a:r>
            <a:endParaRPr sz="2000" dirty="0"/>
          </a:p>
          <a:p>
            <a:r>
              <a:rPr lang="en" sz="2000" dirty="0"/>
              <a:t>You can divide your work - one programmer can make and design the ADT, and the other can write the program using the ADT.</a:t>
            </a:r>
            <a:endParaRPr sz="2000" dirty="0"/>
          </a:p>
          <a:p>
            <a:r>
              <a:rPr lang="en" sz="2000" dirty="0"/>
              <a:t>Alternatively, it lets you subdivide the work for solo work - making the class independent of the program, and making the program that uses the class.</a:t>
            </a:r>
            <a:endParaRPr sz="2000" dirty="0"/>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73"/>
          <p:cNvSpPr txBox="1">
            <a:spLocks noGrp="1"/>
          </p:cNvSpPr>
          <p:nvPr>
            <p:ph type="title"/>
          </p:nvPr>
        </p:nvSpPr>
        <p:spPr>
          <a:prstGeom prst="rect">
            <a:avLst/>
          </a:prstGeom>
        </p:spPr>
        <p:txBody>
          <a:bodyPr spcFirstLastPara="1" vert="horz" wrap="square" lIns="91425" tIns="45700" rIns="91425" bIns="45700" numCol="1" anchor="t" anchorCtr="0" compatLnSpc="1">
            <a:prstTxWarp prst="textNoShape">
              <a:avLst/>
            </a:prstTxWarp>
            <a:noAutofit/>
          </a:bodyPr>
          <a:lstStyle/>
          <a:p>
            <a:r>
              <a:rPr lang="en"/>
              <a:t>Interface and Implementation Files</a:t>
            </a:r>
            <a:endParaRPr/>
          </a:p>
        </p:txBody>
      </p:sp>
      <p:sp>
        <p:nvSpPr>
          <p:cNvPr id="477" name="Google Shape;477;p73"/>
          <p:cNvSpPr txBox="1">
            <a:spLocks noGrp="1"/>
          </p:cNvSpPr>
          <p:nvPr>
            <p:ph idx="1"/>
          </p:nvPr>
        </p:nvSpPr>
        <p:spPr>
          <a:prstGeom prst="rect">
            <a:avLst/>
          </a:prstGeom>
        </p:spPr>
        <p:txBody>
          <a:bodyPr spcFirstLastPara="1" vert="horz" wrap="square" lIns="91425" tIns="9125" rIns="91425" bIns="9125" numCol="1" anchor="t" anchorCtr="0" compatLnSpc="1">
            <a:prstTxWarp prst="textNoShape">
              <a:avLst/>
            </a:prstTxWarp>
            <a:noAutofit/>
          </a:bodyPr>
          <a:lstStyle/>
          <a:p>
            <a:pPr marL="0" indent="0" algn="ctr">
              <a:buNone/>
            </a:pPr>
            <a:r>
              <a:rPr lang="en" sz="2400" dirty="0"/>
              <a:t>To define a class to make them abstract data types, you need to separate the </a:t>
            </a:r>
            <a:r>
              <a:rPr lang="en" sz="2400" i="1" dirty="0"/>
              <a:t>specifications </a:t>
            </a:r>
            <a:r>
              <a:rPr lang="en" sz="2400" dirty="0"/>
              <a:t>of how the type is used from the details of how the type is </a:t>
            </a:r>
            <a:r>
              <a:rPr lang="en" sz="2400" i="1" dirty="0"/>
              <a:t>implemented</a:t>
            </a:r>
            <a:r>
              <a:rPr lang="en" sz="2400" dirty="0"/>
              <a:t>. </a:t>
            </a:r>
            <a:br>
              <a:rPr lang="en" sz="2400" dirty="0"/>
            </a:br>
            <a:r>
              <a:rPr lang="en" sz="2400" dirty="0"/>
              <a:t>Follow these three basic rules:</a:t>
            </a:r>
            <a:br>
              <a:rPr lang="en" sz="2400" dirty="0"/>
            </a:br>
            <a:endParaRPr sz="2400" dirty="0"/>
          </a:p>
          <a:p>
            <a:pPr>
              <a:buAutoNum type="arabicPeriod"/>
            </a:pPr>
            <a:r>
              <a:rPr lang="en" sz="2400" dirty="0"/>
              <a:t>Make </a:t>
            </a:r>
            <a:r>
              <a:rPr lang="en" sz="2400" b="1" dirty="0"/>
              <a:t>all</a:t>
            </a:r>
            <a:r>
              <a:rPr lang="en" sz="2400" dirty="0"/>
              <a:t> the member variables </a:t>
            </a:r>
            <a:r>
              <a:rPr lang="en" sz="2400" u="sng" dirty="0"/>
              <a:t>private</a:t>
            </a:r>
            <a:r>
              <a:rPr lang="en" sz="2400" dirty="0"/>
              <a:t> members of the class.</a:t>
            </a:r>
            <a:endParaRPr sz="2400" dirty="0"/>
          </a:p>
          <a:p>
            <a:pPr>
              <a:buAutoNum type="arabicPeriod"/>
            </a:pPr>
            <a:r>
              <a:rPr lang="en" sz="2400" dirty="0"/>
              <a:t>Make each of the basic operations that the programmer needs a public member function of the class, and fully specify how to use each such member functions.</a:t>
            </a:r>
            <a:endParaRPr sz="2400" dirty="0"/>
          </a:p>
          <a:p>
            <a:pPr>
              <a:buAutoNum type="arabicPeriod"/>
            </a:pPr>
            <a:r>
              <a:rPr lang="en" sz="2400" dirty="0"/>
              <a:t>Make any helping functions private member functions.</a:t>
            </a:r>
            <a:endParaRPr sz="2400" dirty="0"/>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74"/>
          <p:cNvSpPr txBox="1">
            <a:spLocks noGrp="1"/>
          </p:cNvSpPr>
          <p:nvPr>
            <p:ph type="title"/>
          </p:nvPr>
        </p:nvSpPr>
        <p:spPr>
          <a:prstGeom prst="rect">
            <a:avLst/>
          </a:prstGeom>
        </p:spPr>
        <p:txBody>
          <a:bodyPr spcFirstLastPara="1" vert="horz" wrap="square" lIns="91425" tIns="45700" rIns="91425" bIns="45700" numCol="1" anchor="t" anchorCtr="0" compatLnSpc="1">
            <a:prstTxWarp prst="textNoShape">
              <a:avLst/>
            </a:prstTxWarp>
            <a:noAutofit/>
          </a:bodyPr>
          <a:lstStyle/>
          <a:p>
            <a:r>
              <a:rPr lang="en"/>
              <a:t>Interface and Implementation Files</a:t>
            </a:r>
            <a:endParaRPr/>
          </a:p>
        </p:txBody>
      </p:sp>
      <p:sp>
        <p:nvSpPr>
          <p:cNvPr id="483" name="Google Shape;483;p74"/>
          <p:cNvSpPr txBox="1">
            <a:spLocks noGrp="1"/>
          </p:cNvSpPr>
          <p:nvPr>
            <p:ph idx="1"/>
          </p:nvPr>
        </p:nvSpPr>
        <p:spPr>
          <a:prstGeom prst="rect">
            <a:avLst/>
          </a:prstGeom>
        </p:spPr>
        <p:txBody>
          <a:bodyPr spcFirstLastPara="1" vert="horz" wrap="square" lIns="91425" tIns="9125" rIns="91425" bIns="9125" numCol="1" anchor="t" anchorCtr="0" compatLnSpc="1">
            <a:prstTxWarp prst="textNoShape">
              <a:avLst/>
            </a:prstTxWarp>
            <a:noAutofit/>
          </a:bodyPr>
          <a:lstStyle/>
          <a:p>
            <a:r>
              <a:rPr lang="en" sz="2400" b="1" dirty="0"/>
              <a:t>Interface</a:t>
            </a:r>
            <a:r>
              <a:rPr lang="en" sz="2400" dirty="0"/>
              <a:t>: Tells you how to use an ADT in your program.</a:t>
            </a:r>
            <a:endParaRPr sz="2400" dirty="0"/>
          </a:p>
          <a:p>
            <a:pPr lvl="1">
              <a:spcBef>
                <a:spcPts val="0"/>
              </a:spcBef>
            </a:pPr>
            <a:r>
              <a:rPr lang="en" sz="2400" dirty="0"/>
              <a:t>Member variable </a:t>
            </a:r>
            <a:r>
              <a:rPr lang="en" sz="2400" u="sng" dirty="0"/>
              <a:t>declarations</a:t>
            </a:r>
            <a:endParaRPr sz="2400" u="sng" dirty="0"/>
          </a:p>
          <a:p>
            <a:pPr lvl="1">
              <a:spcBef>
                <a:spcPts val="0"/>
              </a:spcBef>
            </a:pPr>
            <a:r>
              <a:rPr lang="en" sz="2400" dirty="0"/>
              <a:t>Public Member Functions + Comments that tell you how to use them.</a:t>
            </a:r>
            <a:endParaRPr sz="2400" dirty="0"/>
          </a:p>
          <a:p>
            <a:pPr lvl="1">
              <a:spcBef>
                <a:spcPts val="0"/>
              </a:spcBef>
            </a:pPr>
            <a:r>
              <a:rPr lang="en" sz="2400" dirty="0"/>
              <a:t>This should be the only thing required to use an ADT.</a:t>
            </a:r>
          </a:p>
          <a:p>
            <a:pPr lvl="1">
              <a:spcBef>
                <a:spcPts val="0"/>
              </a:spcBef>
            </a:pPr>
            <a:endParaRPr sz="2400" dirty="0"/>
          </a:p>
          <a:p>
            <a:r>
              <a:rPr lang="en" sz="2400" b="1" dirty="0"/>
              <a:t>Implementation</a:t>
            </a:r>
            <a:r>
              <a:rPr lang="en" sz="2400" dirty="0"/>
              <a:t>: Tell you HOW the ADT is realized in C++ code.</a:t>
            </a:r>
            <a:endParaRPr sz="2400" dirty="0"/>
          </a:p>
          <a:p>
            <a:pPr lvl="1">
              <a:spcBef>
                <a:spcPts val="0"/>
              </a:spcBef>
            </a:pPr>
            <a:r>
              <a:rPr lang="en" sz="2400" dirty="0"/>
              <a:t>Definitions of public and private members functions.</a:t>
            </a:r>
            <a:endParaRPr sz="2400" dirty="0"/>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75"/>
          <p:cNvSpPr txBox="1">
            <a:spLocks noGrp="1"/>
          </p:cNvSpPr>
          <p:nvPr>
            <p:ph type="title"/>
          </p:nvPr>
        </p:nvSpPr>
        <p:spPr>
          <a:prstGeom prst="rect">
            <a:avLst/>
          </a:prstGeom>
        </p:spPr>
        <p:txBody>
          <a:bodyPr spcFirstLastPara="1" vert="horz" wrap="square" lIns="91425" tIns="45700" rIns="91425" bIns="45700" numCol="1" anchor="t" anchorCtr="0" compatLnSpc="1">
            <a:prstTxWarp prst="textNoShape">
              <a:avLst/>
            </a:prstTxWarp>
            <a:noAutofit/>
          </a:bodyPr>
          <a:lstStyle/>
          <a:p>
            <a:r>
              <a:rPr lang="en"/>
              <a:t>Interface and Implementation Files</a:t>
            </a:r>
            <a:endParaRPr/>
          </a:p>
        </p:txBody>
      </p:sp>
      <p:sp>
        <p:nvSpPr>
          <p:cNvPr id="489" name="Google Shape;489;p75"/>
          <p:cNvSpPr txBox="1">
            <a:spLocks noGrp="1"/>
          </p:cNvSpPr>
          <p:nvPr>
            <p:ph idx="1"/>
          </p:nvPr>
        </p:nvSpPr>
        <p:spPr>
          <a:prstGeom prst="rect">
            <a:avLst/>
          </a:prstGeom>
        </p:spPr>
        <p:txBody>
          <a:bodyPr spcFirstLastPara="1" vert="horz" wrap="square" lIns="91425" tIns="9125" rIns="91425" bIns="9125" numCol="1" anchor="t" anchorCtr="0" compatLnSpc="1">
            <a:prstTxWarp prst="textNoShape">
              <a:avLst/>
            </a:prstTxWarp>
            <a:noAutofit/>
          </a:bodyPr>
          <a:lstStyle/>
          <a:p>
            <a:pPr marL="0" indent="0">
              <a:buNone/>
            </a:pPr>
            <a:r>
              <a:rPr lang="en" dirty="0"/>
              <a:t>Place the interface and implementation into separate files</a:t>
            </a:r>
            <a:endParaRPr dirty="0"/>
          </a:p>
          <a:p>
            <a:r>
              <a:rPr lang="en" b="1" dirty="0"/>
              <a:t>Interface File - </a:t>
            </a:r>
            <a:r>
              <a:rPr lang="en" dirty="0"/>
              <a:t>.h</a:t>
            </a:r>
            <a:endParaRPr dirty="0"/>
          </a:p>
          <a:p>
            <a:r>
              <a:rPr lang="en" b="1" dirty="0"/>
              <a:t>Implementation File - </a:t>
            </a:r>
            <a:r>
              <a:rPr lang="en" dirty="0"/>
              <a:t>.cpp</a:t>
            </a:r>
            <a:endParaRPr dirty="0"/>
          </a:p>
          <a:p>
            <a:pPr indent="0">
              <a:buNone/>
            </a:pPr>
            <a:endParaRPr lang="en" sz="1200" b="1" dirty="0"/>
          </a:p>
          <a:p>
            <a:pPr>
              <a:buNone/>
            </a:pPr>
            <a:r>
              <a:rPr lang="en" dirty="0"/>
              <a:t>Then the driver (which includes main) </a:t>
            </a:r>
          </a:p>
          <a:p>
            <a:pPr>
              <a:buNone/>
            </a:pPr>
            <a:r>
              <a:rPr lang="en" b="1" dirty="0"/>
              <a:t>	Driver.cpp</a:t>
            </a:r>
            <a:endParaRPr b="1" dirty="0"/>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75"/>
          <p:cNvSpPr txBox="1">
            <a:spLocks noGrp="1"/>
          </p:cNvSpPr>
          <p:nvPr>
            <p:ph type="title"/>
          </p:nvPr>
        </p:nvSpPr>
        <p:spPr>
          <a:prstGeom prst="rect">
            <a:avLst/>
          </a:prstGeom>
        </p:spPr>
        <p:txBody>
          <a:bodyPr spcFirstLastPara="1" vert="horz" wrap="square" lIns="91425" tIns="45700" rIns="91425" bIns="45700" numCol="1" anchor="t" anchorCtr="0" compatLnSpc="1">
            <a:prstTxWarp prst="textNoShape">
              <a:avLst/>
            </a:prstTxWarp>
            <a:noAutofit/>
          </a:bodyPr>
          <a:lstStyle/>
          <a:p>
            <a:r>
              <a:rPr lang="en"/>
              <a:t>Interface and Implementation Files</a:t>
            </a:r>
            <a:endParaRPr/>
          </a:p>
        </p:txBody>
      </p:sp>
      <p:sp>
        <p:nvSpPr>
          <p:cNvPr id="489" name="Google Shape;489;p75"/>
          <p:cNvSpPr txBox="1">
            <a:spLocks noGrp="1"/>
          </p:cNvSpPr>
          <p:nvPr>
            <p:ph idx="1"/>
          </p:nvPr>
        </p:nvSpPr>
        <p:spPr>
          <a:prstGeom prst="rect">
            <a:avLst/>
          </a:prstGeom>
        </p:spPr>
        <p:txBody>
          <a:bodyPr spcFirstLastPara="1" vert="horz" wrap="square" lIns="91425" tIns="9125" rIns="91425" bIns="9125" numCol="1" anchor="t" anchorCtr="0" compatLnSpc="1">
            <a:prstTxWarp prst="textNoShape">
              <a:avLst/>
            </a:prstTxWarp>
            <a:noAutofit/>
          </a:bodyPr>
          <a:lstStyle/>
          <a:p>
            <a:pPr marL="0" indent="0">
              <a:buNone/>
            </a:pPr>
            <a:r>
              <a:rPr lang="en" dirty="0"/>
              <a:t>For the BankAccount class:</a:t>
            </a:r>
            <a:endParaRPr dirty="0"/>
          </a:p>
          <a:p>
            <a:pPr indent="0">
              <a:buNone/>
            </a:pPr>
            <a:r>
              <a:rPr lang="en" sz="2400" b="1" dirty="0"/>
              <a:t>bankAccount.h</a:t>
            </a:r>
            <a:endParaRPr sz="2400" b="1" dirty="0"/>
          </a:p>
          <a:p>
            <a:pPr indent="0">
              <a:buNone/>
            </a:pPr>
            <a:r>
              <a:rPr lang="en" sz="2400" b="1" dirty="0"/>
              <a:t>bankAccount.cpp</a:t>
            </a:r>
          </a:p>
          <a:p>
            <a:pPr indent="0">
              <a:buNone/>
            </a:pPr>
            <a:endParaRPr lang="en" sz="2400" b="1" dirty="0"/>
          </a:p>
          <a:p>
            <a:pPr indent="0">
              <a:buNone/>
            </a:pPr>
            <a:endParaRPr lang="en" sz="1200" b="1" dirty="0"/>
          </a:p>
          <a:p>
            <a:pPr>
              <a:buNone/>
            </a:pPr>
            <a:r>
              <a:rPr lang="en" dirty="0"/>
              <a:t>Then the driver (which includes main) </a:t>
            </a:r>
            <a:r>
              <a:rPr lang="en" b="1" dirty="0"/>
              <a:t>bankAccountDriver.cpp</a:t>
            </a:r>
            <a:endParaRPr b="1" dirty="0"/>
          </a:p>
        </p:txBody>
      </p:sp>
    </p:spTree>
    <p:extLst>
      <p:ext uri="{BB962C8B-B14F-4D97-AF65-F5344CB8AC3E}">
        <p14:creationId xmlns:p14="http://schemas.microsoft.com/office/powerpoint/2010/main" val="2072109116"/>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76"/>
          <p:cNvSpPr txBox="1">
            <a:spLocks noGrp="1"/>
          </p:cNvSpPr>
          <p:nvPr>
            <p:ph type="title"/>
          </p:nvPr>
        </p:nvSpPr>
        <p:spPr>
          <a:prstGeom prst="rect">
            <a:avLst/>
          </a:prstGeom>
        </p:spPr>
        <p:txBody>
          <a:bodyPr spcFirstLastPara="1" vert="horz" wrap="square" lIns="91425" tIns="45700" rIns="91425" bIns="45700" numCol="1" anchor="t" anchorCtr="0" compatLnSpc="1">
            <a:prstTxWarp prst="textNoShape">
              <a:avLst/>
            </a:prstTxWarp>
            <a:noAutofit/>
          </a:bodyPr>
          <a:lstStyle/>
          <a:p>
            <a:r>
              <a:rPr lang="en"/>
              <a:t>Interface and Implementation Files</a:t>
            </a:r>
            <a:endParaRPr/>
          </a:p>
        </p:txBody>
      </p:sp>
      <p:sp>
        <p:nvSpPr>
          <p:cNvPr id="495" name="Google Shape;495;p76"/>
          <p:cNvSpPr txBox="1">
            <a:spLocks noGrp="1"/>
          </p:cNvSpPr>
          <p:nvPr>
            <p:ph idx="1"/>
          </p:nvPr>
        </p:nvSpPr>
        <p:spPr>
          <a:prstGeom prst="rect">
            <a:avLst/>
          </a:prstGeom>
        </p:spPr>
        <p:txBody>
          <a:bodyPr spcFirstLastPara="1" vert="horz" wrap="square" lIns="91425" tIns="9125" rIns="91425" bIns="9125" numCol="1" anchor="t" anchorCtr="0" compatLnSpc="1">
            <a:prstTxWarp prst="textNoShape">
              <a:avLst/>
            </a:prstTxWarp>
            <a:noAutofit/>
          </a:bodyPr>
          <a:lstStyle/>
          <a:p>
            <a:pPr marL="0" indent="0">
              <a:buNone/>
            </a:pPr>
            <a:r>
              <a:rPr lang="en" sz="2400" dirty="0"/>
              <a:t>The </a:t>
            </a:r>
            <a:r>
              <a:rPr lang="en" sz="2400" b="1" dirty="0"/>
              <a:t>interface (.h) file</a:t>
            </a:r>
            <a:r>
              <a:rPr lang="en" sz="2400" dirty="0"/>
              <a:t>, or </a:t>
            </a:r>
            <a:r>
              <a:rPr lang="en" sz="2400" b="1" dirty="0"/>
              <a:t>header file</a:t>
            </a:r>
            <a:r>
              <a:rPr lang="en" sz="2400" dirty="0"/>
              <a:t>, contains ONLY the class definition - no implementations. You can still have include and using directives.</a:t>
            </a:r>
            <a:endParaRPr sz="2400" dirty="0"/>
          </a:p>
        </p:txBody>
      </p:sp>
      <p:pic>
        <p:nvPicPr>
          <p:cNvPr id="496" name="Google Shape;496;p76"/>
          <p:cNvPicPr preferRelativeResize="0"/>
          <p:nvPr/>
        </p:nvPicPr>
        <p:blipFill>
          <a:blip r:embed="rId3">
            <a:alphaModFix/>
          </a:blip>
          <a:stretch>
            <a:fillRect/>
          </a:stretch>
        </p:blipFill>
        <p:spPr>
          <a:xfrm>
            <a:off x="2438400" y="3124200"/>
            <a:ext cx="4191000" cy="3228250"/>
          </a:xfrm>
          <a:prstGeom prst="rect">
            <a:avLst/>
          </a:prstGeom>
          <a:noFill/>
          <a:ln>
            <a:noFill/>
          </a:ln>
        </p:spPr>
      </p:pic>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77"/>
          <p:cNvSpPr txBox="1">
            <a:spLocks noGrp="1"/>
          </p:cNvSpPr>
          <p:nvPr>
            <p:ph type="title"/>
          </p:nvPr>
        </p:nvSpPr>
        <p:spPr>
          <a:prstGeom prst="rect">
            <a:avLst/>
          </a:prstGeom>
        </p:spPr>
        <p:txBody>
          <a:bodyPr spcFirstLastPara="1" vert="horz" wrap="square" lIns="91425" tIns="45700" rIns="91425" bIns="45700" numCol="1" anchor="t" anchorCtr="0" compatLnSpc="1">
            <a:prstTxWarp prst="textNoShape">
              <a:avLst/>
            </a:prstTxWarp>
            <a:noAutofit/>
          </a:bodyPr>
          <a:lstStyle/>
          <a:p>
            <a:r>
              <a:rPr lang="en"/>
              <a:t>Interface and Implementation Files</a:t>
            </a:r>
            <a:endParaRPr/>
          </a:p>
        </p:txBody>
      </p:sp>
      <p:sp>
        <p:nvSpPr>
          <p:cNvPr id="502" name="Google Shape;502;p77"/>
          <p:cNvSpPr txBox="1">
            <a:spLocks noGrp="1"/>
          </p:cNvSpPr>
          <p:nvPr>
            <p:ph idx="1"/>
          </p:nvPr>
        </p:nvSpPr>
        <p:spPr>
          <a:prstGeom prst="rect">
            <a:avLst/>
          </a:prstGeom>
        </p:spPr>
        <p:txBody>
          <a:bodyPr spcFirstLastPara="1" vert="horz" wrap="square" lIns="91425" tIns="9125" rIns="91425" bIns="9125" numCol="1" anchor="t" anchorCtr="0" compatLnSpc="1">
            <a:prstTxWarp prst="textNoShape">
              <a:avLst/>
            </a:prstTxWarp>
            <a:noAutofit/>
          </a:bodyPr>
          <a:lstStyle/>
          <a:p>
            <a:r>
              <a:rPr lang="en" dirty="0"/>
              <a:t>The </a:t>
            </a:r>
            <a:r>
              <a:rPr lang="en" b="1" dirty="0"/>
              <a:t>implementation (.cpp)</a:t>
            </a:r>
            <a:r>
              <a:rPr lang="en" dirty="0"/>
              <a:t> file contains all of the function definitions. However, it also features an include directive to the .h file:</a:t>
            </a:r>
            <a:endParaRPr dirty="0"/>
          </a:p>
          <a:p>
            <a:pPr marL="0" indent="0">
              <a:buNone/>
            </a:pPr>
            <a:r>
              <a:rPr lang="en" b="1" dirty="0">
                <a:latin typeface="Courier New"/>
                <a:ea typeface="Courier New"/>
                <a:cs typeface="Courier New"/>
                <a:sym typeface="Courier New"/>
              </a:rPr>
              <a:t>#include "bankAccount.h"</a:t>
            </a:r>
          </a:p>
          <a:p>
            <a:pPr marL="0" indent="0">
              <a:buNone/>
            </a:pPr>
            <a:endParaRPr b="1" dirty="0">
              <a:latin typeface="Courier New"/>
              <a:ea typeface="Courier New"/>
              <a:cs typeface="Courier New"/>
              <a:sym typeface="Courier New"/>
            </a:endParaRPr>
          </a:p>
          <a:p>
            <a:r>
              <a:rPr lang="en" dirty="0"/>
              <a:t>This imports all of the definitions of the file into the .cpp file, allowing them to be used.</a:t>
            </a: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solidFill>
                  <a:srgbClr val="0033CC"/>
                </a:solidFill>
              </a:rPr>
              <a:t>What Is a Class?</a:t>
            </a:r>
          </a:p>
        </p:txBody>
      </p:sp>
      <p:sp>
        <p:nvSpPr>
          <p:cNvPr id="7171" name="Rectangle 3"/>
          <p:cNvSpPr>
            <a:spLocks noGrp="1" noChangeArrowheads="1"/>
          </p:cNvSpPr>
          <p:nvPr>
            <p:ph idx="1"/>
          </p:nvPr>
        </p:nvSpPr>
        <p:spPr>
          <a:xfrm>
            <a:off x="544513" y="1676400"/>
            <a:ext cx="8294687" cy="4572000"/>
          </a:xfrm>
        </p:spPr>
        <p:txBody>
          <a:bodyPr/>
          <a:lstStyle/>
          <a:p>
            <a:pPr eaLnBrk="1" hangingPunct="1"/>
            <a:r>
              <a:rPr lang="en-US" dirty="0"/>
              <a:t>A </a:t>
            </a:r>
            <a:r>
              <a:rPr lang="en-US" b="1" dirty="0">
                <a:solidFill>
                  <a:srgbClr val="0000FF"/>
                </a:solidFill>
                <a:latin typeface="Calibri" panose="020F0502020204030204" pitchFamily="34" charset="0"/>
                <a:cs typeface="Calibri" panose="020F0502020204030204" pitchFamily="34" charset="0"/>
              </a:rPr>
              <a:t>class</a:t>
            </a:r>
            <a:r>
              <a:rPr lang="en-US" b="1" dirty="0">
                <a:latin typeface="Calibri" panose="020F0502020204030204" pitchFamily="34" charset="0"/>
                <a:cs typeface="Calibri" panose="020F0502020204030204" pitchFamily="34" charset="0"/>
              </a:rPr>
              <a:t> </a:t>
            </a:r>
            <a:r>
              <a:rPr lang="en-US" dirty="0"/>
              <a:t>is a type that is defined by a programmer to describe an </a:t>
            </a:r>
            <a:r>
              <a:rPr lang="en-US" dirty="0">
                <a:solidFill>
                  <a:srgbClr val="0000FF"/>
                </a:solidFill>
              </a:rPr>
              <a:t>object.</a:t>
            </a:r>
          </a:p>
          <a:p>
            <a:pPr eaLnBrk="1" hangingPunct="1"/>
            <a:endParaRPr lang="en-US" dirty="0">
              <a:solidFill>
                <a:srgbClr val="0000FF"/>
              </a:solidFill>
            </a:endParaRPr>
          </a:p>
          <a:p>
            <a:pPr eaLnBrk="1" hangingPunct="1"/>
            <a:r>
              <a:rPr lang="en-US" dirty="0">
                <a:solidFill>
                  <a:schemeClr val="bg2"/>
                </a:solidFill>
              </a:rPr>
              <a:t>Have we used any classes already?</a:t>
            </a:r>
          </a:p>
          <a:p>
            <a:pPr marL="0" indent="0" eaLnBrk="1" hangingPunct="1">
              <a:buNone/>
            </a:pPr>
            <a:endParaRPr lang="en-US" dirty="0">
              <a:solidFill>
                <a:schemeClr val="bg2"/>
              </a:solidFill>
            </a:endParaRPr>
          </a:p>
          <a:p>
            <a:pPr eaLnBrk="1" hangingPunct="1"/>
            <a:r>
              <a:rPr lang="en-US" dirty="0">
                <a:solidFill>
                  <a:schemeClr val="bg2"/>
                </a:solidFill>
              </a:rPr>
              <a:t>Yes, </a:t>
            </a:r>
            <a:r>
              <a:rPr lang="en-US" dirty="0">
                <a:solidFill>
                  <a:schemeClr val="bg2"/>
                </a:solidFill>
                <a:latin typeface="Calibri" panose="020F0502020204030204" pitchFamily="34" charset="0"/>
                <a:cs typeface="Calibri" panose="020F0502020204030204" pitchFamily="34" charset="0"/>
              </a:rPr>
              <a:t>string</a:t>
            </a:r>
            <a:r>
              <a:rPr lang="en-US" dirty="0">
                <a:solidFill>
                  <a:schemeClr val="bg2"/>
                </a:solidFill>
              </a:rPr>
              <a:t>! </a:t>
            </a:r>
          </a:p>
          <a:p>
            <a:pPr marL="457200" lvl="1" indent="0" eaLnBrk="1" hangingPunct="1">
              <a:buNone/>
            </a:pPr>
            <a:r>
              <a:rPr lang="en-US" dirty="0">
                <a:solidFill>
                  <a:schemeClr val="bg2"/>
                </a:solidFill>
                <a:latin typeface="Calibri" panose="020F0502020204030204" pitchFamily="34" charset="0"/>
                <a:cs typeface="Calibri" panose="020F0502020204030204" pitchFamily="34" charset="0"/>
              </a:rPr>
              <a:t>string name;       // name is a string object</a:t>
            </a:r>
          </a:p>
          <a:p>
            <a:pPr marL="457200" lvl="1" indent="0" eaLnBrk="1" hangingPunct="1">
              <a:buNone/>
            </a:pPr>
            <a:r>
              <a:rPr lang="en-US" dirty="0" err="1">
                <a:solidFill>
                  <a:schemeClr val="bg2"/>
                </a:solidFill>
                <a:latin typeface="Calibri" panose="020F0502020204030204" pitchFamily="34" charset="0"/>
                <a:cs typeface="Calibri" panose="020F0502020204030204" pitchFamily="34" charset="0"/>
              </a:rPr>
              <a:t>name.length</a:t>
            </a:r>
            <a:r>
              <a:rPr lang="en-US" dirty="0">
                <a:solidFill>
                  <a:schemeClr val="bg2"/>
                </a:solidFill>
                <a:latin typeface="Calibri" panose="020F0502020204030204" pitchFamily="34" charset="0"/>
                <a:cs typeface="Calibri" panose="020F0502020204030204" pitchFamily="34" charset="0"/>
              </a:rPr>
              <a:t>();   // length() is a member function</a:t>
            </a:r>
          </a:p>
          <a:p>
            <a:pPr marL="0" indent="0" eaLnBrk="1" hangingPunct="1">
              <a:buNone/>
            </a:pPr>
            <a:r>
              <a:rPr lang="en-US" dirty="0">
                <a:solidFill>
                  <a:schemeClr val="bg2"/>
                </a:solidFill>
              </a:rPr>
              <a:t> </a:t>
            </a:r>
          </a:p>
          <a:p>
            <a:pPr marL="0" indent="0" eaLnBrk="1" hangingPunct="1">
              <a:buNone/>
            </a:pPr>
            <a:r>
              <a:rPr lang="en-US" dirty="0">
                <a:solidFill>
                  <a:schemeClr val="bg2"/>
                </a:solidFill>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a:p>
            <a:pPr marL="0" indent="0" eaLnBrk="1" hangingPunct="1">
              <a:buNone/>
            </a:pPr>
            <a:endParaRPr lang="en-US" dirty="0">
              <a:latin typeface="Calibri" panose="020F0502020204030204" pitchFamily="34" charset="0"/>
              <a:cs typeface="Calibri" panose="020F0502020204030204" pitchFamily="34" charset="0"/>
            </a:endParaRPr>
          </a:p>
          <a:p>
            <a:pPr marL="0" indent="0" eaLnBrk="1" hangingPunct="1">
              <a:buNone/>
            </a:pPr>
            <a:endParaRPr lang="en-US" dirty="0">
              <a:latin typeface="Calibri" panose="020F0502020204030204" pitchFamily="34" charset="0"/>
              <a:cs typeface="Calibri" panose="020F0502020204030204" pitchFamily="34" charset="0"/>
            </a:endParaRPr>
          </a:p>
          <a:p>
            <a:pPr marL="0" indent="0" eaLnBrk="1" hangingPunct="1">
              <a:buNone/>
            </a:pPr>
            <a:r>
              <a:rPr lang="en-US" dirty="0">
                <a:latin typeface="Calibri" panose="020F0502020204030204" pitchFamily="34" charset="0"/>
                <a:cs typeface="Calibri" panose="020F0502020204030204" pitchFamily="34" charset="0"/>
              </a:rPr>
              <a:t>	</a:t>
            </a:r>
          </a:p>
          <a:p>
            <a:pPr marL="0" indent="0" eaLnBrk="1" hangingPunct="1">
              <a:buNone/>
            </a:pPr>
            <a:endParaRPr lang="en-US" dirty="0"/>
          </a:p>
          <a:p>
            <a:pPr marL="0" indent="0" eaLnBrk="1" hangingPunct="1">
              <a:buNone/>
            </a:pPr>
            <a:endParaRPr lang="en-US" dirty="0"/>
          </a:p>
          <a:p>
            <a:pPr marL="0" indent="0" eaLnBrk="1" hangingPunct="1">
              <a:buNone/>
            </a:pPr>
            <a:endParaRPr lang="en-US" dirty="0"/>
          </a:p>
        </p:txBody>
      </p:sp>
    </p:spTree>
    <p:extLst>
      <p:ext uri="{BB962C8B-B14F-4D97-AF65-F5344CB8AC3E}">
        <p14:creationId xmlns:p14="http://schemas.microsoft.com/office/powerpoint/2010/main" val="663634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7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78"/>
          <p:cNvSpPr txBox="1">
            <a:spLocks noGrp="1"/>
          </p:cNvSpPr>
          <p:nvPr>
            <p:ph type="title"/>
          </p:nvPr>
        </p:nvSpPr>
        <p:spPr>
          <a:prstGeom prst="rect">
            <a:avLst/>
          </a:prstGeom>
        </p:spPr>
        <p:txBody>
          <a:bodyPr spcFirstLastPara="1" vert="horz" wrap="square" lIns="91425" tIns="45700" rIns="91425" bIns="45700" numCol="1" anchor="t" anchorCtr="0" compatLnSpc="1">
            <a:prstTxWarp prst="textNoShape">
              <a:avLst/>
            </a:prstTxWarp>
            <a:noAutofit/>
          </a:bodyPr>
          <a:lstStyle/>
          <a:p>
            <a:r>
              <a:rPr lang="en" dirty="0"/>
              <a:t>Driver File</a:t>
            </a:r>
            <a:endParaRPr dirty="0"/>
          </a:p>
        </p:txBody>
      </p:sp>
      <p:sp>
        <p:nvSpPr>
          <p:cNvPr id="508" name="Google Shape;508;p78"/>
          <p:cNvSpPr txBox="1">
            <a:spLocks noGrp="1"/>
          </p:cNvSpPr>
          <p:nvPr>
            <p:ph idx="1"/>
          </p:nvPr>
        </p:nvSpPr>
        <p:spPr>
          <a:prstGeom prst="rect">
            <a:avLst/>
          </a:prstGeom>
        </p:spPr>
        <p:txBody>
          <a:bodyPr spcFirstLastPara="1" vert="horz" wrap="square" lIns="91425" tIns="9125" rIns="91425" bIns="9125" numCol="1" anchor="t" anchorCtr="0" compatLnSpc="1">
            <a:prstTxWarp prst="textNoShape">
              <a:avLst/>
            </a:prstTxWarp>
            <a:noAutofit/>
          </a:bodyPr>
          <a:lstStyle/>
          <a:p>
            <a:r>
              <a:rPr lang="en" sz="2400" dirty="0"/>
              <a:t>The rest of the program code is contained in its own .cpp file, often called the </a:t>
            </a:r>
            <a:r>
              <a:rPr lang="en" sz="2400" b="1" dirty="0"/>
              <a:t>driver </a:t>
            </a:r>
            <a:r>
              <a:rPr lang="en" sz="2400" dirty="0"/>
              <a:t>or</a:t>
            </a:r>
            <a:r>
              <a:rPr lang="en" sz="2400" b="1" dirty="0"/>
              <a:t> application file</a:t>
            </a:r>
          </a:p>
          <a:p>
            <a:endParaRPr sz="2400" dirty="0"/>
          </a:p>
          <a:p>
            <a:r>
              <a:rPr lang="en" sz="2400" dirty="0"/>
              <a:t>The </a:t>
            </a:r>
            <a:r>
              <a:rPr lang="en" sz="2400" b="1" dirty="0"/>
              <a:t>driver</a:t>
            </a:r>
            <a:r>
              <a:rPr lang="en" sz="2400" dirty="0"/>
              <a:t> is responsible for all non-class functions </a:t>
            </a:r>
            <a:br>
              <a:rPr lang="en" sz="2400" dirty="0"/>
            </a:br>
            <a:r>
              <a:rPr lang="en" sz="2400" dirty="0"/>
              <a:t>(including main)</a:t>
            </a:r>
          </a:p>
          <a:p>
            <a:endParaRPr sz="2400" dirty="0"/>
          </a:p>
          <a:p>
            <a:r>
              <a:rPr lang="en" sz="2400" dirty="0"/>
              <a:t>This file should also #include any .h files.</a:t>
            </a:r>
            <a:endParaRPr sz="24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78"/>
          <p:cNvSpPr txBox="1">
            <a:spLocks noGrp="1"/>
          </p:cNvSpPr>
          <p:nvPr>
            <p:ph type="title"/>
          </p:nvPr>
        </p:nvSpPr>
        <p:spPr>
          <a:prstGeom prst="rect">
            <a:avLst/>
          </a:prstGeom>
        </p:spPr>
        <p:txBody>
          <a:bodyPr spcFirstLastPara="1" vert="horz" wrap="square" lIns="91425" tIns="45700" rIns="91425" bIns="45700" numCol="1" anchor="t" anchorCtr="0" compatLnSpc="1">
            <a:prstTxWarp prst="textNoShape">
              <a:avLst/>
            </a:prstTxWarp>
            <a:noAutofit/>
          </a:bodyPr>
          <a:lstStyle/>
          <a:p>
            <a:r>
              <a:rPr lang="en" dirty="0"/>
              <a:t>Compiling</a:t>
            </a:r>
            <a:endParaRPr dirty="0"/>
          </a:p>
        </p:txBody>
      </p:sp>
      <p:sp>
        <p:nvSpPr>
          <p:cNvPr id="508" name="Google Shape;508;p78"/>
          <p:cNvSpPr txBox="1">
            <a:spLocks noGrp="1"/>
          </p:cNvSpPr>
          <p:nvPr>
            <p:ph idx="1"/>
          </p:nvPr>
        </p:nvSpPr>
        <p:spPr>
          <a:prstGeom prst="rect">
            <a:avLst/>
          </a:prstGeom>
        </p:spPr>
        <p:txBody>
          <a:bodyPr spcFirstLastPara="1" vert="horz" wrap="square" lIns="91425" tIns="9125" rIns="91425" bIns="9125" numCol="1" anchor="t" anchorCtr="0" compatLnSpc="1">
            <a:prstTxWarp prst="textNoShape">
              <a:avLst/>
            </a:prstTxWarp>
            <a:noAutofit/>
          </a:bodyPr>
          <a:lstStyle/>
          <a:p>
            <a:r>
              <a:rPr lang="en" sz="2000" dirty="0"/>
              <a:t>First, ensure that they are all in the same folder/directory</a:t>
            </a:r>
          </a:p>
          <a:p>
            <a:endParaRPr lang="en" sz="2000" dirty="0"/>
          </a:p>
          <a:p>
            <a:r>
              <a:rPr lang="en-US" sz="2000" dirty="0"/>
              <a:t>F</a:t>
            </a:r>
            <a:r>
              <a:rPr lang="en" sz="2000" dirty="0"/>
              <a:t>or g++, list </a:t>
            </a:r>
            <a:r>
              <a:rPr lang="en-US" sz="2000" dirty="0"/>
              <a:t>each class </a:t>
            </a:r>
            <a:r>
              <a:rPr lang="en" sz="2000" dirty="0"/>
              <a:t>implementation file, and the driver:</a:t>
            </a:r>
          </a:p>
          <a:p>
            <a:endParaRPr sz="2000" dirty="0"/>
          </a:p>
          <a:p>
            <a:pPr marL="0" indent="0">
              <a:buNone/>
            </a:pPr>
            <a:r>
              <a:rPr lang="en" sz="2000" b="1" dirty="0"/>
              <a:t>g++ bankAccount.cpp </a:t>
            </a:r>
            <a:r>
              <a:rPr lang="en-US" sz="2000" b="1" dirty="0"/>
              <a:t>bankAccountDriver.cpp </a:t>
            </a:r>
            <a:r>
              <a:rPr lang="en" sz="2000" b="1" dirty="0"/>
              <a:t>-o bank.out</a:t>
            </a:r>
          </a:p>
          <a:p>
            <a:pPr marL="0" indent="0">
              <a:buNone/>
            </a:pPr>
            <a:endParaRPr lang="en-US" sz="2000" b="1" dirty="0"/>
          </a:p>
          <a:p>
            <a:pPr marL="0" indent="0">
              <a:buNone/>
            </a:pPr>
            <a:endParaRPr sz="2000" b="1" dirty="0"/>
          </a:p>
          <a:p>
            <a:r>
              <a:rPr lang="en" sz="2000" dirty="0"/>
              <a:t>No need to mention the header files - the include directives cover that</a:t>
            </a:r>
            <a:endParaRPr sz="2000" dirty="0"/>
          </a:p>
        </p:txBody>
      </p:sp>
    </p:spTree>
    <p:extLst>
      <p:ext uri="{BB962C8B-B14F-4D97-AF65-F5344CB8AC3E}">
        <p14:creationId xmlns:p14="http://schemas.microsoft.com/office/powerpoint/2010/main" val="29087390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79"/>
          <p:cNvSpPr txBox="1">
            <a:spLocks noGrp="1"/>
          </p:cNvSpPr>
          <p:nvPr>
            <p:ph type="title"/>
          </p:nvPr>
        </p:nvSpPr>
        <p:spPr>
          <a:prstGeom prst="rect">
            <a:avLst/>
          </a:prstGeom>
        </p:spPr>
        <p:txBody>
          <a:bodyPr spcFirstLastPara="1" vert="horz" wrap="square" lIns="91425" tIns="45700" rIns="91425" bIns="45700" numCol="1" anchor="t" anchorCtr="0" compatLnSpc="1">
            <a:prstTxWarp prst="textNoShape">
              <a:avLst/>
            </a:prstTxWarp>
            <a:noAutofit/>
          </a:bodyPr>
          <a:lstStyle/>
          <a:p>
            <a:r>
              <a:rPr lang="en" dirty="0"/>
              <a:t>Using </a:t>
            </a:r>
            <a:r>
              <a:rPr lang="en" b="1" dirty="0"/>
              <a:t>Include Guards</a:t>
            </a:r>
            <a:endParaRPr b="1" dirty="0">
              <a:latin typeface="Courier New"/>
              <a:ea typeface="Courier New"/>
              <a:cs typeface="Courier New"/>
              <a:sym typeface="Courier New"/>
            </a:endParaRPr>
          </a:p>
        </p:txBody>
      </p:sp>
      <p:sp>
        <p:nvSpPr>
          <p:cNvPr id="514" name="Google Shape;514;p79"/>
          <p:cNvSpPr txBox="1">
            <a:spLocks noGrp="1"/>
          </p:cNvSpPr>
          <p:nvPr>
            <p:ph idx="1"/>
          </p:nvPr>
        </p:nvSpPr>
        <p:spPr>
          <a:prstGeom prst="rect">
            <a:avLst/>
          </a:prstGeom>
        </p:spPr>
        <p:txBody>
          <a:bodyPr spcFirstLastPara="1" vert="horz" wrap="square" lIns="91425" tIns="9125" rIns="91425" bIns="9125" numCol="1" anchor="t" anchorCtr="0" compatLnSpc="1">
            <a:prstTxWarp prst="textNoShape">
              <a:avLst/>
            </a:prstTxWarp>
            <a:noAutofit/>
          </a:bodyPr>
          <a:lstStyle/>
          <a:p>
            <a:r>
              <a:rPr lang="en" sz="2000" dirty="0"/>
              <a:t>Larger programs often use multiple classes, many of which have an include directive to the same file.</a:t>
            </a:r>
            <a:endParaRPr sz="2000" dirty="0"/>
          </a:p>
          <a:p>
            <a:pPr marL="0" indent="0">
              <a:buNone/>
            </a:pPr>
            <a:r>
              <a:rPr lang="en" sz="2000" b="1" dirty="0">
                <a:latin typeface="Courier New"/>
                <a:ea typeface="Courier New"/>
                <a:cs typeface="Courier New"/>
                <a:sym typeface="Courier New"/>
              </a:rPr>
              <a:t>#include "bankAccount.h "</a:t>
            </a:r>
            <a:br>
              <a:rPr lang="en" sz="2000" b="1" dirty="0">
                <a:latin typeface="Courier New"/>
                <a:ea typeface="Courier New"/>
                <a:cs typeface="Courier New"/>
                <a:sym typeface="Courier New"/>
              </a:rPr>
            </a:br>
            <a:endParaRPr sz="2000" dirty="0"/>
          </a:p>
          <a:p>
            <a:r>
              <a:rPr lang="en" sz="2000" dirty="0"/>
              <a:t>Because of this, multiple files can contain the definitions more than once, which can cause compilation errors.</a:t>
            </a:r>
          </a:p>
          <a:p>
            <a:endParaRPr sz="2000" dirty="0"/>
          </a:p>
          <a:p>
            <a:r>
              <a:rPr lang="en" sz="2000" dirty="0"/>
              <a:t>By having </a:t>
            </a:r>
            <a:r>
              <a:rPr lang="en" sz="2000" b="1" dirty="0"/>
              <a:t>include guards</a:t>
            </a:r>
            <a:r>
              <a:rPr lang="en" sz="2000" dirty="0"/>
              <a:t> in your header files, you can avoid this situation - these will prevent them from being defined again if they were previously defined.</a:t>
            </a:r>
            <a:endParaRPr sz="2000" dirty="0"/>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80"/>
          <p:cNvSpPr txBox="1">
            <a:spLocks noGrp="1"/>
          </p:cNvSpPr>
          <p:nvPr>
            <p:ph type="title"/>
          </p:nvPr>
        </p:nvSpPr>
        <p:spPr>
          <a:prstGeom prst="rect">
            <a:avLst/>
          </a:prstGeom>
        </p:spPr>
        <p:txBody>
          <a:bodyPr spcFirstLastPara="1" vert="horz" wrap="square" lIns="91425" tIns="45700" rIns="91425" bIns="45700" numCol="1" anchor="t" anchorCtr="0" compatLnSpc="1">
            <a:prstTxWarp prst="textNoShape">
              <a:avLst/>
            </a:prstTxWarp>
            <a:noAutofit/>
          </a:bodyPr>
          <a:lstStyle/>
          <a:p>
            <a:r>
              <a:rPr lang="en" dirty="0"/>
              <a:t>Using Include Guards</a:t>
            </a:r>
            <a:endParaRPr dirty="0"/>
          </a:p>
        </p:txBody>
      </p:sp>
      <p:sp>
        <p:nvSpPr>
          <p:cNvPr id="520" name="Google Shape;520;p80"/>
          <p:cNvSpPr txBox="1">
            <a:spLocks noGrp="1"/>
          </p:cNvSpPr>
          <p:nvPr>
            <p:ph idx="1"/>
          </p:nvPr>
        </p:nvSpPr>
        <p:spPr>
          <a:prstGeom prst="rect">
            <a:avLst/>
          </a:prstGeom>
        </p:spPr>
        <p:txBody>
          <a:bodyPr spcFirstLastPara="1" vert="horz" wrap="square" lIns="91425" tIns="9125" rIns="91425" bIns="9125" numCol="1" anchor="t" anchorCtr="0" compatLnSpc="1">
            <a:prstTxWarp prst="textNoShape">
              <a:avLst/>
            </a:prstTxWarp>
            <a:noAutofit/>
          </a:bodyPr>
          <a:lstStyle/>
          <a:p>
            <a:pPr marL="0" indent="0">
              <a:buNone/>
            </a:pPr>
            <a:r>
              <a:rPr lang="en" sz="2400" b="1" dirty="0">
                <a:latin typeface="Courier New"/>
                <a:ea typeface="Courier New"/>
                <a:cs typeface="Courier New"/>
                <a:sym typeface="Courier New"/>
              </a:rPr>
              <a:t>#ifndef &lt;NAMEOFCLASS&gt;_H</a:t>
            </a:r>
            <a:r>
              <a:rPr lang="en" sz="2400" dirty="0"/>
              <a:t>: Checks to see if a class has </a:t>
            </a:r>
            <a:r>
              <a:rPr lang="en" sz="2400" u="sng" dirty="0"/>
              <a:t>not</a:t>
            </a:r>
            <a:r>
              <a:rPr lang="en" sz="2400" dirty="0"/>
              <a:t> been defined. If it hasn’t, do everything between it and </a:t>
            </a:r>
            <a:r>
              <a:rPr lang="en" sz="2400" b="1" dirty="0">
                <a:latin typeface="Courier New"/>
                <a:ea typeface="Courier New"/>
                <a:cs typeface="Courier New"/>
                <a:sym typeface="Courier New"/>
              </a:rPr>
              <a:t>#endif</a:t>
            </a:r>
            <a:endParaRPr sz="2400" b="1" dirty="0">
              <a:latin typeface="Courier New"/>
              <a:ea typeface="Courier New"/>
              <a:cs typeface="Courier New"/>
              <a:sym typeface="Courier New"/>
            </a:endParaRPr>
          </a:p>
          <a:p>
            <a:pPr marL="0" indent="0">
              <a:buNone/>
            </a:pPr>
            <a:r>
              <a:rPr lang="en" sz="2400" b="1" dirty="0">
                <a:latin typeface="Courier New"/>
                <a:ea typeface="Courier New"/>
                <a:cs typeface="Courier New"/>
                <a:sym typeface="Courier New"/>
              </a:rPr>
              <a:t>#define &lt;NAMEOFCLASS&gt;_H</a:t>
            </a:r>
            <a:r>
              <a:rPr lang="en" sz="2400" dirty="0"/>
              <a:t>: “Defines” the class.</a:t>
            </a:r>
            <a:endParaRPr sz="2400" dirty="0"/>
          </a:p>
          <a:p>
            <a:pPr marL="0" indent="0">
              <a:buNone/>
            </a:pPr>
            <a:endParaRPr sz="2400" dirty="0"/>
          </a:p>
          <a:p>
            <a:pPr marL="0" indent="0">
              <a:buNone/>
            </a:pPr>
            <a:r>
              <a:rPr lang="en" sz="2400" dirty="0"/>
              <a:t>For bankAccount.h:</a:t>
            </a:r>
            <a:endParaRPr sz="2400" dirty="0"/>
          </a:p>
          <a:p>
            <a:pPr marL="0" indent="0">
              <a:buClr>
                <a:schemeClr val="dk2"/>
              </a:buClr>
              <a:buSzPts val="1100"/>
              <a:buNone/>
            </a:pPr>
            <a:r>
              <a:rPr lang="en" sz="2400" b="1" dirty="0">
                <a:latin typeface="Courier New"/>
                <a:ea typeface="Courier New"/>
                <a:cs typeface="Courier New"/>
                <a:sym typeface="Courier New"/>
              </a:rPr>
              <a:t>#ifndef BANKACCOUNT_H</a:t>
            </a:r>
            <a:endParaRPr sz="2400" b="1" dirty="0">
              <a:latin typeface="Courier New"/>
              <a:ea typeface="Courier New"/>
              <a:cs typeface="Courier New"/>
              <a:sym typeface="Courier New"/>
            </a:endParaRPr>
          </a:p>
          <a:p>
            <a:pPr marL="0" indent="0">
              <a:buClr>
                <a:schemeClr val="dk2"/>
              </a:buClr>
              <a:buSzPts val="1100"/>
              <a:buNone/>
            </a:pPr>
            <a:r>
              <a:rPr lang="en" sz="2400" b="1" dirty="0">
                <a:latin typeface="Courier New"/>
                <a:ea typeface="Courier New"/>
                <a:cs typeface="Courier New"/>
                <a:sym typeface="Courier New"/>
              </a:rPr>
              <a:t>#define BANKACCOUNT_H</a:t>
            </a:r>
            <a:endParaRPr sz="2400" b="1" dirty="0">
              <a:latin typeface="Courier New"/>
              <a:ea typeface="Courier New"/>
              <a:cs typeface="Courier New"/>
              <a:sym typeface="Courier New"/>
            </a:endParaRPr>
          </a:p>
          <a:p>
            <a:pPr marL="0" indent="0">
              <a:buClr>
                <a:schemeClr val="dk2"/>
              </a:buClr>
              <a:buSzPts val="1100"/>
              <a:buNone/>
            </a:pPr>
            <a:r>
              <a:rPr lang="en" sz="2400" b="1" dirty="0">
                <a:latin typeface="Courier New"/>
                <a:ea typeface="Courier New"/>
                <a:cs typeface="Courier New"/>
                <a:sym typeface="Courier New"/>
              </a:rPr>
              <a:t>&lt;  class definition here&gt;</a:t>
            </a:r>
            <a:endParaRPr sz="2400" b="1" dirty="0">
              <a:latin typeface="Courier New"/>
              <a:ea typeface="Courier New"/>
              <a:cs typeface="Courier New"/>
              <a:sym typeface="Courier New"/>
            </a:endParaRPr>
          </a:p>
          <a:p>
            <a:pPr marL="0" indent="0">
              <a:buClr>
                <a:schemeClr val="dk2"/>
              </a:buClr>
              <a:buSzPts val="1100"/>
              <a:buNone/>
            </a:pPr>
            <a:r>
              <a:rPr lang="en" sz="2400" b="1" dirty="0">
                <a:latin typeface="Courier New"/>
                <a:ea typeface="Courier New"/>
                <a:cs typeface="Courier New"/>
                <a:sym typeface="Courier New"/>
              </a:rPr>
              <a:t>#endif</a:t>
            </a:r>
            <a:endParaRPr sz="2400" b="1" dirty="0">
              <a:latin typeface="Courier New"/>
              <a:ea typeface="Courier New"/>
              <a:cs typeface="Courier New"/>
              <a:sym typeface="Courier New"/>
            </a:endParaRPr>
          </a:p>
          <a:p>
            <a:pPr marL="0" indent="0">
              <a:buNone/>
            </a:pPr>
            <a:endParaRPr dirty="0"/>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48A03-9C01-5798-D86F-98FC2CB71B34}"/>
              </a:ext>
            </a:extLst>
          </p:cNvPr>
          <p:cNvSpPr>
            <a:spLocks noGrp="1"/>
          </p:cNvSpPr>
          <p:nvPr>
            <p:ph type="title"/>
          </p:nvPr>
        </p:nvSpPr>
        <p:spPr/>
        <p:txBody>
          <a:bodyPr/>
          <a:lstStyle/>
          <a:p>
            <a:r>
              <a:rPr lang="en-US" dirty="0"/>
              <a:t>Discuss structures to store Student Info</a:t>
            </a:r>
          </a:p>
        </p:txBody>
      </p:sp>
      <p:sp>
        <p:nvSpPr>
          <p:cNvPr id="3" name="Content Placeholder 2">
            <a:extLst>
              <a:ext uri="{FF2B5EF4-FFF2-40B4-BE49-F238E27FC236}">
                <a16:creationId xmlns:a16="http://schemas.microsoft.com/office/drawing/2014/main" id="{CBE0A46E-D359-D36B-DF89-E334CA40ECFC}"/>
              </a:ext>
            </a:extLst>
          </p:cNvPr>
          <p:cNvSpPr>
            <a:spLocks noGrp="1"/>
          </p:cNvSpPr>
          <p:nvPr>
            <p:ph idx="1"/>
          </p:nvPr>
        </p:nvSpPr>
        <p:spPr/>
        <p:txBody>
          <a:bodyPr/>
          <a:lstStyle/>
          <a:p>
            <a:r>
              <a:rPr lang="en-US" dirty="0"/>
              <a:t>Info about a student?</a:t>
            </a:r>
          </a:p>
          <a:p>
            <a:pPr lvl="1"/>
            <a:r>
              <a:rPr lang="en-US" dirty="0"/>
              <a:t>Name	</a:t>
            </a:r>
          </a:p>
          <a:p>
            <a:pPr lvl="1"/>
            <a:r>
              <a:rPr lang="en-US" dirty="0"/>
              <a:t>ID</a:t>
            </a:r>
          </a:p>
          <a:p>
            <a:pPr lvl="1"/>
            <a:r>
              <a:rPr lang="en-US" dirty="0"/>
              <a:t>Start Date</a:t>
            </a:r>
          </a:p>
          <a:p>
            <a:pPr lvl="1"/>
            <a:r>
              <a:rPr lang="en-US" dirty="0"/>
              <a:t>Major</a:t>
            </a:r>
          </a:p>
          <a:p>
            <a:pPr lvl="1"/>
            <a:r>
              <a:rPr lang="en-US" dirty="0"/>
              <a:t>Minor</a:t>
            </a:r>
          </a:p>
          <a:p>
            <a:pPr lvl="1"/>
            <a:endParaRPr lang="en-US" dirty="0"/>
          </a:p>
        </p:txBody>
      </p:sp>
      <p:sp>
        <p:nvSpPr>
          <p:cNvPr id="4" name="TextBox 3">
            <a:extLst>
              <a:ext uri="{FF2B5EF4-FFF2-40B4-BE49-F238E27FC236}">
                <a16:creationId xmlns:a16="http://schemas.microsoft.com/office/drawing/2014/main" id="{5822B830-FACC-2D7C-3532-606F6FF67730}"/>
              </a:ext>
            </a:extLst>
          </p:cNvPr>
          <p:cNvSpPr txBox="1"/>
          <p:nvPr/>
        </p:nvSpPr>
        <p:spPr>
          <a:xfrm>
            <a:off x="5334000" y="1676400"/>
            <a:ext cx="3657600" cy="369332"/>
          </a:xfrm>
          <a:prstGeom prst="rect">
            <a:avLst/>
          </a:prstGeom>
          <a:noFill/>
        </p:spPr>
        <p:txBody>
          <a:bodyPr wrap="square" rtlCol="0">
            <a:spAutoFit/>
          </a:bodyPr>
          <a:lstStyle/>
          <a:p>
            <a:r>
              <a:rPr lang="en-US" sz="1800" dirty="0"/>
              <a:t>Data for each of these?</a:t>
            </a:r>
          </a:p>
        </p:txBody>
      </p:sp>
      <p:sp>
        <p:nvSpPr>
          <p:cNvPr id="5" name="TextBox 4">
            <a:extLst>
              <a:ext uri="{FF2B5EF4-FFF2-40B4-BE49-F238E27FC236}">
                <a16:creationId xmlns:a16="http://schemas.microsoft.com/office/drawing/2014/main" id="{AF88F890-770C-6980-569B-94054E70192F}"/>
              </a:ext>
            </a:extLst>
          </p:cNvPr>
          <p:cNvSpPr txBox="1"/>
          <p:nvPr/>
        </p:nvSpPr>
        <p:spPr>
          <a:xfrm>
            <a:off x="914400" y="5393635"/>
            <a:ext cx="3127097" cy="369332"/>
          </a:xfrm>
          <a:prstGeom prst="rect">
            <a:avLst/>
          </a:prstGeom>
          <a:noFill/>
        </p:spPr>
        <p:txBody>
          <a:bodyPr wrap="square" rtlCol="0">
            <a:spAutoFit/>
          </a:bodyPr>
          <a:lstStyle/>
          <a:p>
            <a:r>
              <a:rPr lang="en-US" sz="1800" dirty="0"/>
              <a:t>What else?</a:t>
            </a:r>
          </a:p>
        </p:txBody>
      </p:sp>
    </p:spTree>
    <p:extLst>
      <p:ext uri="{BB962C8B-B14F-4D97-AF65-F5344CB8AC3E}">
        <p14:creationId xmlns:p14="http://schemas.microsoft.com/office/powerpoint/2010/main" val="45424394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title"/>
          </p:nvPr>
        </p:nvSpPr>
        <p:spPr/>
        <p:txBody>
          <a:bodyPr/>
          <a:lstStyle/>
          <a:p>
            <a:pPr eaLnBrk="1" hangingPunct="1"/>
            <a:r>
              <a:rPr lang="en-US" dirty="0">
                <a:solidFill>
                  <a:srgbClr val="0033CC"/>
                </a:solidFill>
              </a:rPr>
              <a:t>Classes</a:t>
            </a:r>
          </a:p>
        </p:txBody>
      </p:sp>
      <p:sp>
        <p:nvSpPr>
          <p:cNvPr id="25603" name="Rectangle 4"/>
          <p:cNvSpPr>
            <a:spLocks noGrp="1" noChangeArrowheads="1"/>
          </p:cNvSpPr>
          <p:nvPr>
            <p:ph idx="1"/>
          </p:nvPr>
        </p:nvSpPr>
        <p:spPr/>
        <p:txBody>
          <a:bodyPr/>
          <a:lstStyle/>
          <a:p>
            <a:pPr eaLnBrk="1" hangingPunct="1"/>
            <a:r>
              <a:rPr lang="en-US" dirty="0"/>
              <a:t>A class describes a set of </a:t>
            </a:r>
            <a:r>
              <a:rPr lang="en-US" b="1" dirty="0">
                <a:solidFill>
                  <a:srgbClr val="0000FF"/>
                </a:solidFill>
                <a:latin typeface="Calibri" panose="020F0502020204030204" pitchFamily="34" charset="0"/>
                <a:cs typeface="Calibri" panose="020F0502020204030204" pitchFamily="34" charset="0"/>
              </a:rPr>
              <a:t>objects </a:t>
            </a:r>
            <a:r>
              <a:rPr lang="en-US" dirty="0">
                <a:cs typeface="Calibri" panose="020F0502020204030204" pitchFamily="34" charset="0"/>
              </a:rPr>
              <a:t>all with the same behavior</a:t>
            </a:r>
            <a:endParaRPr lang="en-US" dirty="0"/>
          </a:p>
          <a:p>
            <a:pPr lvl="1" eaLnBrk="1" hangingPunct="1"/>
            <a:r>
              <a:rPr lang="en-US" dirty="0"/>
              <a:t>The definition of a class includes</a:t>
            </a:r>
          </a:p>
          <a:p>
            <a:pPr lvl="2" eaLnBrk="1" hangingPunct="1"/>
            <a:r>
              <a:rPr lang="en-US" dirty="0"/>
              <a:t>Member variables (or </a:t>
            </a:r>
            <a:r>
              <a:rPr lang="en-US" dirty="0">
                <a:solidFill>
                  <a:srgbClr val="0000FF"/>
                </a:solidFill>
              </a:rPr>
              <a:t>data members</a:t>
            </a:r>
            <a:r>
              <a:rPr lang="en-US" dirty="0"/>
              <a:t>)</a:t>
            </a:r>
          </a:p>
          <a:p>
            <a:pPr lvl="2" eaLnBrk="1" hangingPunct="1"/>
            <a:r>
              <a:rPr lang="en-US" dirty="0"/>
              <a:t>Member functions (or </a:t>
            </a:r>
            <a:r>
              <a:rPr lang="en-US" dirty="0">
                <a:solidFill>
                  <a:srgbClr val="0000FF"/>
                </a:solidFill>
              </a:rPr>
              <a:t>methods</a:t>
            </a:r>
            <a:r>
              <a:rPr lang="en-US" dirty="0"/>
              <a:t>)</a:t>
            </a:r>
          </a:p>
          <a:p>
            <a:pPr lvl="2" eaLnBrk="1" hangingPunct="1"/>
            <a:r>
              <a:rPr lang="en-US" dirty="0">
                <a:solidFill>
                  <a:schemeClr val="bg1">
                    <a:lumMod val="65000"/>
                  </a:schemeClr>
                </a:solidFill>
              </a:rPr>
              <a:t>Class variables and functions (discussed later)</a:t>
            </a:r>
          </a:p>
          <a:p>
            <a:pPr marL="914400" lvl="2" indent="0" eaLnBrk="1" hangingPunct="1">
              <a:buNone/>
            </a:pPr>
            <a:endParaRPr lang="en-US" dirty="0"/>
          </a:p>
          <a:p>
            <a:pPr lvl="1" eaLnBrk="1" hangingPunct="1"/>
            <a:r>
              <a:rPr lang="en-US" dirty="0"/>
              <a:t>A class definition is like a structure definition </a:t>
            </a:r>
            <a:r>
              <a:rPr lang="en-US" dirty="0">
                <a:solidFill>
                  <a:srgbClr val="0033CC"/>
                </a:solidFill>
              </a:rPr>
              <a:t>except that </a:t>
            </a:r>
            <a:r>
              <a:rPr lang="en-US" dirty="0"/>
              <a:t>members are </a:t>
            </a:r>
            <a:r>
              <a:rPr lang="en-US" b="1" dirty="0">
                <a:solidFill>
                  <a:srgbClr val="0033CC"/>
                </a:solidFill>
              </a:rPr>
              <a:t>private</a:t>
            </a:r>
            <a:r>
              <a:rPr lang="en-US" b="1" dirty="0"/>
              <a:t> </a:t>
            </a:r>
            <a:r>
              <a:rPr lang="en-US" dirty="0"/>
              <a:t>by default…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2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161378</TotalTime>
  <Words>5129</Words>
  <Application>Microsoft Office PowerPoint</Application>
  <PresentationFormat>Letter Paper (8.5x11 in)</PresentationFormat>
  <Paragraphs>759</Paragraphs>
  <Slides>84</Slides>
  <Notes>50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84</vt:i4>
      </vt:variant>
    </vt:vector>
  </HeadingPairs>
  <TitlesOfParts>
    <vt:vector size="94" baseType="lpstr">
      <vt:lpstr>Arial</vt:lpstr>
      <vt:lpstr>Calibri</vt:lpstr>
      <vt:lpstr>Cascadia Mono</vt:lpstr>
      <vt:lpstr>Consolas</vt:lpstr>
      <vt:lpstr>Courier New</vt:lpstr>
      <vt:lpstr>Rockwell</vt:lpstr>
      <vt:lpstr>Source Sans Pro</vt:lpstr>
      <vt:lpstr>Tahoma</vt:lpstr>
      <vt:lpstr>Wingdings</vt:lpstr>
      <vt:lpstr>2_Blends</vt:lpstr>
      <vt:lpstr>PowerPoint Presentation</vt:lpstr>
      <vt:lpstr>User defined types</vt:lpstr>
      <vt:lpstr>About typedef: (Put it under #includes)</vt:lpstr>
      <vt:lpstr>Useful for Defining Pointer Types</vt:lpstr>
      <vt:lpstr>Advantage #1: clearer – can’t forget * </vt:lpstr>
      <vt:lpstr>Advantage #2: clearer parameters</vt:lpstr>
      <vt:lpstr>PowerPoint Presentation</vt:lpstr>
      <vt:lpstr>What Is a Class?</vt:lpstr>
      <vt:lpstr>Classes</vt:lpstr>
      <vt:lpstr>A Class Example: class DayOfYear</vt:lpstr>
      <vt:lpstr>Class DayOfYear Definition</vt:lpstr>
      <vt:lpstr>Struct vs Class – the true difference!</vt:lpstr>
      <vt:lpstr>Class DayOfYear Definition</vt:lpstr>
      <vt:lpstr>PowerPoint Presentation</vt:lpstr>
      <vt:lpstr>Member Function Definition</vt:lpstr>
      <vt:lpstr>                   A complete program</vt:lpstr>
      <vt:lpstr>Object memory</vt:lpstr>
      <vt:lpstr>‘::’ and ‘.’ operators</vt:lpstr>
      <vt:lpstr>Scope resolution operator ‘::’</vt:lpstr>
      <vt:lpstr>Where is the scope operator?</vt:lpstr>
      <vt:lpstr>Let’s improve our class</vt:lpstr>
      <vt:lpstr>1. Making some parts  private</vt:lpstr>
      <vt:lpstr>Previously  today.month = 49;</vt:lpstr>
      <vt:lpstr>1. Make some parts  private</vt:lpstr>
      <vt:lpstr>2. Add helper functions</vt:lpstr>
      <vt:lpstr>2. Helper functions – public</vt:lpstr>
      <vt:lpstr>Ideal  DayOfYear class has:     setters &amp; getters</vt:lpstr>
      <vt:lpstr>Better DayOfYear class Definition</vt:lpstr>
      <vt:lpstr>Reviewing: Using Private Variables</vt:lpstr>
      <vt:lpstr>Accessors: Get Private Variables</vt:lpstr>
      <vt:lpstr>Mutators: Set Private Variables</vt:lpstr>
      <vt:lpstr>Sample DayOfYear program</vt:lpstr>
      <vt:lpstr>Public or Private Members</vt:lpstr>
      <vt:lpstr>Calling a class’s member function</vt:lpstr>
      <vt:lpstr>The Assignment Operator</vt:lpstr>
      <vt:lpstr>PowerPoint Presentation</vt:lpstr>
      <vt:lpstr>PowerPoint Presentation</vt:lpstr>
      <vt:lpstr>PowerPoint Presentation</vt:lpstr>
      <vt:lpstr>So how can we write this …. properly?</vt:lpstr>
      <vt:lpstr>So how can we write this…. properly?</vt:lpstr>
      <vt:lpstr>Define isEqualTo for DayOfYear class</vt:lpstr>
      <vt:lpstr> bool isEqualTo method  DON’T FORGET TO SCOPE IT! (::)</vt:lpstr>
      <vt:lpstr> A little better isEqualTo</vt:lpstr>
      <vt:lpstr>Terms</vt:lpstr>
      <vt:lpstr>The magic  this   pointer</vt:lpstr>
      <vt:lpstr>Remember DayOfYear</vt:lpstr>
      <vt:lpstr>Using the magic   this     pointer</vt:lpstr>
      <vt:lpstr>Remember DayOfYear</vt:lpstr>
      <vt:lpstr>We Can!  Called a Constructor</vt:lpstr>
      <vt:lpstr>What if we just want the object – no outside initialization? </vt:lpstr>
      <vt:lpstr>What if we just want the object – and left out the default constructor ?</vt:lpstr>
      <vt:lpstr>Overloading Constructors</vt:lpstr>
      <vt:lpstr>Overloading Constructors</vt:lpstr>
      <vt:lpstr>Default values in Constructors</vt:lpstr>
      <vt:lpstr>Default constructor provided only…</vt:lpstr>
      <vt:lpstr>Review</vt:lpstr>
      <vt:lpstr>Review</vt:lpstr>
      <vt:lpstr>So far…</vt:lpstr>
      <vt:lpstr>So far… continued</vt:lpstr>
      <vt:lpstr>So far… continued</vt:lpstr>
      <vt:lpstr>Constructors</vt:lpstr>
      <vt:lpstr>Default Constructors create objects</vt:lpstr>
      <vt:lpstr>Passing Arguments to Constructors</vt:lpstr>
      <vt:lpstr>Passing Arguments to Constructors</vt:lpstr>
      <vt:lpstr>Classes with No Default Constructor</vt:lpstr>
      <vt:lpstr>Overloading vs Default values</vt:lpstr>
      <vt:lpstr>Abstract Data Types</vt:lpstr>
      <vt:lpstr>Classes to Produce Abstract Data Types</vt:lpstr>
      <vt:lpstr>Classes to Produce Abstract Data Types</vt:lpstr>
      <vt:lpstr>Classes to Produce Abstract Data Types</vt:lpstr>
      <vt:lpstr>Classes to Produce Abstract Data Types</vt:lpstr>
      <vt:lpstr>Classes to Produce Abstract Data Types</vt:lpstr>
      <vt:lpstr>Classes to Produce Abstract Data Types</vt:lpstr>
      <vt:lpstr>Interface and Implementation Files</vt:lpstr>
      <vt:lpstr>Interface and Implementation Files</vt:lpstr>
      <vt:lpstr>Interface and Implementation Files</vt:lpstr>
      <vt:lpstr>Interface and Implementation Files</vt:lpstr>
      <vt:lpstr>Interface and Implementation Files</vt:lpstr>
      <vt:lpstr>Interface and Implementation Files</vt:lpstr>
      <vt:lpstr>Driver File</vt:lpstr>
      <vt:lpstr>Compiling</vt:lpstr>
      <vt:lpstr>Using Include Guards</vt:lpstr>
      <vt:lpstr>Using Include Guards</vt:lpstr>
      <vt:lpstr>Discuss structures to store Student Info</vt:lpstr>
    </vt:vector>
  </TitlesOfParts>
  <Company>Addison Wesley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Addison Wesley</dc:creator>
  <cp:lastModifiedBy>Karen Trovato</cp:lastModifiedBy>
  <cp:revision>953</cp:revision>
  <cp:lastPrinted>2022-11-02T23:45:19Z</cp:lastPrinted>
  <dcterms:created xsi:type="dcterms:W3CDTF">2005-02-25T19:46:41Z</dcterms:created>
  <dcterms:modified xsi:type="dcterms:W3CDTF">2023-03-27T21:33:06Z</dcterms:modified>
</cp:coreProperties>
</file>