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&#250;nior%20e%20Raiane\Desktop\Rayane\Dados\Projeto\Projeto1\corridas_ub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&#250;nior%20e%20Raiane\Desktop\Rayane\Dados\Projeto\Projeto1\corridas_ub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&#250;nior%20e%20Raiane\Desktop\Rayane\Dados\Projeto\Projeto1\corridas_ub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[corridas_uber.xlsx]valor_medio_corridas!Tabela dinâmica1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Receita</a:t>
            </a:r>
            <a:r>
              <a:rPr lang="en-US" baseline="0">
                <a:solidFill>
                  <a:sysClr val="windowText" lastClr="000000"/>
                </a:solidFill>
              </a:rPr>
              <a:t> média por corrida</a:t>
            </a:r>
            <a:endParaRPr lang="en-US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5109850653726065E-3"/>
              <c:y val="0.108449815866039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5109850653726065E-3"/>
              <c:y val="0.108449815866039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2.5109850653726065E-3"/>
              <c:y val="0.1084498158660399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valor_medio_corridas!$B$3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1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DB-4DC0-8C89-C6D605D6617A}"/>
              </c:ext>
            </c:extLst>
          </c:dPt>
          <c:dLbls>
            <c:dLbl>
              <c:idx val="2"/>
              <c:layout>
                <c:manualLayout>
                  <c:x val="2.5109850653726065E-3"/>
                  <c:y val="0.1084498158660399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DB-4DC0-8C89-C6D605D661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valor_medio_corridas!$A$4:$A$7</c:f>
              <c:strCache>
                <c:ptCount val="3"/>
                <c:pt idx="0">
                  <c:v>3</c:v>
                </c:pt>
                <c:pt idx="1">
                  <c:v>6</c:v>
                </c:pt>
                <c:pt idx="2">
                  <c:v>9</c:v>
                </c:pt>
              </c:strCache>
            </c:strRef>
          </c:cat>
          <c:val>
            <c:numRef>
              <c:f>valor_medio_corridas!$B$4:$B$7</c:f>
              <c:numCache>
                <c:formatCode>0.00</c:formatCode>
                <c:ptCount val="3"/>
                <c:pt idx="0">
                  <c:v>55.536938775510272</c:v>
                </c:pt>
                <c:pt idx="1">
                  <c:v>55.611898989899011</c:v>
                </c:pt>
                <c:pt idx="2">
                  <c:v>56.260060483870895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DB-4DC0-8C89-C6D605D6617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32360575"/>
        <c:axId val="2132359135"/>
      </c:barChart>
      <c:catAx>
        <c:axId val="21323605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>
                    <a:solidFill>
                      <a:sysClr val="windowText" lastClr="000000"/>
                    </a:solidFill>
                  </a:rPr>
                  <a:t>ID</a:t>
                </a:r>
                <a:r>
                  <a:rPr lang="pt-BR" baseline="0">
                    <a:solidFill>
                      <a:sysClr val="windowText" lastClr="000000"/>
                    </a:solidFill>
                  </a:rPr>
                  <a:t> CIDADE</a:t>
                </a:r>
                <a:endParaRPr lang="pt-BR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2359135"/>
        <c:crosses val="autoZero"/>
        <c:auto val="1"/>
        <c:lblAlgn val="ctr"/>
        <c:lblOffset val="100"/>
        <c:noMultiLvlLbl val="0"/>
      </c:catAx>
      <c:valAx>
        <c:axId val="213235913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>
                    <a:solidFill>
                      <a:sysClr val="windowText" lastClr="000000"/>
                    </a:solidFill>
                  </a:rPr>
                  <a:t>VALOR</a:t>
                </a:r>
                <a:r>
                  <a:rPr lang="pt-BR" baseline="0">
                    <a:solidFill>
                      <a:sysClr val="windowText" lastClr="000000"/>
                    </a:solidFill>
                  </a:rPr>
                  <a:t> EM REAIS</a:t>
                </a:r>
                <a:endParaRPr lang="pt-BR">
                  <a:solidFill>
                    <a:sysClr val="windowText" lastClr="000000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32360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[corridas_uber.xlsx]tabela_media_viagens_diarias!Tabela dinâmica1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Média número de viagens por 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tabela_media_viagens_diarias!$B$3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tabela_media_viagens_diarias!$A$4:$A$8</c:f>
              <c:strCache>
                <c:ptCount val="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(vazio)</c:v>
                </c:pt>
              </c:strCache>
            </c:strRef>
          </c:cat>
          <c:val>
            <c:numRef>
              <c:f>tabela_media_viagens_diarias!$B$4:$B$8</c:f>
              <c:numCache>
                <c:formatCode>0.00</c:formatCode>
                <c:ptCount val="4"/>
                <c:pt idx="0">
                  <c:v>3</c:v>
                </c:pt>
                <c:pt idx="1">
                  <c:v>2.8612716763005781</c:v>
                </c:pt>
                <c:pt idx="2">
                  <c:v>2.8505747126436782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29-4571-A807-03D94FB25B2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45527391"/>
        <c:axId val="1794194079"/>
      </c:barChart>
      <c:catAx>
        <c:axId val="1945527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ID cidade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794194079"/>
        <c:crosses val="autoZero"/>
        <c:auto val="1"/>
        <c:lblAlgn val="ctr"/>
        <c:lblOffset val="100"/>
        <c:noMultiLvlLbl val="0"/>
      </c:catAx>
      <c:valAx>
        <c:axId val="1794194079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4552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[corridas_uber.xlsx]tabela_receita_horario_pico!Tabela dinâmica2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Média valor por corrida - Horário de Pico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tabela_receita_horario_pico!$B$3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tabela_receita_horario_pico!$A$4:$A$7</c:f>
              <c:strCache>
                <c:ptCount val="3"/>
                <c:pt idx="0">
                  <c:v>3</c:v>
                </c:pt>
                <c:pt idx="1">
                  <c:v>6</c:v>
                </c:pt>
                <c:pt idx="2">
                  <c:v>9</c:v>
                </c:pt>
              </c:strCache>
            </c:strRef>
          </c:cat>
          <c:val>
            <c:numRef>
              <c:f>tabela_receita_horario_pico!$B$4:$B$7</c:f>
              <c:numCache>
                <c:formatCode>0.00</c:formatCode>
                <c:ptCount val="3"/>
                <c:pt idx="0">
                  <c:v>54.551428571428573</c:v>
                </c:pt>
                <c:pt idx="1">
                  <c:v>55.528373983739833</c:v>
                </c:pt>
                <c:pt idx="2">
                  <c:v>57.975819672131152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32-4D1B-B20C-512254B8CF0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8244415"/>
        <c:axId val="618243935"/>
      </c:barChart>
      <c:catAx>
        <c:axId val="618244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ID cidade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8243935"/>
        <c:crosses val="autoZero"/>
        <c:auto val="1"/>
        <c:lblAlgn val="ctr"/>
        <c:lblOffset val="100"/>
        <c:noMultiLvlLbl val="0"/>
      </c:catAx>
      <c:valAx>
        <c:axId val="61824393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Valor em Reais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824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[corridas_uber.xlsx]tabela_receita_faixa_etaria!Tabela dinâmica3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Faixa etária de motoristas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tabela_receita_faixa_etaria!$B$3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998-4AF1-A261-F1FB425EA5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998-4AF1-A261-F1FB425EA5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998-4AF1-A261-F1FB425EA5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998-4AF1-A261-F1FB425EA5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998-4AF1-A261-F1FB425EA5A3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tabela_receita_faixa_etaria!$A$4:$A$9</c:f>
              <c:strCache>
                <c:ptCount val="5"/>
                <c:pt idx="0">
                  <c:v>18-25</c:v>
                </c:pt>
                <c:pt idx="1">
                  <c:v>26-35</c:v>
                </c:pt>
                <c:pt idx="2">
                  <c:v>36-45</c:v>
                </c:pt>
                <c:pt idx="3">
                  <c:v>46-60</c:v>
                </c:pt>
                <c:pt idx="4">
                  <c:v>60+</c:v>
                </c:pt>
              </c:strCache>
            </c:strRef>
          </c:cat>
          <c:val>
            <c:numRef>
              <c:f>tabela_receita_faixa_etaria!$B$4:$B$9</c:f>
              <c:numCache>
                <c:formatCode>0.00</c:formatCode>
                <c:ptCount val="5"/>
                <c:pt idx="0">
                  <c:v>162.63696398935531</c:v>
                </c:pt>
                <c:pt idx="1">
                  <c:v>167.28914509330076</c:v>
                </c:pt>
                <c:pt idx="2">
                  <c:v>172.50521665719711</c:v>
                </c:pt>
                <c:pt idx="3">
                  <c:v>163.25753488702495</c:v>
                </c:pt>
                <c:pt idx="4">
                  <c:v>168.33751683501683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98-4AF1-A261-F1FB425EA5A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839C8-32CE-551B-29C7-1BC0C22CB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309219"/>
            <a:ext cx="8825658" cy="3329581"/>
          </a:xfrm>
        </p:spPr>
        <p:txBody>
          <a:bodyPr/>
          <a:lstStyle/>
          <a:p>
            <a:r>
              <a:rPr lang="pt-BR" dirty="0"/>
              <a:t>Indicadores -Implementação </a:t>
            </a:r>
            <a:br>
              <a:rPr lang="pt-BR" dirty="0"/>
            </a:br>
            <a:r>
              <a:rPr lang="pt-BR" dirty="0"/>
              <a:t>Uber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DBBA30-C4D7-BC26-67BB-B0B7EC7C1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Rayane rodrigues jardim </a:t>
            </a:r>
            <a:r>
              <a:rPr lang="pt-BR" dirty="0" err="1"/>
              <a:t>araujo</a:t>
            </a:r>
            <a:endParaRPr lang="pt-BR" dirty="0"/>
          </a:p>
          <a:p>
            <a:r>
              <a:rPr lang="pt-BR" b="1" dirty="0"/>
              <a:t>Data da apresentação: </a:t>
            </a:r>
            <a:r>
              <a:rPr lang="pt-BR" dirty="0"/>
              <a:t>23/09/25</a:t>
            </a:r>
          </a:p>
        </p:txBody>
      </p:sp>
    </p:spTree>
    <p:extLst>
      <p:ext uri="{BB962C8B-B14F-4D97-AF65-F5344CB8AC3E}">
        <p14:creationId xmlns:p14="http://schemas.microsoft.com/office/powerpoint/2010/main" val="124647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6A512-BB0A-79DD-AA9A-880B0323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Insights</a:t>
            </a:r>
            <a:r>
              <a:rPr lang="pt-BR" dirty="0"/>
              <a:t> sobre motoristas: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758624-FD55-0B14-EAB2-A9FEB3EF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Segmentação por faixa etária: </a:t>
            </a:r>
            <a:r>
              <a:rPr lang="pt-BR" dirty="0"/>
              <a:t>lançamento de campanhas de marketing em redes sociais que visem a faixa etária predominante como prioridade.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Incentivos para sindicato de taxistas:</a:t>
            </a:r>
            <a:r>
              <a:rPr lang="pt-BR" dirty="0"/>
              <a:t> propor parcerias e apresentar dados de receita média da plataforma a associações de taxistas locais, demonstrando como a Uber pode complementar ou aumentar seus ganhos atuais.</a:t>
            </a:r>
          </a:p>
        </p:txBody>
      </p:sp>
    </p:spTree>
    <p:extLst>
      <p:ext uri="{BB962C8B-B14F-4D97-AF65-F5344CB8AC3E}">
        <p14:creationId xmlns:p14="http://schemas.microsoft.com/office/powerpoint/2010/main" val="98084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DD341-B66F-A4D1-8A1B-3643A16E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Conclusão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A8882-8F52-DB4D-198F-6F1B8ACE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desempenho da Uber se manteve semelhante nas cidades 3, 6 e 9, mesmo com as variações de características </a:t>
            </a:r>
            <a:r>
              <a:rPr lang="pt-BR" dirty="0" err="1"/>
              <a:t>socioeeconômicas</a:t>
            </a:r>
            <a:r>
              <a:rPr lang="pt-BR" dirty="0"/>
              <a:t> de cada uma. Diante disso, o perfil de sucesso desejável da cidade-alvo é que, durante a implementação do projeto piloto, ela </a:t>
            </a:r>
            <a:r>
              <a:rPr lang="pt-BR" b="1" dirty="0"/>
              <a:t>possua uma média aproximada</a:t>
            </a:r>
            <a:r>
              <a:rPr lang="pt-BR" dirty="0"/>
              <a:t> de número de viagens diárias, receita média e receita em horário de picos, destas três cidades analisadas neste projeto.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Uma estratégia de marketing focada em promoções de indicação, lembretes nos horários de pico e campanhas direcionadas à faixa etária de motoristas mais lucrativos, pode garantir a viabilidade e o sucesso do negócio.</a:t>
            </a:r>
          </a:p>
        </p:txBody>
      </p:sp>
    </p:spTree>
    <p:extLst>
      <p:ext uri="{BB962C8B-B14F-4D97-AF65-F5344CB8AC3E}">
        <p14:creationId xmlns:p14="http://schemas.microsoft.com/office/powerpoint/2010/main" val="277633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109D6-19FB-1D29-5388-A065A78C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Objetivo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5B4CE9-E379-2AD9-4E8B-CB6BB7508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Definir as métricas que podem ser usadas para indicar o “sucesso” na implementação da Uber na cidade-alvo de 100.000 habitantes;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Definir boas práticas de marketing para a cidade-alvo levando em consideração o que já está sendo feito em outras cidades com dados demográficos parecidos;</a:t>
            </a:r>
          </a:p>
        </p:txBody>
      </p:sp>
    </p:spTree>
    <p:extLst>
      <p:ext uri="{BB962C8B-B14F-4D97-AF65-F5344CB8AC3E}">
        <p14:creationId xmlns:p14="http://schemas.microsoft.com/office/powerpoint/2010/main" val="155003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EBDF1-64DA-4D43-5178-F874AF18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Método usado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A0E87-9E95-A25E-3ACC-4C1787D9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BR" sz="3200" dirty="0"/>
              <a:t>Coleta de dados de três cidades com dados demográficos semelhantes à cidade-alvo;</a:t>
            </a:r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Análise comparativa das três cidades com o objetivo de encontrar padrões que possam ser aplicados no projeto piloto da cidade-alvo;</a:t>
            </a:r>
          </a:p>
        </p:txBody>
      </p:sp>
    </p:spTree>
    <p:extLst>
      <p:ext uri="{BB962C8B-B14F-4D97-AF65-F5344CB8AC3E}">
        <p14:creationId xmlns:p14="http://schemas.microsoft.com/office/powerpoint/2010/main" val="14506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754E9-AB45-62F3-8971-3C39471C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Métricas obtidas das três cidades: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2C38A3-2878-877A-8750-89481A12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Média de viagens diárias: 2,90</a:t>
            </a:r>
          </a:p>
          <a:p>
            <a:endParaRPr lang="pt-BR" sz="2400" dirty="0"/>
          </a:p>
          <a:p>
            <a:r>
              <a:rPr lang="pt-BR" sz="2400" dirty="0"/>
              <a:t>Valor médio por corrida: 55,80</a:t>
            </a:r>
          </a:p>
          <a:p>
            <a:endParaRPr lang="pt-BR" sz="2400" dirty="0"/>
          </a:p>
          <a:p>
            <a:r>
              <a:rPr lang="pt-BR" sz="2400" dirty="0"/>
              <a:t>Receita horário de pico: 56,01</a:t>
            </a:r>
          </a:p>
          <a:p>
            <a:endParaRPr lang="pt-BR" sz="2400" dirty="0"/>
          </a:p>
          <a:p>
            <a:r>
              <a:rPr lang="pt-BR" sz="2400" dirty="0"/>
              <a:t>Faixa etária de motoristas predominante: 36-45 (21%)</a:t>
            </a:r>
          </a:p>
        </p:txBody>
      </p:sp>
    </p:spTree>
    <p:extLst>
      <p:ext uri="{BB962C8B-B14F-4D97-AF65-F5344CB8AC3E}">
        <p14:creationId xmlns:p14="http://schemas.microsoft.com/office/powerpoint/2010/main" val="101307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ECF3-57E4-3437-058F-7B453309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Cidades Escolhidas: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0E934D-B988-0EEC-338D-C593BA50D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712" y="3398219"/>
            <a:ext cx="8946541" cy="2862619"/>
          </a:xfrm>
        </p:spPr>
        <p:txBody>
          <a:bodyPr>
            <a:noAutofit/>
          </a:bodyPr>
          <a:lstStyle/>
          <a:p>
            <a:pPr algn="just"/>
            <a:r>
              <a:rPr lang="pt-BR" sz="2200" dirty="0"/>
              <a:t>As cidades foram escolhidas com base em perfis diferentes de: PIB per capita, custo de vida e categoria dos bairros.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A cidade 3, com um perfil intermediário de custo de vida e qualidade de vida apresentou métricas de desempenho consistentes. No entanto, os insights mais significativos para o nosso projeto foram encontrados na cidades 6 e 9.</a:t>
            </a:r>
          </a:p>
          <a:p>
            <a:pPr algn="just"/>
            <a:endParaRPr lang="pt-BR" sz="2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90C9AA1-76DE-970B-963E-E1B310970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43907"/>
              </p:ext>
            </p:extLst>
          </p:nvPr>
        </p:nvGraphicFramePr>
        <p:xfrm>
          <a:off x="1484657" y="1719617"/>
          <a:ext cx="8430653" cy="120207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74105">
                  <a:extLst>
                    <a:ext uri="{9D8B030D-6E8A-4147-A177-3AD203B41FA5}">
                      <a16:colId xmlns:a16="http://schemas.microsoft.com/office/drawing/2014/main" val="1977277341"/>
                    </a:ext>
                  </a:extLst>
                </a:gridCol>
                <a:gridCol w="722313">
                  <a:extLst>
                    <a:ext uri="{9D8B030D-6E8A-4147-A177-3AD203B41FA5}">
                      <a16:colId xmlns:a16="http://schemas.microsoft.com/office/drawing/2014/main" val="4134023408"/>
                    </a:ext>
                  </a:extLst>
                </a:gridCol>
                <a:gridCol w="609132">
                  <a:extLst>
                    <a:ext uri="{9D8B030D-6E8A-4147-A177-3AD203B41FA5}">
                      <a16:colId xmlns:a16="http://schemas.microsoft.com/office/drawing/2014/main" val="3184956616"/>
                    </a:ext>
                  </a:extLst>
                </a:gridCol>
                <a:gridCol w="1154813">
                  <a:extLst>
                    <a:ext uri="{9D8B030D-6E8A-4147-A177-3AD203B41FA5}">
                      <a16:colId xmlns:a16="http://schemas.microsoft.com/office/drawing/2014/main" val="2010154986"/>
                    </a:ext>
                  </a:extLst>
                </a:gridCol>
                <a:gridCol w="1322959">
                  <a:extLst>
                    <a:ext uri="{9D8B030D-6E8A-4147-A177-3AD203B41FA5}">
                      <a16:colId xmlns:a16="http://schemas.microsoft.com/office/drawing/2014/main" val="3866360438"/>
                    </a:ext>
                  </a:extLst>
                </a:gridCol>
                <a:gridCol w="1002530">
                  <a:extLst>
                    <a:ext uri="{9D8B030D-6E8A-4147-A177-3AD203B41FA5}">
                      <a16:colId xmlns:a16="http://schemas.microsoft.com/office/drawing/2014/main" val="395267680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276837388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365843941"/>
                    </a:ext>
                  </a:extLst>
                </a:gridCol>
              </a:tblGrid>
              <a:tr h="2463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ID Cidade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Cidade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Estado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População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 dirty="0" err="1">
                          <a:effectLst/>
                        </a:rPr>
                        <a:t>PIB_per_capita</a:t>
                      </a:r>
                      <a:endParaRPr lang="pt-BR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Custo de vida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Qualidade de vida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Categoria dos Bairros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1545152"/>
                  </a:ext>
                </a:extLst>
              </a:tr>
              <a:tr h="46298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Cidade C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PB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105000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19500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 dirty="0">
                          <a:effectLst/>
                        </a:rPr>
                        <a:t>Médio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Média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Classe Média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7370740"/>
                  </a:ext>
                </a:extLst>
              </a:tr>
              <a:tr h="2463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Cidade F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102000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19200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Baixo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Média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Classe Média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861760"/>
                  </a:ext>
                </a:extLst>
              </a:tr>
              <a:tr h="2463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Cidade I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RN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97000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17800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Baixo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>
                          <a:effectLst/>
                        </a:rPr>
                        <a:t>Média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1100" u="none" strike="noStrike" dirty="0">
                          <a:effectLst/>
                        </a:rPr>
                        <a:t>Classe Baixa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5408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68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CF0FD-2495-0F22-9F55-A39CC63F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B8D6A-5888-13ED-EB16-B888DACD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814" y="4521968"/>
            <a:ext cx="8946541" cy="18554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 cidade 9, que possui classe baixa na categoria dos bairros e o menor PIB per capita das três cidades, tem o </a:t>
            </a:r>
            <a:r>
              <a:rPr lang="pt-BR" b="1" dirty="0"/>
              <a:t>maior valor médio </a:t>
            </a:r>
            <a:r>
              <a:rPr lang="pt-BR" dirty="0"/>
              <a:t>por corrida e o </a:t>
            </a:r>
            <a:r>
              <a:rPr lang="pt-BR" b="1" dirty="0"/>
              <a:t>menor número de viagens por dia</a:t>
            </a:r>
            <a:r>
              <a:rPr lang="pt-BR" dirty="0"/>
              <a:t>. Isso pode indicar que os habitantes costumam utilizar os serviços de transporte da Uber </a:t>
            </a:r>
            <a:r>
              <a:rPr lang="pt-BR" b="1" dirty="0"/>
              <a:t>para locais mais distantes </a:t>
            </a:r>
            <a:r>
              <a:rPr lang="pt-BR" dirty="0"/>
              <a:t>e de </a:t>
            </a:r>
            <a:r>
              <a:rPr lang="pt-BR" b="1" dirty="0"/>
              <a:t>maneira mais estratégica</a:t>
            </a:r>
            <a:r>
              <a:rPr lang="pt-BR" dirty="0"/>
              <a:t>.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8A73242-F1A3-6079-6E02-ECA73A47D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395863"/>
              </p:ext>
            </p:extLst>
          </p:nvPr>
        </p:nvGraphicFramePr>
        <p:xfrm>
          <a:off x="783770" y="943429"/>
          <a:ext cx="5312229" cy="307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25560AD-EB49-35DC-D16C-AA6FD26E3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6779012"/>
              </p:ext>
            </p:extLst>
          </p:nvPr>
        </p:nvGraphicFramePr>
        <p:xfrm>
          <a:off x="6357257" y="943429"/>
          <a:ext cx="4905829" cy="3074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457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13025-A466-FAAA-6A61-999DB5290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1F6EE-F830-8072-224C-26E7B7B73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4167553"/>
            <a:ext cx="8946541" cy="2237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A cidade 6 é a que gera maior receita nos </a:t>
            </a:r>
            <a:r>
              <a:rPr lang="pt-BR" b="1" dirty="0"/>
              <a:t>horários de pico</a:t>
            </a:r>
            <a:r>
              <a:rPr lang="pt-BR" dirty="0"/>
              <a:t>. Ela possui população um pouco maior que a cidade 9. Os bairros possuem classe social média, o que sugere </a:t>
            </a:r>
            <a:r>
              <a:rPr lang="pt-BR" b="1" dirty="0"/>
              <a:t>maior poder de compra</a:t>
            </a:r>
            <a:r>
              <a:rPr lang="pt-BR" dirty="0"/>
              <a:t>. Isso pode ser um indicador de que nos horários de pico, as pessoas preferem optar pelo </a:t>
            </a:r>
            <a:r>
              <a:rPr lang="pt-BR" b="1" dirty="0"/>
              <a:t>conforto</a:t>
            </a:r>
            <a:r>
              <a:rPr lang="pt-BR" dirty="0"/>
              <a:t> de um transporte particular do que opções de transporte público ou outros meios.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AB790DB4-0D16-767A-B47C-B6C1DAC3E8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882014"/>
              </p:ext>
            </p:extLst>
          </p:nvPr>
        </p:nvGraphicFramePr>
        <p:xfrm>
          <a:off x="2379088" y="452718"/>
          <a:ext cx="6396949" cy="3372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56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EE216-16BB-6C66-5188-5F275C2A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A9965-6E22-3E8A-5D72-452C806B1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395" y="4402224"/>
            <a:ext cx="8946541" cy="1815696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A diferença de predominância de 36-45 anos sobre as outras faixas de idade, 60+, 46-60, 26-35 e 18-25, são relativamente pequenas. Porém, entender a predominância de faixa etária dos motoristas pode ser de ajuda ao </a:t>
            </a:r>
            <a:r>
              <a:rPr lang="pt-BR" b="1" dirty="0"/>
              <a:t>estabelecer prioridades</a:t>
            </a:r>
            <a:r>
              <a:rPr lang="pt-BR" dirty="0"/>
              <a:t> nas campanhas de marketing e treinamento dos motoristas.</a:t>
            </a:r>
          </a:p>
          <a:p>
            <a:pPr algn="just"/>
            <a:endParaRPr lang="pt-BR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16B0163-A017-CD30-4278-0E326D3D6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11775"/>
              </p:ext>
            </p:extLst>
          </p:nvPr>
        </p:nvGraphicFramePr>
        <p:xfrm>
          <a:off x="2897945" y="326108"/>
          <a:ext cx="5770049" cy="389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772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B9D38-0655-1566-64D9-60DD49FC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Insights sobre passageiros: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3CFCF3-034E-AF85-BCE3-307C6FF5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b="1" dirty="0"/>
              <a:t>Investigação cidade alvo</a:t>
            </a:r>
            <a:r>
              <a:rPr lang="pt-BR" dirty="0"/>
              <a:t>: O cruzamento das métricas encontradas nesta </a:t>
            </a:r>
            <a:r>
              <a:rPr lang="pt-BR"/>
              <a:t>análise com </a:t>
            </a:r>
            <a:r>
              <a:rPr lang="pt-BR" dirty="0"/>
              <a:t>informações socioeconômicas da cidade-alvo pode ajudar a equipe executiva a entender a melhor forma de usar as médias encontradas neste projeto para estabelecer as métricas e meta de métricas do projeto piloto.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Promoções de indicação: </a:t>
            </a:r>
            <a:r>
              <a:rPr lang="pt-BR" dirty="0"/>
              <a:t>quando o passageiro realizar um número x de viagens de longa distância terá acesso a um desconto se indicar um amigo e esse amigo pedir e concluir a sua primeira corrida. Isso pode ajudar a aumentar a receita de bairros mais afastados do centro comercial cujo o número de viagens diárias seja menor do que a média.</a:t>
            </a:r>
          </a:p>
          <a:p>
            <a:pPr algn="just"/>
            <a:endParaRPr lang="pt-BR" sz="1100" dirty="0"/>
          </a:p>
          <a:p>
            <a:pPr algn="just"/>
            <a:r>
              <a:rPr lang="pt-BR" b="1" dirty="0"/>
              <a:t>Uso do app: </a:t>
            </a:r>
            <a:r>
              <a:rPr lang="pt-BR" dirty="0"/>
              <a:t>Lembretes de cupons de desconto no app perto do horário de pico (18h -20h), podem induzir os passageiros a optar pela Uber nesse momento de maior demanda.</a:t>
            </a:r>
          </a:p>
        </p:txBody>
      </p:sp>
    </p:spTree>
    <p:extLst>
      <p:ext uri="{BB962C8B-B14F-4D97-AF65-F5344CB8AC3E}">
        <p14:creationId xmlns:p14="http://schemas.microsoft.com/office/powerpoint/2010/main" val="2583738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791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Íon</vt:lpstr>
      <vt:lpstr>Indicadores -Implementação  Uber </vt:lpstr>
      <vt:lpstr>Objetivo:</vt:lpstr>
      <vt:lpstr>Método usado:</vt:lpstr>
      <vt:lpstr>Métricas obtidas das três cidades:</vt:lpstr>
      <vt:lpstr>Cidades Escolhidas:</vt:lpstr>
      <vt:lpstr>Apresentação do PowerPoint</vt:lpstr>
      <vt:lpstr>Apresentação do PowerPoint</vt:lpstr>
      <vt:lpstr>Apresentação do PowerPoint</vt:lpstr>
      <vt:lpstr>Insights sobre passageiros:</vt:lpstr>
      <vt:lpstr>Insights sobre motoristas:</vt:lpstr>
      <vt:lpstr>Conclusão: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W. Junior e Rayane Araujo</dc:creator>
  <cp:lastModifiedBy>W. Junior e Rayane Araujo</cp:lastModifiedBy>
  <cp:revision>3</cp:revision>
  <dcterms:created xsi:type="dcterms:W3CDTF">2025-09-19T19:27:12Z</dcterms:created>
  <dcterms:modified xsi:type="dcterms:W3CDTF">2025-09-22T13:16:05Z</dcterms:modified>
</cp:coreProperties>
</file>