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92" r:id="rId16"/>
    <p:sldId id="276" r:id="rId17"/>
    <p:sldId id="277" r:id="rId18"/>
    <p:sldId id="293" r:id="rId19"/>
    <p:sldId id="278" r:id="rId20"/>
    <p:sldId id="294" r:id="rId21"/>
    <p:sldId id="279" r:id="rId22"/>
    <p:sldId id="280" r:id="rId23"/>
    <p:sldId id="281" r:id="rId24"/>
    <p:sldId id="282" r:id="rId25"/>
    <p:sldId id="289" r:id="rId26"/>
    <p:sldId id="290" r:id="rId27"/>
    <p:sldId id="291" r:id="rId28"/>
    <p:sldId id="283" r:id="rId29"/>
    <p:sldId id="284" r:id="rId30"/>
    <p:sldId id="285" r:id="rId31"/>
    <p:sldId id="286" r:id="rId32"/>
    <p:sldId id="287" r:id="rId33"/>
    <p:sldId id="288" r:id="rId34"/>
    <p:sldId id="295" r:id="rId3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8" d="100"/>
          <a:sy n="48" d="100"/>
        </p:scale>
        <p:origin x="-1210" y="-6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9" name="Espace réservé du numéro de diapositive 8"/>
          <p:cNvSpPr>
            <a:spLocks noGrp="1"/>
          </p:cNvSpPr>
          <p:nvPr>
            <p:ph type="sldNum" sz="quarter" idx="11"/>
          </p:nvPr>
        </p:nvSpPr>
        <p:spPr/>
        <p:txBody>
          <a:bodyPr/>
          <a:lstStyle/>
          <a:p>
            <a:fld id="{E4FE714E-5FBB-44BB-A2BB-5DB56F6D81F3}" type="slidenum">
              <a:rPr lang="fr-FR" smtClean="0">
                <a:solidFill>
                  <a:prstClr val="black"/>
                </a:solidFill>
              </a:rPr>
              <a:pPr/>
              <a:t>‹N°›</a:t>
            </a:fld>
            <a:endParaRPr lang="fr-FR">
              <a:solidFill>
                <a:prstClr val="black"/>
              </a:solidFill>
            </a:endParaRPr>
          </a:p>
        </p:txBody>
      </p:sp>
      <p:sp>
        <p:nvSpPr>
          <p:cNvPr id="11" name="Espace réservé du pied de page 10"/>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Tree>
    <p:extLst>
      <p:ext uri="{BB962C8B-B14F-4D97-AF65-F5344CB8AC3E}">
        <p14:creationId xmlns:p14="http://schemas.microsoft.com/office/powerpoint/2010/main" xmlns="" val="36655303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B5AF400C-6223-49D0-96C8-8B4FE6B14B3D}" type="datetime10">
              <a:rPr lang="fr-FR" smtClean="0">
                <a:solidFill>
                  <a:prstClr val="black"/>
                </a:solidFill>
              </a:rPr>
              <a:pPr/>
              <a:t>08:00</a:t>
            </a:fld>
            <a:endParaRPr lang="fr-FR" dirty="0">
              <a:solidFill>
                <a:prstClr val="black"/>
              </a:solidFill>
            </a:endParaRPr>
          </a:p>
        </p:txBody>
      </p:sp>
      <p:sp>
        <p:nvSpPr>
          <p:cNvPr id="8" name="Espace réservé du numéro de diapositive 7"/>
          <p:cNvSpPr>
            <a:spLocks noGrp="1"/>
          </p:cNvSpPr>
          <p:nvPr>
            <p:ph type="sldNum" sz="quarter" idx="11"/>
          </p:nvPr>
        </p:nvSpPr>
        <p:spPr/>
        <p:txBody>
          <a:bodyPr/>
          <a:lstStyle/>
          <a:p>
            <a:fld id="{E4FE714E-5FBB-44BB-A2BB-5DB56F6D81F3}" type="slidenum">
              <a:rPr lang="fr-FR" smtClean="0">
                <a:solidFill>
                  <a:prstClr val="black"/>
                </a:solidFill>
              </a:rPr>
              <a:pPr/>
              <a:t>‹N°›</a:t>
            </a:fld>
            <a:endParaRPr lang="fr-FR">
              <a:solidFill>
                <a:prstClr val="black"/>
              </a:solidFill>
            </a:endParaRPr>
          </a:p>
        </p:txBody>
      </p:sp>
      <p:sp>
        <p:nvSpPr>
          <p:cNvPr id="9" name="Espace réservé du pied de page 8"/>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Tree>
    <p:extLst>
      <p:ext uri="{BB962C8B-B14F-4D97-AF65-F5344CB8AC3E}">
        <p14:creationId xmlns:p14="http://schemas.microsoft.com/office/powerpoint/2010/main" xmlns="" val="60960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9C6DFCFD-CFA5-47C3-BD31-72C238B2876C}" type="datetime10">
              <a:rPr lang="fr-FR" smtClean="0">
                <a:solidFill>
                  <a:prstClr val="black"/>
                </a:solidFill>
              </a:rPr>
              <a:pPr/>
              <a:t>08:00</a:t>
            </a:fld>
            <a:endParaRPr lang="fr-FR" dirty="0">
              <a:solidFill>
                <a:prstClr val="black"/>
              </a:solidFill>
            </a:endParaRPr>
          </a:p>
        </p:txBody>
      </p:sp>
      <p:sp>
        <p:nvSpPr>
          <p:cNvPr id="8" name="Espace réservé du numéro de diapositive 7"/>
          <p:cNvSpPr>
            <a:spLocks noGrp="1"/>
          </p:cNvSpPr>
          <p:nvPr>
            <p:ph type="sldNum" sz="quarter" idx="11"/>
          </p:nvPr>
        </p:nvSpPr>
        <p:spPr/>
        <p:txBody>
          <a:bodyPr/>
          <a:lstStyle/>
          <a:p>
            <a:fld id="{E4FE714E-5FBB-44BB-A2BB-5DB56F6D81F3}" type="slidenum">
              <a:rPr lang="fr-FR" smtClean="0">
                <a:solidFill>
                  <a:prstClr val="black"/>
                </a:solidFill>
              </a:rPr>
              <a:pPr/>
              <a:t>‹N°›</a:t>
            </a:fld>
            <a:endParaRPr lang="fr-FR">
              <a:solidFill>
                <a:prstClr val="black"/>
              </a:solidFill>
            </a:endParaRPr>
          </a:p>
        </p:txBody>
      </p:sp>
      <p:sp>
        <p:nvSpPr>
          <p:cNvPr id="9" name="Espace réservé du pied de page 8"/>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Tree>
    <p:extLst>
      <p:ext uri="{BB962C8B-B14F-4D97-AF65-F5344CB8AC3E}">
        <p14:creationId xmlns:p14="http://schemas.microsoft.com/office/powerpoint/2010/main" xmlns="" val="10488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85786" y="131762"/>
            <a:ext cx="7498080" cy="654032"/>
          </a:xfrm>
        </p:spPr>
        <p:txBody>
          <a:bodyPr/>
          <a:lstStyle/>
          <a:p>
            <a:r>
              <a:rPr kumimoji="0" lang="fr-FR" dirty="0" smtClean="0"/>
              <a:t>Cliquez pour modifier le style du titre</a:t>
            </a:r>
            <a:endParaRPr kumimoji="0" lang="en-US" dirty="0"/>
          </a:p>
        </p:txBody>
      </p:sp>
      <p:sp>
        <p:nvSpPr>
          <p:cNvPr id="8" name="Espace réservé du numéro de diapositive 7"/>
          <p:cNvSpPr>
            <a:spLocks noGrp="1"/>
          </p:cNvSpPr>
          <p:nvPr>
            <p:ph type="sldNum" sz="quarter" idx="11"/>
          </p:nvPr>
        </p:nvSpPr>
        <p:spPr/>
        <p:txBody>
          <a:bodyPr/>
          <a:lstStyle/>
          <a:p>
            <a:fld id="{E4FE714E-5FBB-44BB-A2BB-5DB56F6D81F3}" type="slidenum">
              <a:rPr lang="fr-FR" smtClean="0">
                <a:solidFill>
                  <a:prstClr val="black"/>
                </a:solidFill>
              </a:rPr>
              <a:pPr/>
              <a:t>‹N°›</a:t>
            </a:fld>
            <a:endParaRPr lang="fr-FR">
              <a:solidFill>
                <a:prstClr val="black"/>
              </a:solidFill>
            </a:endParaRPr>
          </a:p>
        </p:txBody>
      </p:sp>
      <p:sp>
        <p:nvSpPr>
          <p:cNvPr id="9" name="Espace réservé du pied de page 8"/>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Tree>
    <p:extLst>
      <p:ext uri="{BB962C8B-B14F-4D97-AF65-F5344CB8AC3E}">
        <p14:creationId xmlns:p14="http://schemas.microsoft.com/office/powerpoint/2010/main" xmlns="" val="9251209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B54A6B65-24E3-4636-99E1-63E2492715EC}" type="datetime10">
              <a:rPr lang="fr-FR" smtClean="0">
                <a:solidFill>
                  <a:prstClr val="black"/>
                </a:solidFill>
              </a:rPr>
              <a:pPr/>
              <a:t>08:00</a:t>
            </a:fld>
            <a:endParaRPr lang="fr-FR">
              <a:solidFill>
                <a:prstClr val="black"/>
              </a:solidFill>
            </a:endParaRPr>
          </a:p>
        </p:txBody>
      </p:sp>
      <p:sp>
        <p:nvSpPr>
          <p:cNvPr id="5" name="Espace réservé du pied de page 4"/>
          <p:cNvSpPr>
            <a:spLocks noGrp="1"/>
          </p:cNvSpPr>
          <p:nvPr>
            <p:ph type="ftr" sz="quarter" idx="11"/>
          </p:nvPr>
        </p:nvSpPr>
        <p:spPr/>
        <p:txBody>
          <a:bodyPr/>
          <a:lstStyle/>
          <a:p>
            <a:r>
              <a:rPr lang="fr-FR" dirty="0" smtClean="0">
                <a:solidFill>
                  <a:prstClr val="black"/>
                </a:solidFill>
              </a:rPr>
              <a:t>Systèmes d‘exploitation 2 par :  A. ABBAS</a:t>
            </a:r>
            <a:endParaRPr lang="fr-FR" dirty="0">
              <a:solidFill>
                <a:prstClr val="black"/>
              </a:solidFill>
            </a:endParaRPr>
          </a:p>
        </p:txBody>
      </p:sp>
      <p:sp>
        <p:nvSpPr>
          <p:cNvPr id="6" name="Espace réservé du numéro de diapositive 5"/>
          <p:cNvSpPr>
            <a:spLocks noGrp="1"/>
          </p:cNvSpPr>
          <p:nvPr>
            <p:ph type="sldNum" sz="quarter" idx="12"/>
          </p:nvPr>
        </p:nvSpPr>
        <p:spPr/>
        <p:txBody>
          <a:bodyPr/>
          <a:lstStyle/>
          <a:p>
            <a:fld id="{E4FE714E-5FBB-44BB-A2BB-5DB56F6D81F3}" type="slidenum">
              <a:rPr lang="fr-FR" smtClean="0">
                <a:solidFill>
                  <a:prstClr val="black"/>
                </a:solidFill>
              </a:rPr>
              <a:pPr/>
              <a:t>‹N°›</a:t>
            </a:fld>
            <a:endParaRPr lang="fr-FR">
              <a:solidFill>
                <a:prstClr val="black"/>
              </a:solidFill>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prstClr val="black"/>
              </a:solidFill>
            </a:endParaRPr>
          </a:p>
        </p:txBody>
      </p:sp>
    </p:spTree>
    <p:extLst>
      <p:ext uri="{BB962C8B-B14F-4D97-AF65-F5344CB8AC3E}">
        <p14:creationId xmlns:p14="http://schemas.microsoft.com/office/powerpoint/2010/main" xmlns="" val="40757224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0"/>
          </p:nvPr>
        </p:nvSpPr>
        <p:spPr/>
        <p:txBody>
          <a:bodyPr/>
          <a:lstStyle/>
          <a:p>
            <a:fld id="{887C21D7-CB72-40D7-A89E-6AAD1170593E}" type="datetime10">
              <a:rPr lang="fr-FR" smtClean="0">
                <a:solidFill>
                  <a:prstClr val="black"/>
                </a:solidFill>
              </a:rPr>
              <a:pPr/>
              <a:t>08:00</a:t>
            </a:fld>
            <a:endParaRPr lang="fr-FR" dirty="0">
              <a:solidFill>
                <a:prstClr val="black"/>
              </a:solidFill>
            </a:endParaRPr>
          </a:p>
        </p:txBody>
      </p:sp>
      <p:sp>
        <p:nvSpPr>
          <p:cNvPr id="9" name="Espace réservé du numéro de diapositive 8"/>
          <p:cNvSpPr>
            <a:spLocks noGrp="1"/>
          </p:cNvSpPr>
          <p:nvPr>
            <p:ph type="sldNum" sz="quarter" idx="11"/>
          </p:nvPr>
        </p:nvSpPr>
        <p:spPr/>
        <p:txBody>
          <a:bodyPr/>
          <a:lstStyle/>
          <a:p>
            <a:fld id="{E4FE714E-5FBB-44BB-A2BB-5DB56F6D81F3}" type="slidenum">
              <a:rPr lang="fr-FR" smtClean="0">
                <a:solidFill>
                  <a:prstClr val="black"/>
                </a:solidFill>
              </a:rPr>
              <a:pPr/>
              <a:t>‹N°›</a:t>
            </a:fld>
            <a:endParaRPr lang="fr-FR">
              <a:solidFill>
                <a:prstClr val="black"/>
              </a:solidFill>
            </a:endParaRPr>
          </a:p>
        </p:txBody>
      </p:sp>
      <p:sp>
        <p:nvSpPr>
          <p:cNvPr id="10" name="Espace réservé du pied de page 9"/>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Tree>
    <p:extLst>
      <p:ext uri="{BB962C8B-B14F-4D97-AF65-F5344CB8AC3E}">
        <p14:creationId xmlns:p14="http://schemas.microsoft.com/office/powerpoint/2010/main" xmlns="" val="215968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0"/>
          </p:nvPr>
        </p:nvSpPr>
        <p:spPr/>
        <p:txBody>
          <a:bodyPr/>
          <a:lstStyle/>
          <a:p>
            <a:fld id="{951273C7-4698-4235-ADB5-56B28C332950}" type="datetime10">
              <a:rPr lang="fr-FR" smtClean="0">
                <a:solidFill>
                  <a:prstClr val="black"/>
                </a:solidFill>
              </a:rPr>
              <a:pPr/>
              <a:t>08:00</a:t>
            </a:fld>
            <a:endParaRPr lang="fr-FR" dirty="0">
              <a:solidFill>
                <a:prstClr val="black"/>
              </a:solidFill>
            </a:endParaRPr>
          </a:p>
        </p:txBody>
      </p:sp>
      <p:sp>
        <p:nvSpPr>
          <p:cNvPr id="11" name="Espace réservé du numéro de diapositive 10"/>
          <p:cNvSpPr>
            <a:spLocks noGrp="1"/>
          </p:cNvSpPr>
          <p:nvPr>
            <p:ph type="sldNum" sz="quarter" idx="11"/>
          </p:nvPr>
        </p:nvSpPr>
        <p:spPr/>
        <p:txBody>
          <a:bodyPr/>
          <a:lstStyle/>
          <a:p>
            <a:fld id="{E4FE714E-5FBB-44BB-A2BB-5DB56F6D81F3}" type="slidenum">
              <a:rPr lang="fr-FR" smtClean="0">
                <a:solidFill>
                  <a:prstClr val="black"/>
                </a:solidFill>
              </a:rPr>
              <a:pPr/>
              <a:t>‹N°›</a:t>
            </a:fld>
            <a:endParaRPr lang="fr-FR">
              <a:solidFill>
                <a:prstClr val="black"/>
              </a:solidFill>
            </a:endParaRPr>
          </a:p>
        </p:txBody>
      </p:sp>
      <p:sp>
        <p:nvSpPr>
          <p:cNvPr id="12" name="Espace réservé du pied de page 11"/>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Tree>
    <p:extLst>
      <p:ext uri="{BB962C8B-B14F-4D97-AF65-F5344CB8AC3E}">
        <p14:creationId xmlns:p14="http://schemas.microsoft.com/office/powerpoint/2010/main" xmlns="" val="226743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a:lstStyle/>
          <a:p>
            <a:fld id="{5DD44108-07EA-4959-8C6B-1D4148FAF889}" type="datetime10">
              <a:rPr lang="fr-FR" smtClean="0">
                <a:solidFill>
                  <a:prstClr val="black"/>
                </a:solidFill>
              </a:rPr>
              <a:pPr/>
              <a:t>08:00</a:t>
            </a:fld>
            <a:endParaRPr lang="fr-FR" dirty="0">
              <a:solidFill>
                <a:prstClr val="black"/>
              </a:solidFill>
            </a:endParaRPr>
          </a:p>
        </p:txBody>
      </p:sp>
      <p:sp>
        <p:nvSpPr>
          <p:cNvPr id="7" name="Espace réservé du numéro de diapositive 6"/>
          <p:cNvSpPr>
            <a:spLocks noGrp="1"/>
          </p:cNvSpPr>
          <p:nvPr>
            <p:ph type="sldNum" sz="quarter" idx="11"/>
          </p:nvPr>
        </p:nvSpPr>
        <p:spPr/>
        <p:txBody>
          <a:bodyPr/>
          <a:lstStyle/>
          <a:p>
            <a:fld id="{E4FE714E-5FBB-44BB-A2BB-5DB56F6D81F3}" type="slidenum">
              <a:rPr lang="fr-FR" smtClean="0">
                <a:solidFill>
                  <a:prstClr val="black"/>
                </a:solidFill>
              </a:rPr>
              <a:pPr/>
              <a:t>‹N°›</a:t>
            </a:fld>
            <a:endParaRPr lang="fr-FR">
              <a:solidFill>
                <a:prstClr val="black"/>
              </a:solidFill>
            </a:endParaRPr>
          </a:p>
        </p:txBody>
      </p:sp>
      <p:sp>
        <p:nvSpPr>
          <p:cNvPr id="8" name="Espace réservé du pied de page 7"/>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Tree>
    <p:extLst>
      <p:ext uri="{BB962C8B-B14F-4D97-AF65-F5344CB8AC3E}">
        <p14:creationId xmlns:p14="http://schemas.microsoft.com/office/powerpoint/2010/main" xmlns="" val="3574182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7" name="Espace réservé de la date 6"/>
          <p:cNvSpPr>
            <a:spLocks noGrp="1"/>
          </p:cNvSpPr>
          <p:nvPr>
            <p:ph type="dt" sz="half" idx="10"/>
          </p:nvPr>
        </p:nvSpPr>
        <p:spPr/>
        <p:txBody>
          <a:bodyPr/>
          <a:lstStyle/>
          <a:p>
            <a:fld id="{7AC6BD4B-236E-440A-8275-237F2C9ED697}" type="datetime10">
              <a:rPr lang="fr-FR" smtClean="0">
                <a:solidFill>
                  <a:prstClr val="black"/>
                </a:solidFill>
              </a:rPr>
              <a:pPr/>
              <a:t>08:00</a:t>
            </a:fld>
            <a:endParaRPr lang="fr-FR" dirty="0">
              <a:solidFill>
                <a:prstClr val="black"/>
              </a:solidFill>
            </a:endParaRPr>
          </a:p>
        </p:txBody>
      </p:sp>
      <p:sp>
        <p:nvSpPr>
          <p:cNvPr id="8" name="Espace réservé du numéro de diapositive 7"/>
          <p:cNvSpPr>
            <a:spLocks noGrp="1"/>
          </p:cNvSpPr>
          <p:nvPr>
            <p:ph type="sldNum" sz="quarter" idx="11"/>
          </p:nvPr>
        </p:nvSpPr>
        <p:spPr/>
        <p:txBody>
          <a:bodyPr/>
          <a:lstStyle/>
          <a:p>
            <a:fld id="{E4FE714E-5FBB-44BB-A2BB-5DB56F6D81F3}" type="slidenum">
              <a:rPr lang="fr-FR" smtClean="0">
                <a:solidFill>
                  <a:prstClr val="black"/>
                </a:solidFill>
              </a:rPr>
              <a:pPr/>
              <a:t>‹N°›</a:t>
            </a:fld>
            <a:endParaRPr lang="fr-FR">
              <a:solidFill>
                <a:prstClr val="black"/>
              </a:solidFill>
            </a:endParaRPr>
          </a:p>
        </p:txBody>
      </p:sp>
      <p:sp>
        <p:nvSpPr>
          <p:cNvPr id="9" name="Espace réservé du pied de page 8"/>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Tree>
    <p:extLst>
      <p:ext uri="{BB962C8B-B14F-4D97-AF65-F5344CB8AC3E}">
        <p14:creationId xmlns:p14="http://schemas.microsoft.com/office/powerpoint/2010/main" xmlns="" val="2417657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0"/>
          </p:nvPr>
        </p:nvSpPr>
        <p:spPr/>
        <p:txBody>
          <a:bodyPr/>
          <a:lstStyle/>
          <a:p>
            <a:fld id="{8FF6988D-F36C-4EC1-9C3F-56F7F88D2DCE}" type="datetime10">
              <a:rPr lang="fr-FR" smtClean="0">
                <a:solidFill>
                  <a:prstClr val="black"/>
                </a:solidFill>
              </a:rPr>
              <a:pPr/>
              <a:t>08:00</a:t>
            </a:fld>
            <a:endParaRPr lang="fr-FR" dirty="0">
              <a:solidFill>
                <a:prstClr val="black"/>
              </a:solidFill>
            </a:endParaRPr>
          </a:p>
        </p:txBody>
      </p:sp>
      <p:sp>
        <p:nvSpPr>
          <p:cNvPr id="9" name="Espace réservé du numéro de diapositive 8"/>
          <p:cNvSpPr>
            <a:spLocks noGrp="1"/>
          </p:cNvSpPr>
          <p:nvPr>
            <p:ph type="sldNum" sz="quarter" idx="11"/>
          </p:nvPr>
        </p:nvSpPr>
        <p:spPr/>
        <p:txBody>
          <a:bodyPr/>
          <a:lstStyle/>
          <a:p>
            <a:fld id="{E4FE714E-5FBB-44BB-A2BB-5DB56F6D81F3}" type="slidenum">
              <a:rPr lang="fr-FR" smtClean="0">
                <a:solidFill>
                  <a:prstClr val="black"/>
                </a:solidFill>
              </a:rPr>
              <a:pPr/>
              <a:t>‹N°›</a:t>
            </a:fld>
            <a:endParaRPr lang="fr-FR">
              <a:solidFill>
                <a:prstClr val="black"/>
              </a:solidFill>
            </a:endParaRPr>
          </a:p>
        </p:txBody>
      </p:sp>
      <p:sp>
        <p:nvSpPr>
          <p:cNvPr id="10" name="Espace réservé du pied de page 9"/>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Tree>
    <p:extLst>
      <p:ext uri="{BB962C8B-B14F-4D97-AF65-F5344CB8AC3E}">
        <p14:creationId xmlns:p14="http://schemas.microsoft.com/office/powerpoint/2010/main" xmlns="" val="1731369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indent="-283464">
              <a:lnSpc>
                <a:spcPts val="3000"/>
              </a:lnSpc>
              <a:spcBef>
                <a:spcPts val="600"/>
              </a:spcBef>
              <a:buClr>
                <a:srgbClr val="3891A7"/>
              </a:buClr>
              <a:buSzPct val="80000"/>
              <a:buFont typeface="Wingdings 2"/>
              <a:buNone/>
            </a:pPr>
            <a:endParaRPr lang="en-US" sz="3200">
              <a:solidFill>
                <a:prstClr val="black"/>
              </a:solidFill>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11" name="Espace réservé de la date 10"/>
          <p:cNvSpPr>
            <a:spLocks noGrp="1"/>
          </p:cNvSpPr>
          <p:nvPr>
            <p:ph type="dt" sz="half" idx="10"/>
          </p:nvPr>
        </p:nvSpPr>
        <p:spPr/>
        <p:txBody>
          <a:bodyPr/>
          <a:lstStyle/>
          <a:p>
            <a:fld id="{BB705B91-4476-4367-8503-E5D8862EB97A}" type="datetime10">
              <a:rPr lang="fr-FR" smtClean="0">
                <a:solidFill>
                  <a:prstClr val="black"/>
                </a:solidFill>
              </a:rPr>
              <a:pPr/>
              <a:t>08:00</a:t>
            </a:fld>
            <a:endParaRPr lang="fr-FR" dirty="0">
              <a:solidFill>
                <a:prstClr val="black"/>
              </a:solidFill>
            </a:endParaRPr>
          </a:p>
        </p:txBody>
      </p:sp>
      <p:sp>
        <p:nvSpPr>
          <p:cNvPr id="12" name="Espace réservé du numéro de diapositive 11"/>
          <p:cNvSpPr>
            <a:spLocks noGrp="1"/>
          </p:cNvSpPr>
          <p:nvPr>
            <p:ph type="sldNum" sz="quarter" idx="11"/>
          </p:nvPr>
        </p:nvSpPr>
        <p:spPr/>
        <p:txBody>
          <a:bodyPr/>
          <a:lstStyle/>
          <a:p>
            <a:fld id="{E4FE714E-5FBB-44BB-A2BB-5DB56F6D81F3}" type="slidenum">
              <a:rPr lang="fr-FR" smtClean="0">
                <a:solidFill>
                  <a:prstClr val="black"/>
                </a:solidFill>
              </a:rPr>
              <a:pPr/>
              <a:t>‹N°›</a:t>
            </a:fld>
            <a:endParaRPr lang="fr-FR">
              <a:solidFill>
                <a:prstClr val="black"/>
              </a:solidFill>
            </a:endParaRPr>
          </a:p>
        </p:txBody>
      </p:sp>
      <p:sp>
        <p:nvSpPr>
          <p:cNvPr id="13" name="Espace réservé du pied de page 12"/>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Tree>
    <p:extLst>
      <p:ext uri="{BB962C8B-B14F-4D97-AF65-F5344CB8AC3E}">
        <p14:creationId xmlns:p14="http://schemas.microsoft.com/office/powerpoint/2010/main" xmlns="" val="989736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1" name="Bouée 10"/>
          <p:cNvSpPr/>
          <p:nvPr/>
        </p:nvSpPr>
        <p:spPr>
          <a:xfrm rot="2315675">
            <a:off x="108507" y="8987"/>
            <a:ext cx="1125717" cy="1102624"/>
          </a:xfrm>
          <a:prstGeom prst="donut">
            <a:avLst>
              <a:gd name="adj" fmla="val 9158"/>
            </a:avLst>
          </a:prstGeom>
          <a:ln/>
        </p:spPr>
        <p:style>
          <a:lnRef idx="0">
            <a:schemeClr val="accent1"/>
          </a:lnRef>
          <a:fillRef idx="3">
            <a:schemeClr val="accent1"/>
          </a:fillRef>
          <a:effectRef idx="3">
            <a:schemeClr val="accent1"/>
          </a:effectRef>
          <a:fontRef idx="minor">
            <a:schemeClr val="lt1"/>
          </a:fontRef>
        </p:style>
        <p:txBody>
          <a:bodyPr anchor="ctr"/>
          <a:lstStyle/>
          <a:p>
            <a:pPr algn="ctr"/>
            <a:endParaRPr lang="en-US">
              <a:solidFill>
                <a:prstClr val="white"/>
              </a:solidFill>
            </a:endParaRPr>
          </a:p>
        </p:txBody>
      </p:sp>
      <p:sp>
        <p:nvSpPr>
          <p:cNvPr id="8" name="Ellipse 7"/>
          <p:cNvSpPr/>
          <p:nvPr/>
        </p:nvSpPr>
        <p:spPr>
          <a:xfrm>
            <a:off x="0" y="0"/>
            <a:ext cx="857223" cy="1071546"/>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285720" y="-30"/>
            <a:ext cx="8786875"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dirty="0">
                <a:solidFill>
                  <a:prstClr val="white"/>
                </a:solidFill>
              </a:rPr>
              <a:t>²</a:t>
            </a:r>
          </a:p>
        </p:txBody>
      </p:sp>
      <p:sp>
        <p:nvSpPr>
          <p:cNvPr id="5" name="Espace réservé du titre 4"/>
          <p:cNvSpPr>
            <a:spLocks noGrp="1"/>
          </p:cNvSpPr>
          <p:nvPr>
            <p:ph type="title"/>
          </p:nvPr>
        </p:nvSpPr>
        <p:spPr>
          <a:xfrm>
            <a:off x="1435608" y="-71462"/>
            <a:ext cx="7498080" cy="654032"/>
          </a:xfrm>
          <a:prstGeom prst="rect">
            <a:avLst/>
          </a:prstGeom>
        </p:spPr>
        <p:txBody>
          <a:bodyPr anchor="ctr">
            <a:noAutofit/>
          </a:bodyPr>
          <a:lstStyle/>
          <a:p>
            <a:r>
              <a:rPr kumimoji="0" lang="fr-FR" dirty="0" smtClean="0"/>
              <a:t>Cliquez pour modifier le style du titre</a:t>
            </a:r>
            <a:endParaRPr kumimoji="0" lang="en-US" dirty="0"/>
          </a:p>
        </p:txBody>
      </p:sp>
      <p:sp>
        <p:nvSpPr>
          <p:cNvPr id="9" name="Espace réservé du texte 8"/>
          <p:cNvSpPr>
            <a:spLocks noGrp="1"/>
          </p:cNvSpPr>
          <p:nvPr>
            <p:ph type="body" idx="1"/>
          </p:nvPr>
        </p:nvSpPr>
        <p:spPr>
          <a:xfrm>
            <a:off x="1435608" y="785794"/>
            <a:ext cx="7498080" cy="5248292"/>
          </a:xfrm>
          <a:prstGeom prst="rect">
            <a:avLst/>
          </a:prstGeom>
        </p:spPr>
        <p:txBody>
          <a:bodyPr>
            <a:normAutofit/>
          </a:bodyPr>
          <a:lstStyle/>
          <a:p>
            <a:pPr lvl="0" eaLnBrk="1" latinLnBrk="0" hangingPunct="1"/>
            <a:r>
              <a:rPr kumimoji="0" lang="fr-FR" dirty="0" smtClean="0"/>
              <a:t>Cliquez pour modifier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24" name="Espace réservé de la date 23"/>
          <p:cNvSpPr>
            <a:spLocks noGrp="1"/>
          </p:cNvSpPr>
          <p:nvPr>
            <p:ph type="dt" sz="half" idx="2"/>
          </p:nvPr>
        </p:nvSpPr>
        <p:spPr>
          <a:xfrm>
            <a:off x="285720" y="6381750"/>
            <a:ext cx="2133600" cy="476250"/>
          </a:xfrm>
          <a:prstGeom prst="rect">
            <a:avLst/>
          </a:prstGeom>
        </p:spPr>
        <p:txBody>
          <a:bodyPr anchor="b"/>
          <a:lstStyle>
            <a:lvl1pPr algn="r" eaLnBrk="1" latinLnBrk="0" hangingPunct="1">
              <a:defRPr kumimoji="0" sz="1200">
                <a:solidFill>
                  <a:schemeClr val="tx1"/>
                </a:solidFill>
              </a:defRPr>
            </a:lvl1pPr>
            <a:extLst/>
          </a:lstStyle>
          <a:p>
            <a:fld id="{A6F771CF-BDDE-4600-B4BE-3B5A1D541FFE}" type="datetime10">
              <a:rPr lang="fr-FR" smtClean="0">
                <a:solidFill>
                  <a:prstClr val="black"/>
                </a:solidFill>
              </a:rPr>
              <a:pPr/>
              <a:t>08:00</a:t>
            </a:fld>
            <a:endParaRPr lang="fr-FR" dirty="0">
              <a:solidFill>
                <a:prstClr val="black"/>
              </a:solidFill>
            </a:endParaRPr>
          </a:p>
        </p:txBody>
      </p:sp>
      <p:sp>
        <p:nvSpPr>
          <p:cNvPr id="10" name="Espace réservé du pied de page 9"/>
          <p:cNvSpPr>
            <a:spLocks noGrp="1"/>
          </p:cNvSpPr>
          <p:nvPr>
            <p:ph type="ftr" sz="quarter" idx="3"/>
          </p:nvPr>
        </p:nvSpPr>
        <p:spPr>
          <a:xfrm>
            <a:off x="3500430" y="6500834"/>
            <a:ext cx="2895600" cy="357166"/>
          </a:xfrm>
          <a:prstGeom prst="rect">
            <a:avLst/>
          </a:prstGeom>
        </p:spPr>
        <p:txBody>
          <a:bodyPr anchor="b"/>
          <a:lstStyle>
            <a:lvl1pPr eaLnBrk="1" latinLnBrk="0" hangingPunct="1">
              <a:defRPr kumimoji="0" sz="1200">
                <a:solidFill>
                  <a:schemeClr val="tx1"/>
                </a:solidFill>
                <a:effectLst/>
              </a:defRPr>
            </a:lvl1pPr>
            <a:extLst/>
          </a:lstStyle>
          <a:p>
            <a:r>
              <a:rPr lang="fr-FR" dirty="0" smtClean="0">
                <a:solidFill>
                  <a:prstClr val="black"/>
                </a:solidFill>
              </a:rPr>
              <a:t>Systèmes d‘exploitation 2 par :  A. ABBAS</a:t>
            </a:r>
            <a:endParaRPr lang="fr-FR" dirty="0">
              <a:solidFill>
                <a:prstClr val="black"/>
              </a:solidFill>
            </a:endParaRPr>
          </a:p>
        </p:txBody>
      </p:sp>
      <p:sp>
        <p:nvSpPr>
          <p:cNvPr id="22" name="Espace réservé du numéro de diapositive 21"/>
          <p:cNvSpPr>
            <a:spLocks noGrp="1"/>
          </p:cNvSpPr>
          <p:nvPr>
            <p:ph type="sldNum" sz="quarter" idx="4"/>
          </p:nvPr>
        </p:nvSpPr>
        <p:spPr>
          <a:xfrm>
            <a:off x="8501090" y="6305550"/>
            <a:ext cx="569758" cy="476250"/>
          </a:xfrm>
          <a:prstGeom prst="rect">
            <a:avLst/>
          </a:prstGeom>
        </p:spPr>
        <p:txBody>
          <a:bodyPr anchor="b"/>
          <a:lstStyle>
            <a:lvl1pPr algn="ctr" eaLnBrk="1" latinLnBrk="0" hangingPunct="1">
              <a:defRPr kumimoji="0" sz="1200">
                <a:solidFill>
                  <a:schemeClr val="tx1"/>
                </a:solidFill>
                <a:effectLst/>
              </a:defRPr>
            </a:lvl1pPr>
            <a:extLst/>
          </a:lstStyle>
          <a:p>
            <a:fld id="{E4FE714E-5FBB-44BB-A2BB-5DB56F6D81F3}" type="slidenum">
              <a:rPr lang="fr-FR" smtClean="0">
                <a:solidFill>
                  <a:prstClr val="black"/>
                </a:solidFill>
              </a:rPr>
              <a:pPr/>
              <a:t>‹N°›</a:t>
            </a:fld>
            <a:endParaRPr lang="fr-FR">
              <a:solidFill>
                <a:prstClr val="black"/>
              </a:solidFill>
            </a:endParaRPr>
          </a:p>
        </p:txBody>
      </p:sp>
      <p:cxnSp>
        <p:nvCxnSpPr>
          <p:cNvPr id="13" name="Connecteur droit 12"/>
          <p:cNvCxnSpPr/>
          <p:nvPr userDrawn="1"/>
        </p:nvCxnSpPr>
        <p:spPr>
          <a:xfrm>
            <a:off x="285720" y="785794"/>
            <a:ext cx="8858280"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xmlns="" val="2570933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28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2714620"/>
            <a:ext cx="9144000" cy="584775"/>
          </a:xfrm>
          <a:prstGeom prst="rect">
            <a:avLst/>
          </a:prstGeom>
          <a:noFill/>
        </p:spPr>
        <p:txBody>
          <a:bodyPr wrap="square" rtlCol="0">
            <a:spAutoFit/>
          </a:bodyPr>
          <a:lstStyle/>
          <a:p>
            <a:pPr algn="ctr"/>
            <a:r>
              <a:rPr lang="fr-FR" sz="3200" b="1" dirty="0">
                <a:solidFill>
                  <a:srgbClr val="964305">
                    <a:lumMod val="60000"/>
                    <a:lumOff val="40000"/>
                  </a:srgbClr>
                </a:solidFill>
              </a:rPr>
              <a:t>Systèmes </a:t>
            </a:r>
            <a:r>
              <a:rPr lang="fr-FR" sz="3200" b="1" dirty="0" smtClean="0">
                <a:solidFill>
                  <a:srgbClr val="964305">
                    <a:lumMod val="60000"/>
                    <a:lumOff val="40000"/>
                  </a:srgbClr>
                </a:solidFill>
              </a:rPr>
              <a:t>d’exploitation 2 </a:t>
            </a:r>
            <a:endParaRPr lang="fr-FR" sz="3200" b="1" dirty="0">
              <a:solidFill>
                <a:srgbClr val="964305">
                  <a:lumMod val="60000"/>
                  <a:lumOff val="40000"/>
                </a:srgbClr>
              </a:solidFill>
              <a:latin typeface="Garamond" pitchFamily="18" charset="0"/>
            </a:endParaRPr>
          </a:p>
        </p:txBody>
      </p:sp>
      <p:sp>
        <p:nvSpPr>
          <p:cNvPr id="5" name="Titre 1"/>
          <p:cNvSpPr txBox="1">
            <a:spLocks/>
          </p:cNvSpPr>
          <p:nvPr/>
        </p:nvSpPr>
        <p:spPr>
          <a:xfrm>
            <a:off x="857224" y="3357562"/>
            <a:ext cx="7772400" cy="1643074"/>
          </a:xfrm>
          <a:prstGeom prst="rect">
            <a:avLst/>
          </a:prstGeom>
        </p:spPr>
        <p:txBody>
          <a:bodyPr vert="horz" lIns="91440" tIns="45720" rIns="91440" bIns="45720" rtlCol="0" anchor="ctr">
            <a:noAutofit/>
          </a:bodyPr>
          <a:lstStyle/>
          <a:p>
            <a:pPr marL="514350" indent="-514350" algn="ctr">
              <a:lnSpc>
                <a:spcPct val="150000"/>
              </a:lnSpc>
              <a:spcBef>
                <a:spcPct val="0"/>
              </a:spcBef>
              <a:defRPr/>
            </a:pPr>
            <a:r>
              <a:rPr lang="fr-FR" sz="2400" b="1" dirty="0" smtClean="0">
                <a:solidFill>
                  <a:prstClr val="black"/>
                </a:solidFill>
              </a:rPr>
              <a:t>Dr. A</a:t>
            </a:r>
            <a:r>
              <a:rPr lang="fr-FR" sz="2400" b="1" dirty="0">
                <a:solidFill>
                  <a:prstClr val="black"/>
                </a:solidFill>
              </a:rPr>
              <a:t>. ABBAS</a:t>
            </a:r>
          </a:p>
          <a:p>
            <a:pPr marL="514350" indent="-514350" algn="ctr">
              <a:lnSpc>
                <a:spcPct val="150000"/>
              </a:lnSpc>
              <a:spcBef>
                <a:spcPct val="0"/>
              </a:spcBef>
              <a:defRPr/>
            </a:pPr>
            <a:r>
              <a:rPr lang="fr-FR" b="1" dirty="0" smtClean="0">
                <a:solidFill>
                  <a:prstClr val="black"/>
                </a:solidFill>
              </a:rPr>
              <a:t>a.abbas@univ-bouira.dz</a:t>
            </a:r>
            <a:endParaRPr lang="fr-FR" b="1" dirty="0">
              <a:solidFill>
                <a:prstClr val="black"/>
              </a:solidFill>
            </a:endParaRPr>
          </a:p>
        </p:txBody>
      </p:sp>
      <p:sp>
        <p:nvSpPr>
          <p:cNvPr id="7" name="Espace réservé du numéro de diapositive 6"/>
          <p:cNvSpPr>
            <a:spLocks noGrp="1"/>
          </p:cNvSpPr>
          <p:nvPr>
            <p:ph type="sldNum" sz="quarter" idx="11"/>
          </p:nvPr>
        </p:nvSpPr>
        <p:spPr>
          <a:xfrm>
            <a:off x="8501090" y="6305550"/>
            <a:ext cx="569758" cy="476250"/>
          </a:xfrm>
        </p:spPr>
        <p:txBody>
          <a:bodyPr/>
          <a:lstStyle/>
          <a:p>
            <a:fld id="{E4FE714E-5FBB-44BB-A2BB-5DB56F6D81F3}" type="slidenum">
              <a:rPr lang="fr-FR" smtClean="0">
                <a:solidFill>
                  <a:prstClr val="black"/>
                </a:solidFill>
              </a:rPr>
              <a:pPr/>
              <a:t>1</a:t>
            </a:fld>
            <a:endParaRPr lang="fr-FR">
              <a:solidFill>
                <a:prstClr val="black"/>
              </a:solidFill>
            </a:endParaRPr>
          </a:p>
        </p:txBody>
      </p:sp>
      <p:sp>
        <p:nvSpPr>
          <p:cNvPr id="8" name="Espace réservé du pied de page 7"/>
          <p:cNvSpPr>
            <a:spLocks noGrp="1"/>
          </p:cNvSpPr>
          <p:nvPr>
            <p:ph type="ftr" sz="quarter" idx="12"/>
          </p:nvPr>
        </p:nvSpPr>
        <p:spPr>
          <a:xfrm>
            <a:off x="3500430" y="6500834"/>
            <a:ext cx="4643470" cy="357166"/>
          </a:xfrm>
        </p:spPr>
        <p:txBody>
          <a:bodyPr/>
          <a:lstStyle/>
          <a:p>
            <a:r>
              <a:rPr lang="fr-FR" dirty="0" smtClean="0">
                <a:solidFill>
                  <a:prstClr val="black"/>
                </a:solidFill>
              </a:rPr>
              <a:t>Systèmes d‘exploitation 2 par :  A. ABBAS</a:t>
            </a:r>
            <a:endParaRPr lang="fr-FR" dirty="0">
              <a:solidFill>
                <a:prstClr val="black"/>
              </a:solidFill>
            </a:endParaRPr>
          </a:p>
        </p:txBody>
      </p:sp>
      <p:sp>
        <p:nvSpPr>
          <p:cNvPr id="9" name="Rectangle 8"/>
          <p:cNvSpPr/>
          <p:nvPr/>
        </p:nvSpPr>
        <p:spPr>
          <a:xfrm>
            <a:off x="1571604" y="1071546"/>
            <a:ext cx="6000792" cy="1477328"/>
          </a:xfrm>
          <a:prstGeom prst="rect">
            <a:avLst/>
          </a:prstGeom>
        </p:spPr>
        <p:txBody>
          <a:bodyPr wrap="square">
            <a:spAutoFit/>
          </a:bodyPr>
          <a:lstStyle/>
          <a:p>
            <a:pPr algn="ctr"/>
            <a:r>
              <a:rPr lang="fr-FR" b="1" dirty="0">
                <a:solidFill>
                  <a:prstClr val="black"/>
                </a:solidFill>
              </a:rPr>
              <a:t>Université de Bouira </a:t>
            </a:r>
          </a:p>
          <a:p>
            <a:pPr algn="ctr"/>
            <a:r>
              <a:rPr lang="fr-FR" b="1" dirty="0">
                <a:solidFill>
                  <a:prstClr val="black"/>
                </a:solidFill>
              </a:rPr>
              <a:t>Faculté des Sciences et des Sciences appliquées</a:t>
            </a:r>
          </a:p>
          <a:p>
            <a:pPr algn="ctr"/>
            <a:r>
              <a:rPr lang="fr-FR" b="1" dirty="0">
                <a:solidFill>
                  <a:prstClr val="black"/>
                </a:solidFill>
              </a:rPr>
              <a:t>Département d’Informatique </a:t>
            </a:r>
          </a:p>
          <a:p>
            <a:pPr algn="ctr"/>
            <a:r>
              <a:rPr lang="fr-FR" b="1" dirty="0" smtClean="0">
                <a:solidFill>
                  <a:prstClr val="black"/>
                </a:solidFill>
              </a:rPr>
              <a:t>Licence SI</a:t>
            </a:r>
          </a:p>
          <a:p>
            <a:pPr algn="ctr"/>
            <a:r>
              <a:rPr lang="fr-FR" dirty="0" smtClean="0">
                <a:solidFill>
                  <a:prstClr val="black"/>
                </a:solidFill>
              </a:rPr>
              <a:t>2023-2024</a:t>
            </a:r>
            <a:endParaRPr lang="fr-FR" dirty="0">
              <a:solidFill>
                <a:prstClr val="black"/>
              </a:solidFill>
            </a:endParaRPr>
          </a:p>
        </p:txBody>
      </p:sp>
    </p:spTree>
    <p:extLst>
      <p:ext uri="{BB962C8B-B14F-4D97-AF65-F5344CB8AC3E}">
        <p14:creationId xmlns:p14="http://schemas.microsoft.com/office/powerpoint/2010/main" xmlns="" val="37020869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Introduction aux S.E </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10</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8" name="Rectangle 7"/>
          <p:cNvSpPr/>
          <p:nvPr/>
        </p:nvSpPr>
        <p:spPr>
          <a:xfrm>
            <a:off x="785786" y="980728"/>
            <a:ext cx="3520516" cy="400110"/>
          </a:xfrm>
          <a:prstGeom prst="rect">
            <a:avLst/>
          </a:prstGeom>
        </p:spPr>
        <p:txBody>
          <a:bodyPr wrap="none">
            <a:spAutoFit/>
          </a:bodyPr>
          <a:lstStyle/>
          <a:p>
            <a:r>
              <a:rPr lang="fr-FR" sz="2000" b="1" dirty="0">
                <a:solidFill>
                  <a:srgbClr val="FF0000"/>
                </a:solidFill>
              </a:rPr>
              <a:t>Rôle du système d'exploitation</a:t>
            </a:r>
          </a:p>
        </p:txBody>
      </p:sp>
      <p:sp>
        <p:nvSpPr>
          <p:cNvPr id="9" name="Rectangle 8"/>
          <p:cNvSpPr/>
          <p:nvPr/>
        </p:nvSpPr>
        <p:spPr>
          <a:xfrm>
            <a:off x="857224" y="1357298"/>
            <a:ext cx="8501122" cy="3970318"/>
          </a:xfrm>
          <a:prstGeom prst="rect">
            <a:avLst/>
          </a:prstGeom>
        </p:spPr>
        <p:txBody>
          <a:bodyPr wrap="square">
            <a:spAutoFit/>
          </a:bodyPr>
          <a:lstStyle/>
          <a:p>
            <a:pPr>
              <a:lnSpc>
                <a:spcPct val="200000"/>
              </a:lnSpc>
              <a:buFont typeface="Arial" pitchFamily="34" charset="0"/>
              <a:buChar char="•"/>
            </a:pPr>
            <a:r>
              <a:rPr lang="fr-FR" b="1" dirty="0">
                <a:solidFill>
                  <a:prstClr val="black"/>
                </a:solidFill>
              </a:rPr>
              <a:t>Gestion des processeurs:  </a:t>
            </a:r>
            <a:r>
              <a:rPr lang="fr-FR" dirty="0">
                <a:solidFill>
                  <a:prstClr val="black"/>
                </a:solidFill>
              </a:rPr>
              <a:t>Gérer l'allocation des processeurs entre les différents programmes grâce à un algorithme d'ordonnancement. </a:t>
            </a:r>
          </a:p>
          <a:p>
            <a:pPr>
              <a:lnSpc>
                <a:spcPct val="200000"/>
              </a:lnSpc>
              <a:buFont typeface="Arial" pitchFamily="34" charset="0"/>
              <a:buChar char="•"/>
            </a:pPr>
            <a:r>
              <a:rPr lang="fr-FR" b="1" dirty="0">
                <a:solidFill>
                  <a:srgbClr val="FF0000"/>
                </a:solidFill>
              </a:rPr>
              <a:t>Gestion des processus </a:t>
            </a:r>
            <a:r>
              <a:rPr lang="fr-FR" dirty="0">
                <a:solidFill>
                  <a:srgbClr val="FF0000"/>
                </a:solidFill>
              </a:rPr>
              <a:t>(programmes en cours d'exécution)  :  Gérer l’exécution des processus en leur affectant les ressources nécessaires à leur bon fonctionnement. </a:t>
            </a:r>
          </a:p>
          <a:p>
            <a:pPr>
              <a:lnSpc>
                <a:spcPct val="200000"/>
              </a:lnSpc>
              <a:buFont typeface="Arial" pitchFamily="34" charset="0"/>
              <a:buChar char="•"/>
            </a:pPr>
            <a:r>
              <a:rPr lang="fr-FR" b="1" dirty="0">
                <a:solidFill>
                  <a:prstClr val="black"/>
                </a:solidFill>
              </a:rPr>
              <a:t>Gestion des mémoires: </a:t>
            </a:r>
            <a:r>
              <a:rPr lang="fr-FR" dirty="0">
                <a:solidFill>
                  <a:prstClr val="black"/>
                </a:solidFill>
              </a:rPr>
              <a:t>Gérer l'espace mémoire alloué à chaque processus. </a:t>
            </a:r>
          </a:p>
          <a:p>
            <a:pPr>
              <a:lnSpc>
                <a:spcPct val="200000"/>
              </a:lnSpc>
              <a:buFont typeface="Arial" pitchFamily="34" charset="0"/>
              <a:buChar char="•"/>
            </a:pPr>
            <a:r>
              <a:rPr lang="fr-FR" b="1" dirty="0">
                <a:solidFill>
                  <a:prstClr val="black"/>
                </a:solidFill>
              </a:rPr>
              <a:t>Gestion des fichiers:  </a:t>
            </a:r>
            <a:r>
              <a:rPr lang="fr-FR" dirty="0">
                <a:solidFill>
                  <a:prstClr val="black"/>
                </a:solidFill>
              </a:rPr>
              <a:t>Gère l’organisation du disque dur et du système de fichiers</a:t>
            </a:r>
          </a:p>
          <a:p>
            <a:pPr>
              <a:lnSpc>
                <a:spcPct val="200000"/>
              </a:lnSpc>
              <a:buFont typeface="Arial" pitchFamily="34" charset="0"/>
              <a:buChar char="•"/>
            </a:pPr>
            <a:r>
              <a:rPr lang="fr-FR" dirty="0">
                <a:solidFill>
                  <a:prstClr val="black"/>
                </a:solidFill>
              </a:rPr>
              <a:t>Donne l’illusion du </a:t>
            </a:r>
            <a:r>
              <a:rPr lang="fr-FR" b="1" dirty="0">
                <a:solidFill>
                  <a:prstClr val="black"/>
                </a:solidFill>
              </a:rPr>
              <a:t>multitâche.</a:t>
            </a:r>
            <a:endParaRPr lang="fr-FR" dirty="0">
              <a:solidFill>
                <a:prstClr val="black"/>
              </a:solidFill>
            </a:endParaRPr>
          </a:p>
        </p:txBody>
      </p:sp>
    </p:spTree>
    <p:extLst>
      <p:ext uri="{BB962C8B-B14F-4D97-AF65-F5344CB8AC3E}">
        <p14:creationId xmlns:p14="http://schemas.microsoft.com/office/powerpoint/2010/main" xmlns="" val="1287371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Concepts du processus</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11</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14" name="Rectangle 13"/>
          <p:cNvSpPr/>
          <p:nvPr/>
        </p:nvSpPr>
        <p:spPr>
          <a:xfrm>
            <a:off x="785786" y="908720"/>
            <a:ext cx="1279517" cy="400110"/>
          </a:xfrm>
          <a:prstGeom prst="rect">
            <a:avLst/>
          </a:prstGeom>
        </p:spPr>
        <p:txBody>
          <a:bodyPr wrap="none">
            <a:spAutoFit/>
          </a:bodyPr>
          <a:lstStyle/>
          <a:p>
            <a:r>
              <a:rPr lang="fr-FR" sz="2000" b="1" dirty="0">
                <a:solidFill>
                  <a:srgbClr val="FF0000"/>
                </a:solidFill>
              </a:rPr>
              <a:t>Définition</a:t>
            </a:r>
          </a:p>
        </p:txBody>
      </p:sp>
      <p:sp>
        <p:nvSpPr>
          <p:cNvPr id="15" name="Rectangle 14"/>
          <p:cNvSpPr/>
          <p:nvPr/>
        </p:nvSpPr>
        <p:spPr>
          <a:xfrm>
            <a:off x="1000100" y="1357298"/>
            <a:ext cx="7892380" cy="646331"/>
          </a:xfrm>
          <a:prstGeom prst="rect">
            <a:avLst/>
          </a:prstGeom>
        </p:spPr>
        <p:txBody>
          <a:bodyPr wrap="square">
            <a:spAutoFit/>
          </a:bodyPr>
          <a:lstStyle/>
          <a:p>
            <a:pPr>
              <a:buFontTx/>
              <a:buBlip>
                <a:blip r:embed="rId2"/>
              </a:buBlip>
            </a:pPr>
            <a:r>
              <a:rPr lang="fr-FR" dirty="0">
                <a:solidFill>
                  <a:prstClr val="black"/>
                </a:solidFill>
              </a:rPr>
              <a:t> Un processus est l’entité dynamique représentant l’exécution d’un programme sur un </a:t>
            </a:r>
            <a:r>
              <a:rPr lang="fr-FR" dirty="0" smtClean="0">
                <a:solidFill>
                  <a:prstClr val="black"/>
                </a:solidFill>
              </a:rPr>
              <a:t>processeur</a:t>
            </a:r>
            <a:endParaRPr lang="fr-FR" dirty="0">
              <a:solidFill>
                <a:prstClr val="black"/>
              </a:solidFill>
            </a:endParaRPr>
          </a:p>
        </p:txBody>
      </p:sp>
      <p:sp>
        <p:nvSpPr>
          <p:cNvPr id="16" name="Rectangle 15"/>
          <p:cNvSpPr/>
          <p:nvPr/>
        </p:nvSpPr>
        <p:spPr>
          <a:xfrm>
            <a:off x="1043608" y="2132856"/>
            <a:ext cx="7500990" cy="873572"/>
          </a:xfrm>
          <a:prstGeom prst="rect">
            <a:avLst/>
          </a:prstGeom>
        </p:spPr>
        <p:txBody>
          <a:bodyPr wrap="square">
            <a:spAutoFit/>
          </a:bodyPr>
          <a:lstStyle/>
          <a:p>
            <a:pPr>
              <a:lnSpc>
                <a:spcPct val="150000"/>
              </a:lnSpc>
              <a:buFontTx/>
              <a:buBlip>
                <a:blip r:embed="rId2"/>
              </a:buBlip>
            </a:pPr>
            <a:r>
              <a:rPr lang="fr-FR" dirty="0">
                <a:solidFill>
                  <a:prstClr val="black"/>
                </a:solidFill>
              </a:rPr>
              <a:t>Un processus est l'activité résultant de l'exécution d'un programme séquentiel, avec ses données, par un processeur.</a:t>
            </a:r>
          </a:p>
        </p:txBody>
      </p:sp>
      <p:sp>
        <p:nvSpPr>
          <p:cNvPr id="17" name="Rectangle 16"/>
          <p:cNvSpPr/>
          <p:nvPr/>
        </p:nvSpPr>
        <p:spPr>
          <a:xfrm>
            <a:off x="827584" y="3645024"/>
            <a:ext cx="8072462" cy="2862322"/>
          </a:xfrm>
          <a:prstGeom prst="rect">
            <a:avLst/>
          </a:prstGeom>
        </p:spPr>
        <p:txBody>
          <a:bodyPr wrap="square">
            <a:spAutoFit/>
          </a:bodyPr>
          <a:lstStyle/>
          <a:p>
            <a:pPr marL="342900" indent="-342900">
              <a:buFont typeface="+mj-lt"/>
              <a:buAutoNum type="arabicPeriod"/>
            </a:pPr>
            <a:r>
              <a:rPr lang="fr-FR" dirty="0">
                <a:solidFill>
                  <a:prstClr val="black"/>
                </a:solidFill>
              </a:rPr>
              <a:t>Un numéro d’identification unique (PID);</a:t>
            </a:r>
          </a:p>
          <a:p>
            <a:pPr marL="342900" indent="-342900">
              <a:buFont typeface="+mj-lt"/>
              <a:buAutoNum type="arabicPeriod"/>
            </a:pPr>
            <a:r>
              <a:rPr lang="fr-FR" dirty="0">
                <a:solidFill>
                  <a:prstClr val="black"/>
                </a:solidFill>
              </a:rPr>
              <a:t>Un espace d’adressage (code, données, piles d’exécution);</a:t>
            </a:r>
          </a:p>
          <a:p>
            <a:pPr marL="342900" indent="-342900">
              <a:buFont typeface="+mj-lt"/>
              <a:buAutoNum type="arabicPeriod"/>
            </a:pPr>
            <a:r>
              <a:rPr lang="fr-FR" dirty="0">
                <a:solidFill>
                  <a:prstClr val="black"/>
                </a:solidFill>
              </a:rPr>
              <a:t>Un état principal (prêt, en cours d’exécution (élu), bloqué, …);</a:t>
            </a:r>
          </a:p>
          <a:p>
            <a:pPr marL="342900" indent="-342900">
              <a:buFont typeface="+mj-lt"/>
              <a:buAutoNum type="arabicPeriod"/>
            </a:pPr>
            <a:r>
              <a:rPr lang="fr-FR" dirty="0">
                <a:solidFill>
                  <a:prstClr val="black"/>
                </a:solidFill>
              </a:rPr>
              <a:t>Les valeurs des registres lors de la dernière suspension (CO, sommet de Pile...);</a:t>
            </a:r>
          </a:p>
          <a:p>
            <a:pPr marL="342900" indent="-342900">
              <a:buFont typeface="+mj-lt"/>
              <a:buAutoNum type="arabicPeriod"/>
            </a:pPr>
            <a:r>
              <a:rPr lang="fr-FR" dirty="0">
                <a:solidFill>
                  <a:prstClr val="black"/>
                </a:solidFill>
              </a:rPr>
              <a:t>Une priorité;</a:t>
            </a:r>
          </a:p>
          <a:p>
            <a:pPr marL="342900" indent="-342900">
              <a:buFont typeface="+mj-lt"/>
              <a:buAutoNum type="arabicPeriod"/>
            </a:pPr>
            <a:r>
              <a:rPr lang="fr-FR" dirty="0">
                <a:solidFill>
                  <a:prstClr val="black"/>
                </a:solidFill>
              </a:rPr>
              <a:t>Les ressources allouées (fichiers ouverts, mémoires, périphériques …);</a:t>
            </a:r>
          </a:p>
          <a:p>
            <a:pPr marL="342900" indent="-342900">
              <a:buFont typeface="+mj-lt"/>
              <a:buAutoNum type="arabicPeriod"/>
            </a:pPr>
            <a:r>
              <a:rPr lang="fr-FR" dirty="0">
                <a:solidFill>
                  <a:prstClr val="black"/>
                </a:solidFill>
              </a:rPr>
              <a:t>Les signaux à capter, à masquer, à ignorer, en attente et les actions associées;</a:t>
            </a:r>
          </a:p>
          <a:p>
            <a:pPr marL="342900" indent="-342900">
              <a:buFont typeface="+mj-lt"/>
              <a:buAutoNum type="arabicPeriod"/>
            </a:pPr>
            <a:r>
              <a:rPr lang="fr-FR" dirty="0">
                <a:solidFill>
                  <a:prstClr val="black"/>
                </a:solidFill>
              </a:rPr>
              <a:t>Autres informations indiquant le processus père, les processus fils, le groupe, les variables d’environnement, les statistiques et les limites d’utilisation des ressources....</a:t>
            </a:r>
          </a:p>
        </p:txBody>
      </p:sp>
      <p:sp>
        <p:nvSpPr>
          <p:cNvPr id="9" name="Rectangle 8"/>
          <p:cNvSpPr/>
          <p:nvPr/>
        </p:nvSpPr>
        <p:spPr>
          <a:xfrm>
            <a:off x="827584" y="3140968"/>
            <a:ext cx="3424977" cy="369332"/>
          </a:xfrm>
          <a:prstGeom prst="rect">
            <a:avLst/>
          </a:prstGeom>
        </p:spPr>
        <p:txBody>
          <a:bodyPr wrap="none">
            <a:spAutoFit/>
          </a:bodyPr>
          <a:lstStyle/>
          <a:p>
            <a:r>
              <a:rPr lang="fr-FR" b="1" dirty="0">
                <a:solidFill>
                  <a:srgbClr val="FF0000"/>
                </a:solidFill>
              </a:rPr>
              <a:t>Un processus est caractérisé par:</a:t>
            </a:r>
          </a:p>
        </p:txBody>
      </p:sp>
    </p:spTree>
    <p:extLst>
      <p:ext uri="{BB962C8B-B14F-4D97-AF65-F5344CB8AC3E}">
        <p14:creationId xmlns:p14="http://schemas.microsoft.com/office/powerpoint/2010/main" xmlns="" val="3015981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Concepts du processus</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12</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9" name="Rectangle 8"/>
          <p:cNvSpPr/>
          <p:nvPr/>
        </p:nvSpPr>
        <p:spPr>
          <a:xfrm>
            <a:off x="857224" y="1000108"/>
            <a:ext cx="2206694" cy="369332"/>
          </a:xfrm>
          <a:prstGeom prst="rect">
            <a:avLst/>
          </a:prstGeom>
        </p:spPr>
        <p:txBody>
          <a:bodyPr wrap="none">
            <a:spAutoFit/>
          </a:bodyPr>
          <a:lstStyle/>
          <a:p>
            <a:r>
              <a:rPr lang="fr-FR" b="1" dirty="0">
                <a:solidFill>
                  <a:srgbClr val="FF0000"/>
                </a:solidFill>
              </a:rPr>
              <a:t>États d'un processus</a:t>
            </a:r>
          </a:p>
        </p:txBody>
      </p:sp>
      <p:sp>
        <p:nvSpPr>
          <p:cNvPr id="10" name="Rectangle 9"/>
          <p:cNvSpPr/>
          <p:nvPr/>
        </p:nvSpPr>
        <p:spPr>
          <a:xfrm>
            <a:off x="1000068" y="1357298"/>
            <a:ext cx="7929650" cy="2169825"/>
          </a:xfrm>
          <a:prstGeom prst="rect">
            <a:avLst/>
          </a:prstGeom>
        </p:spPr>
        <p:txBody>
          <a:bodyPr wrap="square">
            <a:spAutoFit/>
          </a:bodyPr>
          <a:lstStyle/>
          <a:p>
            <a:pPr algn="just">
              <a:lnSpc>
                <a:spcPct val="150000"/>
              </a:lnSpc>
            </a:pPr>
            <a:r>
              <a:rPr lang="fr-FR" dirty="0">
                <a:solidFill>
                  <a:prstClr val="black"/>
                </a:solidFill>
              </a:rPr>
              <a:t>Plusieurs processus peuvent se trouver simultanément en cours d'exécution (multiprogrammation et temps partagé), si un système informatique ne comporte qu'un seul processeur, alors, à un instant donné, un seul processus aura accès à ce processeur. En conséquence, un programme en exécution peut avoir plusieurs états.  Ces états peuvent être résumés comme suit : </a:t>
            </a:r>
          </a:p>
        </p:txBody>
      </p:sp>
      <p:pic>
        <p:nvPicPr>
          <p:cNvPr id="1027" name="Picture 3"/>
          <p:cNvPicPr>
            <a:picLocks noChangeAspect="1" noChangeArrowheads="1"/>
          </p:cNvPicPr>
          <p:nvPr/>
        </p:nvPicPr>
        <p:blipFill>
          <a:blip r:embed="rId2" cstate="print"/>
          <a:srcRect/>
          <a:stretch>
            <a:fillRect/>
          </a:stretch>
        </p:blipFill>
        <p:spPr bwMode="auto">
          <a:xfrm>
            <a:off x="1071538" y="3571876"/>
            <a:ext cx="7715304" cy="2857520"/>
          </a:xfrm>
          <a:prstGeom prst="rect">
            <a:avLst/>
          </a:prstGeom>
          <a:noFill/>
          <a:ln w="9525">
            <a:noFill/>
            <a:miter lim="800000"/>
            <a:headEnd/>
            <a:tailEnd/>
          </a:ln>
          <a:effectLst/>
        </p:spPr>
      </p:pic>
    </p:spTree>
    <p:extLst>
      <p:ext uri="{BB962C8B-B14F-4D97-AF65-F5344CB8AC3E}">
        <p14:creationId xmlns:p14="http://schemas.microsoft.com/office/powerpoint/2010/main" xmlns="" val="1557815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Concepts du processus</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13</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9" name="Rectangle 8"/>
          <p:cNvSpPr/>
          <p:nvPr/>
        </p:nvSpPr>
        <p:spPr>
          <a:xfrm>
            <a:off x="857224" y="1000108"/>
            <a:ext cx="2365391" cy="369332"/>
          </a:xfrm>
          <a:prstGeom prst="rect">
            <a:avLst/>
          </a:prstGeom>
        </p:spPr>
        <p:txBody>
          <a:bodyPr wrap="none">
            <a:spAutoFit/>
          </a:bodyPr>
          <a:lstStyle/>
          <a:p>
            <a:r>
              <a:rPr lang="fr-FR" b="1" dirty="0">
                <a:solidFill>
                  <a:srgbClr val="FF0000"/>
                </a:solidFill>
              </a:rPr>
              <a:t>États d'un processus</a:t>
            </a:r>
          </a:p>
        </p:txBody>
      </p:sp>
      <p:sp>
        <p:nvSpPr>
          <p:cNvPr id="8" name="Rectangle 7"/>
          <p:cNvSpPr/>
          <p:nvPr/>
        </p:nvSpPr>
        <p:spPr>
          <a:xfrm>
            <a:off x="928662" y="1428736"/>
            <a:ext cx="7715304" cy="3970318"/>
          </a:xfrm>
          <a:prstGeom prst="rect">
            <a:avLst/>
          </a:prstGeom>
        </p:spPr>
        <p:txBody>
          <a:bodyPr wrap="square">
            <a:spAutoFit/>
          </a:bodyPr>
          <a:lstStyle/>
          <a:p>
            <a:pPr algn="just">
              <a:lnSpc>
                <a:spcPct val="200000"/>
              </a:lnSpc>
            </a:pPr>
            <a:r>
              <a:rPr lang="fr-FR" b="1" dirty="0">
                <a:solidFill>
                  <a:prstClr val="black"/>
                </a:solidFill>
              </a:rPr>
              <a:t>Nouveau</a:t>
            </a:r>
            <a:r>
              <a:rPr lang="fr-FR" dirty="0">
                <a:solidFill>
                  <a:prstClr val="black"/>
                </a:solidFill>
              </a:rPr>
              <a:t> :  création d'un processus dans le système</a:t>
            </a:r>
          </a:p>
          <a:p>
            <a:pPr algn="just">
              <a:lnSpc>
                <a:spcPct val="200000"/>
              </a:lnSpc>
            </a:pPr>
            <a:r>
              <a:rPr lang="fr-FR" b="1" dirty="0">
                <a:solidFill>
                  <a:prstClr val="black"/>
                </a:solidFill>
              </a:rPr>
              <a:t>Prêt</a:t>
            </a:r>
            <a:r>
              <a:rPr lang="fr-FR" dirty="0">
                <a:solidFill>
                  <a:prstClr val="black"/>
                </a:solidFill>
              </a:rPr>
              <a:t> :  le processus est placé dans la file d’attente des processus prêts, en attente d’affectation du processeur. </a:t>
            </a:r>
          </a:p>
          <a:p>
            <a:pPr algn="just">
              <a:lnSpc>
                <a:spcPct val="200000"/>
              </a:lnSpc>
            </a:pPr>
            <a:r>
              <a:rPr lang="fr-FR" b="1" dirty="0">
                <a:solidFill>
                  <a:prstClr val="black"/>
                </a:solidFill>
              </a:rPr>
              <a:t>En exécution  : </a:t>
            </a:r>
            <a:r>
              <a:rPr lang="fr-FR" dirty="0">
                <a:solidFill>
                  <a:prstClr val="black"/>
                </a:solidFill>
              </a:rPr>
              <a:t> Le processus  est en cours d'exécution.</a:t>
            </a:r>
          </a:p>
          <a:p>
            <a:pPr algn="just">
              <a:lnSpc>
                <a:spcPct val="200000"/>
              </a:lnSpc>
            </a:pPr>
            <a:r>
              <a:rPr lang="fr-FR" b="1" dirty="0">
                <a:solidFill>
                  <a:prstClr val="black"/>
                </a:solidFill>
              </a:rPr>
              <a:t>Bloqué</a:t>
            </a:r>
            <a:r>
              <a:rPr lang="fr-FR" dirty="0">
                <a:solidFill>
                  <a:prstClr val="black"/>
                </a:solidFill>
              </a:rPr>
              <a:t> :  Le processus attend qu’un événement se produise, comme l’achèvement d’une opération d’E/S ou la réception d’un signal. </a:t>
            </a:r>
          </a:p>
          <a:p>
            <a:pPr algn="just">
              <a:lnSpc>
                <a:spcPct val="200000"/>
              </a:lnSpc>
            </a:pPr>
            <a:r>
              <a:rPr lang="fr-FR" b="1" dirty="0">
                <a:solidFill>
                  <a:prstClr val="black"/>
                </a:solidFill>
              </a:rPr>
              <a:t>Fin</a:t>
            </a:r>
            <a:r>
              <a:rPr lang="fr-FR" dirty="0">
                <a:solidFill>
                  <a:prstClr val="black"/>
                </a:solidFill>
              </a:rPr>
              <a:t>: terminaison de l'exécution</a:t>
            </a:r>
          </a:p>
        </p:txBody>
      </p:sp>
    </p:spTree>
    <p:extLst>
      <p:ext uri="{BB962C8B-B14F-4D97-AF65-F5344CB8AC3E}">
        <p14:creationId xmlns:p14="http://schemas.microsoft.com/office/powerpoint/2010/main" xmlns="" val="1438652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Concepts du processus</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14</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9" name="Rectangle 8"/>
          <p:cNvSpPr/>
          <p:nvPr/>
        </p:nvSpPr>
        <p:spPr>
          <a:xfrm>
            <a:off x="714348" y="1000108"/>
            <a:ext cx="4912563" cy="369332"/>
          </a:xfrm>
          <a:prstGeom prst="rect">
            <a:avLst/>
          </a:prstGeom>
        </p:spPr>
        <p:txBody>
          <a:bodyPr wrap="none">
            <a:spAutoFit/>
          </a:bodyPr>
          <a:lstStyle/>
          <a:p>
            <a:r>
              <a:rPr lang="fr-FR" b="1" dirty="0">
                <a:solidFill>
                  <a:srgbClr val="FF0000"/>
                </a:solidFill>
              </a:rPr>
              <a:t>Le bloc de contrôle et le contexte d'un processus</a:t>
            </a:r>
          </a:p>
        </p:txBody>
      </p:sp>
      <p:sp>
        <p:nvSpPr>
          <p:cNvPr id="7" name="Rectangle 6"/>
          <p:cNvSpPr/>
          <p:nvPr/>
        </p:nvSpPr>
        <p:spPr>
          <a:xfrm>
            <a:off x="785786" y="1500174"/>
            <a:ext cx="7929618" cy="1015663"/>
          </a:xfrm>
          <a:prstGeom prst="rect">
            <a:avLst/>
          </a:prstGeom>
        </p:spPr>
        <p:txBody>
          <a:bodyPr wrap="square">
            <a:spAutoFit/>
          </a:bodyPr>
          <a:lstStyle/>
          <a:p>
            <a:pPr algn="just"/>
            <a:r>
              <a:rPr lang="fr-FR" sz="2000" dirty="0">
                <a:solidFill>
                  <a:prstClr val="black"/>
                </a:solidFill>
              </a:rPr>
              <a:t>Pour suivre </a:t>
            </a:r>
            <a:r>
              <a:rPr lang="fr-FR" sz="2000" dirty="0" smtClean="0">
                <a:solidFill>
                  <a:prstClr val="black"/>
                </a:solidFill>
              </a:rPr>
              <a:t>l’évolution des processus, </a:t>
            </a:r>
            <a:r>
              <a:rPr lang="fr-FR" sz="2000" dirty="0">
                <a:solidFill>
                  <a:prstClr val="black"/>
                </a:solidFill>
              </a:rPr>
              <a:t>le SE </a:t>
            </a:r>
            <a:r>
              <a:rPr lang="fr-FR" sz="2000" dirty="0" smtClean="0">
                <a:solidFill>
                  <a:prstClr val="black"/>
                </a:solidFill>
              </a:rPr>
              <a:t>utilise </a:t>
            </a:r>
            <a:r>
              <a:rPr lang="fr-FR" sz="2000" dirty="0">
                <a:solidFill>
                  <a:prstClr val="black"/>
                </a:solidFill>
              </a:rPr>
              <a:t>une structure de données </a:t>
            </a:r>
            <a:r>
              <a:rPr lang="fr-FR" sz="2000" dirty="0" smtClean="0">
                <a:solidFill>
                  <a:prstClr val="black"/>
                </a:solidFill>
              </a:rPr>
              <a:t>(table) appelée </a:t>
            </a:r>
            <a:r>
              <a:rPr lang="fr-FR" sz="2000" dirty="0">
                <a:solidFill>
                  <a:srgbClr val="FF0000"/>
                </a:solidFill>
              </a:rPr>
              <a:t>bloc de contrôle de processus </a:t>
            </a:r>
            <a:r>
              <a:rPr lang="fr-FR" sz="2000" dirty="0">
                <a:solidFill>
                  <a:prstClr val="black"/>
                </a:solidFill>
              </a:rPr>
              <a:t>(PCB : </a:t>
            </a:r>
            <a:r>
              <a:rPr lang="fr-FR" sz="2000" dirty="0" err="1">
                <a:solidFill>
                  <a:prstClr val="black"/>
                </a:solidFill>
              </a:rPr>
              <a:t>Process</a:t>
            </a:r>
            <a:r>
              <a:rPr lang="fr-FR" sz="2000" dirty="0">
                <a:solidFill>
                  <a:prstClr val="black"/>
                </a:solidFill>
              </a:rPr>
              <a:t> Control Bloc) et dont le rôle est de reconstituer le contexte du processus. </a:t>
            </a:r>
          </a:p>
        </p:txBody>
      </p:sp>
      <p:sp>
        <p:nvSpPr>
          <p:cNvPr id="10" name="Rectangle 9"/>
          <p:cNvSpPr/>
          <p:nvPr/>
        </p:nvSpPr>
        <p:spPr>
          <a:xfrm>
            <a:off x="714348" y="2643182"/>
            <a:ext cx="8001056" cy="707886"/>
          </a:xfrm>
          <a:prstGeom prst="rect">
            <a:avLst/>
          </a:prstGeom>
        </p:spPr>
        <p:txBody>
          <a:bodyPr wrap="square">
            <a:spAutoFit/>
          </a:bodyPr>
          <a:lstStyle/>
          <a:p>
            <a:r>
              <a:rPr lang="fr-FR" sz="2000" dirty="0">
                <a:solidFill>
                  <a:prstClr val="black"/>
                </a:solidFill>
              </a:rPr>
              <a:t>Le contexte d'un processus est l'ensemble des informations dynamiques qui représente l‘état </a:t>
            </a:r>
            <a:r>
              <a:rPr lang="fr-FR" sz="2000" dirty="0" smtClean="0">
                <a:solidFill>
                  <a:prstClr val="black"/>
                </a:solidFill>
              </a:rPr>
              <a:t>d‘exécution </a:t>
            </a:r>
            <a:r>
              <a:rPr lang="fr-FR" sz="2000" dirty="0">
                <a:solidFill>
                  <a:prstClr val="black"/>
                </a:solidFill>
              </a:rPr>
              <a:t>d'un processus</a:t>
            </a:r>
          </a:p>
        </p:txBody>
      </p:sp>
      <p:sp>
        <p:nvSpPr>
          <p:cNvPr id="12" name="Rectangle 11"/>
          <p:cNvSpPr/>
          <p:nvPr/>
        </p:nvSpPr>
        <p:spPr>
          <a:xfrm>
            <a:off x="571472" y="3571876"/>
            <a:ext cx="8572528" cy="3170099"/>
          </a:xfrm>
          <a:prstGeom prst="rect">
            <a:avLst/>
          </a:prstGeom>
        </p:spPr>
        <p:txBody>
          <a:bodyPr wrap="square">
            <a:spAutoFit/>
          </a:bodyPr>
          <a:lstStyle/>
          <a:p>
            <a:r>
              <a:rPr lang="fr-FR" sz="2000" dirty="0" smtClean="0"/>
              <a:t>Chaque entrée de la table PCB comporte des informations sur :</a:t>
            </a:r>
          </a:p>
          <a:p>
            <a:r>
              <a:rPr lang="fr-FR" sz="2000" dirty="0" smtClean="0"/>
              <a:t>– Le </a:t>
            </a:r>
            <a:r>
              <a:rPr lang="fr-FR" sz="2000" dirty="0" err="1" smtClean="0"/>
              <a:t>pid</a:t>
            </a:r>
            <a:r>
              <a:rPr lang="fr-FR" sz="2000" dirty="0" smtClean="0"/>
              <a:t> du processus.</a:t>
            </a:r>
          </a:p>
          <a:p>
            <a:r>
              <a:rPr lang="fr-FR" sz="2000" dirty="0" smtClean="0"/>
              <a:t>– L’état du processus.</a:t>
            </a:r>
          </a:p>
          <a:p>
            <a:r>
              <a:rPr lang="fr-FR" sz="2000" dirty="0" smtClean="0"/>
              <a:t>– Son compteur ordinal (adresse de la prochaine instruction devant être exécutée par ce processus).</a:t>
            </a:r>
          </a:p>
          <a:p>
            <a:r>
              <a:rPr lang="fr-FR" sz="2000" dirty="0" smtClean="0"/>
              <a:t>– Son allocation mémoire.</a:t>
            </a:r>
          </a:p>
          <a:p>
            <a:r>
              <a:rPr lang="fr-FR" sz="2000" dirty="0" smtClean="0"/>
              <a:t>– Les fichiers ouverts.</a:t>
            </a:r>
          </a:p>
          <a:p>
            <a:r>
              <a:rPr lang="fr-FR" sz="2000" dirty="0" smtClean="0"/>
              <a:t>– Les valeurs contenues dans les registres du processeur.</a:t>
            </a:r>
          </a:p>
          <a:p>
            <a:r>
              <a:rPr lang="fr-FR" sz="2000" dirty="0" smtClean="0"/>
              <a:t>– Tout ce qui doit être sauvegardé lorsque l’exécution d’un processus est suspendue.</a:t>
            </a:r>
            <a:endParaRPr lang="fr-FR" sz="2000" dirty="0"/>
          </a:p>
        </p:txBody>
      </p:sp>
    </p:spTree>
    <p:extLst>
      <p:ext uri="{BB962C8B-B14F-4D97-AF65-F5344CB8AC3E}">
        <p14:creationId xmlns:p14="http://schemas.microsoft.com/office/powerpoint/2010/main" xmlns="" val="2877127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Changement de contexte de processus</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15</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9" name="Rectangle 8"/>
          <p:cNvSpPr/>
          <p:nvPr/>
        </p:nvSpPr>
        <p:spPr>
          <a:xfrm>
            <a:off x="714348" y="1000108"/>
            <a:ext cx="4912563" cy="369332"/>
          </a:xfrm>
          <a:prstGeom prst="rect">
            <a:avLst/>
          </a:prstGeom>
        </p:spPr>
        <p:txBody>
          <a:bodyPr wrap="none">
            <a:spAutoFit/>
          </a:bodyPr>
          <a:lstStyle/>
          <a:p>
            <a:r>
              <a:rPr lang="fr-FR" b="1" dirty="0">
                <a:solidFill>
                  <a:srgbClr val="FF0000"/>
                </a:solidFill>
              </a:rPr>
              <a:t>Le bloc de contrôle et le contexte d'un processus</a:t>
            </a:r>
          </a:p>
        </p:txBody>
      </p:sp>
      <p:pic>
        <p:nvPicPr>
          <p:cNvPr id="1026" name="Picture 2"/>
          <p:cNvPicPr>
            <a:picLocks noChangeAspect="1" noChangeArrowheads="1"/>
          </p:cNvPicPr>
          <p:nvPr/>
        </p:nvPicPr>
        <p:blipFill>
          <a:blip r:embed="rId2"/>
          <a:srcRect/>
          <a:stretch>
            <a:fillRect/>
          </a:stretch>
        </p:blipFill>
        <p:spPr bwMode="auto">
          <a:xfrm>
            <a:off x="1071538" y="1919288"/>
            <a:ext cx="7215238" cy="3938604"/>
          </a:xfrm>
          <a:prstGeom prst="rect">
            <a:avLst/>
          </a:prstGeom>
          <a:noFill/>
          <a:ln w="9525">
            <a:noFill/>
            <a:miter lim="800000"/>
            <a:headEnd/>
            <a:tailEnd/>
          </a:ln>
          <a:effectLst/>
        </p:spPr>
      </p:pic>
    </p:spTree>
    <p:extLst>
      <p:ext uri="{BB962C8B-B14F-4D97-AF65-F5344CB8AC3E}">
        <p14:creationId xmlns:p14="http://schemas.microsoft.com/office/powerpoint/2010/main" xmlns="" val="2877127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5786" y="131762"/>
            <a:ext cx="7929618" cy="654032"/>
          </a:xfrm>
        </p:spPr>
        <p:txBody>
          <a:bodyPr/>
          <a:lstStyle/>
          <a:p>
            <a:r>
              <a:rPr lang="fr-FR" b="1" dirty="0" smtClean="0"/>
              <a:t>La création de processus</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16</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7" name="Rectangle 6"/>
          <p:cNvSpPr/>
          <p:nvPr/>
        </p:nvSpPr>
        <p:spPr>
          <a:xfrm>
            <a:off x="714348" y="928670"/>
            <a:ext cx="8286776" cy="923330"/>
          </a:xfrm>
          <a:prstGeom prst="rect">
            <a:avLst/>
          </a:prstGeom>
        </p:spPr>
        <p:txBody>
          <a:bodyPr wrap="square">
            <a:spAutoFit/>
          </a:bodyPr>
          <a:lstStyle/>
          <a:p>
            <a:pPr>
              <a:lnSpc>
                <a:spcPct val="150000"/>
              </a:lnSpc>
            </a:pPr>
            <a:r>
              <a:rPr lang="fr-FR" dirty="0">
                <a:solidFill>
                  <a:prstClr val="black"/>
                </a:solidFill>
              </a:rPr>
              <a:t>L'appel système </a:t>
            </a:r>
            <a:r>
              <a:rPr lang="fr-FR" b="1" i="1" dirty="0" err="1">
                <a:solidFill>
                  <a:prstClr val="black"/>
                </a:solidFill>
              </a:rPr>
              <a:t>fork</a:t>
            </a:r>
            <a:r>
              <a:rPr lang="fr-FR" b="1" i="1" dirty="0">
                <a:solidFill>
                  <a:prstClr val="black"/>
                </a:solidFill>
              </a:rPr>
              <a:t>() </a:t>
            </a:r>
            <a:r>
              <a:rPr lang="fr-FR" dirty="0">
                <a:solidFill>
                  <a:prstClr val="black"/>
                </a:solidFill>
              </a:rPr>
              <a:t>est une façon qui permet de créer des processus aussi appelés </a:t>
            </a:r>
            <a:r>
              <a:rPr lang="fr-FR" b="1" dirty="0">
                <a:solidFill>
                  <a:prstClr val="black"/>
                </a:solidFill>
              </a:rPr>
              <a:t>processus lourds</a:t>
            </a:r>
            <a:r>
              <a:rPr lang="fr-FR" dirty="0">
                <a:solidFill>
                  <a:prstClr val="black"/>
                </a:solidFill>
              </a:rPr>
              <a:t>.</a:t>
            </a:r>
          </a:p>
        </p:txBody>
      </p:sp>
      <p:pic>
        <p:nvPicPr>
          <p:cNvPr id="1027" name="Picture 3"/>
          <p:cNvPicPr>
            <a:picLocks noChangeAspect="1" noChangeArrowheads="1"/>
          </p:cNvPicPr>
          <p:nvPr/>
        </p:nvPicPr>
        <p:blipFill>
          <a:blip r:embed="rId2" cstate="print"/>
          <a:srcRect/>
          <a:stretch>
            <a:fillRect/>
          </a:stretch>
        </p:blipFill>
        <p:spPr bwMode="auto">
          <a:xfrm>
            <a:off x="1785918" y="4267210"/>
            <a:ext cx="5357850" cy="2590790"/>
          </a:xfrm>
          <a:prstGeom prst="rect">
            <a:avLst/>
          </a:prstGeom>
          <a:noFill/>
          <a:ln w="9525">
            <a:noFill/>
            <a:miter lim="800000"/>
            <a:headEnd/>
            <a:tailEnd/>
          </a:ln>
          <a:effectLst/>
        </p:spPr>
      </p:pic>
      <p:sp>
        <p:nvSpPr>
          <p:cNvPr id="11" name="Rectangle 10"/>
          <p:cNvSpPr/>
          <p:nvPr/>
        </p:nvSpPr>
        <p:spPr>
          <a:xfrm>
            <a:off x="3000396" y="1714488"/>
            <a:ext cx="4572000" cy="1200329"/>
          </a:xfrm>
          <a:prstGeom prst="rect">
            <a:avLst/>
          </a:prstGeom>
        </p:spPr>
        <p:txBody>
          <a:bodyPr>
            <a:spAutoFit/>
          </a:bodyPr>
          <a:lstStyle/>
          <a:p>
            <a:r>
              <a:rPr lang="fr-FR" dirty="0">
                <a:solidFill>
                  <a:srgbClr val="0000FF"/>
                </a:solidFill>
              </a:rPr>
              <a:t>Exemple 1 : </a:t>
            </a:r>
            <a:r>
              <a:rPr lang="fr-FR" dirty="0">
                <a:solidFill>
                  <a:prstClr val="black"/>
                </a:solidFill>
              </a:rPr>
              <a:t>Instruction de création :</a:t>
            </a:r>
          </a:p>
          <a:p>
            <a:pPr>
              <a:lnSpc>
                <a:spcPct val="150000"/>
              </a:lnSpc>
            </a:pPr>
            <a:r>
              <a:rPr lang="fr-FR" dirty="0">
                <a:solidFill>
                  <a:srgbClr val="0000FF"/>
                </a:solidFill>
              </a:rPr>
              <a:t>#</a:t>
            </a:r>
            <a:r>
              <a:rPr lang="fr-FR" dirty="0" err="1">
                <a:solidFill>
                  <a:srgbClr val="0000FF"/>
                </a:solidFill>
              </a:rPr>
              <a:t>include</a:t>
            </a:r>
            <a:r>
              <a:rPr lang="fr-FR" dirty="0">
                <a:solidFill>
                  <a:srgbClr val="0000FF"/>
                </a:solidFill>
              </a:rPr>
              <a:t> &lt;</a:t>
            </a:r>
            <a:r>
              <a:rPr lang="fr-FR" dirty="0" err="1">
                <a:solidFill>
                  <a:srgbClr val="0000FF"/>
                </a:solidFill>
              </a:rPr>
              <a:t>unistd.h</a:t>
            </a:r>
            <a:r>
              <a:rPr lang="fr-FR" dirty="0">
                <a:solidFill>
                  <a:srgbClr val="0000FF"/>
                </a:solidFill>
              </a:rPr>
              <a:t>&gt;</a:t>
            </a:r>
          </a:p>
          <a:p>
            <a:pPr>
              <a:lnSpc>
                <a:spcPct val="150000"/>
              </a:lnSpc>
            </a:pPr>
            <a:r>
              <a:rPr lang="fr-FR" dirty="0" err="1">
                <a:solidFill>
                  <a:srgbClr val="0000FF"/>
                </a:solidFill>
              </a:rPr>
              <a:t>int</a:t>
            </a:r>
            <a:r>
              <a:rPr lang="fr-FR" dirty="0">
                <a:solidFill>
                  <a:srgbClr val="0000FF"/>
                </a:solidFill>
              </a:rPr>
              <a:t> </a:t>
            </a:r>
            <a:r>
              <a:rPr lang="fr-FR" dirty="0" err="1">
                <a:solidFill>
                  <a:srgbClr val="0000FF"/>
                </a:solidFill>
              </a:rPr>
              <a:t>fork</a:t>
            </a:r>
            <a:r>
              <a:rPr lang="fr-FR" dirty="0">
                <a:solidFill>
                  <a:srgbClr val="0000FF"/>
                </a:solidFill>
              </a:rPr>
              <a:t>();</a:t>
            </a:r>
          </a:p>
        </p:txBody>
      </p:sp>
      <p:sp>
        <p:nvSpPr>
          <p:cNvPr id="12" name="Rectangle 11"/>
          <p:cNvSpPr/>
          <p:nvPr/>
        </p:nvSpPr>
        <p:spPr>
          <a:xfrm>
            <a:off x="714348" y="3000372"/>
            <a:ext cx="8072494" cy="923330"/>
          </a:xfrm>
          <a:prstGeom prst="rect">
            <a:avLst/>
          </a:prstGeom>
        </p:spPr>
        <p:txBody>
          <a:bodyPr wrap="square">
            <a:spAutoFit/>
          </a:bodyPr>
          <a:lstStyle/>
          <a:p>
            <a:pPr>
              <a:lnSpc>
                <a:spcPct val="150000"/>
              </a:lnSpc>
            </a:pPr>
            <a:r>
              <a:rPr lang="fr-FR" dirty="0" err="1">
                <a:solidFill>
                  <a:prstClr val="black"/>
                </a:solidFill>
              </a:rPr>
              <a:t>fork</a:t>
            </a:r>
            <a:r>
              <a:rPr lang="fr-FR" dirty="0">
                <a:solidFill>
                  <a:prstClr val="black"/>
                </a:solidFill>
              </a:rPr>
              <a:t>() est le moyen de créer des processus, par duplication d'un processus existant. L'appel système </a:t>
            </a:r>
            <a:r>
              <a:rPr lang="fr-FR" dirty="0" err="1">
                <a:solidFill>
                  <a:prstClr val="black"/>
                </a:solidFill>
              </a:rPr>
              <a:t>fork</a:t>
            </a:r>
            <a:r>
              <a:rPr lang="fr-FR" dirty="0">
                <a:solidFill>
                  <a:prstClr val="black"/>
                </a:solidFill>
              </a:rPr>
              <a:t>() crée une copie exacte du processus original.</a:t>
            </a:r>
          </a:p>
        </p:txBody>
      </p:sp>
    </p:spTree>
    <p:extLst>
      <p:ext uri="{BB962C8B-B14F-4D97-AF65-F5344CB8AC3E}">
        <p14:creationId xmlns:p14="http://schemas.microsoft.com/office/powerpoint/2010/main" xmlns="" val="1899200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5786" y="131762"/>
            <a:ext cx="7929618" cy="654032"/>
          </a:xfrm>
        </p:spPr>
        <p:txBody>
          <a:bodyPr/>
          <a:lstStyle/>
          <a:p>
            <a:r>
              <a:rPr lang="fr-FR" b="1" dirty="0" smtClean="0"/>
              <a:t>La création de processus</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17</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9" name="Rectangle 8"/>
          <p:cNvSpPr/>
          <p:nvPr/>
        </p:nvSpPr>
        <p:spPr>
          <a:xfrm>
            <a:off x="571472" y="928670"/>
            <a:ext cx="8358246" cy="3831818"/>
          </a:xfrm>
          <a:prstGeom prst="rect">
            <a:avLst/>
          </a:prstGeom>
        </p:spPr>
        <p:txBody>
          <a:bodyPr wrap="square">
            <a:spAutoFit/>
          </a:bodyPr>
          <a:lstStyle/>
          <a:p>
            <a:pPr>
              <a:lnSpc>
                <a:spcPct val="150000"/>
              </a:lnSpc>
            </a:pPr>
            <a:r>
              <a:rPr lang="fr-FR" dirty="0">
                <a:solidFill>
                  <a:prstClr val="black"/>
                </a:solidFill>
              </a:rPr>
              <a:t>Pour distinguer le processus père du processus fils on regarde la valeur de retour de </a:t>
            </a:r>
            <a:r>
              <a:rPr lang="fr-FR" dirty="0" err="1">
                <a:solidFill>
                  <a:prstClr val="black"/>
                </a:solidFill>
              </a:rPr>
              <a:t>fork</a:t>
            </a:r>
            <a:r>
              <a:rPr lang="fr-FR" dirty="0">
                <a:solidFill>
                  <a:prstClr val="black"/>
                </a:solidFill>
              </a:rPr>
              <a:t>(), qui peut être:</a:t>
            </a:r>
          </a:p>
          <a:p>
            <a:pPr>
              <a:lnSpc>
                <a:spcPct val="150000"/>
              </a:lnSpc>
              <a:buFont typeface="Wingdings" pitchFamily="2" charset="2"/>
              <a:buChar char="Ø"/>
            </a:pPr>
            <a:r>
              <a:rPr lang="fr-FR" dirty="0">
                <a:solidFill>
                  <a:prstClr val="black"/>
                </a:solidFill>
              </a:rPr>
              <a:t> La valeur 0 dans le processus fils.</a:t>
            </a:r>
          </a:p>
          <a:p>
            <a:pPr>
              <a:lnSpc>
                <a:spcPct val="150000"/>
              </a:lnSpc>
              <a:buFont typeface="Wingdings" pitchFamily="2" charset="2"/>
              <a:buChar char="Ø"/>
            </a:pPr>
            <a:r>
              <a:rPr lang="fr-FR" dirty="0">
                <a:solidFill>
                  <a:prstClr val="black"/>
                </a:solidFill>
              </a:rPr>
              <a:t> Positive pour le processus père et qui correspond au PID du processus fils</a:t>
            </a:r>
          </a:p>
          <a:p>
            <a:pPr>
              <a:lnSpc>
                <a:spcPct val="150000"/>
              </a:lnSpc>
              <a:buFont typeface="Wingdings" pitchFamily="2" charset="2"/>
              <a:buChar char="Ø"/>
            </a:pPr>
            <a:r>
              <a:rPr lang="fr-FR" dirty="0">
                <a:solidFill>
                  <a:prstClr val="black"/>
                </a:solidFill>
              </a:rPr>
              <a:t> Négative si la création de processus a échoué ;</a:t>
            </a:r>
          </a:p>
          <a:p>
            <a:pPr>
              <a:lnSpc>
                <a:spcPct val="150000"/>
              </a:lnSpc>
            </a:pPr>
            <a:endParaRPr lang="fr-FR" dirty="0">
              <a:solidFill>
                <a:prstClr val="black"/>
              </a:solidFill>
            </a:endParaRPr>
          </a:p>
          <a:p>
            <a:pPr>
              <a:lnSpc>
                <a:spcPct val="150000"/>
              </a:lnSpc>
            </a:pPr>
            <a:r>
              <a:rPr lang="fr-FR" dirty="0">
                <a:solidFill>
                  <a:prstClr val="black"/>
                </a:solidFill>
              </a:rPr>
              <a:t>Lors du démarrage de Unix, deux processus sont crées :</a:t>
            </a:r>
          </a:p>
          <a:p>
            <a:pPr>
              <a:lnSpc>
                <a:spcPct val="150000"/>
              </a:lnSpc>
            </a:pPr>
            <a:r>
              <a:rPr lang="fr-FR" dirty="0">
                <a:solidFill>
                  <a:prstClr val="black"/>
                </a:solidFill>
              </a:rPr>
              <a:t>	1. le Swapper (</a:t>
            </a:r>
            <a:r>
              <a:rPr lang="fr-FR" dirty="0" err="1">
                <a:solidFill>
                  <a:prstClr val="black"/>
                </a:solidFill>
              </a:rPr>
              <a:t>pid</a:t>
            </a:r>
            <a:r>
              <a:rPr lang="fr-FR" dirty="0">
                <a:solidFill>
                  <a:prstClr val="black"/>
                </a:solidFill>
              </a:rPr>
              <a:t> = 0) qui gère la mémoire;</a:t>
            </a:r>
          </a:p>
          <a:p>
            <a:pPr>
              <a:lnSpc>
                <a:spcPct val="150000"/>
              </a:lnSpc>
            </a:pPr>
            <a:r>
              <a:rPr lang="fr-FR" dirty="0">
                <a:solidFill>
                  <a:prstClr val="black"/>
                </a:solidFill>
              </a:rPr>
              <a:t>	2. le </a:t>
            </a:r>
            <a:r>
              <a:rPr lang="fr-FR" dirty="0" err="1">
                <a:solidFill>
                  <a:prstClr val="black"/>
                </a:solidFill>
              </a:rPr>
              <a:t>Init</a:t>
            </a:r>
            <a:r>
              <a:rPr lang="fr-FR" dirty="0">
                <a:solidFill>
                  <a:prstClr val="black"/>
                </a:solidFill>
              </a:rPr>
              <a:t> (</a:t>
            </a:r>
            <a:r>
              <a:rPr lang="fr-FR" dirty="0" err="1">
                <a:solidFill>
                  <a:prstClr val="black"/>
                </a:solidFill>
              </a:rPr>
              <a:t>pid</a:t>
            </a:r>
            <a:r>
              <a:rPr lang="fr-FR" dirty="0">
                <a:solidFill>
                  <a:prstClr val="black"/>
                </a:solidFill>
              </a:rPr>
              <a:t> = 1) qui crée tous les autres processus.</a:t>
            </a:r>
          </a:p>
        </p:txBody>
      </p:sp>
    </p:spTree>
    <p:extLst>
      <p:ext uri="{BB962C8B-B14F-4D97-AF65-F5344CB8AC3E}">
        <p14:creationId xmlns:p14="http://schemas.microsoft.com/office/powerpoint/2010/main" xmlns="" val="4245108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5786" y="131762"/>
            <a:ext cx="7929618" cy="654032"/>
          </a:xfrm>
        </p:spPr>
        <p:txBody>
          <a:bodyPr/>
          <a:lstStyle/>
          <a:p>
            <a:r>
              <a:rPr lang="fr-FR" b="1" dirty="0" smtClean="0"/>
              <a:t>La création de processus</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18</a:t>
            </a:fld>
            <a:endParaRPr lang="fr-FR">
              <a:solidFill>
                <a:prstClr val="black"/>
              </a:solidFill>
            </a:endParaRPr>
          </a:p>
        </p:txBody>
      </p:sp>
      <p:pic>
        <p:nvPicPr>
          <p:cNvPr id="2050" name="Picture 2"/>
          <p:cNvPicPr>
            <a:picLocks noChangeAspect="1" noChangeArrowheads="1"/>
          </p:cNvPicPr>
          <p:nvPr/>
        </p:nvPicPr>
        <p:blipFill>
          <a:blip r:embed="rId2"/>
          <a:srcRect/>
          <a:stretch>
            <a:fillRect/>
          </a:stretch>
        </p:blipFill>
        <p:spPr bwMode="auto">
          <a:xfrm>
            <a:off x="1643042" y="1571612"/>
            <a:ext cx="6643734" cy="3295650"/>
          </a:xfrm>
          <a:prstGeom prst="rect">
            <a:avLst/>
          </a:prstGeom>
          <a:noFill/>
          <a:ln w="9525">
            <a:noFill/>
            <a:miter lim="800000"/>
            <a:headEnd/>
            <a:tailEnd/>
          </a:ln>
          <a:effectLst/>
        </p:spPr>
      </p:pic>
    </p:spTree>
    <p:extLst>
      <p:ext uri="{BB962C8B-B14F-4D97-AF65-F5344CB8AC3E}">
        <p14:creationId xmlns:p14="http://schemas.microsoft.com/office/powerpoint/2010/main" xmlns="" val="1899200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5786" y="131762"/>
            <a:ext cx="7929618" cy="654032"/>
          </a:xfrm>
        </p:spPr>
        <p:txBody>
          <a:bodyPr/>
          <a:lstStyle/>
          <a:p>
            <a:r>
              <a:rPr lang="fr-FR" b="1" dirty="0" smtClean="0"/>
              <a:t>La création de processus</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19</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7" name="Rectangle 6"/>
          <p:cNvSpPr/>
          <p:nvPr/>
        </p:nvSpPr>
        <p:spPr>
          <a:xfrm>
            <a:off x="642910" y="764704"/>
            <a:ext cx="8215370" cy="369332"/>
          </a:xfrm>
          <a:prstGeom prst="rect">
            <a:avLst/>
          </a:prstGeom>
        </p:spPr>
        <p:txBody>
          <a:bodyPr wrap="square">
            <a:spAutoFit/>
          </a:bodyPr>
          <a:lstStyle/>
          <a:p>
            <a:r>
              <a:rPr lang="fr-FR" b="1" dirty="0">
                <a:solidFill>
                  <a:srgbClr val="0000FF"/>
                </a:solidFill>
              </a:rPr>
              <a:t>Exemple </a:t>
            </a:r>
            <a:r>
              <a:rPr lang="fr-FR" b="1" dirty="0" smtClean="0">
                <a:solidFill>
                  <a:srgbClr val="0000FF"/>
                </a:solidFill>
              </a:rPr>
              <a:t>1 </a:t>
            </a:r>
            <a:r>
              <a:rPr lang="fr-FR" dirty="0" smtClean="0">
                <a:solidFill>
                  <a:prstClr val="black"/>
                </a:solidFill>
              </a:rPr>
              <a:t>:</a:t>
            </a:r>
            <a:endParaRPr lang="fr-FR" dirty="0">
              <a:solidFill>
                <a:prstClr val="black"/>
              </a:solidFill>
            </a:endParaRPr>
          </a:p>
        </p:txBody>
      </p:sp>
      <p:pic>
        <p:nvPicPr>
          <p:cNvPr id="3074" name="Picture 2"/>
          <p:cNvPicPr>
            <a:picLocks noChangeAspect="1" noChangeArrowheads="1"/>
          </p:cNvPicPr>
          <p:nvPr/>
        </p:nvPicPr>
        <p:blipFill>
          <a:blip r:embed="rId2"/>
          <a:srcRect/>
          <a:stretch>
            <a:fillRect/>
          </a:stretch>
        </p:blipFill>
        <p:spPr bwMode="auto">
          <a:xfrm>
            <a:off x="785786" y="1500174"/>
            <a:ext cx="7610475" cy="4276725"/>
          </a:xfrm>
          <a:prstGeom prst="rect">
            <a:avLst/>
          </a:prstGeom>
          <a:noFill/>
          <a:ln w="9525">
            <a:noFill/>
            <a:miter lim="800000"/>
            <a:headEnd/>
            <a:tailEnd/>
          </a:ln>
          <a:effectLst/>
        </p:spPr>
      </p:pic>
    </p:spTree>
    <p:extLst>
      <p:ext uri="{BB962C8B-B14F-4D97-AF65-F5344CB8AC3E}">
        <p14:creationId xmlns:p14="http://schemas.microsoft.com/office/powerpoint/2010/main" xmlns="" val="2855454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1"/>
          </p:nvPr>
        </p:nvSpPr>
        <p:spPr/>
        <p:txBody>
          <a:bodyPr/>
          <a:lstStyle/>
          <a:p>
            <a:fld id="{E4FE714E-5FBB-44BB-A2BB-5DB56F6D81F3}" type="slidenum">
              <a:rPr lang="fr-FR" smtClean="0">
                <a:solidFill>
                  <a:prstClr val="black"/>
                </a:solidFill>
              </a:rPr>
              <a:pPr/>
              <a:t>2</a:t>
            </a:fld>
            <a:endParaRPr lang="fr-FR">
              <a:solidFill>
                <a:prstClr val="black"/>
              </a:solidFill>
            </a:endParaRPr>
          </a:p>
        </p:txBody>
      </p:sp>
      <p:sp>
        <p:nvSpPr>
          <p:cNvPr id="6" name="Espace réservé du pied de page 5"/>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9" name="Titre 1"/>
          <p:cNvSpPr>
            <a:spLocks noGrp="1"/>
          </p:cNvSpPr>
          <p:nvPr>
            <p:ph type="title"/>
          </p:nvPr>
        </p:nvSpPr>
        <p:spPr>
          <a:xfrm>
            <a:off x="785786" y="131762"/>
            <a:ext cx="7498080" cy="654032"/>
          </a:xfrm>
        </p:spPr>
        <p:txBody>
          <a:bodyPr/>
          <a:lstStyle/>
          <a:p>
            <a:r>
              <a:rPr lang="fr-FR" b="1" dirty="0" smtClean="0"/>
              <a:t>Préambule </a:t>
            </a:r>
          </a:p>
        </p:txBody>
      </p:sp>
      <p:sp>
        <p:nvSpPr>
          <p:cNvPr id="8" name="Rectangle 7"/>
          <p:cNvSpPr/>
          <p:nvPr/>
        </p:nvSpPr>
        <p:spPr>
          <a:xfrm>
            <a:off x="714348" y="1357298"/>
            <a:ext cx="7500974" cy="3170099"/>
          </a:xfrm>
          <a:prstGeom prst="rect">
            <a:avLst/>
          </a:prstGeom>
        </p:spPr>
        <p:txBody>
          <a:bodyPr wrap="square">
            <a:spAutoFit/>
          </a:bodyPr>
          <a:lstStyle/>
          <a:p>
            <a:pPr>
              <a:lnSpc>
                <a:spcPct val="200000"/>
              </a:lnSpc>
              <a:buClr>
                <a:srgbClr val="FF0000"/>
              </a:buClr>
              <a:buFont typeface="Wingdings" pitchFamily="2" charset="2"/>
              <a:buChar char="q"/>
            </a:pPr>
            <a:r>
              <a:rPr lang="fr-FR" sz="2000" dirty="0" smtClean="0"/>
              <a:t> Pré-requis: Cours (algorithmique, SE1, 2ème année Licence). </a:t>
            </a:r>
          </a:p>
          <a:p>
            <a:pPr>
              <a:lnSpc>
                <a:spcPct val="200000"/>
              </a:lnSpc>
              <a:buClr>
                <a:srgbClr val="FF0000"/>
              </a:buClr>
              <a:buFont typeface="Wingdings" pitchFamily="2" charset="2"/>
              <a:buChar char="q"/>
            </a:pPr>
            <a:r>
              <a:rPr lang="pt-BR" sz="2000" dirty="0" smtClean="0"/>
              <a:t>Volume horaire hebdomadaire: 1.5h Cours + 1.5H TD + 1.5H TP. </a:t>
            </a:r>
          </a:p>
          <a:p>
            <a:pPr>
              <a:lnSpc>
                <a:spcPct val="200000"/>
              </a:lnSpc>
              <a:buClr>
                <a:srgbClr val="FF0000"/>
              </a:buClr>
              <a:buFont typeface="Wingdings" pitchFamily="2" charset="2"/>
              <a:buChar char="q"/>
            </a:pPr>
            <a:r>
              <a:rPr lang="fr-FR" sz="2000" dirty="0" smtClean="0"/>
              <a:t> Évaluation: continu (tests travaux à domicile) + Examen </a:t>
            </a:r>
          </a:p>
          <a:p>
            <a:pPr>
              <a:lnSpc>
                <a:spcPct val="200000"/>
              </a:lnSpc>
              <a:buClr>
                <a:srgbClr val="FF0000"/>
              </a:buClr>
              <a:buFont typeface="Wingdings" pitchFamily="2" charset="2"/>
              <a:buChar char="q"/>
            </a:pPr>
            <a:r>
              <a:rPr lang="fr-FR" sz="2000" dirty="0" smtClean="0"/>
              <a:t>Coefficient : 2, Crédit: 4 </a:t>
            </a:r>
          </a:p>
          <a:p>
            <a:pPr>
              <a:lnSpc>
                <a:spcPct val="200000"/>
              </a:lnSpc>
              <a:buClr>
                <a:srgbClr val="FF0000"/>
              </a:buClr>
              <a:buFont typeface="Wingdings" pitchFamily="2" charset="2"/>
              <a:buChar char="q"/>
            </a:pPr>
            <a:r>
              <a:rPr lang="fr-FR" sz="2000" dirty="0" smtClean="0"/>
              <a:t>Mode d'évaluation : Continu 50%    Examen 50%</a:t>
            </a:r>
          </a:p>
        </p:txBody>
      </p:sp>
    </p:spTree>
    <p:extLst>
      <p:ext uri="{BB962C8B-B14F-4D97-AF65-F5344CB8AC3E}">
        <p14:creationId xmlns:p14="http://schemas.microsoft.com/office/powerpoint/2010/main" xmlns="" val="3173883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5786" y="131762"/>
            <a:ext cx="7929618" cy="654032"/>
          </a:xfrm>
        </p:spPr>
        <p:txBody>
          <a:bodyPr/>
          <a:lstStyle/>
          <a:p>
            <a:r>
              <a:rPr lang="fr-FR" b="1" dirty="0" smtClean="0"/>
              <a:t>La création de processus</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20</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7" name="Rectangle 6"/>
          <p:cNvSpPr/>
          <p:nvPr/>
        </p:nvSpPr>
        <p:spPr>
          <a:xfrm>
            <a:off x="642910" y="764704"/>
            <a:ext cx="8215370" cy="369332"/>
          </a:xfrm>
          <a:prstGeom prst="rect">
            <a:avLst/>
          </a:prstGeom>
        </p:spPr>
        <p:txBody>
          <a:bodyPr wrap="square">
            <a:spAutoFit/>
          </a:bodyPr>
          <a:lstStyle/>
          <a:p>
            <a:r>
              <a:rPr lang="fr-FR" b="1" dirty="0">
                <a:solidFill>
                  <a:srgbClr val="0000FF"/>
                </a:solidFill>
              </a:rPr>
              <a:t>Exemple 2 </a:t>
            </a:r>
            <a:r>
              <a:rPr lang="fr-FR" dirty="0">
                <a:solidFill>
                  <a:prstClr val="black"/>
                </a:solidFill>
              </a:rPr>
              <a:t>:L'exécution de </a:t>
            </a:r>
            <a:r>
              <a:rPr lang="fr-FR" dirty="0" err="1">
                <a:solidFill>
                  <a:prstClr val="black"/>
                </a:solidFill>
              </a:rPr>
              <a:t>Pgfork.c</a:t>
            </a:r>
            <a:r>
              <a:rPr lang="fr-FR" dirty="0">
                <a:solidFill>
                  <a:prstClr val="black"/>
                </a:solidFill>
              </a:rPr>
              <a:t> le père et le fils montrent leur PID.</a:t>
            </a:r>
          </a:p>
        </p:txBody>
      </p:sp>
      <p:sp>
        <p:nvSpPr>
          <p:cNvPr id="8" name="Rectangle 7"/>
          <p:cNvSpPr/>
          <p:nvPr/>
        </p:nvSpPr>
        <p:spPr>
          <a:xfrm>
            <a:off x="755576" y="1124744"/>
            <a:ext cx="7056784" cy="5734903"/>
          </a:xfrm>
          <a:prstGeom prst="rect">
            <a:avLst/>
          </a:prstGeom>
        </p:spPr>
        <p:txBody>
          <a:bodyPr wrap="square">
            <a:spAutoFit/>
          </a:bodyPr>
          <a:lstStyle/>
          <a:p>
            <a:pPr marL="342900" indent="-342900" fontAlgn="base">
              <a:lnSpc>
                <a:spcPts val="2200"/>
              </a:lnSpc>
              <a:spcBef>
                <a:spcPct val="0"/>
              </a:spcBef>
              <a:spcAft>
                <a:spcPct val="0"/>
              </a:spcAft>
              <a:buClr>
                <a:srgbClr val="C00000"/>
              </a:buClr>
              <a:buFont typeface="+mj-lt"/>
              <a:buAutoNum type="arabicPeriod"/>
            </a:pPr>
            <a:r>
              <a:rPr lang="fr-FR" sz="1600" dirty="0">
                <a:solidFill>
                  <a:srgbClr val="CC0000"/>
                </a:solidFill>
                <a:cs typeface="Arial" pitchFamily="34" charset="0"/>
              </a:rPr>
              <a:t>#</a:t>
            </a:r>
            <a:r>
              <a:rPr lang="fr-FR" sz="1600" dirty="0" err="1">
                <a:solidFill>
                  <a:srgbClr val="CC0000"/>
                </a:solidFill>
                <a:cs typeface="Arial" pitchFamily="34" charset="0"/>
              </a:rPr>
              <a:t>include</a:t>
            </a:r>
            <a:r>
              <a:rPr lang="fr-FR" sz="1600" dirty="0">
                <a:solidFill>
                  <a:srgbClr val="CC0000"/>
                </a:solidFill>
                <a:cs typeface="Arial" pitchFamily="34" charset="0"/>
              </a:rPr>
              <a:t> &lt;</a:t>
            </a:r>
            <a:r>
              <a:rPr lang="fr-FR" sz="1600" dirty="0" err="1">
                <a:solidFill>
                  <a:srgbClr val="CC0000"/>
                </a:solidFill>
                <a:cs typeface="Arial" pitchFamily="34" charset="0"/>
              </a:rPr>
              <a:t>sys</a:t>
            </a:r>
            <a:r>
              <a:rPr lang="fr-FR" sz="1600" dirty="0">
                <a:solidFill>
                  <a:srgbClr val="CC0000"/>
                </a:solidFill>
                <a:cs typeface="Arial" pitchFamily="34" charset="0"/>
              </a:rPr>
              <a:t>/</a:t>
            </a:r>
            <a:r>
              <a:rPr lang="fr-FR" sz="1600" dirty="0" err="1">
                <a:solidFill>
                  <a:srgbClr val="CC0000"/>
                </a:solidFill>
                <a:cs typeface="Arial" pitchFamily="34" charset="0"/>
              </a:rPr>
              <a:t>types.h</a:t>
            </a:r>
            <a:r>
              <a:rPr lang="fr-FR" sz="1600" dirty="0">
                <a:solidFill>
                  <a:srgbClr val="CC0000"/>
                </a:solidFill>
                <a:cs typeface="Arial" pitchFamily="34" charset="0"/>
              </a:rPr>
              <a:t>&gt;</a:t>
            </a:r>
            <a:r>
              <a:rPr lang="fr-FR" sz="1600" dirty="0">
                <a:solidFill>
                  <a:srgbClr val="888888"/>
                </a:solidFill>
                <a:cs typeface="Arial" pitchFamily="34" charset="0"/>
              </a:rPr>
              <a:t>//pour le type </a:t>
            </a:r>
            <a:r>
              <a:rPr lang="fr-FR" sz="1600" dirty="0" err="1">
                <a:solidFill>
                  <a:srgbClr val="888888"/>
                </a:solidFill>
                <a:cs typeface="Arial" pitchFamily="34" charset="0"/>
              </a:rPr>
              <a:t>pid_t</a:t>
            </a:r>
            <a:r>
              <a:rPr lang="fr-FR" sz="1600" dirty="0">
                <a:solidFill>
                  <a:prstClr val="black"/>
                </a:solidFill>
                <a:cs typeface="Arial" pitchFamily="34" charset="0"/>
              </a:rPr>
              <a:t> </a:t>
            </a:r>
          </a:p>
          <a:p>
            <a:pPr marL="342900" indent="-342900" fontAlgn="base">
              <a:lnSpc>
                <a:spcPts val="2200"/>
              </a:lnSpc>
              <a:spcBef>
                <a:spcPct val="0"/>
              </a:spcBef>
              <a:spcAft>
                <a:spcPct val="0"/>
              </a:spcAft>
              <a:buClr>
                <a:srgbClr val="C00000"/>
              </a:buClr>
              <a:buFont typeface="+mj-lt"/>
              <a:buAutoNum type="arabicPeriod"/>
            </a:pPr>
            <a:r>
              <a:rPr lang="fr-FR" sz="1600" dirty="0">
                <a:solidFill>
                  <a:srgbClr val="CC0000"/>
                </a:solidFill>
                <a:cs typeface="Arial" pitchFamily="34" charset="0"/>
              </a:rPr>
              <a:t>#</a:t>
            </a:r>
            <a:r>
              <a:rPr lang="fr-FR" sz="1600" dirty="0" err="1">
                <a:solidFill>
                  <a:srgbClr val="CC0000"/>
                </a:solidFill>
                <a:cs typeface="Arial" pitchFamily="34" charset="0"/>
              </a:rPr>
              <a:t>include</a:t>
            </a:r>
            <a:r>
              <a:rPr lang="fr-FR" sz="1600" dirty="0">
                <a:solidFill>
                  <a:srgbClr val="CC0000"/>
                </a:solidFill>
                <a:cs typeface="Arial" pitchFamily="34" charset="0"/>
              </a:rPr>
              <a:t> &lt;</a:t>
            </a:r>
            <a:r>
              <a:rPr lang="fr-FR" sz="1600" dirty="0" err="1">
                <a:solidFill>
                  <a:srgbClr val="CC0000"/>
                </a:solidFill>
                <a:cs typeface="Arial" pitchFamily="34" charset="0"/>
              </a:rPr>
              <a:t>unistd.h</a:t>
            </a:r>
            <a:r>
              <a:rPr lang="fr-FR" sz="1600" dirty="0">
                <a:solidFill>
                  <a:srgbClr val="CC0000"/>
                </a:solidFill>
                <a:cs typeface="Arial" pitchFamily="34" charset="0"/>
              </a:rPr>
              <a:t>&gt;</a:t>
            </a:r>
            <a:r>
              <a:rPr lang="fr-FR" sz="1600" dirty="0">
                <a:solidFill>
                  <a:srgbClr val="888888"/>
                </a:solidFill>
                <a:cs typeface="Arial" pitchFamily="34" charset="0"/>
              </a:rPr>
              <a:t>//pour </a:t>
            </a:r>
            <a:r>
              <a:rPr lang="fr-FR" sz="1600" dirty="0" err="1">
                <a:solidFill>
                  <a:srgbClr val="888888"/>
                </a:solidFill>
                <a:cs typeface="Arial" pitchFamily="34" charset="0"/>
              </a:rPr>
              <a:t>fork</a:t>
            </a:r>
            <a:r>
              <a:rPr lang="fr-FR" sz="1600" dirty="0">
                <a:solidFill>
                  <a:prstClr val="black"/>
                </a:solidFill>
                <a:cs typeface="Arial" pitchFamily="34" charset="0"/>
              </a:rPr>
              <a:t> </a:t>
            </a:r>
          </a:p>
          <a:p>
            <a:pPr marL="342900" indent="-342900" fontAlgn="base">
              <a:lnSpc>
                <a:spcPts val="2200"/>
              </a:lnSpc>
              <a:spcBef>
                <a:spcPct val="0"/>
              </a:spcBef>
              <a:spcAft>
                <a:spcPct val="0"/>
              </a:spcAft>
              <a:buClr>
                <a:srgbClr val="C00000"/>
              </a:buClr>
              <a:buFont typeface="+mj-lt"/>
              <a:buAutoNum type="arabicPeriod"/>
            </a:pPr>
            <a:r>
              <a:rPr lang="fr-FR" sz="1600" dirty="0">
                <a:solidFill>
                  <a:srgbClr val="CC0000"/>
                </a:solidFill>
                <a:cs typeface="Arial" pitchFamily="34" charset="0"/>
              </a:rPr>
              <a:t>#</a:t>
            </a:r>
            <a:r>
              <a:rPr lang="fr-FR" sz="1600" dirty="0" err="1">
                <a:solidFill>
                  <a:srgbClr val="CC0000"/>
                </a:solidFill>
                <a:cs typeface="Arial" pitchFamily="34" charset="0"/>
              </a:rPr>
              <a:t>include</a:t>
            </a:r>
            <a:r>
              <a:rPr lang="fr-FR" sz="1600" dirty="0">
                <a:solidFill>
                  <a:srgbClr val="CC0000"/>
                </a:solidFill>
                <a:cs typeface="Arial" pitchFamily="34" charset="0"/>
              </a:rPr>
              <a:t> &lt;</a:t>
            </a:r>
            <a:r>
              <a:rPr lang="fr-FR" sz="1600" dirty="0" err="1">
                <a:solidFill>
                  <a:srgbClr val="CC0000"/>
                </a:solidFill>
                <a:cs typeface="Arial" pitchFamily="34" charset="0"/>
              </a:rPr>
              <a:t>stdio.h</a:t>
            </a:r>
            <a:r>
              <a:rPr lang="fr-FR" sz="1600" dirty="0">
                <a:solidFill>
                  <a:srgbClr val="CC0000"/>
                </a:solidFill>
                <a:cs typeface="Arial" pitchFamily="34" charset="0"/>
              </a:rPr>
              <a:t>&gt;</a:t>
            </a:r>
            <a:r>
              <a:rPr lang="fr-FR" sz="1600" dirty="0">
                <a:solidFill>
                  <a:srgbClr val="888888"/>
                </a:solidFill>
                <a:cs typeface="Arial" pitchFamily="34" charset="0"/>
              </a:rPr>
              <a:t>//pour </a:t>
            </a:r>
            <a:r>
              <a:rPr lang="fr-FR" sz="1600" dirty="0" err="1">
                <a:solidFill>
                  <a:srgbClr val="888888"/>
                </a:solidFill>
                <a:cs typeface="Arial" pitchFamily="34" charset="0"/>
              </a:rPr>
              <a:t>perror</a:t>
            </a:r>
            <a:r>
              <a:rPr lang="fr-FR" sz="1600" dirty="0">
                <a:solidFill>
                  <a:srgbClr val="888888"/>
                </a:solidFill>
                <a:cs typeface="Arial" pitchFamily="34" charset="0"/>
              </a:rPr>
              <a:t>, </a:t>
            </a:r>
            <a:r>
              <a:rPr lang="fr-FR" sz="1600" dirty="0" err="1">
                <a:solidFill>
                  <a:srgbClr val="888888"/>
                </a:solidFill>
                <a:cs typeface="Arial" pitchFamily="34" charset="0"/>
              </a:rPr>
              <a:t>printf</a:t>
            </a:r>
            <a:r>
              <a:rPr lang="fr-FR" sz="1600" dirty="0">
                <a:solidFill>
                  <a:prstClr val="black"/>
                </a:solidFill>
                <a:cs typeface="Arial" pitchFamily="34" charset="0"/>
              </a:rPr>
              <a:t> </a:t>
            </a:r>
          </a:p>
          <a:p>
            <a:pPr marL="342900" indent="-342900" fontAlgn="base">
              <a:lnSpc>
                <a:spcPts val="2200"/>
              </a:lnSpc>
              <a:spcBef>
                <a:spcPct val="0"/>
              </a:spcBef>
              <a:spcAft>
                <a:spcPct val="0"/>
              </a:spcAft>
              <a:buClr>
                <a:srgbClr val="C00000"/>
              </a:buClr>
              <a:buFont typeface="+mj-lt"/>
              <a:buAutoNum type="arabicPeriod"/>
            </a:pPr>
            <a:r>
              <a:rPr lang="fr-FR" sz="1600" dirty="0" err="1">
                <a:solidFill>
                  <a:srgbClr val="888888"/>
                </a:solidFill>
                <a:cs typeface="Arial" pitchFamily="34" charset="0"/>
              </a:rPr>
              <a:t>int</a:t>
            </a:r>
            <a:r>
              <a:rPr lang="fr-FR" sz="1600" dirty="0">
                <a:solidFill>
                  <a:prstClr val="black"/>
                </a:solidFill>
                <a:cs typeface="Arial" pitchFamily="34" charset="0"/>
              </a:rPr>
              <a:t> </a:t>
            </a:r>
            <a:r>
              <a:rPr lang="fr-FR" sz="1600" dirty="0">
                <a:solidFill>
                  <a:srgbClr val="0066BB"/>
                </a:solidFill>
                <a:cs typeface="Arial" pitchFamily="34" charset="0"/>
              </a:rPr>
              <a:t>main</a:t>
            </a:r>
            <a:r>
              <a:rPr lang="fr-FR" sz="1600" dirty="0">
                <a:solidFill>
                  <a:prstClr val="black"/>
                </a:solidFill>
                <a:cs typeface="Arial" pitchFamily="34" charset="0"/>
              </a:rPr>
              <a:t>(</a:t>
            </a:r>
            <a:r>
              <a:rPr lang="fr-FR" sz="1600" dirty="0" err="1">
                <a:solidFill>
                  <a:srgbClr val="888888"/>
                </a:solidFill>
                <a:cs typeface="Arial" pitchFamily="34" charset="0"/>
              </a:rPr>
              <a:t>void</a:t>
            </a:r>
            <a:r>
              <a:rPr lang="fr-FR" sz="1600" dirty="0">
                <a:solidFill>
                  <a:prstClr val="black"/>
                </a:solidFill>
                <a:cs typeface="Arial" pitchFamily="34" charset="0"/>
              </a:rPr>
              <a:t>){ </a:t>
            </a:r>
          </a:p>
          <a:p>
            <a:pPr marL="342900" indent="-342900" fontAlgn="base">
              <a:lnSpc>
                <a:spcPts val="2200"/>
              </a:lnSpc>
              <a:spcBef>
                <a:spcPct val="0"/>
              </a:spcBef>
              <a:spcAft>
                <a:spcPct val="0"/>
              </a:spcAft>
              <a:buClr>
                <a:srgbClr val="C00000"/>
              </a:buClr>
              <a:buFont typeface="+mj-lt"/>
              <a:buAutoNum type="arabicPeriod"/>
            </a:pPr>
            <a:r>
              <a:rPr lang="fr-FR" sz="1600" dirty="0" err="1">
                <a:solidFill>
                  <a:srgbClr val="888888"/>
                </a:solidFill>
                <a:cs typeface="Arial" pitchFamily="34" charset="0"/>
              </a:rPr>
              <a:t>pid_t</a:t>
            </a:r>
            <a:r>
              <a:rPr lang="fr-FR" sz="1600" dirty="0">
                <a:solidFill>
                  <a:prstClr val="black"/>
                </a:solidFill>
                <a:cs typeface="Arial" pitchFamily="34" charset="0"/>
              </a:rPr>
              <a:t> p; </a:t>
            </a:r>
          </a:p>
          <a:p>
            <a:pPr marL="342900" indent="-342900" fontAlgn="base">
              <a:lnSpc>
                <a:spcPts val="2200"/>
              </a:lnSpc>
              <a:spcBef>
                <a:spcPct val="0"/>
              </a:spcBef>
              <a:spcAft>
                <a:spcPct val="0"/>
              </a:spcAft>
              <a:buClr>
                <a:srgbClr val="C00000"/>
              </a:buClr>
              <a:buFont typeface="+mj-lt"/>
              <a:buAutoNum type="arabicPeriod"/>
            </a:pPr>
            <a:r>
              <a:rPr lang="fr-FR" sz="1600" dirty="0" err="1">
                <a:solidFill>
                  <a:srgbClr val="888888"/>
                </a:solidFill>
                <a:cs typeface="Arial" pitchFamily="34" charset="0"/>
              </a:rPr>
              <a:t>int</a:t>
            </a:r>
            <a:r>
              <a:rPr lang="fr-FR" sz="1600" dirty="0">
                <a:solidFill>
                  <a:prstClr val="black"/>
                </a:solidFill>
                <a:cs typeface="Arial" pitchFamily="34" charset="0"/>
              </a:rPr>
              <a:t> a=</a:t>
            </a:r>
            <a:r>
              <a:rPr lang="fr-FR" sz="1600" dirty="0">
                <a:solidFill>
                  <a:srgbClr val="0000DD"/>
                </a:solidFill>
                <a:cs typeface="Arial" pitchFamily="34" charset="0"/>
              </a:rPr>
              <a:t>20</a:t>
            </a:r>
            <a:r>
              <a:rPr lang="fr-FR" sz="1600" dirty="0">
                <a:solidFill>
                  <a:prstClr val="black"/>
                </a:solidFill>
                <a:cs typeface="Arial" pitchFamily="34" charset="0"/>
              </a:rPr>
              <a:t>; </a:t>
            </a:r>
          </a:p>
          <a:p>
            <a:pPr marL="342900" indent="-342900" fontAlgn="base">
              <a:lnSpc>
                <a:spcPts val="2200"/>
              </a:lnSpc>
              <a:spcBef>
                <a:spcPct val="0"/>
              </a:spcBef>
              <a:spcAft>
                <a:spcPct val="0"/>
              </a:spcAft>
              <a:buClr>
                <a:srgbClr val="C00000"/>
              </a:buClr>
              <a:buFont typeface="+mj-lt"/>
              <a:buAutoNum type="arabicPeriod"/>
            </a:pPr>
            <a:r>
              <a:rPr lang="fr-FR" sz="1600" dirty="0" err="1">
                <a:solidFill>
                  <a:srgbClr val="008800"/>
                </a:solidFill>
                <a:cs typeface="Arial" pitchFamily="34" charset="0"/>
              </a:rPr>
              <a:t>switch</a:t>
            </a:r>
            <a:r>
              <a:rPr lang="fr-FR" sz="1600" dirty="0">
                <a:solidFill>
                  <a:prstClr val="black"/>
                </a:solidFill>
                <a:cs typeface="Arial" pitchFamily="34" charset="0"/>
              </a:rPr>
              <a:t>(p=</a:t>
            </a:r>
            <a:r>
              <a:rPr lang="fr-FR" sz="1600" dirty="0" err="1">
                <a:solidFill>
                  <a:prstClr val="black"/>
                </a:solidFill>
                <a:cs typeface="Arial" pitchFamily="34" charset="0"/>
              </a:rPr>
              <a:t>fork</a:t>
            </a:r>
            <a:r>
              <a:rPr lang="fr-FR" sz="1600" dirty="0">
                <a:solidFill>
                  <a:prstClr val="black"/>
                </a:solidFill>
                <a:cs typeface="Arial" pitchFamily="34" charset="0"/>
              </a:rPr>
              <a:t>()){ </a:t>
            </a:r>
            <a:r>
              <a:rPr lang="fr-FR" sz="1600" dirty="0">
                <a:solidFill>
                  <a:srgbClr val="888888"/>
                </a:solidFill>
                <a:cs typeface="Arial" pitchFamily="34" charset="0"/>
              </a:rPr>
              <a:t>//création d’un fils</a:t>
            </a:r>
            <a:r>
              <a:rPr lang="fr-FR" sz="1600" dirty="0">
                <a:solidFill>
                  <a:prstClr val="black"/>
                </a:solidFill>
                <a:cs typeface="Arial" pitchFamily="34" charset="0"/>
              </a:rPr>
              <a:t> </a:t>
            </a:r>
          </a:p>
          <a:p>
            <a:pPr marL="342900" indent="-342900" fontAlgn="base">
              <a:lnSpc>
                <a:spcPts val="2200"/>
              </a:lnSpc>
              <a:spcBef>
                <a:spcPct val="0"/>
              </a:spcBef>
              <a:spcAft>
                <a:spcPct val="0"/>
              </a:spcAft>
              <a:buClr>
                <a:srgbClr val="C00000"/>
              </a:buClr>
              <a:buFont typeface="+mj-lt"/>
              <a:buAutoNum type="arabicPeriod"/>
            </a:pPr>
            <a:r>
              <a:rPr lang="fr-FR" sz="1600" b="1" dirty="0">
                <a:solidFill>
                  <a:srgbClr val="008800"/>
                </a:solidFill>
                <a:cs typeface="Arial" pitchFamily="34" charset="0"/>
              </a:rPr>
              <a:t>case</a:t>
            </a:r>
            <a:r>
              <a:rPr lang="fr-FR" sz="1600" b="1" dirty="0">
                <a:solidFill>
                  <a:prstClr val="black"/>
                </a:solidFill>
                <a:cs typeface="Arial" pitchFamily="34" charset="0"/>
              </a:rPr>
              <a:t> </a:t>
            </a:r>
            <a:r>
              <a:rPr lang="fr-FR" sz="1600" b="1" dirty="0" smtClean="0">
                <a:solidFill>
                  <a:prstClr val="black"/>
                </a:solidFill>
                <a:cs typeface="Arial" pitchFamily="34" charset="0"/>
              </a:rPr>
              <a:t> - </a:t>
            </a:r>
            <a:r>
              <a:rPr lang="fr-FR" sz="1600" b="1" dirty="0" smtClean="0">
                <a:solidFill>
                  <a:srgbClr val="0000DD"/>
                </a:solidFill>
                <a:cs typeface="Arial" pitchFamily="34" charset="0"/>
              </a:rPr>
              <a:t>1</a:t>
            </a:r>
            <a:r>
              <a:rPr lang="fr-FR" sz="1600" b="1" dirty="0">
                <a:solidFill>
                  <a:prstClr val="black"/>
                </a:solidFill>
                <a:cs typeface="Arial" pitchFamily="34" charset="0"/>
              </a:rPr>
              <a:t>: </a:t>
            </a:r>
            <a:r>
              <a:rPr lang="fr-FR" sz="1600" dirty="0">
                <a:solidFill>
                  <a:srgbClr val="888888"/>
                </a:solidFill>
                <a:cs typeface="Arial" pitchFamily="34" charset="0"/>
              </a:rPr>
              <a:t>//le fork a échoué</a:t>
            </a:r>
            <a:r>
              <a:rPr lang="fr-FR" sz="1600" dirty="0">
                <a:solidFill>
                  <a:prstClr val="black"/>
                </a:solidFill>
                <a:cs typeface="Arial" pitchFamily="34" charset="0"/>
              </a:rPr>
              <a:t> </a:t>
            </a:r>
          </a:p>
          <a:p>
            <a:pPr marL="342900" indent="-342900" fontAlgn="base">
              <a:lnSpc>
                <a:spcPts val="2200"/>
              </a:lnSpc>
              <a:spcBef>
                <a:spcPct val="0"/>
              </a:spcBef>
              <a:spcAft>
                <a:spcPct val="0"/>
              </a:spcAft>
              <a:buClr>
                <a:srgbClr val="C00000"/>
              </a:buClr>
              <a:buFont typeface="+mj-lt"/>
              <a:buAutoNum type="arabicPeriod"/>
            </a:pPr>
            <a:r>
              <a:rPr lang="fr-FR" sz="1600" dirty="0">
                <a:solidFill>
                  <a:prstClr val="black"/>
                </a:solidFill>
                <a:cs typeface="Arial" pitchFamily="34" charset="0"/>
              </a:rPr>
              <a:t>	</a:t>
            </a:r>
            <a:r>
              <a:rPr lang="fr-FR" sz="1600" dirty="0" err="1">
                <a:solidFill>
                  <a:prstClr val="black"/>
                </a:solidFill>
                <a:cs typeface="Arial" pitchFamily="34" charset="0"/>
              </a:rPr>
              <a:t>perror</a:t>
            </a:r>
            <a:r>
              <a:rPr lang="fr-FR" sz="1600" dirty="0">
                <a:solidFill>
                  <a:prstClr val="black"/>
                </a:solidFill>
                <a:cs typeface="Arial" pitchFamily="34" charset="0"/>
              </a:rPr>
              <a:t>(</a:t>
            </a:r>
            <a:r>
              <a:rPr lang="fr-FR" sz="1600" dirty="0">
                <a:solidFill>
                  <a:srgbClr val="DD2200"/>
                </a:solidFill>
                <a:cs typeface="Arial" pitchFamily="34" charset="0"/>
              </a:rPr>
              <a:t>"le </a:t>
            </a:r>
            <a:r>
              <a:rPr lang="fr-FR" sz="1600" dirty="0" err="1">
                <a:solidFill>
                  <a:srgbClr val="DD2200"/>
                </a:solidFill>
                <a:cs typeface="Arial" pitchFamily="34" charset="0"/>
              </a:rPr>
              <a:t>fork</a:t>
            </a:r>
            <a:r>
              <a:rPr lang="fr-FR" sz="1600" dirty="0">
                <a:solidFill>
                  <a:srgbClr val="DD2200"/>
                </a:solidFill>
                <a:cs typeface="Arial" pitchFamily="34" charset="0"/>
              </a:rPr>
              <a:t> a échoué!"</a:t>
            </a:r>
            <a:r>
              <a:rPr lang="fr-FR" sz="1600" dirty="0">
                <a:solidFill>
                  <a:prstClr val="black"/>
                </a:solidFill>
                <a:cs typeface="Arial" pitchFamily="34" charset="0"/>
              </a:rPr>
              <a:t>); </a:t>
            </a:r>
          </a:p>
          <a:p>
            <a:pPr marL="342900" indent="-342900" fontAlgn="base">
              <a:lnSpc>
                <a:spcPts val="2200"/>
              </a:lnSpc>
              <a:spcBef>
                <a:spcPct val="0"/>
              </a:spcBef>
              <a:spcAft>
                <a:spcPct val="0"/>
              </a:spcAft>
              <a:buClr>
                <a:srgbClr val="C00000"/>
              </a:buClr>
              <a:buFont typeface="+mj-lt"/>
              <a:buAutoNum type="arabicPeriod"/>
            </a:pPr>
            <a:r>
              <a:rPr lang="fr-FR" sz="1600" dirty="0">
                <a:solidFill>
                  <a:srgbClr val="008800"/>
                </a:solidFill>
                <a:cs typeface="Arial" pitchFamily="34" charset="0"/>
              </a:rPr>
              <a:t>	</a:t>
            </a:r>
            <a:r>
              <a:rPr lang="fr-FR" sz="1600" b="1" dirty="0">
                <a:solidFill>
                  <a:srgbClr val="008800"/>
                </a:solidFill>
                <a:cs typeface="Arial" pitchFamily="34" charset="0"/>
              </a:rPr>
              <a:t>break</a:t>
            </a:r>
            <a:r>
              <a:rPr lang="fr-FR" sz="1600" b="1" dirty="0">
                <a:solidFill>
                  <a:prstClr val="black"/>
                </a:solidFill>
                <a:cs typeface="Arial" pitchFamily="34" charset="0"/>
              </a:rPr>
              <a:t>; </a:t>
            </a:r>
          </a:p>
          <a:p>
            <a:pPr marL="342900" indent="-342900" fontAlgn="base">
              <a:lnSpc>
                <a:spcPts val="2200"/>
              </a:lnSpc>
              <a:spcBef>
                <a:spcPct val="0"/>
              </a:spcBef>
              <a:spcAft>
                <a:spcPct val="0"/>
              </a:spcAft>
              <a:buClr>
                <a:srgbClr val="C00000"/>
              </a:buClr>
              <a:buFont typeface="+mj-lt"/>
              <a:buAutoNum type="arabicPeriod"/>
            </a:pPr>
            <a:r>
              <a:rPr lang="fr-FR" sz="1600" b="1" dirty="0">
                <a:solidFill>
                  <a:srgbClr val="008800"/>
                </a:solidFill>
                <a:cs typeface="Arial" pitchFamily="34" charset="0"/>
              </a:rPr>
              <a:t>case</a:t>
            </a:r>
            <a:r>
              <a:rPr lang="fr-FR" sz="1600" b="1" dirty="0">
                <a:solidFill>
                  <a:prstClr val="black"/>
                </a:solidFill>
                <a:cs typeface="Arial" pitchFamily="34" charset="0"/>
              </a:rPr>
              <a:t> </a:t>
            </a:r>
            <a:r>
              <a:rPr lang="fr-FR" sz="1600" b="1" dirty="0">
                <a:solidFill>
                  <a:srgbClr val="0000DD"/>
                </a:solidFill>
                <a:cs typeface="Arial" pitchFamily="34" charset="0"/>
              </a:rPr>
              <a:t>0</a:t>
            </a:r>
            <a:r>
              <a:rPr lang="fr-FR" sz="1600" b="1" dirty="0">
                <a:solidFill>
                  <a:prstClr val="black"/>
                </a:solidFill>
                <a:cs typeface="Arial" pitchFamily="34" charset="0"/>
              </a:rPr>
              <a:t>:</a:t>
            </a:r>
            <a:r>
              <a:rPr lang="fr-FR" sz="1600" dirty="0">
                <a:solidFill>
                  <a:prstClr val="black"/>
                </a:solidFill>
                <a:cs typeface="Arial" pitchFamily="34" charset="0"/>
              </a:rPr>
              <a:t> </a:t>
            </a:r>
            <a:r>
              <a:rPr lang="fr-FR" sz="1600" dirty="0">
                <a:solidFill>
                  <a:srgbClr val="888888"/>
                </a:solidFill>
                <a:cs typeface="Arial" pitchFamily="34" charset="0"/>
              </a:rPr>
              <a:t>//Il s’agit du processus fils</a:t>
            </a:r>
            <a:r>
              <a:rPr lang="fr-FR" sz="1600" dirty="0">
                <a:solidFill>
                  <a:prstClr val="black"/>
                </a:solidFill>
                <a:cs typeface="Arial" pitchFamily="34" charset="0"/>
              </a:rPr>
              <a:t> </a:t>
            </a:r>
          </a:p>
          <a:p>
            <a:pPr marL="342900" indent="-342900" fontAlgn="base">
              <a:lnSpc>
                <a:spcPts val="2200"/>
              </a:lnSpc>
              <a:spcBef>
                <a:spcPct val="0"/>
              </a:spcBef>
              <a:spcAft>
                <a:spcPct val="0"/>
              </a:spcAft>
              <a:buClr>
                <a:srgbClr val="C00000"/>
              </a:buClr>
              <a:buFont typeface="+mj-lt"/>
              <a:buAutoNum type="arabicPeriod"/>
            </a:pPr>
            <a:r>
              <a:rPr lang="fr-FR" sz="1600" dirty="0">
                <a:solidFill>
                  <a:prstClr val="black"/>
                </a:solidFill>
                <a:cs typeface="Arial" pitchFamily="34" charset="0"/>
              </a:rPr>
              <a:t>	</a:t>
            </a:r>
            <a:r>
              <a:rPr lang="fr-FR" sz="1600" dirty="0" err="1">
                <a:solidFill>
                  <a:prstClr val="black"/>
                </a:solidFill>
                <a:cs typeface="Arial" pitchFamily="34" charset="0"/>
              </a:rPr>
              <a:t>printf</a:t>
            </a:r>
            <a:r>
              <a:rPr lang="fr-FR" sz="1600" dirty="0">
                <a:solidFill>
                  <a:prstClr val="black"/>
                </a:solidFill>
                <a:cs typeface="Arial" pitchFamily="34" charset="0"/>
              </a:rPr>
              <a:t>(</a:t>
            </a:r>
            <a:r>
              <a:rPr lang="fr-FR" sz="1600" dirty="0">
                <a:solidFill>
                  <a:srgbClr val="DD2200"/>
                </a:solidFill>
                <a:cs typeface="Arial" pitchFamily="34" charset="0"/>
              </a:rPr>
              <a:t>"ici processus fils, le PID=%</a:t>
            </a:r>
            <a:r>
              <a:rPr lang="fr-FR" sz="1600" dirty="0" err="1">
                <a:solidFill>
                  <a:srgbClr val="DD2200"/>
                </a:solidFill>
                <a:cs typeface="Arial" pitchFamily="34" charset="0"/>
              </a:rPr>
              <a:t>d</a:t>
            </a:r>
            <a:r>
              <a:rPr lang="fr-FR" sz="1600" dirty="0" err="1">
                <a:solidFill>
                  <a:srgbClr val="0044DD"/>
                </a:solidFill>
                <a:cs typeface="Arial" pitchFamily="34" charset="0"/>
              </a:rPr>
              <a:t>\n</a:t>
            </a:r>
            <a:r>
              <a:rPr lang="fr-FR" sz="1600" dirty="0">
                <a:solidFill>
                  <a:srgbClr val="DD2200"/>
                </a:solidFill>
                <a:cs typeface="Arial" pitchFamily="34" charset="0"/>
              </a:rPr>
              <a:t>"</a:t>
            </a:r>
            <a:r>
              <a:rPr lang="fr-FR" sz="1600" dirty="0">
                <a:solidFill>
                  <a:prstClr val="black"/>
                </a:solidFill>
                <a:cs typeface="Arial" pitchFamily="34" charset="0"/>
              </a:rPr>
              <a:t>, 	</a:t>
            </a:r>
            <a:r>
              <a:rPr lang="fr-FR" sz="1600" dirty="0" err="1">
                <a:solidFill>
                  <a:prstClr val="black"/>
                </a:solidFill>
                <a:cs typeface="Arial" pitchFamily="34" charset="0"/>
              </a:rPr>
              <a:t>getpid</a:t>
            </a:r>
            <a:r>
              <a:rPr lang="fr-FR" sz="1600" dirty="0">
                <a:solidFill>
                  <a:prstClr val="black"/>
                </a:solidFill>
                <a:cs typeface="Arial" pitchFamily="34" charset="0"/>
              </a:rPr>
              <a:t>());</a:t>
            </a:r>
          </a:p>
          <a:p>
            <a:pPr marL="342900" indent="-342900" fontAlgn="base">
              <a:lnSpc>
                <a:spcPts val="2200"/>
              </a:lnSpc>
              <a:spcBef>
                <a:spcPct val="0"/>
              </a:spcBef>
              <a:spcAft>
                <a:spcPct val="0"/>
              </a:spcAft>
              <a:buClr>
                <a:srgbClr val="C00000"/>
              </a:buClr>
              <a:buFont typeface="+mj-lt"/>
              <a:buAutoNum type="arabicPeriod"/>
            </a:pPr>
            <a:r>
              <a:rPr lang="fr-FR" sz="1600" dirty="0">
                <a:solidFill>
                  <a:prstClr val="black"/>
                </a:solidFill>
                <a:cs typeface="Arial" pitchFamily="34" charset="0"/>
              </a:rPr>
              <a:t>           a+=</a:t>
            </a:r>
            <a:r>
              <a:rPr lang="fr-FR" sz="1600" dirty="0">
                <a:solidFill>
                  <a:srgbClr val="0000DD"/>
                </a:solidFill>
                <a:cs typeface="Arial" pitchFamily="34" charset="0"/>
              </a:rPr>
              <a:t>10</a:t>
            </a:r>
            <a:r>
              <a:rPr lang="fr-FR" sz="1600" dirty="0">
                <a:solidFill>
                  <a:prstClr val="black"/>
                </a:solidFill>
                <a:cs typeface="Arial" pitchFamily="34" charset="0"/>
              </a:rPr>
              <a:t>; </a:t>
            </a:r>
          </a:p>
          <a:p>
            <a:pPr marL="342900" indent="-342900" fontAlgn="base">
              <a:lnSpc>
                <a:spcPts val="2200"/>
              </a:lnSpc>
              <a:spcBef>
                <a:spcPct val="0"/>
              </a:spcBef>
              <a:spcAft>
                <a:spcPct val="0"/>
              </a:spcAft>
              <a:buClr>
                <a:srgbClr val="C00000"/>
              </a:buClr>
              <a:buFont typeface="+mj-lt"/>
              <a:buAutoNum type="arabicPeriod"/>
            </a:pPr>
            <a:r>
              <a:rPr lang="fr-FR" sz="1600" b="1" dirty="0">
                <a:solidFill>
                  <a:srgbClr val="008800"/>
                </a:solidFill>
                <a:cs typeface="Arial" pitchFamily="34" charset="0"/>
              </a:rPr>
              <a:t>           break</a:t>
            </a:r>
            <a:r>
              <a:rPr lang="fr-FR" sz="1600" b="1" dirty="0">
                <a:solidFill>
                  <a:prstClr val="black"/>
                </a:solidFill>
                <a:cs typeface="Arial" pitchFamily="34" charset="0"/>
              </a:rPr>
              <a:t>; </a:t>
            </a:r>
          </a:p>
          <a:p>
            <a:pPr marL="342900" indent="-342900" fontAlgn="base">
              <a:lnSpc>
                <a:spcPts val="2200"/>
              </a:lnSpc>
              <a:spcBef>
                <a:spcPct val="0"/>
              </a:spcBef>
              <a:spcAft>
                <a:spcPct val="0"/>
              </a:spcAft>
              <a:buClr>
                <a:srgbClr val="C00000"/>
              </a:buClr>
              <a:buFont typeface="+mj-lt"/>
              <a:buAutoNum type="arabicPeriod"/>
            </a:pPr>
            <a:r>
              <a:rPr lang="fr-FR" sz="1600" i="1" dirty="0">
                <a:solidFill>
                  <a:srgbClr val="336699"/>
                </a:solidFill>
                <a:cs typeface="Arial" pitchFamily="34" charset="0"/>
              </a:rPr>
              <a:t>default:</a:t>
            </a:r>
            <a:r>
              <a:rPr lang="fr-FR" sz="1600" dirty="0">
                <a:solidFill>
                  <a:prstClr val="black"/>
                </a:solidFill>
                <a:cs typeface="Arial" pitchFamily="34" charset="0"/>
              </a:rPr>
              <a:t> </a:t>
            </a:r>
            <a:r>
              <a:rPr lang="fr-FR" sz="1600" dirty="0">
                <a:solidFill>
                  <a:srgbClr val="888888"/>
                </a:solidFill>
                <a:cs typeface="Arial" pitchFamily="34" charset="0"/>
              </a:rPr>
              <a:t>//Il s’agit du processus père</a:t>
            </a:r>
            <a:r>
              <a:rPr lang="fr-FR" sz="1600" dirty="0">
                <a:solidFill>
                  <a:prstClr val="black"/>
                </a:solidFill>
                <a:cs typeface="Arial" pitchFamily="34" charset="0"/>
              </a:rPr>
              <a:t> </a:t>
            </a:r>
          </a:p>
          <a:p>
            <a:pPr marL="342900" indent="-342900" fontAlgn="base">
              <a:lnSpc>
                <a:spcPts val="2200"/>
              </a:lnSpc>
              <a:spcBef>
                <a:spcPct val="0"/>
              </a:spcBef>
              <a:spcAft>
                <a:spcPct val="0"/>
              </a:spcAft>
              <a:buClr>
                <a:srgbClr val="C00000"/>
              </a:buClr>
              <a:buFont typeface="+mj-lt"/>
              <a:buAutoNum type="arabicPeriod"/>
            </a:pPr>
            <a:r>
              <a:rPr lang="fr-FR" sz="1600" dirty="0">
                <a:solidFill>
                  <a:prstClr val="black"/>
                </a:solidFill>
                <a:cs typeface="Arial" pitchFamily="34" charset="0"/>
              </a:rPr>
              <a:t>             </a:t>
            </a:r>
            <a:r>
              <a:rPr lang="fr-FR" sz="1600" dirty="0" err="1">
                <a:solidFill>
                  <a:prstClr val="black"/>
                </a:solidFill>
                <a:cs typeface="Arial" pitchFamily="34" charset="0"/>
              </a:rPr>
              <a:t>printf</a:t>
            </a:r>
            <a:r>
              <a:rPr lang="fr-FR" sz="1600" dirty="0">
                <a:solidFill>
                  <a:prstClr val="black"/>
                </a:solidFill>
                <a:cs typeface="Arial" pitchFamily="34" charset="0"/>
              </a:rPr>
              <a:t>(</a:t>
            </a:r>
            <a:r>
              <a:rPr lang="fr-FR" sz="1600" dirty="0">
                <a:solidFill>
                  <a:srgbClr val="DD2200"/>
                </a:solidFill>
                <a:cs typeface="Arial" pitchFamily="34" charset="0"/>
              </a:rPr>
              <a:t>"ici processus </a:t>
            </a:r>
            <a:r>
              <a:rPr lang="fr-FR" sz="1600" dirty="0" err="1">
                <a:solidFill>
                  <a:srgbClr val="DD2200"/>
                </a:solidFill>
                <a:cs typeface="Arial" pitchFamily="34" charset="0"/>
              </a:rPr>
              <a:t>pere</a:t>
            </a:r>
            <a:r>
              <a:rPr lang="fr-FR" sz="1600" dirty="0">
                <a:solidFill>
                  <a:srgbClr val="DD2200"/>
                </a:solidFill>
                <a:cs typeface="Arial" pitchFamily="34" charset="0"/>
              </a:rPr>
              <a:t> ,le PID=%d </a:t>
            </a:r>
            <a:r>
              <a:rPr lang="fr-FR" sz="1600" dirty="0">
                <a:solidFill>
                  <a:srgbClr val="0044DD"/>
                </a:solidFill>
                <a:cs typeface="Arial" pitchFamily="34" charset="0"/>
              </a:rPr>
              <a:t>\n</a:t>
            </a:r>
            <a:r>
              <a:rPr lang="fr-FR" sz="1600" dirty="0">
                <a:solidFill>
                  <a:srgbClr val="DD2200"/>
                </a:solidFill>
                <a:cs typeface="Arial" pitchFamily="34" charset="0"/>
              </a:rPr>
              <a:t>"</a:t>
            </a:r>
            <a:r>
              <a:rPr lang="fr-FR" sz="1600" dirty="0">
                <a:solidFill>
                  <a:prstClr val="black"/>
                </a:solidFill>
                <a:cs typeface="Arial" pitchFamily="34" charset="0"/>
              </a:rPr>
              <a:t>,</a:t>
            </a:r>
            <a:r>
              <a:rPr lang="fr-FR" sz="1600" dirty="0" err="1">
                <a:solidFill>
                  <a:prstClr val="black"/>
                </a:solidFill>
                <a:cs typeface="Arial" pitchFamily="34" charset="0"/>
              </a:rPr>
              <a:t>getpid</a:t>
            </a:r>
            <a:r>
              <a:rPr lang="fr-FR" sz="1600" dirty="0">
                <a:solidFill>
                  <a:prstClr val="black"/>
                </a:solidFill>
                <a:cs typeface="Arial" pitchFamily="34" charset="0"/>
              </a:rPr>
              <a:t>()); a+=</a:t>
            </a:r>
            <a:r>
              <a:rPr lang="fr-FR" sz="1600" dirty="0">
                <a:solidFill>
                  <a:srgbClr val="0000DD"/>
                </a:solidFill>
                <a:cs typeface="Arial" pitchFamily="34" charset="0"/>
              </a:rPr>
              <a:t>100</a:t>
            </a:r>
            <a:r>
              <a:rPr lang="fr-FR" sz="1600" dirty="0">
                <a:solidFill>
                  <a:prstClr val="black"/>
                </a:solidFill>
                <a:cs typeface="Arial" pitchFamily="34" charset="0"/>
              </a:rPr>
              <a:t>; </a:t>
            </a:r>
          </a:p>
          <a:p>
            <a:pPr marL="342900" indent="-342900" fontAlgn="base">
              <a:lnSpc>
                <a:spcPts val="2200"/>
              </a:lnSpc>
              <a:spcBef>
                <a:spcPct val="0"/>
              </a:spcBef>
              <a:spcAft>
                <a:spcPct val="0"/>
              </a:spcAft>
              <a:buClr>
                <a:srgbClr val="C00000"/>
              </a:buClr>
              <a:buFont typeface="+mj-lt"/>
              <a:buAutoNum type="arabicPeriod"/>
            </a:pPr>
            <a:r>
              <a:rPr lang="fr-FR" sz="1600" dirty="0">
                <a:solidFill>
                  <a:prstClr val="black"/>
                </a:solidFill>
                <a:cs typeface="Arial" pitchFamily="34" charset="0"/>
              </a:rPr>
              <a:t>}</a:t>
            </a:r>
            <a:r>
              <a:rPr lang="fr-FR" sz="1600" dirty="0">
                <a:solidFill>
                  <a:srgbClr val="888888"/>
                </a:solidFill>
                <a:cs typeface="Arial" pitchFamily="34" charset="0"/>
              </a:rPr>
              <a:t>//les deux processus exécutent cette instruction</a:t>
            </a:r>
            <a:r>
              <a:rPr lang="fr-FR" sz="1600" dirty="0">
                <a:solidFill>
                  <a:prstClr val="black"/>
                </a:solidFill>
                <a:cs typeface="Arial" pitchFamily="34" charset="0"/>
              </a:rPr>
              <a:t> </a:t>
            </a:r>
          </a:p>
          <a:p>
            <a:pPr marL="342900" indent="-342900" fontAlgn="base">
              <a:lnSpc>
                <a:spcPts val="2200"/>
              </a:lnSpc>
              <a:spcBef>
                <a:spcPct val="0"/>
              </a:spcBef>
              <a:spcAft>
                <a:spcPct val="0"/>
              </a:spcAft>
              <a:buClr>
                <a:srgbClr val="C00000"/>
              </a:buClr>
              <a:buFont typeface="+mj-lt"/>
              <a:buAutoNum type="arabicPeriod"/>
            </a:pPr>
            <a:r>
              <a:rPr lang="fr-FR" sz="1600" dirty="0">
                <a:solidFill>
                  <a:prstClr val="black"/>
                </a:solidFill>
                <a:cs typeface="Arial" pitchFamily="34" charset="0"/>
              </a:rPr>
              <a:t>     </a:t>
            </a:r>
            <a:r>
              <a:rPr lang="fr-FR" sz="1600" dirty="0" err="1">
                <a:solidFill>
                  <a:prstClr val="black"/>
                </a:solidFill>
                <a:cs typeface="Arial" pitchFamily="34" charset="0"/>
              </a:rPr>
              <a:t>printf</a:t>
            </a:r>
            <a:r>
              <a:rPr lang="fr-FR" sz="1600" dirty="0">
                <a:solidFill>
                  <a:prstClr val="black"/>
                </a:solidFill>
                <a:cs typeface="Arial" pitchFamily="34" charset="0"/>
              </a:rPr>
              <a:t>(</a:t>
            </a:r>
            <a:r>
              <a:rPr lang="fr-FR" sz="1600" dirty="0">
                <a:solidFill>
                  <a:srgbClr val="DD2200"/>
                </a:solidFill>
                <a:cs typeface="Arial" pitchFamily="34" charset="0"/>
              </a:rPr>
              <a:t>"Fin du </a:t>
            </a:r>
            <a:r>
              <a:rPr lang="fr-FR" sz="1600" dirty="0" err="1">
                <a:solidFill>
                  <a:srgbClr val="DD2200"/>
                </a:solidFill>
                <a:cs typeface="Arial" pitchFamily="34" charset="0"/>
              </a:rPr>
              <a:t>processus%d</a:t>
            </a:r>
            <a:r>
              <a:rPr lang="fr-FR" sz="1600" dirty="0">
                <a:solidFill>
                  <a:srgbClr val="DD2200"/>
                </a:solidFill>
                <a:cs typeface="Arial" pitchFamily="34" charset="0"/>
              </a:rPr>
              <a:t> avec a=%d </a:t>
            </a:r>
            <a:r>
              <a:rPr lang="fr-FR" sz="1600" dirty="0">
                <a:solidFill>
                  <a:srgbClr val="0044DD"/>
                </a:solidFill>
                <a:cs typeface="Arial" pitchFamily="34" charset="0"/>
              </a:rPr>
              <a:t>\n</a:t>
            </a:r>
            <a:r>
              <a:rPr lang="fr-FR" sz="1600" dirty="0">
                <a:solidFill>
                  <a:srgbClr val="DD2200"/>
                </a:solidFill>
                <a:cs typeface="Arial" pitchFamily="34" charset="0"/>
              </a:rPr>
              <a:t>"</a:t>
            </a:r>
            <a:r>
              <a:rPr lang="fr-FR" sz="1600" dirty="0">
                <a:solidFill>
                  <a:prstClr val="black"/>
                </a:solidFill>
                <a:cs typeface="Arial" pitchFamily="34" charset="0"/>
              </a:rPr>
              <a:t>,</a:t>
            </a:r>
            <a:r>
              <a:rPr lang="fr-FR" sz="1600" dirty="0" err="1">
                <a:solidFill>
                  <a:prstClr val="black"/>
                </a:solidFill>
                <a:cs typeface="Arial" pitchFamily="34" charset="0"/>
              </a:rPr>
              <a:t>getpid</a:t>
            </a:r>
            <a:r>
              <a:rPr lang="fr-FR" sz="1600" dirty="0">
                <a:solidFill>
                  <a:prstClr val="black"/>
                </a:solidFill>
                <a:cs typeface="Arial" pitchFamily="34" charset="0"/>
              </a:rPr>
              <a:t>(),a); </a:t>
            </a:r>
          </a:p>
          <a:p>
            <a:pPr marL="342900" indent="-342900" fontAlgn="base">
              <a:lnSpc>
                <a:spcPts val="2200"/>
              </a:lnSpc>
              <a:spcBef>
                <a:spcPct val="0"/>
              </a:spcBef>
              <a:spcAft>
                <a:spcPct val="0"/>
              </a:spcAft>
              <a:buClr>
                <a:srgbClr val="C00000"/>
              </a:buClr>
              <a:buFont typeface="+mj-lt"/>
              <a:buAutoNum type="arabicPeriod"/>
            </a:pPr>
            <a:r>
              <a:rPr lang="fr-FR" sz="1600" dirty="0">
                <a:solidFill>
                  <a:srgbClr val="008800"/>
                </a:solidFill>
                <a:cs typeface="Arial" pitchFamily="34" charset="0"/>
              </a:rPr>
              <a:t>return</a:t>
            </a:r>
            <a:r>
              <a:rPr lang="fr-FR" sz="1600" dirty="0">
                <a:solidFill>
                  <a:prstClr val="black"/>
                </a:solidFill>
                <a:cs typeface="Arial" pitchFamily="34" charset="0"/>
              </a:rPr>
              <a:t> </a:t>
            </a:r>
            <a:r>
              <a:rPr lang="fr-FR" sz="1600" dirty="0">
                <a:solidFill>
                  <a:srgbClr val="0000DD"/>
                </a:solidFill>
                <a:cs typeface="Arial" pitchFamily="34" charset="0"/>
              </a:rPr>
              <a:t>0</a:t>
            </a:r>
            <a:r>
              <a:rPr lang="fr-FR" sz="1600" dirty="0">
                <a:solidFill>
                  <a:prstClr val="black"/>
                </a:solidFill>
                <a:cs typeface="Arial" pitchFamily="34" charset="0"/>
              </a:rPr>
              <a:t> ;</a:t>
            </a:r>
          </a:p>
          <a:p>
            <a:pPr marL="342900" indent="-342900" fontAlgn="base">
              <a:lnSpc>
                <a:spcPts val="2200"/>
              </a:lnSpc>
              <a:spcBef>
                <a:spcPct val="0"/>
              </a:spcBef>
              <a:spcAft>
                <a:spcPct val="0"/>
              </a:spcAft>
              <a:buClr>
                <a:srgbClr val="C00000"/>
              </a:buClr>
              <a:buFont typeface="+mj-lt"/>
              <a:buAutoNum type="arabicPeriod"/>
            </a:pPr>
            <a:r>
              <a:rPr lang="fr-FR" sz="1600" dirty="0">
                <a:solidFill>
                  <a:prstClr val="black"/>
                </a:solidFill>
                <a:cs typeface="Arial" pitchFamily="34" charset="0"/>
              </a:rPr>
              <a:t> } </a:t>
            </a:r>
          </a:p>
        </p:txBody>
      </p:sp>
    </p:spTree>
    <p:extLst>
      <p:ext uri="{BB962C8B-B14F-4D97-AF65-F5344CB8AC3E}">
        <p14:creationId xmlns:p14="http://schemas.microsoft.com/office/powerpoint/2010/main" xmlns="" val="28554545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5786" y="131762"/>
            <a:ext cx="7929618" cy="654032"/>
          </a:xfrm>
        </p:spPr>
        <p:txBody>
          <a:bodyPr/>
          <a:lstStyle/>
          <a:p>
            <a:r>
              <a:rPr lang="fr-FR" b="1" dirty="0" smtClean="0"/>
              <a:t>La création de processus</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21</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7" name="Rectangle 6"/>
          <p:cNvSpPr/>
          <p:nvPr/>
        </p:nvSpPr>
        <p:spPr>
          <a:xfrm>
            <a:off x="642910" y="764704"/>
            <a:ext cx="8215370" cy="369332"/>
          </a:xfrm>
          <a:prstGeom prst="rect">
            <a:avLst/>
          </a:prstGeom>
        </p:spPr>
        <p:txBody>
          <a:bodyPr wrap="square">
            <a:spAutoFit/>
          </a:bodyPr>
          <a:lstStyle/>
          <a:p>
            <a:r>
              <a:rPr lang="fr-FR" b="1" dirty="0">
                <a:solidFill>
                  <a:srgbClr val="0000FF"/>
                </a:solidFill>
              </a:rPr>
              <a:t>Exemple 3  </a:t>
            </a:r>
            <a:r>
              <a:rPr lang="fr-FR" dirty="0">
                <a:solidFill>
                  <a:prstClr val="black"/>
                </a:solidFill>
              </a:rPr>
              <a:t>: programme </a:t>
            </a:r>
            <a:r>
              <a:rPr lang="fr-FR" dirty="0" err="1">
                <a:solidFill>
                  <a:prstClr val="black"/>
                </a:solidFill>
              </a:rPr>
              <a:t>tree.c</a:t>
            </a:r>
            <a:r>
              <a:rPr lang="fr-FR" dirty="0">
                <a:solidFill>
                  <a:prstClr val="black"/>
                </a:solidFill>
              </a:rPr>
              <a:t> : appel système </a:t>
            </a:r>
            <a:r>
              <a:rPr lang="fr-FR" dirty="0" err="1">
                <a:solidFill>
                  <a:prstClr val="black"/>
                </a:solidFill>
              </a:rPr>
              <a:t>fork</a:t>
            </a:r>
            <a:r>
              <a:rPr lang="fr-FR" dirty="0">
                <a:solidFill>
                  <a:prstClr val="black"/>
                </a:solidFill>
              </a:rPr>
              <a:t>()</a:t>
            </a:r>
          </a:p>
        </p:txBody>
      </p:sp>
      <p:sp>
        <p:nvSpPr>
          <p:cNvPr id="8" name="Rectangle 7"/>
          <p:cNvSpPr/>
          <p:nvPr/>
        </p:nvSpPr>
        <p:spPr>
          <a:xfrm>
            <a:off x="541800" y="1285860"/>
            <a:ext cx="8602200" cy="5016758"/>
          </a:xfrm>
          <a:prstGeom prst="rect">
            <a:avLst/>
          </a:prstGeom>
        </p:spPr>
        <p:txBody>
          <a:bodyPr wrap="square">
            <a:spAutoFit/>
          </a:bodyPr>
          <a:lstStyle/>
          <a:p>
            <a:pPr marL="342900" indent="-342900" fontAlgn="base">
              <a:spcBef>
                <a:spcPct val="0"/>
              </a:spcBef>
              <a:spcAft>
                <a:spcPct val="0"/>
              </a:spcAft>
              <a:buClr>
                <a:srgbClr val="C00000"/>
              </a:buClr>
              <a:buFont typeface="+mj-lt"/>
              <a:buAutoNum type="arabicPeriod"/>
            </a:pPr>
            <a:r>
              <a:rPr lang="fr-FR" sz="2000" b="1" dirty="0">
                <a:solidFill>
                  <a:srgbClr val="0070C0"/>
                </a:solidFill>
              </a:rPr>
              <a:t>#</a:t>
            </a:r>
            <a:r>
              <a:rPr lang="fr-FR" sz="2000" b="1" dirty="0" err="1">
                <a:solidFill>
                  <a:srgbClr val="0070C0"/>
                </a:solidFill>
              </a:rPr>
              <a:t>include</a:t>
            </a:r>
            <a:r>
              <a:rPr lang="fr-FR" sz="2000" b="1" dirty="0">
                <a:solidFill>
                  <a:srgbClr val="0070C0"/>
                </a:solidFill>
              </a:rPr>
              <a:t> </a:t>
            </a:r>
            <a:r>
              <a:rPr lang="fr-FR" sz="2000" dirty="0">
                <a:solidFill>
                  <a:srgbClr val="FF0000"/>
                </a:solidFill>
              </a:rPr>
              <a:t>&lt;</a:t>
            </a:r>
            <a:r>
              <a:rPr lang="fr-FR" sz="2000" dirty="0" err="1">
                <a:solidFill>
                  <a:srgbClr val="FF0000"/>
                </a:solidFill>
              </a:rPr>
              <a:t>sys</a:t>
            </a:r>
            <a:r>
              <a:rPr lang="fr-FR" sz="2000" dirty="0">
                <a:solidFill>
                  <a:srgbClr val="FF0000"/>
                </a:solidFill>
              </a:rPr>
              <a:t>/</a:t>
            </a:r>
            <a:r>
              <a:rPr lang="fr-FR" sz="2000" dirty="0" err="1">
                <a:solidFill>
                  <a:srgbClr val="FF0000"/>
                </a:solidFill>
              </a:rPr>
              <a:t>types.h</a:t>
            </a:r>
            <a:r>
              <a:rPr lang="fr-FR" sz="2000" dirty="0">
                <a:solidFill>
                  <a:srgbClr val="FF0000"/>
                </a:solidFill>
              </a:rPr>
              <a:t>&gt;</a:t>
            </a:r>
          </a:p>
          <a:p>
            <a:pPr marL="342900" indent="-342900" fontAlgn="base">
              <a:spcBef>
                <a:spcPct val="0"/>
              </a:spcBef>
              <a:spcAft>
                <a:spcPct val="0"/>
              </a:spcAft>
              <a:buClr>
                <a:srgbClr val="C00000"/>
              </a:buClr>
              <a:buFont typeface="+mj-lt"/>
              <a:buAutoNum type="arabicPeriod"/>
            </a:pPr>
            <a:r>
              <a:rPr lang="fr-FR" sz="2000" b="1" dirty="0">
                <a:solidFill>
                  <a:srgbClr val="0070C0"/>
                </a:solidFill>
              </a:rPr>
              <a:t>#</a:t>
            </a:r>
            <a:r>
              <a:rPr lang="fr-FR" sz="2000" b="1" dirty="0" err="1">
                <a:solidFill>
                  <a:srgbClr val="0070C0"/>
                </a:solidFill>
              </a:rPr>
              <a:t>include</a:t>
            </a:r>
            <a:r>
              <a:rPr lang="fr-FR" sz="2000" b="1" dirty="0">
                <a:solidFill>
                  <a:srgbClr val="0070C0"/>
                </a:solidFill>
              </a:rPr>
              <a:t> </a:t>
            </a:r>
            <a:r>
              <a:rPr lang="fr-FR" sz="2000" dirty="0">
                <a:solidFill>
                  <a:srgbClr val="FF0000"/>
                </a:solidFill>
              </a:rPr>
              <a:t>&lt;</a:t>
            </a:r>
            <a:r>
              <a:rPr lang="fr-FR" sz="2000" dirty="0" err="1">
                <a:solidFill>
                  <a:srgbClr val="FF0000"/>
                </a:solidFill>
              </a:rPr>
              <a:t>unistd.h</a:t>
            </a:r>
            <a:r>
              <a:rPr lang="fr-FR" sz="2000" dirty="0">
                <a:solidFill>
                  <a:srgbClr val="FF0000"/>
                </a:solidFill>
              </a:rPr>
              <a:t>&gt;</a:t>
            </a:r>
          </a:p>
          <a:p>
            <a:pPr marL="342900" indent="-342900" fontAlgn="base">
              <a:spcBef>
                <a:spcPct val="0"/>
              </a:spcBef>
              <a:spcAft>
                <a:spcPct val="0"/>
              </a:spcAft>
              <a:buClr>
                <a:srgbClr val="C00000"/>
              </a:buClr>
              <a:buFont typeface="+mj-lt"/>
              <a:buAutoNum type="arabicPeriod"/>
            </a:pPr>
            <a:r>
              <a:rPr lang="fr-FR" sz="2000" b="1" dirty="0">
                <a:solidFill>
                  <a:srgbClr val="0070C0"/>
                </a:solidFill>
              </a:rPr>
              <a:t>#</a:t>
            </a:r>
            <a:r>
              <a:rPr lang="fr-FR" sz="2000" b="1" dirty="0" err="1">
                <a:solidFill>
                  <a:srgbClr val="0070C0"/>
                </a:solidFill>
              </a:rPr>
              <a:t>include</a:t>
            </a:r>
            <a:r>
              <a:rPr lang="fr-FR" sz="2000" b="1" dirty="0">
                <a:solidFill>
                  <a:srgbClr val="0070C0"/>
                </a:solidFill>
              </a:rPr>
              <a:t> </a:t>
            </a:r>
            <a:r>
              <a:rPr lang="fr-FR" sz="2000" dirty="0">
                <a:solidFill>
                  <a:srgbClr val="FF0000"/>
                </a:solidFill>
              </a:rPr>
              <a:t>&lt;</a:t>
            </a:r>
            <a:r>
              <a:rPr lang="fr-FR" sz="2000" dirty="0" err="1">
                <a:solidFill>
                  <a:srgbClr val="FF0000"/>
                </a:solidFill>
              </a:rPr>
              <a:t>stdio.h</a:t>
            </a:r>
            <a:r>
              <a:rPr lang="fr-FR" sz="2000" dirty="0">
                <a:solidFill>
                  <a:srgbClr val="FF0000"/>
                </a:solidFill>
              </a:rPr>
              <a:t>&gt;</a:t>
            </a:r>
          </a:p>
          <a:p>
            <a:pPr marL="342900" indent="-342900" fontAlgn="base">
              <a:spcBef>
                <a:spcPct val="0"/>
              </a:spcBef>
              <a:spcAft>
                <a:spcPct val="0"/>
              </a:spcAft>
              <a:buClr>
                <a:srgbClr val="C00000"/>
              </a:buClr>
              <a:buFont typeface="+mj-lt"/>
              <a:buAutoNum type="arabicPeriod"/>
            </a:pPr>
            <a:r>
              <a:rPr lang="fr-FR" sz="2000" b="1" dirty="0" err="1">
                <a:solidFill>
                  <a:srgbClr val="FF0000"/>
                </a:solidFill>
              </a:rPr>
              <a:t>int</a:t>
            </a:r>
            <a:r>
              <a:rPr lang="fr-FR" sz="2000" b="1" dirty="0">
                <a:solidFill>
                  <a:prstClr val="black"/>
                </a:solidFill>
              </a:rPr>
              <a:t> main</a:t>
            </a:r>
            <a:r>
              <a:rPr lang="fr-FR" sz="2000" dirty="0">
                <a:solidFill>
                  <a:prstClr val="black"/>
                </a:solidFill>
              </a:rPr>
              <a:t>(</a:t>
            </a:r>
            <a:r>
              <a:rPr lang="fr-FR" sz="2000" b="1" dirty="0" err="1">
                <a:solidFill>
                  <a:prstClr val="black"/>
                </a:solidFill>
              </a:rPr>
              <a:t>int</a:t>
            </a:r>
            <a:r>
              <a:rPr lang="fr-FR" sz="2000" b="1" dirty="0">
                <a:solidFill>
                  <a:prstClr val="black"/>
                </a:solidFill>
              </a:rPr>
              <a:t> </a:t>
            </a:r>
            <a:r>
              <a:rPr lang="fr-FR" sz="2000" dirty="0" err="1">
                <a:solidFill>
                  <a:prstClr val="black"/>
                </a:solidFill>
              </a:rPr>
              <a:t>argc</a:t>
            </a:r>
            <a:r>
              <a:rPr lang="fr-FR" sz="2000" dirty="0">
                <a:solidFill>
                  <a:prstClr val="black"/>
                </a:solidFill>
              </a:rPr>
              <a:t>, </a:t>
            </a:r>
            <a:r>
              <a:rPr lang="fr-FR" sz="2000" b="1" dirty="0">
                <a:solidFill>
                  <a:prstClr val="black"/>
                </a:solidFill>
              </a:rPr>
              <a:t>char </a:t>
            </a:r>
            <a:r>
              <a:rPr lang="fr-FR" sz="2000" dirty="0">
                <a:solidFill>
                  <a:prstClr val="black"/>
                </a:solidFill>
              </a:rPr>
              <a:t>**</a:t>
            </a:r>
            <a:r>
              <a:rPr lang="fr-FR" sz="2000" dirty="0" err="1">
                <a:solidFill>
                  <a:prstClr val="black"/>
                </a:solidFill>
              </a:rPr>
              <a:t>argv</a:t>
            </a:r>
            <a:r>
              <a:rPr lang="fr-FR" sz="2000" dirty="0">
                <a:solidFill>
                  <a:prstClr val="black"/>
                </a:solidFill>
              </a:rPr>
              <a:t>) {</a:t>
            </a:r>
          </a:p>
          <a:p>
            <a:pPr marL="342900" indent="-342900" fontAlgn="base">
              <a:spcBef>
                <a:spcPct val="0"/>
              </a:spcBef>
              <a:spcAft>
                <a:spcPct val="0"/>
              </a:spcAft>
              <a:buClr>
                <a:srgbClr val="C00000"/>
              </a:buClr>
              <a:buFont typeface="+mj-lt"/>
              <a:buAutoNum type="arabicPeriod"/>
            </a:pPr>
            <a:r>
              <a:rPr lang="fr-FR" sz="2000" dirty="0">
                <a:solidFill>
                  <a:prstClr val="black"/>
                </a:solidFill>
              </a:rPr>
              <a:t>	</a:t>
            </a:r>
            <a:r>
              <a:rPr lang="fr-FR" sz="2000" dirty="0" err="1">
                <a:solidFill>
                  <a:prstClr val="black"/>
                </a:solidFill>
              </a:rPr>
              <a:t>pid_t</a:t>
            </a:r>
            <a:r>
              <a:rPr lang="fr-FR" sz="2000" dirty="0">
                <a:solidFill>
                  <a:prstClr val="black"/>
                </a:solidFill>
              </a:rPr>
              <a:t> p;</a:t>
            </a:r>
          </a:p>
          <a:p>
            <a:pPr marL="342900" indent="-342900" fontAlgn="base">
              <a:spcBef>
                <a:spcPct val="0"/>
              </a:spcBef>
              <a:spcAft>
                <a:spcPct val="0"/>
              </a:spcAft>
              <a:buClr>
                <a:srgbClr val="C00000"/>
              </a:buClr>
              <a:buFont typeface="+mj-lt"/>
              <a:buAutoNum type="arabicPeriod"/>
            </a:pPr>
            <a:r>
              <a:rPr lang="fr-FR" sz="2000" dirty="0">
                <a:solidFill>
                  <a:prstClr val="black"/>
                </a:solidFill>
              </a:rPr>
              <a:t>	</a:t>
            </a:r>
            <a:r>
              <a:rPr lang="fr-FR" sz="2000" b="1" dirty="0" err="1">
                <a:solidFill>
                  <a:prstClr val="black"/>
                </a:solidFill>
              </a:rPr>
              <a:t>int</a:t>
            </a:r>
            <a:r>
              <a:rPr lang="fr-FR" sz="2000" b="1" dirty="0">
                <a:solidFill>
                  <a:prstClr val="black"/>
                </a:solidFill>
              </a:rPr>
              <a:t> </a:t>
            </a:r>
            <a:r>
              <a:rPr lang="fr-FR" sz="2000" dirty="0">
                <a:solidFill>
                  <a:prstClr val="black"/>
                </a:solidFill>
              </a:rPr>
              <a:t>i, n=5;</a:t>
            </a:r>
          </a:p>
          <a:p>
            <a:pPr marL="342900" indent="-342900" fontAlgn="base">
              <a:spcBef>
                <a:spcPct val="0"/>
              </a:spcBef>
              <a:spcAft>
                <a:spcPct val="0"/>
              </a:spcAft>
              <a:buClr>
                <a:srgbClr val="C00000"/>
              </a:buClr>
              <a:buFont typeface="+mj-lt"/>
              <a:buAutoNum type="arabicPeriod"/>
            </a:pPr>
            <a:r>
              <a:rPr lang="fr-FR" sz="2000" b="1" dirty="0">
                <a:solidFill>
                  <a:prstClr val="black"/>
                </a:solidFill>
              </a:rPr>
              <a:t>for </a:t>
            </a:r>
            <a:r>
              <a:rPr lang="fr-FR" sz="2000" dirty="0">
                <a:solidFill>
                  <a:prstClr val="black"/>
                </a:solidFill>
              </a:rPr>
              <a:t>(i=1; i&lt;n; i++) {</a:t>
            </a:r>
          </a:p>
          <a:p>
            <a:pPr marL="342900" indent="-342900" fontAlgn="base">
              <a:spcBef>
                <a:spcPct val="0"/>
              </a:spcBef>
              <a:spcAft>
                <a:spcPct val="0"/>
              </a:spcAft>
              <a:buClr>
                <a:srgbClr val="C00000"/>
              </a:buClr>
              <a:buFont typeface="+mj-lt"/>
              <a:buAutoNum type="arabicPeriod"/>
            </a:pPr>
            <a:r>
              <a:rPr lang="fr-FR" sz="2000" dirty="0">
                <a:solidFill>
                  <a:prstClr val="black"/>
                </a:solidFill>
              </a:rPr>
              <a:t>	p = </a:t>
            </a:r>
            <a:r>
              <a:rPr lang="fr-FR" sz="2000" dirty="0" err="1">
                <a:solidFill>
                  <a:prstClr val="black"/>
                </a:solidFill>
              </a:rPr>
              <a:t>fork</a:t>
            </a:r>
            <a:r>
              <a:rPr lang="fr-FR" sz="2000" dirty="0">
                <a:solidFill>
                  <a:prstClr val="black"/>
                </a:solidFill>
              </a:rPr>
              <a:t>();</a:t>
            </a:r>
          </a:p>
          <a:p>
            <a:pPr marL="342900" indent="-342900" fontAlgn="base">
              <a:spcBef>
                <a:spcPct val="0"/>
              </a:spcBef>
              <a:spcAft>
                <a:spcPct val="0"/>
              </a:spcAft>
              <a:buClr>
                <a:srgbClr val="C00000"/>
              </a:buClr>
              <a:buFont typeface="+mj-lt"/>
              <a:buAutoNum type="arabicPeriod"/>
            </a:pPr>
            <a:r>
              <a:rPr lang="fr-FR" sz="2000" dirty="0">
                <a:solidFill>
                  <a:prstClr val="black"/>
                </a:solidFill>
              </a:rPr>
              <a:t>	</a:t>
            </a:r>
            <a:r>
              <a:rPr lang="fr-FR" sz="2000" b="1" dirty="0">
                <a:solidFill>
                  <a:prstClr val="black"/>
                </a:solidFill>
              </a:rPr>
              <a:t>if </a:t>
            </a:r>
            <a:r>
              <a:rPr lang="fr-FR" sz="2000" dirty="0">
                <a:solidFill>
                  <a:prstClr val="black"/>
                </a:solidFill>
              </a:rPr>
              <a:t>(p &gt; 0)</a:t>
            </a:r>
          </a:p>
          <a:p>
            <a:pPr marL="342900" indent="-342900" fontAlgn="base">
              <a:spcBef>
                <a:spcPct val="0"/>
              </a:spcBef>
              <a:spcAft>
                <a:spcPct val="0"/>
              </a:spcAft>
              <a:buClr>
                <a:srgbClr val="C00000"/>
              </a:buClr>
              <a:buFont typeface="+mj-lt"/>
              <a:buAutoNum type="arabicPeriod"/>
            </a:pPr>
            <a:r>
              <a:rPr lang="fr-FR" sz="2000" dirty="0">
                <a:solidFill>
                  <a:prstClr val="black"/>
                </a:solidFill>
              </a:rPr>
              <a:t>	</a:t>
            </a:r>
            <a:r>
              <a:rPr lang="fr-FR" sz="2000" b="1" dirty="0">
                <a:solidFill>
                  <a:prstClr val="black"/>
                </a:solidFill>
              </a:rPr>
              <a:t>break </a:t>
            </a:r>
            <a:r>
              <a:rPr lang="fr-FR" sz="2000" dirty="0">
                <a:solidFill>
                  <a:prstClr val="black"/>
                </a:solidFill>
              </a:rPr>
              <a:t>;</a:t>
            </a:r>
          </a:p>
          <a:p>
            <a:pPr marL="342900" indent="-342900" fontAlgn="base">
              <a:spcBef>
                <a:spcPct val="0"/>
              </a:spcBef>
              <a:spcAft>
                <a:spcPct val="0"/>
              </a:spcAft>
              <a:buClr>
                <a:srgbClr val="C00000"/>
              </a:buClr>
              <a:buFont typeface="+mj-lt"/>
              <a:buAutoNum type="arabicPeriod"/>
            </a:pPr>
            <a:r>
              <a:rPr lang="fr-FR" sz="2000" dirty="0">
                <a:solidFill>
                  <a:prstClr val="black"/>
                </a:solidFill>
              </a:rPr>
              <a:t>	</a:t>
            </a:r>
            <a:r>
              <a:rPr lang="fr-FR" sz="2000" dirty="0" err="1">
                <a:solidFill>
                  <a:prstClr val="black"/>
                </a:solidFill>
              </a:rPr>
              <a:t>printf</a:t>
            </a:r>
            <a:r>
              <a:rPr lang="fr-FR" sz="2000" dirty="0">
                <a:solidFill>
                  <a:prstClr val="black"/>
                </a:solidFill>
              </a:rPr>
              <a:t>(" Processus %d de père %d. \n", </a:t>
            </a:r>
            <a:r>
              <a:rPr lang="fr-FR" sz="2000" dirty="0" err="1">
                <a:solidFill>
                  <a:prstClr val="black"/>
                </a:solidFill>
              </a:rPr>
              <a:t>getpid</a:t>
            </a:r>
            <a:r>
              <a:rPr lang="fr-FR" sz="2000" dirty="0">
                <a:solidFill>
                  <a:prstClr val="black"/>
                </a:solidFill>
              </a:rPr>
              <a:t>(), </a:t>
            </a:r>
            <a:r>
              <a:rPr lang="fr-FR" sz="2000" dirty="0" err="1">
                <a:solidFill>
                  <a:prstClr val="black"/>
                </a:solidFill>
              </a:rPr>
              <a:t>getppid</a:t>
            </a:r>
            <a:r>
              <a:rPr lang="fr-FR" sz="2000" dirty="0">
                <a:solidFill>
                  <a:prstClr val="black"/>
                </a:solidFill>
              </a:rPr>
              <a:t>());</a:t>
            </a:r>
          </a:p>
          <a:p>
            <a:pPr marL="342900" indent="-342900" fontAlgn="base">
              <a:spcBef>
                <a:spcPct val="0"/>
              </a:spcBef>
              <a:spcAft>
                <a:spcPct val="0"/>
              </a:spcAft>
              <a:buClr>
                <a:srgbClr val="C00000"/>
              </a:buClr>
              <a:buFont typeface="+mj-lt"/>
              <a:buAutoNum type="arabicPeriod"/>
            </a:pPr>
            <a:r>
              <a:rPr lang="fr-FR" sz="2000" dirty="0">
                <a:solidFill>
                  <a:prstClr val="black"/>
                </a:solidFill>
              </a:rPr>
              <a:t>	</a:t>
            </a:r>
            <a:r>
              <a:rPr lang="fr-FR" sz="2000" dirty="0" err="1">
                <a:solidFill>
                  <a:prstClr val="black"/>
                </a:solidFill>
              </a:rPr>
              <a:t>sleep</a:t>
            </a:r>
            <a:r>
              <a:rPr lang="fr-FR" sz="2000" dirty="0">
                <a:solidFill>
                  <a:prstClr val="black"/>
                </a:solidFill>
              </a:rPr>
              <a:t>(2);</a:t>
            </a:r>
          </a:p>
          <a:p>
            <a:pPr marL="342900" indent="-342900" fontAlgn="base">
              <a:spcBef>
                <a:spcPct val="0"/>
              </a:spcBef>
              <a:spcAft>
                <a:spcPct val="0"/>
              </a:spcAft>
              <a:buClr>
                <a:srgbClr val="C00000"/>
              </a:buClr>
              <a:buFont typeface="+mj-lt"/>
              <a:buAutoNum type="arabicPeriod"/>
            </a:pPr>
            <a:r>
              <a:rPr lang="fr-FR" sz="2000" dirty="0">
                <a:solidFill>
                  <a:prstClr val="black"/>
                </a:solidFill>
              </a:rPr>
              <a:t>	}</a:t>
            </a:r>
          </a:p>
          <a:p>
            <a:pPr marL="342900" indent="-342900" fontAlgn="base">
              <a:spcBef>
                <a:spcPct val="0"/>
              </a:spcBef>
              <a:spcAft>
                <a:spcPct val="0"/>
              </a:spcAft>
              <a:buClr>
                <a:srgbClr val="C00000"/>
              </a:buClr>
              <a:buFont typeface="+mj-lt"/>
              <a:buAutoNum type="arabicPeriod"/>
            </a:pPr>
            <a:r>
              <a:rPr lang="fr-FR" sz="2000" dirty="0" err="1">
                <a:solidFill>
                  <a:prstClr val="black"/>
                </a:solidFill>
              </a:rPr>
              <a:t>sleep</a:t>
            </a:r>
            <a:r>
              <a:rPr lang="fr-FR" sz="2000" dirty="0">
                <a:solidFill>
                  <a:prstClr val="black"/>
                </a:solidFill>
              </a:rPr>
              <a:t>(1);</a:t>
            </a:r>
          </a:p>
          <a:p>
            <a:pPr marL="342900" indent="-342900" fontAlgn="base">
              <a:spcBef>
                <a:spcPct val="0"/>
              </a:spcBef>
              <a:spcAft>
                <a:spcPct val="0"/>
              </a:spcAft>
              <a:buClr>
                <a:srgbClr val="C00000"/>
              </a:buClr>
              <a:buFont typeface="+mj-lt"/>
              <a:buAutoNum type="arabicPeriod"/>
            </a:pPr>
            <a:r>
              <a:rPr lang="fr-FR" sz="2000" b="1" dirty="0">
                <a:solidFill>
                  <a:prstClr val="black"/>
                </a:solidFill>
              </a:rPr>
              <a:t>return </a:t>
            </a:r>
            <a:r>
              <a:rPr lang="fr-FR" sz="2000" dirty="0">
                <a:solidFill>
                  <a:prstClr val="black"/>
                </a:solidFill>
              </a:rPr>
              <a:t>0;</a:t>
            </a:r>
          </a:p>
          <a:p>
            <a:pPr marL="342900" indent="-342900" fontAlgn="base">
              <a:spcBef>
                <a:spcPct val="0"/>
              </a:spcBef>
              <a:spcAft>
                <a:spcPct val="0"/>
              </a:spcAft>
              <a:buClr>
                <a:srgbClr val="C00000"/>
              </a:buClr>
              <a:buFont typeface="+mj-lt"/>
              <a:buAutoNum type="arabicPeriod"/>
            </a:pPr>
            <a:r>
              <a:rPr lang="fr-FR" sz="2000" dirty="0">
                <a:solidFill>
                  <a:prstClr val="black"/>
                </a:solidFill>
              </a:rPr>
              <a:t>}</a:t>
            </a:r>
            <a:endParaRPr lang="fr-FR" sz="2000" dirty="0">
              <a:solidFill>
                <a:prstClr val="black"/>
              </a:solidFill>
              <a:cs typeface="Arial" pitchFamily="34" charset="0"/>
            </a:endParaRPr>
          </a:p>
        </p:txBody>
      </p:sp>
    </p:spTree>
    <p:extLst>
      <p:ext uri="{BB962C8B-B14F-4D97-AF65-F5344CB8AC3E}">
        <p14:creationId xmlns:p14="http://schemas.microsoft.com/office/powerpoint/2010/main" xmlns="" val="2180926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5786" y="131762"/>
            <a:ext cx="7929618" cy="654032"/>
          </a:xfrm>
        </p:spPr>
        <p:txBody>
          <a:bodyPr/>
          <a:lstStyle/>
          <a:p>
            <a:r>
              <a:rPr lang="fr-FR" b="1" dirty="0" smtClean="0"/>
              <a:t>La création de processus</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22</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7" name="Rectangle 6"/>
          <p:cNvSpPr/>
          <p:nvPr/>
        </p:nvSpPr>
        <p:spPr>
          <a:xfrm>
            <a:off x="642910" y="764704"/>
            <a:ext cx="8215370" cy="369332"/>
          </a:xfrm>
          <a:prstGeom prst="rect">
            <a:avLst/>
          </a:prstGeom>
        </p:spPr>
        <p:txBody>
          <a:bodyPr wrap="square">
            <a:spAutoFit/>
          </a:bodyPr>
          <a:lstStyle/>
          <a:p>
            <a:r>
              <a:rPr lang="fr-FR" b="1" dirty="0">
                <a:solidFill>
                  <a:srgbClr val="0000FF"/>
                </a:solidFill>
              </a:rPr>
              <a:t>Exemple 3  </a:t>
            </a:r>
            <a:r>
              <a:rPr lang="fr-FR" dirty="0">
                <a:solidFill>
                  <a:prstClr val="black"/>
                </a:solidFill>
              </a:rPr>
              <a:t>: programme </a:t>
            </a:r>
            <a:r>
              <a:rPr lang="fr-FR" dirty="0" err="1">
                <a:solidFill>
                  <a:prstClr val="black"/>
                </a:solidFill>
              </a:rPr>
              <a:t>tree.c</a:t>
            </a:r>
            <a:r>
              <a:rPr lang="fr-FR" dirty="0">
                <a:solidFill>
                  <a:prstClr val="black"/>
                </a:solidFill>
              </a:rPr>
              <a:t> : appel système </a:t>
            </a:r>
            <a:r>
              <a:rPr lang="fr-FR" dirty="0" err="1">
                <a:solidFill>
                  <a:prstClr val="black"/>
                </a:solidFill>
              </a:rPr>
              <a:t>fork</a:t>
            </a:r>
            <a:r>
              <a:rPr lang="fr-FR" dirty="0">
                <a:solidFill>
                  <a:prstClr val="black"/>
                </a:solidFill>
              </a:rPr>
              <a:t>()</a:t>
            </a:r>
          </a:p>
        </p:txBody>
      </p:sp>
      <p:grpSp>
        <p:nvGrpSpPr>
          <p:cNvPr id="11" name="Groupe 10"/>
          <p:cNvGrpSpPr/>
          <p:nvPr/>
        </p:nvGrpSpPr>
        <p:grpSpPr>
          <a:xfrm>
            <a:off x="1547664" y="1412776"/>
            <a:ext cx="6781768" cy="4896544"/>
            <a:chOff x="1547664" y="1628800"/>
            <a:chExt cx="6781768" cy="4896544"/>
          </a:xfrm>
        </p:grpSpPr>
        <p:grpSp>
          <p:nvGrpSpPr>
            <p:cNvPr id="10" name="Groupe 9"/>
            <p:cNvGrpSpPr/>
            <p:nvPr/>
          </p:nvGrpSpPr>
          <p:grpSpPr>
            <a:xfrm>
              <a:off x="1547664" y="1628800"/>
              <a:ext cx="6781768" cy="4680520"/>
              <a:chOff x="1187624" y="1412776"/>
              <a:chExt cx="6061688" cy="4348244"/>
            </a:xfrm>
          </p:grpSpPr>
          <p:pic>
            <p:nvPicPr>
              <p:cNvPr id="91138" name="Picture 2"/>
              <p:cNvPicPr>
                <a:picLocks noChangeAspect="1" noChangeArrowheads="1"/>
              </p:cNvPicPr>
              <p:nvPr/>
            </p:nvPicPr>
            <p:blipFill>
              <a:blip r:embed="rId2" cstate="print"/>
              <a:srcRect/>
              <a:stretch>
                <a:fillRect/>
              </a:stretch>
            </p:blipFill>
            <p:spPr bwMode="auto">
              <a:xfrm>
                <a:off x="1187624" y="1412776"/>
                <a:ext cx="3771900" cy="2847975"/>
              </a:xfrm>
              <a:prstGeom prst="rect">
                <a:avLst/>
              </a:prstGeom>
              <a:noFill/>
              <a:ln w="9525">
                <a:noFill/>
                <a:miter lim="800000"/>
                <a:headEnd/>
                <a:tailEnd/>
              </a:ln>
            </p:spPr>
          </p:pic>
          <p:pic>
            <p:nvPicPr>
              <p:cNvPr id="91139" name="Picture 3"/>
              <p:cNvPicPr>
                <a:picLocks noChangeAspect="1" noChangeArrowheads="1"/>
              </p:cNvPicPr>
              <p:nvPr/>
            </p:nvPicPr>
            <p:blipFill>
              <a:blip r:embed="rId3" cstate="print"/>
              <a:srcRect/>
              <a:stretch>
                <a:fillRect/>
              </a:stretch>
            </p:blipFill>
            <p:spPr bwMode="auto">
              <a:xfrm>
                <a:off x="4953787" y="2732070"/>
                <a:ext cx="2295525" cy="3028950"/>
              </a:xfrm>
              <a:prstGeom prst="rect">
                <a:avLst/>
              </a:prstGeom>
              <a:noFill/>
              <a:ln w="9525">
                <a:noFill/>
                <a:miter lim="800000"/>
                <a:headEnd/>
                <a:tailEnd/>
              </a:ln>
            </p:spPr>
          </p:pic>
        </p:grpSp>
        <p:sp>
          <p:nvSpPr>
            <p:cNvPr id="9" name="Rectangle 8"/>
            <p:cNvSpPr/>
            <p:nvPr/>
          </p:nvSpPr>
          <p:spPr>
            <a:xfrm>
              <a:off x="5436096" y="6021288"/>
              <a:ext cx="108012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grpSp>
    </p:spTree>
    <p:extLst>
      <p:ext uri="{BB962C8B-B14F-4D97-AF65-F5344CB8AC3E}">
        <p14:creationId xmlns:p14="http://schemas.microsoft.com/office/powerpoint/2010/main" xmlns="" val="15670062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5786" y="131762"/>
            <a:ext cx="7929618" cy="654032"/>
          </a:xfrm>
        </p:spPr>
        <p:txBody>
          <a:bodyPr/>
          <a:lstStyle/>
          <a:p>
            <a:r>
              <a:rPr lang="fr-FR" b="1" dirty="0" smtClean="0"/>
              <a:t>La hiérarchie des processus</a:t>
            </a:r>
            <a:endParaRPr lang="fr-FR" b="1"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23</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8" name="Rectangle 7"/>
          <p:cNvSpPr/>
          <p:nvPr/>
        </p:nvSpPr>
        <p:spPr>
          <a:xfrm>
            <a:off x="857224" y="1142984"/>
            <a:ext cx="8001056" cy="1015663"/>
          </a:xfrm>
          <a:prstGeom prst="rect">
            <a:avLst/>
          </a:prstGeom>
        </p:spPr>
        <p:txBody>
          <a:bodyPr wrap="square">
            <a:spAutoFit/>
          </a:bodyPr>
          <a:lstStyle/>
          <a:p>
            <a:pPr algn="just"/>
            <a:r>
              <a:rPr lang="fr-FR" sz="2000" dirty="0">
                <a:solidFill>
                  <a:prstClr val="black"/>
                </a:solidFill>
              </a:rPr>
              <a:t>Le système d'exploitation fournit un ensemble d'appels système qui permettent la </a:t>
            </a:r>
            <a:r>
              <a:rPr lang="fr-FR" sz="2000" dirty="0">
                <a:solidFill>
                  <a:srgbClr val="FF0000"/>
                </a:solidFill>
              </a:rPr>
              <a:t>création</a:t>
            </a:r>
            <a:r>
              <a:rPr lang="fr-FR" sz="2000" dirty="0">
                <a:solidFill>
                  <a:prstClr val="black"/>
                </a:solidFill>
              </a:rPr>
              <a:t>,  la </a:t>
            </a:r>
            <a:r>
              <a:rPr lang="fr-FR" sz="2000" dirty="0">
                <a:solidFill>
                  <a:srgbClr val="FF0000"/>
                </a:solidFill>
              </a:rPr>
              <a:t>destruction</a:t>
            </a:r>
            <a:r>
              <a:rPr lang="fr-FR" sz="2000" dirty="0">
                <a:solidFill>
                  <a:prstClr val="black"/>
                </a:solidFill>
              </a:rPr>
              <a:t>, la </a:t>
            </a:r>
            <a:r>
              <a:rPr lang="fr-FR" sz="2000" dirty="0">
                <a:solidFill>
                  <a:srgbClr val="FF0000"/>
                </a:solidFill>
              </a:rPr>
              <a:t>communication</a:t>
            </a:r>
            <a:r>
              <a:rPr lang="fr-FR" sz="2000" dirty="0">
                <a:solidFill>
                  <a:prstClr val="black"/>
                </a:solidFill>
              </a:rPr>
              <a:t> et la </a:t>
            </a:r>
            <a:r>
              <a:rPr lang="fr-FR" sz="2000" dirty="0">
                <a:solidFill>
                  <a:srgbClr val="FF0000"/>
                </a:solidFill>
              </a:rPr>
              <a:t>synchronisation</a:t>
            </a:r>
            <a:r>
              <a:rPr lang="fr-FR" sz="2000" dirty="0">
                <a:solidFill>
                  <a:prstClr val="black"/>
                </a:solidFill>
              </a:rPr>
              <a:t> des processus.</a:t>
            </a:r>
          </a:p>
        </p:txBody>
      </p:sp>
      <p:sp>
        <p:nvSpPr>
          <p:cNvPr id="9" name="Rectangle 8"/>
          <p:cNvSpPr/>
          <p:nvPr/>
        </p:nvSpPr>
        <p:spPr>
          <a:xfrm>
            <a:off x="857224" y="2413337"/>
            <a:ext cx="7929618" cy="1015663"/>
          </a:xfrm>
          <a:prstGeom prst="rect">
            <a:avLst/>
          </a:prstGeom>
        </p:spPr>
        <p:txBody>
          <a:bodyPr wrap="square">
            <a:spAutoFit/>
          </a:bodyPr>
          <a:lstStyle/>
          <a:p>
            <a:pPr algn="just"/>
            <a:r>
              <a:rPr lang="fr-FR" sz="2000" dirty="0">
                <a:solidFill>
                  <a:prstClr val="black"/>
                </a:solidFill>
              </a:rPr>
              <a:t>Un processus fils peut partager certaines ressources (mémoire,  fichiers) avec son processus père ou avoir ses propres ressources. Le processus père peut contrôler l'usage des ressources partagées.</a:t>
            </a:r>
          </a:p>
        </p:txBody>
      </p:sp>
      <p:sp>
        <p:nvSpPr>
          <p:cNvPr id="10" name="Rectangle 9"/>
          <p:cNvSpPr/>
          <p:nvPr/>
        </p:nvSpPr>
        <p:spPr>
          <a:xfrm>
            <a:off x="857224" y="3699221"/>
            <a:ext cx="7786742" cy="1015663"/>
          </a:xfrm>
          <a:prstGeom prst="rect">
            <a:avLst/>
          </a:prstGeom>
        </p:spPr>
        <p:txBody>
          <a:bodyPr wrap="square">
            <a:spAutoFit/>
          </a:bodyPr>
          <a:lstStyle/>
          <a:p>
            <a:pPr algn="just"/>
            <a:r>
              <a:rPr lang="fr-FR" sz="2000" dirty="0">
                <a:solidFill>
                  <a:prstClr val="black"/>
                </a:solidFill>
              </a:rPr>
              <a:t>Le processus père peut avoir une certaine autorité sur ses processus fils. Il peut les suspendre, les détruire (appel système </a:t>
            </a:r>
            <a:r>
              <a:rPr lang="fr-FR" sz="2000" b="1" dirty="0" err="1">
                <a:solidFill>
                  <a:prstClr val="black"/>
                </a:solidFill>
              </a:rPr>
              <a:t>kill</a:t>
            </a:r>
            <a:r>
              <a:rPr lang="fr-FR" sz="2000" dirty="0">
                <a:solidFill>
                  <a:prstClr val="black"/>
                </a:solidFill>
              </a:rPr>
              <a:t>), attendre leur terminaison (appel système </a:t>
            </a:r>
            <a:r>
              <a:rPr lang="fr-FR" sz="2000" b="1" dirty="0" err="1">
                <a:solidFill>
                  <a:prstClr val="black"/>
                </a:solidFill>
              </a:rPr>
              <a:t>wait</a:t>
            </a:r>
            <a:r>
              <a:rPr lang="fr-FR" sz="2000" dirty="0">
                <a:solidFill>
                  <a:prstClr val="black"/>
                </a:solidFill>
              </a:rPr>
              <a:t>) mais ne peut pas les renier.</a:t>
            </a:r>
          </a:p>
        </p:txBody>
      </p:sp>
    </p:spTree>
    <p:extLst>
      <p:ext uri="{BB962C8B-B14F-4D97-AF65-F5344CB8AC3E}">
        <p14:creationId xmlns:p14="http://schemas.microsoft.com/office/powerpoint/2010/main" xmlns="" val="9787849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5786" y="131762"/>
            <a:ext cx="7929618" cy="654032"/>
          </a:xfrm>
        </p:spPr>
        <p:txBody>
          <a:bodyPr/>
          <a:lstStyle/>
          <a:p>
            <a:r>
              <a:rPr lang="fr-FR" b="1" dirty="0" smtClean="0"/>
              <a:t>Attente de la fin d'un processus: </a:t>
            </a:r>
            <a:r>
              <a:rPr lang="fr-FR" b="1" dirty="0" err="1" smtClean="0"/>
              <a:t>wait</a:t>
            </a:r>
            <a:r>
              <a:rPr lang="fr-FR" b="1" dirty="0" smtClean="0"/>
              <a:t>, </a:t>
            </a:r>
            <a:r>
              <a:rPr lang="fr-FR" b="1" dirty="0" err="1" smtClean="0"/>
              <a:t>waitpid</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24</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12" name="Rectangle 11"/>
          <p:cNvSpPr/>
          <p:nvPr/>
        </p:nvSpPr>
        <p:spPr>
          <a:xfrm>
            <a:off x="714348" y="857232"/>
            <a:ext cx="8429652" cy="1477328"/>
          </a:xfrm>
          <a:prstGeom prst="rect">
            <a:avLst/>
          </a:prstGeom>
        </p:spPr>
        <p:txBody>
          <a:bodyPr wrap="square">
            <a:spAutoFit/>
          </a:bodyPr>
          <a:lstStyle/>
          <a:p>
            <a:r>
              <a:rPr lang="fr-FR" dirty="0">
                <a:solidFill>
                  <a:prstClr val="black"/>
                </a:solidFill>
              </a:rPr>
              <a:t>Afin de synchroniser les processus entre eux, il est nécessaire qu’un parent puisse attendre qu’un de ses enfants se termine. Il existe deux fonctions qui permettent d’accomplir cette tâche :</a:t>
            </a:r>
          </a:p>
          <a:p>
            <a:pPr lvl="1"/>
            <a:r>
              <a:rPr lang="fr-FR" dirty="0" err="1">
                <a:solidFill>
                  <a:srgbClr val="0000FF"/>
                </a:solidFill>
              </a:rPr>
              <a:t>pid_t</a:t>
            </a:r>
            <a:r>
              <a:rPr lang="fr-FR" dirty="0">
                <a:solidFill>
                  <a:srgbClr val="0000FF"/>
                </a:solidFill>
              </a:rPr>
              <a:t>   </a:t>
            </a:r>
            <a:r>
              <a:rPr lang="fr-FR" dirty="0" err="1">
                <a:solidFill>
                  <a:srgbClr val="0000FF"/>
                </a:solidFill>
              </a:rPr>
              <a:t>wait</a:t>
            </a:r>
            <a:r>
              <a:rPr lang="fr-FR" dirty="0">
                <a:solidFill>
                  <a:srgbClr val="0000FF"/>
                </a:solidFill>
              </a:rPr>
              <a:t>(</a:t>
            </a:r>
            <a:r>
              <a:rPr lang="fr-FR" dirty="0" err="1">
                <a:solidFill>
                  <a:srgbClr val="0000FF"/>
                </a:solidFill>
              </a:rPr>
              <a:t>int</a:t>
            </a:r>
            <a:r>
              <a:rPr lang="fr-FR" dirty="0">
                <a:solidFill>
                  <a:srgbClr val="0000FF"/>
                </a:solidFill>
              </a:rPr>
              <a:t> *</a:t>
            </a:r>
            <a:r>
              <a:rPr lang="fr-FR" dirty="0" err="1">
                <a:solidFill>
                  <a:srgbClr val="0000FF"/>
                </a:solidFill>
              </a:rPr>
              <a:t>status</a:t>
            </a:r>
            <a:r>
              <a:rPr lang="fr-FR" dirty="0">
                <a:solidFill>
                  <a:srgbClr val="0000FF"/>
                </a:solidFill>
              </a:rPr>
              <a:t>)</a:t>
            </a:r>
          </a:p>
          <a:p>
            <a:pPr lvl="1"/>
            <a:r>
              <a:rPr lang="fr-FR" dirty="0" err="1">
                <a:solidFill>
                  <a:srgbClr val="0000FF"/>
                </a:solidFill>
              </a:rPr>
              <a:t>pid_t</a:t>
            </a:r>
            <a:r>
              <a:rPr lang="fr-FR" dirty="0">
                <a:solidFill>
                  <a:srgbClr val="0000FF"/>
                </a:solidFill>
              </a:rPr>
              <a:t>   </a:t>
            </a:r>
            <a:r>
              <a:rPr lang="fr-FR" dirty="0" err="1">
                <a:solidFill>
                  <a:srgbClr val="0000FF"/>
                </a:solidFill>
              </a:rPr>
              <a:t>waitpid</a:t>
            </a:r>
            <a:r>
              <a:rPr lang="fr-FR" dirty="0">
                <a:solidFill>
                  <a:srgbClr val="0000FF"/>
                </a:solidFill>
              </a:rPr>
              <a:t>(</a:t>
            </a:r>
            <a:r>
              <a:rPr lang="fr-FR" dirty="0" err="1">
                <a:solidFill>
                  <a:srgbClr val="0000FF"/>
                </a:solidFill>
              </a:rPr>
              <a:t>pid_t</a:t>
            </a:r>
            <a:r>
              <a:rPr lang="fr-FR" dirty="0">
                <a:solidFill>
                  <a:srgbClr val="0000FF"/>
                </a:solidFill>
              </a:rPr>
              <a:t> </a:t>
            </a:r>
            <a:r>
              <a:rPr lang="fr-FR" dirty="0" err="1">
                <a:solidFill>
                  <a:srgbClr val="0000FF"/>
                </a:solidFill>
              </a:rPr>
              <a:t>pid</a:t>
            </a:r>
            <a:r>
              <a:rPr lang="fr-FR" dirty="0">
                <a:solidFill>
                  <a:srgbClr val="0000FF"/>
                </a:solidFill>
              </a:rPr>
              <a:t>, </a:t>
            </a:r>
            <a:r>
              <a:rPr lang="fr-FR" dirty="0" err="1">
                <a:solidFill>
                  <a:srgbClr val="0000FF"/>
                </a:solidFill>
              </a:rPr>
              <a:t>int</a:t>
            </a:r>
            <a:r>
              <a:rPr lang="fr-FR" dirty="0">
                <a:solidFill>
                  <a:srgbClr val="0000FF"/>
                </a:solidFill>
              </a:rPr>
              <a:t> *</a:t>
            </a:r>
            <a:r>
              <a:rPr lang="fr-FR" dirty="0" err="1">
                <a:solidFill>
                  <a:srgbClr val="0000FF"/>
                </a:solidFill>
              </a:rPr>
              <a:t>status</a:t>
            </a:r>
            <a:r>
              <a:rPr lang="fr-FR" dirty="0">
                <a:solidFill>
                  <a:srgbClr val="0000FF"/>
                </a:solidFill>
              </a:rPr>
              <a:t>, </a:t>
            </a:r>
            <a:r>
              <a:rPr lang="fr-FR" dirty="0" err="1">
                <a:solidFill>
                  <a:srgbClr val="0000FF"/>
                </a:solidFill>
              </a:rPr>
              <a:t>int</a:t>
            </a:r>
            <a:r>
              <a:rPr lang="fr-FR" dirty="0">
                <a:solidFill>
                  <a:srgbClr val="0000FF"/>
                </a:solidFill>
              </a:rPr>
              <a:t> options)    </a:t>
            </a:r>
          </a:p>
        </p:txBody>
      </p:sp>
      <p:sp>
        <p:nvSpPr>
          <p:cNvPr id="13" name="Rectangle 12"/>
          <p:cNvSpPr/>
          <p:nvPr/>
        </p:nvSpPr>
        <p:spPr>
          <a:xfrm>
            <a:off x="642910" y="2214554"/>
            <a:ext cx="8001056" cy="923330"/>
          </a:xfrm>
          <a:prstGeom prst="rect">
            <a:avLst/>
          </a:prstGeom>
        </p:spPr>
        <p:txBody>
          <a:bodyPr wrap="square">
            <a:spAutoFit/>
          </a:bodyPr>
          <a:lstStyle/>
          <a:p>
            <a:r>
              <a:rPr lang="fr-FR" dirty="0">
                <a:solidFill>
                  <a:prstClr val="black"/>
                </a:solidFill>
              </a:rPr>
              <a:t>Ces deux fonctions attendent qu’un enfant se termine : dans le cas de </a:t>
            </a:r>
            <a:r>
              <a:rPr lang="fr-FR" dirty="0" err="1">
                <a:solidFill>
                  <a:srgbClr val="0000FF"/>
                </a:solidFill>
              </a:rPr>
              <a:t>wait</a:t>
            </a:r>
            <a:r>
              <a:rPr lang="fr-FR" dirty="0">
                <a:solidFill>
                  <a:prstClr val="black"/>
                </a:solidFill>
              </a:rPr>
              <a:t>, on attend le premier enfant qui se termine, alors que dans le cas de </a:t>
            </a:r>
            <a:r>
              <a:rPr lang="fr-FR" dirty="0" err="1">
                <a:solidFill>
                  <a:srgbClr val="0000FF"/>
                </a:solidFill>
              </a:rPr>
              <a:t>waitpid</a:t>
            </a:r>
            <a:r>
              <a:rPr lang="fr-FR" dirty="0">
                <a:solidFill>
                  <a:prstClr val="black"/>
                </a:solidFill>
              </a:rPr>
              <a:t>, on attend que l’enfant d’identificateur </a:t>
            </a:r>
            <a:r>
              <a:rPr lang="fr-FR" dirty="0" err="1">
                <a:solidFill>
                  <a:prstClr val="black"/>
                </a:solidFill>
              </a:rPr>
              <a:t>pid</a:t>
            </a:r>
            <a:r>
              <a:rPr lang="fr-FR" dirty="0">
                <a:solidFill>
                  <a:prstClr val="black"/>
                </a:solidFill>
              </a:rPr>
              <a:t> se termine. </a:t>
            </a:r>
          </a:p>
        </p:txBody>
      </p:sp>
      <p:sp>
        <p:nvSpPr>
          <p:cNvPr id="14" name="Rectangle 13"/>
          <p:cNvSpPr/>
          <p:nvPr/>
        </p:nvSpPr>
        <p:spPr>
          <a:xfrm>
            <a:off x="642910" y="3143248"/>
            <a:ext cx="7072362" cy="369332"/>
          </a:xfrm>
          <a:prstGeom prst="rect">
            <a:avLst/>
          </a:prstGeom>
        </p:spPr>
        <p:txBody>
          <a:bodyPr wrap="square">
            <a:spAutoFit/>
          </a:bodyPr>
          <a:lstStyle/>
          <a:p>
            <a:r>
              <a:rPr lang="fr-FR" dirty="0">
                <a:solidFill>
                  <a:prstClr val="black"/>
                </a:solidFill>
              </a:rPr>
              <a:t>Un appel à la fonction </a:t>
            </a:r>
            <a:r>
              <a:rPr lang="fr-FR" dirty="0" err="1">
                <a:solidFill>
                  <a:srgbClr val="0000FF"/>
                </a:solidFill>
              </a:rPr>
              <a:t>wait</a:t>
            </a:r>
            <a:r>
              <a:rPr lang="fr-FR" dirty="0">
                <a:solidFill>
                  <a:prstClr val="black"/>
                </a:solidFill>
              </a:rPr>
              <a:t> ou </a:t>
            </a:r>
            <a:r>
              <a:rPr lang="fr-FR" dirty="0" err="1">
                <a:solidFill>
                  <a:srgbClr val="0000FF"/>
                </a:solidFill>
              </a:rPr>
              <a:t>waitpid</a:t>
            </a:r>
            <a:r>
              <a:rPr lang="fr-FR" dirty="0">
                <a:solidFill>
                  <a:prstClr val="black"/>
                </a:solidFill>
              </a:rPr>
              <a:t> bloque le processus appelant. </a:t>
            </a:r>
          </a:p>
        </p:txBody>
      </p:sp>
      <p:sp>
        <p:nvSpPr>
          <p:cNvPr id="15" name="Rectangle 14"/>
          <p:cNvSpPr/>
          <p:nvPr/>
        </p:nvSpPr>
        <p:spPr>
          <a:xfrm>
            <a:off x="642910" y="3500438"/>
            <a:ext cx="8072494" cy="646331"/>
          </a:xfrm>
          <a:prstGeom prst="rect">
            <a:avLst/>
          </a:prstGeom>
        </p:spPr>
        <p:txBody>
          <a:bodyPr wrap="square">
            <a:spAutoFit/>
          </a:bodyPr>
          <a:lstStyle/>
          <a:p>
            <a:r>
              <a:rPr lang="fr-FR" dirty="0">
                <a:solidFill>
                  <a:prstClr val="black"/>
                </a:solidFill>
              </a:rPr>
              <a:t>Pour les deux fonctions, la valeur de retour est l'identificateur de l’enfant qui vient de se terminer.</a:t>
            </a:r>
          </a:p>
        </p:txBody>
      </p:sp>
      <p:sp>
        <p:nvSpPr>
          <p:cNvPr id="16" name="Rectangle 15"/>
          <p:cNvSpPr/>
          <p:nvPr/>
        </p:nvSpPr>
        <p:spPr>
          <a:xfrm>
            <a:off x="642910" y="4500570"/>
            <a:ext cx="7786742" cy="646331"/>
          </a:xfrm>
          <a:prstGeom prst="rect">
            <a:avLst/>
          </a:prstGeom>
        </p:spPr>
        <p:txBody>
          <a:bodyPr wrap="square">
            <a:spAutoFit/>
          </a:bodyPr>
          <a:lstStyle/>
          <a:p>
            <a:r>
              <a:rPr lang="fr-FR" dirty="0">
                <a:solidFill>
                  <a:prstClr val="black"/>
                </a:solidFill>
              </a:rPr>
              <a:t>L'entier </a:t>
            </a:r>
            <a:r>
              <a:rPr lang="fr-FR" b="1" dirty="0" err="1">
                <a:solidFill>
                  <a:srgbClr val="FF0000"/>
                </a:solidFill>
              </a:rPr>
              <a:t>status</a:t>
            </a:r>
            <a:r>
              <a:rPr lang="fr-FR" dirty="0">
                <a:solidFill>
                  <a:prstClr val="black"/>
                </a:solidFill>
              </a:rPr>
              <a:t> nous indique la manière dont le processus fils s'est terminé. Pour l'interpréter, on peut utiliser des macros prédéfinies : </a:t>
            </a:r>
          </a:p>
        </p:txBody>
      </p:sp>
      <p:sp>
        <p:nvSpPr>
          <p:cNvPr id="17" name="Rectangle 16"/>
          <p:cNvSpPr/>
          <p:nvPr/>
        </p:nvSpPr>
        <p:spPr>
          <a:xfrm>
            <a:off x="642910" y="5229067"/>
            <a:ext cx="8072494" cy="1477328"/>
          </a:xfrm>
          <a:prstGeom prst="rect">
            <a:avLst/>
          </a:prstGeom>
        </p:spPr>
        <p:txBody>
          <a:bodyPr wrap="square">
            <a:spAutoFit/>
          </a:bodyPr>
          <a:lstStyle/>
          <a:p>
            <a:r>
              <a:rPr lang="fr-FR" dirty="0">
                <a:solidFill>
                  <a:prstClr val="black"/>
                </a:solidFill>
              </a:rPr>
              <a:t>WIFEXITED (</a:t>
            </a:r>
            <a:r>
              <a:rPr lang="fr-FR" dirty="0" err="1">
                <a:solidFill>
                  <a:prstClr val="black"/>
                </a:solidFill>
              </a:rPr>
              <a:t>status</a:t>
            </a:r>
            <a:r>
              <a:rPr lang="fr-FR" dirty="0">
                <a:solidFill>
                  <a:prstClr val="black"/>
                </a:solidFill>
              </a:rPr>
              <a:t>) : le code de retour de la macro est non nul si le fils s'est terminé normalement </a:t>
            </a:r>
          </a:p>
          <a:p>
            <a:r>
              <a:rPr lang="fr-FR" dirty="0">
                <a:solidFill>
                  <a:prstClr val="black"/>
                </a:solidFill>
              </a:rPr>
              <a:t>WEXITSTATUS (</a:t>
            </a:r>
            <a:r>
              <a:rPr lang="fr-FR" dirty="0" err="1">
                <a:solidFill>
                  <a:prstClr val="black"/>
                </a:solidFill>
              </a:rPr>
              <a:t>status</a:t>
            </a:r>
            <a:r>
              <a:rPr lang="fr-FR" dirty="0">
                <a:solidFill>
                  <a:prstClr val="black"/>
                </a:solidFill>
              </a:rPr>
              <a:t>) : donne le code de retour de l’enfant, provenant soit de l'appel exit() ou du return de la routine main. </a:t>
            </a:r>
          </a:p>
          <a:p>
            <a:r>
              <a:rPr lang="fr-FR" dirty="0">
                <a:solidFill>
                  <a:prstClr val="black"/>
                </a:solidFill>
              </a:rPr>
              <a:t>…</a:t>
            </a:r>
          </a:p>
        </p:txBody>
      </p:sp>
      <p:sp>
        <p:nvSpPr>
          <p:cNvPr id="18" name="Rectangle 17"/>
          <p:cNvSpPr/>
          <p:nvPr/>
        </p:nvSpPr>
        <p:spPr>
          <a:xfrm>
            <a:off x="1857356" y="4071942"/>
            <a:ext cx="6500858" cy="369332"/>
          </a:xfrm>
          <a:prstGeom prst="rect">
            <a:avLst/>
          </a:prstGeom>
        </p:spPr>
        <p:txBody>
          <a:bodyPr wrap="square">
            <a:spAutoFit/>
          </a:bodyPr>
          <a:lstStyle/>
          <a:p>
            <a:r>
              <a:rPr lang="fr-FR" dirty="0" err="1">
                <a:solidFill>
                  <a:srgbClr val="0000FF"/>
                </a:solidFill>
              </a:rPr>
              <a:t>while</a:t>
            </a:r>
            <a:r>
              <a:rPr lang="fr-FR" dirty="0">
                <a:solidFill>
                  <a:srgbClr val="0000FF"/>
                </a:solidFill>
              </a:rPr>
              <a:t> (</a:t>
            </a:r>
            <a:r>
              <a:rPr lang="fr-FR" dirty="0" err="1">
                <a:solidFill>
                  <a:srgbClr val="0000FF"/>
                </a:solidFill>
              </a:rPr>
              <a:t>wait</a:t>
            </a:r>
            <a:r>
              <a:rPr lang="fr-FR" dirty="0">
                <a:solidFill>
                  <a:srgbClr val="0000FF"/>
                </a:solidFill>
              </a:rPr>
              <a:t>(NULL)&gt;=0) ; </a:t>
            </a:r>
            <a:r>
              <a:rPr lang="fr-FR" i="1" dirty="0">
                <a:solidFill>
                  <a:srgbClr val="0000FF"/>
                </a:solidFill>
              </a:rPr>
              <a:t>/* Attendre la fin de chaque enfant */ </a:t>
            </a:r>
            <a:endParaRPr lang="fr-FR" dirty="0">
              <a:solidFill>
                <a:srgbClr val="0000FF"/>
              </a:solidFill>
            </a:endParaRPr>
          </a:p>
        </p:txBody>
      </p:sp>
    </p:spTree>
    <p:extLst>
      <p:ext uri="{BB962C8B-B14F-4D97-AF65-F5344CB8AC3E}">
        <p14:creationId xmlns:p14="http://schemas.microsoft.com/office/powerpoint/2010/main" xmlns="" val="38995464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Activité Parallèle </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25</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7" name="Rectangle 6"/>
          <p:cNvSpPr/>
          <p:nvPr/>
        </p:nvSpPr>
        <p:spPr>
          <a:xfrm>
            <a:off x="714348" y="785794"/>
            <a:ext cx="7929618" cy="1338828"/>
          </a:xfrm>
          <a:prstGeom prst="rect">
            <a:avLst/>
          </a:prstGeom>
        </p:spPr>
        <p:txBody>
          <a:bodyPr wrap="square">
            <a:spAutoFit/>
          </a:bodyPr>
          <a:lstStyle/>
          <a:p>
            <a:pPr>
              <a:lnSpc>
                <a:spcPct val="150000"/>
              </a:lnSpc>
            </a:pPr>
            <a:r>
              <a:rPr lang="fr-FR" dirty="0">
                <a:solidFill>
                  <a:prstClr val="black"/>
                </a:solidFill>
              </a:rPr>
              <a:t>Avec l’introduction du système à temps partagé (système d’ interruption) et les machines </a:t>
            </a:r>
            <a:r>
              <a:rPr lang="fr-FR" dirty="0" smtClean="0">
                <a:solidFill>
                  <a:prstClr val="black"/>
                </a:solidFill>
              </a:rPr>
              <a:t>multiprocesseurs   </a:t>
            </a:r>
            <a:r>
              <a:rPr lang="fr-FR" dirty="0">
                <a:solidFill>
                  <a:prstClr val="black"/>
                </a:solidFill>
              </a:rPr>
              <a:t>(Multi-</a:t>
            </a:r>
            <a:r>
              <a:rPr lang="fr-FR" dirty="0" err="1">
                <a:solidFill>
                  <a:prstClr val="black"/>
                </a:solidFill>
              </a:rPr>
              <a:t>core</a:t>
            </a:r>
            <a:r>
              <a:rPr lang="fr-FR" dirty="0">
                <a:solidFill>
                  <a:prstClr val="black"/>
                </a:solidFill>
              </a:rPr>
              <a:t>) le  système d’exploitation permet l’exécution de plusieurs programmes en parallèle.</a:t>
            </a:r>
          </a:p>
        </p:txBody>
      </p:sp>
      <p:sp>
        <p:nvSpPr>
          <p:cNvPr id="8" name="ZoneTexte 7"/>
          <p:cNvSpPr txBox="1"/>
          <p:nvPr/>
        </p:nvSpPr>
        <p:spPr>
          <a:xfrm>
            <a:off x="730817" y="2571744"/>
            <a:ext cx="2698175" cy="400110"/>
          </a:xfrm>
          <a:prstGeom prst="rect">
            <a:avLst/>
          </a:prstGeom>
          <a:noFill/>
        </p:spPr>
        <p:txBody>
          <a:bodyPr wrap="none" rtlCol="0">
            <a:spAutoFit/>
          </a:bodyPr>
          <a:lstStyle/>
          <a:p>
            <a:pPr algn="ctr"/>
            <a:r>
              <a:rPr lang="fr-FR" sz="2000" b="1" dirty="0">
                <a:solidFill>
                  <a:srgbClr val="0070C0"/>
                </a:solidFill>
                <a:latin typeface="Times New Roman" pitchFamily="18" charset="0"/>
                <a:cs typeface="Times New Roman" pitchFamily="18" charset="0"/>
              </a:rPr>
              <a:t>Graphe de précédence </a:t>
            </a:r>
          </a:p>
        </p:txBody>
      </p:sp>
      <p:sp>
        <p:nvSpPr>
          <p:cNvPr id="11" name="ZoneTexte 10"/>
          <p:cNvSpPr txBox="1"/>
          <p:nvPr/>
        </p:nvSpPr>
        <p:spPr>
          <a:xfrm>
            <a:off x="642910" y="3000372"/>
            <a:ext cx="8286808" cy="1015663"/>
          </a:xfrm>
          <a:prstGeom prst="rect">
            <a:avLst/>
          </a:prstGeom>
          <a:noFill/>
        </p:spPr>
        <p:txBody>
          <a:bodyPr wrap="square" rtlCol="0">
            <a:spAutoFit/>
          </a:bodyPr>
          <a:lstStyle/>
          <a:p>
            <a:r>
              <a:rPr lang="fr-FR" sz="2000" dirty="0"/>
              <a:t>C’est un graphe dirigé  acyclique dont les nœuds représentent les instructions et les arcs   les dépendances entre les nœuds incidents : un arc d’un nœud Si vers un nœud </a:t>
            </a:r>
            <a:r>
              <a:rPr lang="fr-FR" sz="2000" dirty="0" err="1"/>
              <a:t>Sj</a:t>
            </a:r>
            <a:r>
              <a:rPr lang="fr-FR" sz="2000" dirty="0"/>
              <a:t> signifie que le nœud </a:t>
            </a:r>
            <a:r>
              <a:rPr lang="fr-FR" sz="2000" dirty="0" err="1"/>
              <a:t>Sj</a:t>
            </a:r>
            <a:r>
              <a:rPr lang="fr-FR" sz="2000" dirty="0"/>
              <a:t> ne peut s’exécuter avant le fin du nœud Si.</a:t>
            </a:r>
          </a:p>
        </p:txBody>
      </p:sp>
      <p:grpSp>
        <p:nvGrpSpPr>
          <p:cNvPr id="3" name="Groupe 23"/>
          <p:cNvGrpSpPr/>
          <p:nvPr/>
        </p:nvGrpSpPr>
        <p:grpSpPr>
          <a:xfrm>
            <a:off x="1547664" y="4378925"/>
            <a:ext cx="2016224" cy="2088232"/>
            <a:chOff x="3275856" y="4077072"/>
            <a:chExt cx="2016224" cy="2088232"/>
          </a:xfrm>
        </p:grpSpPr>
        <p:sp>
          <p:nvSpPr>
            <p:cNvPr id="12" name="Ellipse 11"/>
            <p:cNvSpPr/>
            <p:nvPr/>
          </p:nvSpPr>
          <p:spPr>
            <a:xfrm>
              <a:off x="3995936" y="4077072"/>
              <a:ext cx="648072" cy="50405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dirty="0">
                  <a:solidFill>
                    <a:prstClr val="black"/>
                  </a:solidFill>
                </a:rPr>
                <a:t>S1</a:t>
              </a:r>
            </a:p>
          </p:txBody>
        </p:sp>
        <p:sp>
          <p:nvSpPr>
            <p:cNvPr id="13" name="Ellipse 12"/>
            <p:cNvSpPr/>
            <p:nvPr/>
          </p:nvSpPr>
          <p:spPr>
            <a:xfrm>
              <a:off x="4644008" y="4869160"/>
              <a:ext cx="648072" cy="50405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dirty="0">
                  <a:solidFill>
                    <a:prstClr val="black"/>
                  </a:solidFill>
                </a:rPr>
                <a:t>S3</a:t>
              </a:r>
            </a:p>
          </p:txBody>
        </p:sp>
        <p:sp>
          <p:nvSpPr>
            <p:cNvPr id="14" name="Ellipse 13"/>
            <p:cNvSpPr/>
            <p:nvPr/>
          </p:nvSpPr>
          <p:spPr>
            <a:xfrm>
              <a:off x="3275856" y="4869160"/>
              <a:ext cx="648072" cy="50405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dirty="0">
                  <a:solidFill>
                    <a:prstClr val="black"/>
                  </a:solidFill>
                </a:rPr>
                <a:t>S2</a:t>
              </a:r>
            </a:p>
          </p:txBody>
        </p:sp>
        <p:sp>
          <p:nvSpPr>
            <p:cNvPr id="15" name="Ellipse 14"/>
            <p:cNvSpPr/>
            <p:nvPr/>
          </p:nvSpPr>
          <p:spPr>
            <a:xfrm>
              <a:off x="4067944" y="5661248"/>
              <a:ext cx="648072" cy="50405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dirty="0">
                  <a:solidFill>
                    <a:prstClr val="black"/>
                  </a:solidFill>
                </a:rPr>
                <a:t>S4</a:t>
              </a:r>
            </a:p>
          </p:txBody>
        </p:sp>
        <p:cxnSp>
          <p:nvCxnSpPr>
            <p:cNvPr id="17" name="Connecteur droit avec flèche 16"/>
            <p:cNvCxnSpPr>
              <a:stCxn id="12" idx="4"/>
              <a:endCxn id="13" idx="1"/>
            </p:cNvCxnSpPr>
            <p:nvPr/>
          </p:nvCxnSpPr>
          <p:spPr>
            <a:xfrm>
              <a:off x="4319972" y="4581128"/>
              <a:ext cx="418944" cy="3618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12" idx="4"/>
              <a:endCxn id="14" idx="7"/>
            </p:cNvCxnSpPr>
            <p:nvPr/>
          </p:nvCxnSpPr>
          <p:spPr>
            <a:xfrm flipH="1">
              <a:off x="3829020" y="4581128"/>
              <a:ext cx="490952" cy="3618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3" idx="3"/>
              <a:endCxn id="15" idx="0"/>
            </p:cNvCxnSpPr>
            <p:nvPr/>
          </p:nvCxnSpPr>
          <p:spPr>
            <a:xfrm flipH="1">
              <a:off x="4391980" y="5299399"/>
              <a:ext cx="346936" cy="3618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14" idx="5"/>
              <a:endCxn id="15" idx="0"/>
            </p:cNvCxnSpPr>
            <p:nvPr/>
          </p:nvCxnSpPr>
          <p:spPr>
            <a:xfrm>
              <a:off x="3829020" y="5299399"/>
              <a:ext cx="562960" cy="3618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a:xfrm>
            <a:off x="3851920" y="4738965"/>
            <a:ext cx="7442646" cy="458074"/>
          </a:xfrm>
          <a:prstGeom prst="rect">
            <a:avLst/>
          </a:prstGeom>
        </p:spPr>
        <p:txBody>
          <a:bodyPr wrap="square">
            <a:spAutoFit/>
          </a:bodyPr>
          <a:lstStyle/>
          <a:p>
            <a:pPr>
              <a:lnSpc>
                <a:spcPct val="150000"/>
              </a:lnSpc>
            </a:pPr>
            <a:r>
              <a:rPr lang="fr-FR" dirty="0">
                <a:solidFill>
                  <a:prstClr val="black"/>
                </a:solidFill>
              </a:rPr>
              <a:t>S2 et S3 peuvent s’exécuter en parallèle après la fin S1 </a:t>
            </a:r>
          </a:p>
        </p:txBody>
      </p:sp>
      <p:sp>
        <p:nvSpPr>
          <p:cNvPr id="26" name="Rectangle 25"/>
          <p:cNvSpPr/>
          <p:nvPr/>
        </p:nvSpPr>
        <p:spPr>
          <a:xfrm>
            <a:off x="714348" y="2071678"/>
            <a:ext cx="4680520" cy="507831"/>
          </a:xfrm>
          <a:prstGeom prst="rect">
            <a:avLst/>
          </a:prstGeom>
        </p:spPr>
        <p:txBody>
          <a:bodyPr wrap="square">
            <a:spAutoFit/>
          </a:bodyPr>
          <a:lstStyle/>
          <a:p>
            <a:pPr>
              <a:lnSpc>
                <a:spcPct val="150000"/>
              </a:lnSpc>
            </a:pPr>
            <a:r>
              <a:rPr lang="fr-FR" dirty="0">
                <a:solidFill>
                  <a:srgbClr val="FF0000"/>
                </a:solidFill>
              </a:rPr>
              <a:t>Comment détecter les instructions parallèles ?</a:t>
            </a:r>
          </a:p>
        </p:txBody>
      </p:sp>
    </p:spTree>
    <p:extLst>
      <p:ext uri="{BB962C8B-B14F-4D97-AF65-F5344CB8AC3E}">
        <p14:creationId xmlns:p14="http://schemas.microsoft.com/office/powerpoint/2010/main" xmlns="" val="301615622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Activité Parallèle </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26</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11" name="ZoneTexte 10"/>
          <p:cNvSpPr txBox="1"/>
          <p:nvPr/>
        </p:nvSpPr>
        <p:spPr>
          <a:xfrm>
            <a:off x="683568" y="836712"/>
            <a:ext cx="8244408" cy="3323987"/>
          </a:xfrm>
          <a:prstGeom prst="rect">
            <a:avLst/>
          </a:prstGeom>
          <a:noFill/>
        </p:spPr>
        <p:txBody>
          <a:bodyPr wrap="square" rtlCol="0">
            <a:spAutoFit/>
          </a:bodyPr>
          <a:lstStyle/>
          <a:p>
            <a:r>
              <a:rPr lang="fr-FR" sz="2000" b="1" dirty="0">
                <a:solidFill>
                  <a:srgbClr val="FF0000"/>
                </a:solidFill>
              </a:rPr>
              <a:t>Condition de Bernstein:</a:t>
            </a:r>
          </a:p>
          <a:p>
            <a:r>
              <a:rPr lang="fr-FR" sz="2000" dirty="0">
                <a:solidFill>
                  <a:srgbClr val="475A8D">
                    <a:lumMod val="50000"/>
                  </a:srgbClr>
                </a:solidFill>
              </a:rPr>
              <a:t>Soit I une instruction d’un programme, on dénote par:</a:t>
            </a:r>
          </a:p>
          <a:p>
            <a:r>
              <a:rPr lang="fr-FR" sz="2000" dirty="0">
                <a:solidFill>
                  <a:srgbClr val="475A8D">
                    <a:lumMod val="50000"/>
                  </a:srgbClr>
                </a:solidFill>
              </a:rPr>
              <a:t>R(I): l’ensemble des variables de I qui ne change pas par l’exécution de I</a:t>
            </a:r>
          </a:p>
          <a:p>
            <a:r>
              <a:rPr lang="fr-FR" sz="2000" dirty="0">
                <a:solidFill>
                  <a:srgbClr val="475A8D">
                    <a:lumMod val="50000"/>
                  </a:srgbClr>
                </a:solidFill>
              </a:rPr>
              <a:t>W(I): l’ensemble des variables de I qui sont mises à jours par l’exécution de I.</a:t>
            </a:r>
          </a:p>
          <a:p>
            <a:endParaRPr lang="fr-FR" sz="1000" dirty="0">
              <a:solidFill>
                <a:srgbClr val="475A8D">
                  <a:lumMod val="50000"/>
                </a:srgbClr>
              </a:solidFill>
            </a:endParaRPr>
          </a:p>
          <a:p>
            <a:r>
              <a:rPr lang="fr-FR" sz="2000" dirty="0">
                <a:solidFill>
                  <a:srgbClr val="475A8D">
                    <a:lumMod val="50000"/>
                  </a:srgbClr>
                </a:solidFill>
              </a:rPr>
              <a:t>On dira que deux instructions I1 et I2 peuvent s’exécuter en parallèle si les conditions suivantes sont satisfaites :</a:t>
            </a:r>
          </a:p>
          <a:p>
            <a:pPr marL="457200" indent="-457200">
              <a:buFont typeface="+mj-lt"/>
              <a:buAutoNum type="alphaLcParenR"/>
            </a:pPr>
            <a:r>
              <a:rPr lang="fr-FR" sz="2000" dirty="0">
                <a:solidFill>
                  <a:srgbClr val="475A8D">
                    <a:lumMod val="50000"/>
                  </a:srgbClr>
                </a:solidFill>
              </a:rPr>
              <a:t>R (I1) </a:t>
            </a:r>
            <a:r>
              <a:rPr lang="fr-FR" sz="2000" dirty="0">
                <a:solidFill>
                  <a:srgbClr val="475A8D">
                    <a:lumMod val="50000"/>
                  </a:srgbClr>
                </a:solidFill>
                <a:sym typeface="Symbol"/>
              </a:rPr>
              <a:t> </a:t>
            </a:r>
            <a:r>
              <a:rPr lang="fr-FR" sz="2000" dirty="0">
                <a:solidFill>
                  <a:srgbClr val="475A8D">
                    <a:lumMod val="50000"/>
                  </a:srgbClr>
                </a:solidFill>
              </a:rPr>
              <a:t>W (I2) =</a:t>
            </a:r>
            <a:r>
              <a:rPr lang="fr-FR" sz="2000" dirty="0">
                <a:solidFill>
                  <a:srgbClr val="475A8D">
                    <a:lumMod val="50000"/>
                  </a:srgbClr>
                </a:solidFill>
                <a:sym typeface="Symbol"/>
              </a:rPr>
              <a:t></a:t>
            </a:r>
            <a:endParaRPr lang="fr-FR" sz="2000" dirty="0">
              <a:solidFill>
                <a:srgbClr val="475A8D">
                  <a:lumMod val="50000"/>
                </a:srgbClr>
              </a:solidFill>
            </a:endParaRPr>
          </a:p>
          <a:p>
            <a:pPr marL="457200" indent="-457200">
              <a:buFont typeface="+mj-lt"/>
              <a:buAutoNum type="alphaLcParenR"/>
            </a:pPr>
            <a:r>
              <a:rPr lang="fr-FR" sz="2000" dirty="0">
                <a:solidFill>
                  <a:srgbClr val="475A8D">
                    <a:lumMod val="50000"/>
                  </a:srgbClr>
                </a:solidFill>
              </a:rPr>
              <a:t>W (I1) </a:t>
            </a:r>
            <a:r>
              <a:rPr lang="fr-FR" sz="2000" dirty="0">
                <a:solidFill>
                  <a:srgbClr val="475A8D">
                    <a:lumMod val="50000"/>
                  </a:srgbClr>
                </a:solidFill>
                <a:sym typeface="Symbol"/>
              </a:rPr>
              <a:t> </a:t>
            </a:r>
            <a:r>
              <a:rPr lang="fr-FR" sz="2000" dirty="0">
                <a:solidFill>
                  <a:srgbClr val="475A8D">
                    <a:lumMod val="50000"/>
                  </a:srgbClr>
                </a:solidFill>
              </a:rPr>
              <a:t>R (I2) =</a:t>
            </a:r>
            <a:r>
              <a:rPr lang="fr-FR" sz="2000" dirty="0">
                <a:solidFill>
                  <a:srgbClr val="475A8D">
                    <a:lumMod val="50000"/>
                  </a:srgbClr>
                </a:solidFill>
                <a:sym typeface="Symbol"/>
              </a:rPr>
              <a:t></a:t>
            </a:r>
            <a:endParaRPr lang="fr-FR" sz="2000" dirty="0">
              <a:solidFill>
                <a:srgbClr val="475A8D">
                  <a:lumMod val="50000"/>
                </a:srgbClr>
              </a:solidFill>
            </a:endParaRPr>
          </a:p>
          <a:p>
            <a:pPr marL="457200" indent="-457200">
              <a:buFont typeface="+mj-lt"/>
              <a:buAutoNum type="alphaLcParenR"/>
            </a:pPr>
            <a:r>
              <a:rPr lang="fr-FR" sz="2000" dirty="0">
                <a:solidFill>
                  <a:srgbClr val="475A8D">
                    <a:lumMod val="50000"/>
                  </a:srgbClr>
                </a:solidFill>
              </a:rPr>
              <a:t>W(I1) </a:t>
            </a:r>
            <a:r>
              <a:rPr lang="fr-FR" sz="2000" dirty="0">
                <a:solidFill>
                  <a:srgbClr val="475A8D">
                    <a:lumMod val="50000"/>
                  </a:srgbClr>
                </a:solidFill>
                <a:sym typeface="Symbol"/>
              </a:rPr>
              <a:t> </a:t>
            </a:r>
            <a:r>
              <a:rPr lang="fr-FR" sz="2000" dirty="0">
                <a:solidFill>
                  <a:srgbClr val="475A8D">
                    <a:lumMod val="50000"/>
                  </a:srgbClr>
                </a:solidFill>
              </a:rPr>
              <a:t>W (I2) =</a:t>
            </a:r>
            <a:r>
              <a:rPr lang="fr-FR" sz="2000" dirty="0">
                <a:solidFill>
                  <a:srgbClr val="475A8D">
                    <a:lumMod val="50000"/>
                  </a:srgbClr>
                </a:solidFill>
                <a:sym typeface="Symbol"/>
              </a:rPr>
              <a:t></a:t>
            </a:r>
          </a:p>
          <a:p>
            <a:pPr marL="457200" indent="-457200"/>
            <a:r>
              <a:rPr lang="fr-FR" sz="2000" b="1" dirty="0">
                <a:solidFill>
                  <a:srgbClr val="FF0000"/>
                </a:solidFill>
                <a:sym typeface="Symbol"/>
              </a:rPr>
              <a:t>Exemple</a:t>
            </a:r>
          </a:p>
        </p:txBody>
      </p:sp>
      <p:sp>
        <p:nvSpPr>
          <p:cNvPr id="20" name="Rectangle 19"/>
          <p:cNvSpPr/>
          <p:nvPr/>
        </p:nvSpPr>
        <p:spPr>
          <a:xfrm>
            <a:off x="683568" y="4221088"/>
            <a:ext cx="2592288" cy="2031325"/>
          </a:xfrm>
          <a:prstGeom prst="rect">
            <a:avLst/>
          </a:prstGeom>
          <a:ln>
            <a:solidFill>
              <a:schemeClr val="bg1">
                <a:lumMod val="50000"/>
              </a:schemeClr>
            </a:solidFill>
          </a:ln>
        </p:spPr>
        <p:txBody>
          <a:bodyPr wrap="square">
            <a:spAutoFit/>
          </a:bodyPr>
          <a:lstStyle/>
          <a:p>
            <a:r>
              <a:rPr lang="fr-FR" dirty="0">
                <a:solidFill>
                  <a:prstClr val="black"/>
                </a:solidFill>
              </a:rPr>
              <a:t>main (</a:t>
            </a:r>
            <a:r>
              <a:rPr lang="fr-FR" dirty="0" err="1">
                <a:solidFill>
                  <a:prstClr val="black"/>
                </a:solidFill>
              </a:rPr>
              <a:t>int</a:t>
            </a:r>
            <a:r>
              <a:rPr lang="fr-FR" dirty="0">
                <a:solidFill>
                  <a:prstClr val="black"/>
                </a:solidFill>
              </a:rPr>
              <a:t> </a:t>
            </a:r>
            <a:r>
              <a:rPr lang="fr-FR" dirty="0" err="1">
                <a:solidFill>
                  <a:prstClr val="black"/>
                </a:solidFill>
              </a:rPr>
              <a:t>ac</a:t>
            </a:r>
            <a:r>
              <a:rPr lang="fr-FR" dirty="0">
                <a:solidFill>
                  <a:prstClr val="black"/>
                </a:solidFill>
              </a:rPr>
              <a:t>, char **av){</a:t>
            </a:r>
          </a:p>
          <a:p>
            <a:pPr lvl="1"/>
            <a:r>
              <a:rPr lang="fr-FR" dirty="0" err="1">
                <a:solidFill>
                  <a:prstClr val="black"/>
                </a:solidFill>
              </a:rPr>
              <a:t>int</a:t>
            </a:r>
            <a:r>
              <a:rPr lang="fr-FR" dirty="0">
                <a:solidFill>
                  <a:prstClr val="black"/>
                </a:solidFill>
              </a:rPr>
              <a:t> a, b;</a:t>
            </a:r>
          </a:p>
          <a:p>
            <a:pPr lvl="1"/>
            <a:r>
              <a:rPr lang="fr-FR" dirty="0" err="1">
                <a:solidFill>
                  <a:prstClr val="black"/>
                </a:solidFill>
              </a:rPr>
              <a:t>scanf</a:t>
            </a:r>
            <a:r>
              <a:rPr lang="fr-FR" dirty="0">
                <a:solidFill>
                  <a:prstClr val="black"/>
                </a:solidFill>
              </a:rPr>
              <a:t> ("%d", a);</a:t>
            </a:r>
          </a:p>
          <a:p>
            <a:pPr lvl="1"/>
            <a:r>
              <a:rPr lang="fr-FR" dirty="0" err="1">
                <a:solidFill>
                  <a:prstClr val="black"/>
                </a:solidFill>
              </a:rPr>
              <a:t>scanf</a:t>
            </a:r>
            <a:r>
              <a:rPr lang="fr-FR" dirty="0">
                <a:solidFill>
                  <a:prstClr val="black"/>
                </a:solidFill>
              </a:rPr>
              <a:t> ("%d", b);</a:t>
            </a:r>
          </a:p>
          <a:p>
            <a:pPr lvl="1"/>
            <a:r>
              <a:rPr lang="fr-FR" dirty="0">
                <a:solidFill>
                  <a:prstClr val="black"/>
                </a:solidFill>
              </a:rPr>
              <a:t>c=a+b;</a:t>
            </a:r>
          </a:p>
          <a:p>
            <a:pPr lvl="1"/>
            <a:r>
              <a:rPr lang="pt-BR" dirty="0">
                <a:solidFill>
                  <a:prstClr val="black"/>
                </a:solidFill>
              </a:rPr>
              <a:t>printf(“c= %d\n", c);</a:t>
            </a:r>
            <a:endParaRPr lang="fr-FR" dirty="0">
              <a:solidFill>
                <a:prstClr val="black"/>
              </a:solidFill>
            </a:endParaRPr>
          </a:p>
          <a:p>
            <a:r>
              <a:rPr lang="fr-FR" dirty="0">
                <a:solidFill>
                  <a:prstClr val="black"/>
                </a:solidFill>
              </a:rPr>
              <a:t>}</a:t>
            </a:r>
          </a:p>
        </p:txBody>
      </p:sp>
      <p:sp>
        <p:nvSpPr>
          <p:cNvPr id="22" name="Rectangle 21"/>
          <p:cNvSpPr/>
          <p:nvPr/>
        </p:nvSpPr>
        <p:spPr>
          <a:xfrm>
            <a:off x="3600400" y="4039904"/>
            <a:ext cx="5292080" cy="1477328"/>
          </a:xfrm>
          <a:prstGeom prst="rect">
            <a:avLst/>
          </a:prstGeom>
        </p:spPr>
        <p:txBody>
          <a:bodyPr wrap="square">
            <a:spAutoFit/>
          </a:bodyPr>
          <a:lstStyle/>
          <a:p>
            <a:pPr marL="0" lvl="2"/>
            <a:r>
              <a:rPr lang="fr-FR" dirty="0">
                <a:solidFill>
                  <a:prstClr val="black"/>
                </a:solidFill>
              </a:rPr>
              <a:t>R(</a:t>
            </a:r>
            <a:r>
              <a:rPr lang="fr-FR" dirty="0" err="1">
                <a:solidFill>
                  <a:prstClr val="black"/>
                </a:solidFill>
              </a:rPr>
              <a:t>scanf</a:t>
            </a:r>
            <a:r>
              <a:rPr lang="fr-FR" dirty="0">
                <a:solidFill>
                  <a:prstClr val="black"/>
                </a:solidFill>
              </a:rPr>
              <a:t> ("%d", a)) = </a:t>
            </a:r>
            <a:r>
              <a:rPr lang="fr-FR" dirty="0">
                <a:solidFill>
                  <a:srgbClr val="475A8D">
                    <a:lumMod val="50000"/>
                  </a:srgbClr>
                </a:solidFill>
                <a:latin typeface="Times" pitchFamily="18" charset="0"/>
                <a:sym typeface="Symbol"/>
              </a:rPr>
              <a:t> ; </a:t>
            </a:r>
            <a:r>
              <a:rPr lang="fr-FR" dirty="0">
                <a:solidFill>
                  <a:prstClr val="black"/>
                </a:solidFill>
              </a:rPr>
              <a:t>W(</a:t>
            </a:r>
            <a:r>
              <a:rPr lang="fr-FR" dirty="0" err="1">
                <a:solidFill>
                  <a:prstClr val="black"/>
                </a:solidFill>
              </a:rPr>
              <a:t>scanf</a:t>
            </a:r>
            <a:r>
              <a:rPr lang="fr-FR" dirty="0">
                <a:solidFill>
                  <a:prstClr val="black"/>
                </a:solidFill>
              </a:rPr>
              <a:t> ("%d", a)) = </a:t>
            </a:r>
            <a:r>
              <a:rPr lang="fr-FR" dirty="0">
                <a:solidFill>
                  <a:srgbClr val="475A8D">
                    <a:lumMod val="50000"/>
                  </a:srgbClr>
                </a:solidFill>
                <a:latin typeface="Times" pitchFamily="18" charset="0"/>
                <a:sym typeface="Symbol"/>
              </a:rPr>
              <a:t>{a}</a:t>
            </a:r>
          </a:p>
          <a:p>
            <a:pPr marL="0" lvl="2"/>
            <a:r>
              <a:rPr lang="fr-FR" dirty="0">
                <a:solidFill>
                  <a:prstClr val="black"/>
                </a:solidFill>
              </a:rPr>
              <a:t>R(</a:t>
            </a:r>
            <a:r>
              <a:rPr lang="fr-FR" dirty="0" err="1">
                <a:solidFill>
                  <a:prstClr val="black"/>
                </a:solidFill>
              </a:rPr>
              <a:t>scanf</a:t>
            </a:r>
            <a:r>
              <a:rPr lang="fr-FR" dirty="0">
                <a:solidFill>
                  <a:prstClr val="black"/>
                </a:solidFill>
              </a:rPr>
              <a:t> ("%d", b)) = </a:t>
            </a:r>
            <a:r>
              <a:rPr lang="fr-FR" dirty="0">
                <a:solidFill>
                  <a:srgbClr val="475A8D">
                    <a:lumMod val="50000"/>
                  </a:srgbClr>
                </a:solidFill>
                <a:latin typeface="Times" pitchFamily="18" charset="0"/>
                <a:sym typeface="Symbol"/>
              </a:rPr>
              <a:t> ; </a:t>
            </a:r>
            <a:r>
              <a:rPr lang="fr-FR" dirty="0">
                <a:solidFill>
                  <a:prstClr val="black"/>
                </a:solidFill>
              </a:rPr>
              <a:t>W(</a:t>
            </a:r>
            <a:r>
              <a:rPr lang="fr-FR" dirty="0" err="1">
                <a:solidFill>
                  <a:prstClr val="black"/>
                </a:solidFill>
              </a:rPr>
              <a:t>scanf</a:t>
            </a:r>
            <a:r>
              <a:rPr lang="fr-FR" dirty="0">
                <a:solidFill>
                  <a:prstClr val="black"/>
                </a:solidFill>
              </a:rPr>
              <a:t> ("%d", b)) = </a:t>
            </a:r>
            <a:r>
              <a:rPr lang="fr-FR" dirty="0">
                <a:solidFill>
                  <a:srgbClr val="475A8D">
                    <a:lumMod val="50000"/>
                  </a:srgbClr>
                </a:solidFill>
                <a:latin typeface="Times" pitchFamily="18" charset="0"/>
                <a:sym typeface="Symbol"/>
              </a:rPr>
              <a:t>{b}</a:t>
            </a:r>
          </a:p>
          <a:p>
            <a:pPr marL="0" lvl="2"/>
            <a:r>
              <a:rPr lang="fr-FR" dirty="0">
                <a:solidFill>
                  <a:prstClr val="black"/>
                </a:solidFill>
              </a:rPr>
              <a:t>R(c=a+b)= </a:t>
            </a:r>
            <a:r>
              <a:rPr lang="fr-FR" dirty="0">
                <a:solidFill>
                  <a:srgbClr val="475A8D">
                    <a:lumMod val="50000"/>
                  </a:srgbClr>
                </a:solidFill>
                <a:latin typeface="Times" pitchFamily="18" charset="0"/>
                <a:sym typeface="Symbol"/>
              </a:rPr>
              <a:t>{a,b} ;            </a:t>
            </a:r>
            <a:r>
              <a:rPr lang="fr-FR" dirty="0">
                <a:solidFill>
                  <a:prstClr val="black"/>
                </a:solidFill>
              </a:rPr>
              <a:t>W(c=a+b) = </a:t>
            </a:r>
            <a:r>
              <a:rPr lang="fr-FR" dirty="0">
                <a:solidFill>
                  <a:srgbClr val="475A8D">
                    <a:lumMod val="50000"/>
                  </a:srgbClr>
                </a:solidFill>
                <a:latin typeface="Times" pitchFamily="18" charset="0"/>
                <a:sym typeface="Symbol"/>
              </a:rPr>
              <a:t>{c}</a:t>
            </a:r>
          </a:p>
          <a:p>
            <a:pPr marL="0" lvl="2"/>
            <a:r>
              <a:rPr lang="fr-FR" dirty="0">
                <a:solidFill>
                  <a:prstClr val="black"/>
                </a:solidFill>
              </a:rPr>
              <a:t>	R(</a:t>
            </a:r>
            <a:r>
              <a:rPr lang="pt-BR" dirty="0">
                <a:solidFill>
                  <a:prstClr val="black"/>
                </a:solidFill>
              </a:rPr>
              <a:t>printf(“c= %d\n", c)</a:t>
            </a:r>
            <a:r>
              <a:rPr lang="fr-FR" dirty="0">
                <a:solidFill>
                  <a:prstClr val="black"/>
                </a:solidFill>
              </a:rPr>
              <a:t>)= </a:t>
            </a:r>
            <a:r>
              <a:rPr lang="fr-FR" dirty="0">
                <a:solidFill>
                  <a:srgbClr val="475A8D">
                    <a:lumMod val="50000"/>
                  </a:srgbClr>
                </a:solidFill>
                <a:latin typeface="Times" pitchFamily="18" charset="0"/>
                <a:sym typeface="Symbol"/>
              </a:rPr>
              <a:t>{c} ; </a:t>
            </a:r>
          </a:p>
          <a:p>
            <a:pPr marL="0" lvl="2"/>
            <a:r>
              <a:rPr lang="fr-FR" dirty="0">
                <a:solidFill>
                  <a:prstClr val="black"/>
                </a:solidFill>
              </a:rPr>
              <a:t>	W(</a:t>
            </a:r>
            <a:r>
              <a:rPr lang="pt-BR" dirty="0">
                <a:solidFill>
                  <a:prstClr val="black"/>
                </a:solidFill>
              </a:rPr>
              <a:t>printf(“c= %d\n", c)</a:t>
            </a:r>
            <a:r>
              <a:rPr lang="fr-FR" dirty="0">
                <a:solidFill>
                  <a:prstClr val="black"/>
                </a:solidFill>
              </a:rPr>
              <a:t>) = </a:t>
            </a:r>
            <a:r>
              <a:rPr lang="fr-FR" dirty="0">
                <a:solidFill>
                  <a:srgbClr val="475A8D">
                    <a:lumMod val="50000"/>
                  </a:srgbClr>
                </a:solidFill>
                <a:latin typeface="Times" pitchFamily="18" charset="0"/>
                <a:sym typeface="Symbol"/>
              </a:rPr>
              <a:t>{}</a:t>
            </a:r>
            <a:endParaRPr lang="fr-FR" dirty="0">
              <a:solidFill>
                <a:prstClr val="black"/>
              </a:solidFill>
            </a:endParaRPr>
          </a:p>
        </p:txBody>
      </p:sp>
      <p:sp>
        <p:nvSpPr>
          <p:cNvPr id="24" name="Rectangle 23"/>
          <p:cNvSpPr/>
          <p:nvPr/>
        </p:nvSpPr>
        <p:spPr>
          <a:xfrm>
            <a:off x="3419872" y="5733256"/>
            <a:ext cx="5724128" cy="646331"/>
          </a:xfrm>
          <a:prstGeom prst="rect">
            <a:avLst/>
          </a:prstGeom>
        </p:spPr>
        <p:txBody>
          <a:bodyPr wrap="square">
            <a:spAutoFit/>
          </a:bodyPr>
          <a:lstStyle/>
          <a:p>
            <a:pPr marL="0" lvl="2"/>
            <a:r>
              <a:rPr lang="fr-FR" dirty="0">
                <a:solidFill>
                  <a:prstClr val="black"/>
                </a:solidFill>
              </a:rPr>
              <a:t>L’instruction </a:t>
            </a:r>
            <a:r>
              <a:rPr lang="fr-FR" dirty="0" err="1">
                <a:solidFill>
                  <a:prstClr val="black"/>
                </a:solidFill>
              </a:rPr>
              <a:t>scanf</a:t>
            </a:r>
            <a:r>
              <a:rPr lang="fr-FR" dirty="0">
                <a:solidFill>
                  <a:prstClr val="black"/>
                </a:solidFill>
              </a:rPr>
              <a:t> ("%d", b))  ne peut s’exécuter en // avec c=a+b; car  W(</a:t>
            </a:r>
            <a:r>
              <a:rPr lang="fr-FR" dirty="0" err="1">
                <a:solidFill>
                  <a:prstClr val="black"/>
                </a:solidFill>
              </a:rPr>
              <a:t>scanf</a:t>
            </a:r>
            <a:r>
              <a:rPr lang="fr-FR" dirty="0">
                <a:solidFill>
                  <a:prstClr val="black"/>
                </a:solidFill>
              </a:rPr>
              <a:t> ("%d", b)) </a:t>
            </a:r>
            <a:r>
              <a:rPr lang="fr-FR" dirty="0">
                <a:solidFill>
                  <a:srgbClr val="475A8D">
                    <a:lumMod val="50000"/>
                  </a:srgbClr>
                </a:solidFill>
                <a:latin typeface="Times" pitchFamily="18" charset="0"/>
                <a:sym typeface="Symbol"/>
              </a:rPr>
              <a:t> </a:t>
            </a:r>
            <a:r>
              <a:rPr lang="fr-FR" dirty="0">
                <a:solidFill>
                  <a:prstClr val="black"/>
                </a:solidFill>
              </a:rPr>
              <a:t>R(c=a+b)= </a:t>
            </a:r>
            <a:r>
              <a:rPr lang="fr-FR" dirty="0">
                <a:solidFill>
                  <a:srgbClr val="475A8D">
                    <a:lumMod val="50000"/>
                  </a:srgbClr>
                </a:solidFill>
                <a:latin typeface="Times" pitchFamily="18" charset="0"/>
                <a:sym typeface="Symbol"/>
              </a:rPr>
              <a:t>{b}</a:t>
            </a:r>
            <a:endParaRPr lang="fr-FR" dirty="0">
              <a:solidFill>
                <a:prstClr val="black"/>
              </a:solidFill>
            </a:endParaRPr>
          </a:p>
        </p:txBody>
      </p:sp>
    </p:spTree>
    <p:extLst>
      <p:ext uri="{BB962C8B-B14F-4D97-AF65-F5344CB8AC3E}">
        <p14:creationId xmlns:p14="http://schemas.microsoft.com/office/powerpoint/2010/main" xmlns="" val="283621307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Activité Parallèle </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27</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11" name="ZoneTexte 10"/>
          <p:cNvSpPr txBox="1"/>
          <p:nvPr/>
        </p:nvSpPr>
        <p:spPr>
          <a:xfrm>
            <a:off x="683568" y="836712"/>
            <a:ext cx="8244408" cy="1323439"/>
          </a:xfrm>
          <a:prstGeom prst="rect">
            <a:avLst/>
          </a:prstGeom>
          <a:noFill/>
        </p:spPr>
        <p:txBody>
          <a:bodyPr wrap="square" rtlCol="0">
            <a:spAutoFit/>
          </a:bodyPr>
          <a:lstStyle/>
          <a:p>
            <a:r>
              <a:rPr lang="fr-FR" sz="2000" b="1" dirty="0">
                <a:solidFill>
                  <a:srgbClr val="FF0000"/>
                </a:solidFill>
                <a:latin typeface="Times" pitchFamily="18" charset="0"/>
              </a:rPr>
              <a:t>Condition de Bernstein:</a:t>
            </a:r>
          </a:p>
          <a:p>
            <a:pPr marL="457200" indent="-457200"/>
            <a:r>
              <a:rPr lang="fr-FR" sz="2000" b="1" dirty="0">
                <a:solidFill>
                  <a:srgbClr val="FF0000"/>
                </a:solidFill>
                <a:latin typeface="Times" pitchFamily="18" charset="0"/>
                <a:sym typeface="Symbol"/>
              </a:rPr>
              <a:t>Exercice:</a:t>
            </a:r>
          </a:p>
          <a:p>
            <a:pPr marL="457200" indent="-457200"/>
            <a:r>
              <a:rPr lang="fr-FR" sz="2000" dirty="0">
                <a:solidFill>
                  <a:prstClr val="black"/>
                </a:solidFill>
              </a:rPr>
              <a:t>On cherche à évaluer (</a:t>
            </a:r>
            <a:r>
              <a:rPr lang="fr-FR" sz="2000" i="1" dirty="0">
                <a:solidFill>
                  <a:prstClr val="black"/>
                </a:solidFill>
              </a:rPr>
              <a:t>a ∗ b </a:t>
            </a:r>
            <a:r>
              <a:rPr lang="fr-FR" sz="2000" dirty="0">
                <a:solidFill>
                  <a:prstClr val="black"/>
                </a:solidFill>
              </a:rPr>
              <a:t>+ </a:t>
            </a:r>
            <a:r>
              <a:rPr lang="fr-FR" sz="2000" i="1" dirty="0">
                <a:solidFill>
                  <a:prstClr val="black"/>
                </a:solidFill>
              </a:rPr>
              <a:t>c ∗ d</a:t>
            </a:r>
            <a:r>
              <a:rPr lang="fr-FR" sz="2000" dirty="0">
                <a:solidFill>
                  <a:prstClr val="black"/>
                </a:solidFill>
              </a:rPr>
              <a:t>)</a:t>
            </a:r>
            <a:r>
              <a:rPr lang="fr-FR" sz="2000" i="1" dirty="0">
                <a:solidFill>
                  <a:prstClr val="black"/>
                </a:solidFill>
              </a:rPr>
              <a:t>/</a:t>
            </a:r>
            <a:r>
              <a:rPr lang="fr-FR" sz="2000" dirty="0">
                <a:solidFill>
                  <a:prstClr val="black"/>
                </a:solidFill>
              </a:rPr>
              <a:t>(</a:t>
            </a:r>
            <a:r>
              <a:rPr lang="fr-FR" sz="2000" i="1" dirty="0">
                <a:solidFill>
                  <a:prstClr val="black"/>
                </a:solidFill>
              </a:rPr>
              <a:t>e - f</a:t>
            </a:r>
            <a:r>
              <a:rPr lang="fr-FR" sz="2000" dirty="0">
                <a:solidFill>
                  <a:prstClr val="black"/>
                </a:solidFill>
              </a:rPr>
              <a:t>) </a:t>
            </a:r>
            <a:br>
              <a:rPr lang="fr-FR" sz="2000" dirty="0">
                <a:solidFill>
                  <a:prstClr val="black"/>
                </a:solidFill>
              </a:rPr>
            </a:br>
            <a:endParaRPr lang="fr-FR" sz="2000" b="1" dirty="0">
              <a:solidFill>
                <a:srgbClr val="FF0000"/>
              </a:solidFill>
              <a:latin typeface="Times" pitchFamily="18" charset="0"/>
              <a:sym typeface="Symbol"/>
            </a:endParaRPr>
          </a:p>
        </p:txBody>
      </p:sp>
      <p:sp>
        <p:nvSpPr>
          <p:cNvPr id="24" name="Rectangle 23"/>
          <p:cNvSpPr/>
          <p:nvPr/>
        </p:nvSpPr>
        <p:spPr>
          <a:xfrm>
            <a:off x="683568" y="4365104"/>
            <a:ext cx="5724128" cy="369332"/>
          </a:xfrm>
          <a:prstGeom prst="rect">
            <a:avLst/>
          </a:prstGeom>
        </p:spPr>
        <p:txBody>
          <a:bodyPr wrap="square">
            <a:spAutoFit/>
          </a:bodyPr>
          <a:lstStyle/>
          <a:p>
            <a:pPr marL="0" lvl="2"/>
            <a:r>
              <a:rPr lang="fr-FR" dirty="0">
                <a:solidFill>
                  <a:prstClr val="black"/>
                </a:solidFill>
              </a:rPr>
              <a:t>Donner le graphe de précédence : </a:t>
            </a:r>
          </a:p>
        </p:txBody>
      </p:sp>
      <p:pic>
        <p:nvPicPr>
          <p:cNvPr id="1026" name="Picture 2"/>
          <p:cNvPicPr>
            <a:picLocks noChangeAspect="1" noChangeArrowheads="1"/>
          </p:cNvPicPr>
          <p:nvPr/>
        </p:nvPicPr>
        <p:blipFill>
          <a:blip r:embed="rId2" cstate="print"/>
          <a:srcRect/>
          <a:stretch>
            <a:fillRect/>
          </a:stretch>
        </p:blipFill>
        <p:spPr bwMode="auto">
          <a:xfrm>
            <a:off x="5364088" y="2132856"/>
            <a:ext cx="2952328" cy="2232248"/>
          </a:xfrm>
          <a:prstGeom prst="rect">
            <a:avLst/>
          </a:prstGeom>
          <a:noFill/>
          <a:ln w="9525">
            <a:noFill/>
            <a:miter lim="800000"/>
            <a:headEnd/>
            <a:tailEnd/>
          </a:ln>
        </p:spPr>
      </p:pic>
      <p:sp>
        <p:nvSpPr>
          <p:cNvPr id="10" name="Rectangle 9"/>
          <p:cNvSpPr/>
          <p:nvPr/>
        </p:nvSpPr>
        <p:spPr>
          <a:xfrm>
            <a:off x="827584" y="2564904"/>
            <a:ext cx="2430016" cy="1477328"/>
          </a:xfrm>
          <a:prstGeom prst="rect">
            <a:avLst/>
          </a:prstGeom>
        </p:spPr>
        <p:txBody>
          <a:bodyPr wrap="square">
            <a:spAutoFit/>
          </a:bodyPr>
          <a:lstStyle/>
          <a:p>
            <a:r>
              <a:rPr lang="fr-FR" i="1" dirty="0">
                <a:solidFill>
                  <a:prstClr val="black"/>
                </a:solidFill>
              </a:rPr>
              <a:t>t</a:t>
            </a:r>
            <a:r>
              <a:rPr lang="fr-FR" dirty="0">
                <a:solidFill>
                  <a:prstClr val="black"/>
                </a:solidFill>
              </a:rPr>
              <a:t>1 : a := a*b ;</a:t>
            </a:r>
            <a:br>
              <a:rPr lang="fr-FR" dirty="0">
                <a:solidFill>
                  <a:prstClr val="black"/>
                </a:solidFill>
              </a:rPr>
            </a:br>
            <a:r>
              <a:rPr lang="fr-FR" i="1" dirty="0">
                <a:solidFill>
                  <a:prstClr val="black"/>
                </a:solidFill>
              </a:rPr>
              <a:t>t</a:t>
            </a:r>
            <a:r>
              <a:rPr lang="fr-FR" dirty="0">
                <a:solidFill>
                  <a:prstClr val="black"/>
                </a:solidFill>
              </a:rPr>
              <a:t>2 : c := c*d ;</a:t>
            </a:r>
            <a:br>
              <a:rPr lang="fr-FR" dirty="0">
                <a:solidFill>
                  <a:prstClr val="black"/>
                </a:solidFill>
              </a:rPr>
            </a:br>
            <a:r>
              <a:rPr lang="fr-FR" i="1" dirty="0">
                <a:solidFill>
                  <a:prstClr val="black"/>
                </a:solidFill>
              </a:rPr>
              <a:t>t</a:t>
            </a:r>
            <a:r>
              <a:rPr lang="fr-FR" dirty="0">
                <a:solidFill>
                  <a:prstClr val="black"/>
                </a:solidFill>
              </a:rPr>
              <a:t>3 : a := a+c ;</a:t>
            </a:r>
            <a:br>
              <a:rPr lang="fr-FR" dirty="0">
                <a:solidFill>
                  <a:prstClr val="black"/>
                </a:solidFill>
              </a:rPr>
            </a:br>
            <a:r>
              <a:rPr lang="fr-FR" i="1" dirty="0">
                <a:solidFill>
                  <a:prstClr val="black"/>
                </a:solidFill>
              </a:rPr>
              <a:t>t</a:t>
            </a:r>
            <a:r>
              <a:rPr lang="fr-FR" dirty="0">
                <a:solidFill>
                  <a:prstClr val="black"/>
                </a:solidFill>
              </a:rPr>
              <a:t>4 : e := e - f ;</a:t>
            </a:r>
            <a:br>
              <a:rPr lang="fr-FR" dirty="0">
                <a:solidFill>
                  <a:prstClr val="black"/>
                </a:solidFill>
              </a:rPr>
            </a:br>
            <a:r>
              <a:rPr lang="fr-FR" i="1" dirty="0">
                <a:solidFill>
                  <a:prstClr val="black"/>
                </a:solidFill>
              </a:rPr>
              <a:t>t</a:t>
            </a:r>
            <a:r>
              <a:rPr lang="fr-FR" dirty="0">
                <a:solidFill>
                  <a:prstClr val="black"/>
                </a:solidFill>
              </a:rPr>
              <a:t>5 : a := a / e ;</a:t>
            </a:r>
          </a:p>
        </p:txBody>
      </p:sp>
      <p:sp>
        <p:nvSpPr>
          <p:cNvPr id="12" name="Rectangle 11"/>
          <p:cNvSpPr/>
          <p:nvPr/>
        </p:nvSpPr>
        <p:spPr>
          <a:xfrm>
            <a:off x="683568" y="1916832"/>
            <a:ext cx="7056784" cy="369332"/>
          </a:xfrm>
          <a:prstGeom prst="rect">
            <a:avLst/>
          </a:prstGeom>
        </p:spPr>
        <p:txBody>
          <a:bodyPr wrap="square">
            <a:spAutoFit/>
          </a:bodyPr>
          <a:lstStyle/>
          <a:p>
            <a:r>
              <a:rPr lang="fr-FR" dirty="0">
                <a:solidFill>
                  <a:prstClr val="black"/>
                </a:solidFill>
              </a:rPr>
              <a:t>On réalise un découpage en tâches </a:t>
            </a:r>
            <a:r>
              <a:rPr lang="fr-FR" i="1" dirty="0">
                <a:solidFill>
                  <a:prstClr val="black"/>
                </a:solidFill>
              </a:rPr>
              <a:t>t</a:t>
            </a:r>
            <a:r>
              <a:rPr lang="fr-FR" dirty="0">
                <a:solidFill>
                  <a:prstClr val="black"/>
                </a:solidFill>
              </a:rPr>
              <a:t>1,...,</a:t>
            </a:r>
            <a:r>
              <a:rPr lang="fr-FR" i="1" dirty="0" err="1">
                <a:solidFill>
                  <a:prstClr val="black"/>
                </a:solidFill>
              </a:rPr>
              <a:t>tn</a:t>
            </a:r>
            <a:endParaRPr lang="fr-FR" dirty="0">
              <a:solidFill>
                <a:prstClr val="black"/>
              </a:solidFill>
            </a:endParaRPr>
          </a:p>
        </p:txBody>
      </p:sp>
    </p:spTree>
    <p:extLst>
      <p:ext uri="{BB962C8B-B14F-4D97-AF65-F5344CB8AC3E}">
        <p14:creationId xmlns:p14="http://schemas.microsoft.com/office/powerpoint/2010/main" xmlns="" val="31743490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5786" y="131762"/>
            <a:ext cx="7929618" cy="654032"/>
          </a:xfrm>
        </p:spPr>
        <p:txBody>
          <a:bodyPr/>
          <a:lstStyle/>
          <a:p>
            <a:r>
              <a:rPr lang="fr-FR" b="1" dirty="0" smtClean="0"/>
              <a:t>Concept de threads </a:t>
            </a:r>
            <a:endParaRPr lang="fr-FR" b="1"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28</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11" name="Rectangle 10"/>
          <p:cNvSpPr/>
          <p:nvPr/>
        </p:nvSpPr>
        <p:spPr>
          <a:xfrm>
            <a:off x="857224" y="1142984"/>
            <a:ext cx="7786742" cy="5089663"/>
          </a:xfrm>
          <a:prstGeom prst="rect">
            <a:avLst/>
          </a:prstGeom>
        </p:spPr>
        <p:txBody>
          <a:bodyPr wrap="square">
            <a:spAutoFit/>
          </a:bodyPr>
          <a:lstStyle/>
          <a:p>
            <a:pPr>
              <a:lnSpc>
                <a:spcPts val="2800"/>
              </a:lnSpc>
              <a:buFontTx/>
              <a:buBlip>
                <a:blip r:embed="rId2"/>
              </a:buBlip>
            </a:pPr>
            <a:r>
              <a:rPr lang="fr-FR" sz="2000" dirty="0">
                <a:solidFill>
                  <a:prstClr val="black"/>
                </a:solidFill>
              </a:rPr>
              <a:t> Les threads appelés aussi </a:t>
            </a:r>
            <a:r>
              <a:rPr lang="fr-FR" sz="2000" dirty="0">
                <a:solidFill>
                  <a:srgbClr val="FF0000"/>
                </a:solidFill>
              </a:rPr>
              <a:t>processus légers</a:t>
            </a:r>
            <a:r>
              <a:rPr lang="fr-FR" sz="2000" dirty="0">
                <a:solidFill>
                  <a:prstClr val="black"/>
                </a:solidFill>
              </a:rPr>
              <a:t>, comme les processus, est un mécanisme permettant à un programme de faire plus d'une chose à la fois (c.-a-d. exécution simultanée des parties d'un programme).</a:t>
            </a:r>
          </a:p>
          <a:p>
            <a:pPr>
              <a:lnSpc>
                <a:spcPts val="2800"/>
              </a:lnSpc>
              <a:buFontTx/>
              <a:buBlip>
                <a:blip r:embed="rId2"/>
              </a:buBlip>
            </a:pPr>
            <a:endParaRPr lang="fr-FR" sz="2000" dirty="0">
              <a:solidFill>
                <a:prstClr val="black"/>
              </a:solidFill>
            </a:endParaRPr>
          </a:p>
          <a:p>
            <a:pPr>
              <a:lnSpc>
                <a:spcPts val="2800"/>
              </a:lnSpc>
              <a:buFontTx/>
              <a:buBlip>
                <a:blip r:embed="rId2"/>
              </a:buBlip>
            </a:pPr>
            <a:r>
              <a:rPr lang="fr-FR" sz="2000" dirty="0">
                <a:solidFill>
                  <a:prstClr val="black"/>
                </a:solidFill>
              </a:rPr>
              <a:t>Un thread est une unité d'exécution rattachée à un processus permettant son exécution.</a:t>
            </a:r>
          </a:p>
          <a:p>
            <a:pPr>
              <a:lnSpc>
                <a:spcPts val="2800"/>
              </a:lnSpc>
              <a:buFontTx/>
              <a:buBlip>
                <a:blip r:embed="rId2"/>
              </a:buBlip>
            </a:pPr>
            <a:endParaRPr lang="fr-FR" sz="2000" dirty="0">
              <a:solidFill>
                <a:prstClr val="black"/>
              </a:solidFill>
            </a:endParaRPr>
          </a:p>
          <a:p>
            <a:pPr>
              <a:lnSpc>
                <a:spcPts val="2800"/>
              </a:lnSpc>
              <a:buFontTx/>
              <a:buBlip>
                <a:blip r:embed="rId2"/>
              </a:buBlip>
            </a:pPr>
            <a:r>
              <a:rPr lang="fr-FR" sz="2000" dirty="0">
                <a:solidFill>
                  <a:prstClr val="black"/>
                </a:solidFill>
              </a:rPr>
              <a:t>Comme les processus, les threads semblent s'</a:t>
            </a:r>
            <a:r>
              <a:rPr lang="fr-FR" sz="2000" dirty="0">
                <a:solidFill>
                  <a:srgbClr val="FF0000"/>
                </a:solidFill>
              </a:rPr>
              <a:t>exécuter en parallèle</a:t>
            </a:r>
            <a:r>
              <a:rPr lang="fr-FR" sz="2000" dirty="0">
                <a:solidFill>
                  <a:prstClr val="black"/>
                </a:solidFill>
              </a:rPr>
              <a:t>; le noyau du SE les ordonnances, interrompant chaque thread pour donner aux autres une chance de s'exécuter.</a:t>
            </a:r>
          </a:p>
          <a:p>
            <a:pPr>
              <a:lnSpc>
                <a:spcPts val="2800"/>
              </a:lnSpc>
              <a:buFontTx/>
              <a:buBlip>
                <a:blip r:embed="rId2"/>
              </a:buBlip>
            </a:pPr>
            <a:endParaRPr lang="fr-FR" sz="2000" dirty="0">
              <a:solidFill>
                <a:prstClr val="black"/>
              </a:solidFill>
            </a:endParaRPr>
          </a:p>
          <a:p>
            <a:pPr>
              <a:lnSpc>
                <a:spcPts val="2800"/>
              </a:lnSpc>
              <a:buFontTx/>
              <a:buBlip>
                <a:blip r:embed="rId2"/>
              </a:buBlip>
            </a:pPr>
            <a:r>
              <a:rPr lang="fr-FR" sz="2000" dirty="0">
                <a:solidFill>
                  <a:prstClr val="black"/>
                </a:solidFill>
              </a:rPr>
              <a:t>Lorsqu'un programme crée un nouveau thread, dans ce cas, rien n'est copie. Le thread créateur et le thread crée partagent tous deux le même espace mémoire, les mêmes descripteurs de fichiers et autres ressources.</a:t>
            </a:r>
          </a:p>
        </p:txBody>
      </p:sp>
    </p:spTree>
    <p:extLst>
      <p:ext uri="{BB962C8B-B14F-4D97-AF65-F5344CB8AC3E}">
        <p14:creationId xmlns:p14="http://schemas.microsoft.com/office/powerpoint/2010/main" xmlns="" val="11084068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p:txBody>
          <a:bodyPr/>
          <a:lstStyle/>
          <a:p>
            <a:fld id="{E4FE714E-5FBB-44BB-A2BB-5DB56F6D81F3}" type="slidenum">
              <a:rPr lang="fr-FR" smtClean="0">
                <a:solidFill>
                  <a:prstClr val="black"/>
                </a:solidFill>
              </a:rPr>
              <a:pPr/>
              <a:t>29</a:t>
            </a:fld>
            <a:endParaRPr lang="fr-FR">
              <a:solidFill>
                <a:prstClr val="black"/>
              </a:solidFill>
            </a:endParaRPr>
          </a:p>
        </p:txBody>
      </p:sp>
      <p:sp>
        <p:nvSpPr>
          <p:cNvPr id="4" name="Espace réservé du pied de page 3"/>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pic>
        <p:nvPicPr>
          <p:cNvPr id="1028" name="Picture 4"/>
          <p:cNvPicPr>
            <a:picLocks noChangeAspect="1" noChangeArrowheads="1"/>
          </p:cNvPicPr>
          <p:nvPr/>
        </p:nvPicPr>
        <p:blipFill>
          <a:blip r:embed="rId2" cstate="print"/>
          <a:srcRect/>
          <a:stretch>
            <a:fillRect/>
          </a:stretch>
        </p:blipFill>
        <p:spPr bwMode="auto">
          <a:xfrm>
            <a:off x="571472" y="1000108"/>
            <a:ext cx="8286808" cy="4957782"/>
          </a:xfrm>
          <a:prstGeom prst="rect">
            <a:avLst/>
          </a:prstGeom>
          <a:noFill/>
          <a:ln w="9525">
            <a:noFill/>
            <a:miter lim="800000"/>
            <a:headEnd/>
            <a:tailEnd/>
          </a:ln>
          <a:effectLst/>
        </p:spPr>
      </p:pic>
      <p:sp>
        <p:nvSpPr>
          <p:cNvPr id="8" name="Titre 1"/>
          <p:cNvSpPr>
            <a:spLocks noGrp="1"/>
          </p:cNvSpPr>
          <p:nvPr>
            <p:ph type="title"/>
          </p:nvPr>
        </p:nvSpPr>
        <p:spPr>
          <a:xfrm>
            <a:off x="785786" y="131762"/>
            <a:ext cx="7929618" cy="654032"/>
          </a:xfrm>
        </p:spPr>
        <p:txBody>
          <a:bodyPr/>
          <a:lstStyle/>
          <a:p>
            <a:r>
              <a:rPr lang="fr-FR" b="1" dirty="0" smtClean="0"/>
              <a:t>Cas d’utilisation de threads </a:t>
            </a:r>
            <a:endParaRPr lang="fr-FR" b="1" dirty="0"/>
          </a:p>
        </p:txBody>
      </p:sp>
    </p:spTree>
    <p:extLst>
      <p:ext uri="{BB962C8B-B14F-4D97-AF65-F5344CB8AC3E}">
        <p14:creationId xmlns:p14="http://schemas.microsoft.com/office/powerpoint/2010/main" xmlns="" val="3912670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Objectifs de l’enseignement :</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3</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6" name="Rectangle 5"/>
          <p:cNvSpPr/>
          <p:nvPr/>
        </p:nvSpPr>
        <p:spPr>
          <a:xfrm>
            <a:off x="714348" y="1285860"/>
            <a:ext cx="7786742" cy="1200329"/>
          </a:xfrm>
          <a:prstGeom prst="rect">
            <a:avLst/>
          </a:prstGeom>
        </p:spPr>
        <p:txBody>
          <a:bodyPr wrap="square">
            <a:spAutoFit/>
          </a:bodyPr>
          <a:lstStyle/>
          <a:p>
            <a:pPr algn="just">
              <a:lnSpc>
                <a:spcPct val="150000"/>
              </a:lnSpc>
            </a:pPr>
            <a:r>
              <a:rPr lang="fr-FR" sz="2400" dirty="0">
                <a:solidFill>
                  <a:prstClr val="black"/>
                </a:solidFill>
              </a:rPr>
              <a:t>Approfondir les différents concepts utiles pour </a:t>
            </a:r>
            <a:r>
              <a:rPr lang="fr-FR" sz="2400" dirty="0">
                <a:solidFill>
                  <a:srgbClr val="FF0000"/>
                </a:solidFill>
              </a:rPr>
              <a:t>la conception d’un système d’exploitation</a:t>
            </a:r>
            <a:r>
              <a:rPr lang="fr-FR" sz="2400" dirty="0">
                <a:solidFill>
                  <a:prstClr val="black"/>
                </a:solidFill>
              </a:rPr>
              <a:t> ou </a:t>
            </a:r>
            <a:r>
              <a:rPr lang="fr-FR" sz="2400" dirty="0">
                <a:solidFill>
                  <a:srgbClr val="FF0000"/>
                </a:solidFill>
              </a:rPr>
              <a:t>la programmation système</a:t>
            </a:r>
            <a:r>
              <a:rPr lang="fr-FR" sz="2400" dirty="0">
                <a:solidFill>
                  <a:prstClr val="black"/>
                </a:solidFill>
              </a:rPr>
              <a:t>.</a:t>
            </a:r>
            <a:endParaRPr lang="fr-FR" sz="2400" dirty="0">
              <a:solidFill>
                <a:srgbClr val="FF0000"/>
              </a:solidFill>
            </a:endParaRPr>
          </a:p>
        </p:txBody>
      </p:sp>
      <p:sp>
        <p:nvSpPr>
          <p:cNvPr id="7" name="Rectangle 6"/>
          <p:cNvSpPr/>
          <p:nvPr/>
        </p:nvSpPr>
        <p:spPr>
          <a:xfrm>
            <a:off x="714348" y="3212976"/>
            <a:ext cx="7786742" cy="2243243"/>
          </a:xfrm>
          <a:prstGeom prst="rect">
            <a:avLst/>
          </a:prstGeom>
        </p:spPr>
        <p:txBody>
          <a:bodyPr wrap="square">
            <a:spAutoFit/>
          </a:bodyPr>
          <a:lstStyle/>
          <a:p>
            <a:pPr algn="just">
              <a:lnSpc>
                <a:spcPct val="150000"/>
              </a:lnSpc>
            </a:pPr>
            <a:r>
              <a:rPr lang="fr-FR" sz="2400" dirty="0" smtClean="0">
                <a:latin typeface="Times New Roman" pitchFamily="18" charset="0"/>
                <a:cs typeface="Times New Roman" pitchFamily="18" charset="0"/>
              </a:rPr>
              <a:t>Introduire la problématique du </a:t>
            </a:r>
            <a:r>
              <a:rPr lang="fr-FR" sz="2400" b="1" dirty="0" smtClean="0">
                <a:solidFill>
                  <a:srgbClr val="FF0000"/>
                </a:solidFill>
                <a:latin typeface="Times New Roman" pitchFamily="18" charset="0"/>
                <a:cs typeface="Times New Roman" pitchFamily="18" charset="0"/>
              </a:rPr>
              <a:t>parallélisme</a:t>
            </a:r>
            <a:r>
              <a:rPr lang="fr-FR" sz="2400" dirty="0" smtClean="0">
                <a:latin typeface="Times New Roman" pitchFamily="18" charset="0"/>
                <a:cs typeface="Times New Roman" pitchFamily="18" charset="0"/>
              </a:rPr>
              <a:t> dans les systèmes d’exploitation et étudier la mise en œuvre des mécanismes de </a:t>
            </a:r>
            <a:r>
              <a:rPr lang="fr-FR" sz="2400" b="1" dirty="0" smtClean="0">
                <a:solidFill>
                  <a:srgbClr val="FF0000"/>
                </a:solidFill>
                <a:latin typeface="Times New Roman" pitchFamily="18" charset="0"/>
                <a:cs typeface="Times New Roman" pitchFamily="18" charset="0"/>
              </a:rPr>
              <a:t>synchronisation</a:t>
            </a:r>
            <a:r>
              <a:rPr lang="fr-FR" sz="2400" dirty="0" smtClean="0">
                <a:latin typeface="Times New Roman" pitchFamily="18" charset="0"/>
                <a:cs typeface="Times New Roman" pitchFamily="18" charset="0"/>
              </a:rPr>
              <a:t>, de </a:t>
            </a:r>
            <a:r>
              <a:rPr lang="fr-FR" sz="2400" b="1" dirty="0" smtClean="0">
                <a:solidFill>
                  <a:srgbClr val="FF0000"/>
                </a:solidFill>
                <a:latin typeface="Times New Roman" pitchFamily="18" charset="0"/>
                <a:cs typeface="Times New Roman" pitchFamily="18" charset="0"/>
              </a:rPr>
              <a:t>communication </a:t>
            </a:r>
            <a:r>
              <a:rPr lang="fr-FR" sz="2400" dirty="0" smtClean="0">
                <a:latin typeface="Times New Roman" pitchFamily="18" charset="0"/>
                <a:cs typeface="Times New Roman" pitchFamily="18" charset="0"/>
              </a:rPr>
              <a:t>et d’</a:t>
            </a:r>
            <a:r>
              <a:rPr lang="fr-FR" sz="2400" b="1" dirty="0" err="1" smtClean="0">
                <a:solidFill>
                  <a:srgbClr val="FF0000"/>
                </a:solidFill>
                <a:latin typeface="Times New Roman" pitchFamily="18" charset="0"/>
                <a:cs typeface="Times New Roman" pitchFamily="18" charset="0"/>
              </a:rPr>
              <a:t>Interblocage</a:t>
            </a:r>
            <a:r>
              <a:rPr lang="fr-FR" sz="2400" b="1" dirty="0" smtClean="0">
                <a:solidFill>
                  <a:srgbClr val="FF0000"/>
                </a:solidFill>
                <a:latin typeface="Times New Roman" pitchFamily="18" charset="0"/>
                <a:cs typeface="Times New Roman" pitchFamily="18" charset="0"/>
              </a:rPr>
              <a:t> </a:t>
            </a:r>
            <a:r>
              <a:rPr lang="fr-FR" sz="2400" dirty="0" smtClean="0">
                <a:latin typeface="Times New Roman" pitchFamily="18" charset="0"/>
                <a:cs typeface="Times New Roman" pitchFamily="18" charset="0"/>
              </a:rPr>
              <a:t>dans l’environnement centralisé</a:t>
            </a:r>
            <a:endParaRPr lang="fr-FR"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6880867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p:txBody>
          <a:bodyPr/>
          <a:lstStyle/>
          <a:p>
            <a:fld id="{E4FE714E-5FBB-44BB-A2BB-5DB56F6D81F3}" type="slidenum">
              <a:rPr lang="fr-FR" smtClean="0">
                <a:solidFill>
                  <a:prstClr val="black"/>
                </a:solidFill>
              </a:rPr>
              <a:pPr/>
              <a:t>30</a:t>
            </a:fld>
            <a:endParaRPr lang="fr-FR">
              <a:solidFill>
                <a:prstClr val="black"/>
              </a:solidFill>
            </a:endParaRPr>
          </a:p>
        </p:txBody>
      </p:sp>
      <p:sp>
        <p:nvSpPr>
          <p:cNvPr id="4" name="Espace réservé du pied de page 3"/>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8" name="Titre 1"/>
          <p:cNvSpPr>
            <a:spLocks noGrp="1"/>
          </p:cNvSpPr>
          <p:nvPr>
            <p:ph type="title"/>
          </p:nvPr>
        </p:nvSpPr>
        <p:spPr>
          <a:xfrm>
            <a:off x="785786" y="131762"/>
            <a:ext cx="7929618" cy="654032"/>
          </a:xfrm>
        </p:spPr>
        <p:txBody>
          <a:bodyPr/>
          <a:lstStyle/>
          <a:p>
            <a:r>
              <a:rPr lang="fr-FR" b="1" dirty="0" smtClean="0"/>
              <a:t>Cas d’utilisation de threads </a:t>
            </a:r>
            <a:endParaRPr lang="fr-FR" b="1" dirty="0"/>
          </a:p>
        </p:txBody>
      </p:sp>
      <p:pic>
        <p:nvPicPr>
          <p:cNvPr id="3074" name="Picture 2"/>
          <p:cNvPicPr>
            <a:picLocks noChangeAspect="1" noChangeArrowheads="1"/>
          </p:cNvPicPr>
          <p:nvPr/>
        </p:nvPicPr>
        <p:blipFill>
          <a:blip r:embed="rId2" cstate="print"/>
          <a:srcRect/>
          <a:stretch>
            <a:fillRect/>
          </a:stretch>
        </p:blipFill>
        <p:spPr bwMode="auto">
          <a:xfrm>
            <a:off x="571472" y="1000108"/>
            <a:ext cx="8286808" cy="5357850"/>
          </a:xfrm>
          <a:prstGeom prst="rect">
            <a:avLst/>
          </a:prstGeom>
          <a:noFill/>
          <a:ln w="9525">
            <a:noFill/>
            <a:miter lim="800000"/>
            <a:headEnd/>
            <a:tailEnd/>
          </a:ln>
          <a:effectLst/>
        </p:spPr>
      </p:pic>
    </p:spTree>
    <p:extLst>
      <p:ext uri="{BB962C8B-B14F-4D97-AF65-F5344CB8AC3E}">
        <p14:creationId xmlns:p14="http://schemas.microsoft.com/office/powerpoint/2010/main" xmlns="" val="4095714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5786" y="131762"/>
            <a:ext cx="7929618" cy="654032"/>
          </a:xfrm>
        </p:spPr>
        <p:txBody>
          <a:bodyPr/>
          <a:lstStyle/>
          <a:p>
            <a:r>
              <a:rPr lang="fr-FR" b="1" dirty="0" smtClean="0"/>
              <a:t>Création de Threads</a:t>
            </a:r>
            <a:endParaRPr lang="fr-FR" b="1"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31</a:t>
            </a:fld>
            <a:endParaRPr lang="fr-FR" dirty="0">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6" name="Rectangle 5"/>
          <p:cNvSpPr/>
          <p:nvPr/>
        </p:nvSpPr>
        <p:spPr>
          <a:xfrm>
            <a:off x="714348" y="1000108"/>
            <a:ext cx="6072214" cy="400110"/>
          </a:xfrm>
          <a:prstGeom prst="rect">
            <a:avLst/>
          </a:prstGeom>
        </p:spPr>
        <p:txBody>
          <a:bodyPr wrap="square">
            <a:spAutoFit/>
          </a:bodyPr>
          <a:lstStyle/>
          <a:p>
            <a:r>
              <a:rPr lang="fr-FR" sz="2000" dirty="0">
                <a:solidFill>
                  <a:prstClr val="black"/>
                </a:solidFill>
              </a:rPr>
              <a:t>La fonction </a:t>
            </a:r>
            <a:r>
              <a:rPr lang="fr-FR" sz="2000" b="1" dirty="0">
                <a:solidFill>
                  <a:prstClr val="black"/>
                </a:solidFill>
              </a:rPr>
              <a:t>pthread_create </a:t>
            </a:r>
            <a:r>
              <a:rPr lang="fr-FR" sz="2000" dirty="0">
                <a:solidFill>
                  <a:prstClr val="black"/>
                </a:solidFill>
              </a:rPr>
              <a:t>crée un nouveau thread.</a:t>
            </a:r>
          </a:p>
        </p:txBody>
      </p:sp>
      <p:sp>
        <p:nvSpPr>
          <p:cNvPr id="7" name="Rectangle 6"/>
          <p:cNvSpPr/>
          <p:nvPr/>
        </p:nvSpPr>
        <p:spPr>
          <a:xfrm>
            <a:off x="714316" y="1357298"/>
            <a:ext cx="8429684" cy="1323439"/>
          </a:xfrm>
          <a:prstGeom prst="rect">
            <a:avLst/>
          </a:prstGeom>
        </p:spPr>
        <p:txBody>
          <a:bodyPr wrap="square">
            <a:spAutoFit/>
          </a:bodyPr>
          <a:lstStyle/>
          <a:p>
            <a:r>
              <a:rPr lang="fr-FR" sz="2000" b="1" dirty="0">
                <a:solidFill>
                  <a:srgbClr val="FF0000"/>
                </a:solidFill>
              </a:rPr>
              <a:t>Syntaxe</a:t>
            </a:r>
            <a:r>
              <a:rPr lang="en-US" sz="2000" b="1" dirty="0">
                <a:solidFill>
                  <a:srgbClr val="FF0000"/>
                </a:solidFill>
              </a:rPr>
              <a:t>: </a:t>
            </a:r>
            <a:r>
              <a:rPr lang="en-US" sz="2000" dirty="0">
                <a:solidFill>
                  <a:prstClr val="black"/>
                </a:solidFill>
              </a:rPr>
              <a:t>	int pthread_create ( pthread_t *thread , </a:t>
            </a:r>
          </a:p>
          <a:p>
            <a:r>
              <a:rPr lang="en-US" sz="2000" dirty="0">
                <a:solidFill>
                  <a:prstClr val="black"/>
                </a:solidFill>
              </a:rPr>
              <a:t>                             	   pthread_attr_t *attr, </a:t>
            </a:r>
          </a:p>
          <a:p>
            <a:r>
              <a:rPr lang="en-US" sz="2000" dirty="0">
                <a:solidFill>
                  <a:prstClr val="black"/>
                </a:solidFill>
              </a:rPr>
              <a:t>                             	   void *nomFonct, </a:t>
            </a:r>
          </a:p>
          <a:p>
            <a:r>
              <a:rPr lang="en-US" sz="2000" dirty="0">
                <a:solidFill>
                  <a:prstClr val="black"/>
                </a:solidFill>
              </a:rPr>
              <a:t>                           		   void *arg   </a:t>
            </a:r>
            <a:r>
              <a:rPr lang="fr-FR" sz="2000" dirty="0">
                <a:solidFill>
                  <a:prstClr val="black"/>
                </a:solidFill>
              </a:rPr>
              <a:t>);</a:t>
            </a:r>
          </a:p>
        </p:txBody>
      </p:sp>
      <p:sp>
        <p:nvSpPr>
          <p:cNvPr id="8" name="Rectangle 7"/>
          <p:cNvSpPr/>
          <p:nvPr/>
        </p:nvSpPr>
        <p:spPr>
          <a:xfrm>
            <a:off x="928662" y="2928934"/>
            <a:ext cx="8001056" cy="646331"/>
          </a:xfrm>
          <a:prstGeom prst="rect">
            <a:avLst/>
          </a:prstGeom>
        </p:spPr>
        <p:txBody>
          <a:bodyPr wrap="square">
            <a:spAutoFit/>
          </a:bodyPr>
          <a:lstStyle/>
          <a:p>
            <a:pPr>
              <a:buFont typeface="Arial" pitchFamily="34" charset="0"/>
              <a:buChar char="•"/>
            </a:pPr>
            <a:r>
              <a:rPr lang="fr-FR" dirty="0">
                <a:solidFill>
                  <a:prstClr val="black"/>
                </a:solidFill>
              </a:rPr>
              <a:t> Un pointeur (*thread) vers une variable </a:t>
            </a:r>
            <a:r>
              <a:rPr lang="fr-FR" i="1" dirty="0">
                <a:solidFill>
                  <a:prstClr val="black"/>
                </a:solidFill>
              </a:rPr>
              <a:t>pthread_t</a:t>
            </a:r>
            <a:r>
              <a:rPr lang="fr-FR" dirty="0">
                <a:solidFill>
                  <a:prstClr val="black"/>
                </a:solidFill>
              </a:rPr>
              <a:t>, dans laquelle l'identifiant (TID) du thread sera stocke;</a:t>
            </a:r>
          </a:p>
        </p:txBody>
      </p:sp>
      <p:sp>
        <p:nvSpPr>
          <p:cNvPr id="9" name="Rectangle 8"/>
          <p:cNvSpPr/>
          <p:nvPr/>
        </p:nvSpPr>
        <p:spPr>
          <a:xfrm>
            <a:off x="928662" y="3643314"/>
            <a:ext cx="8001056" cy="646331"/>
          </a:xfrm>
          <a:prstGeom prst="rect">
            <a:avLst/>
          </a:prstGeom>
        </p:spPr>
        <p:txBody>
          <a:bodyPr wrap="square">
            <a:spAutoFit/>
          </a:bodyPr>
          <a:lstStyle/>
          <a:p>
            <a:pPr>
              <a:buFont typeface="Arial" pitchFamily="34" charset="0"/>
              <a:buChar char="•"/>
            </a:pPr>
            <a:r>
              <a:rPr lang="fr-FR" dirty="0">
                <a:solidFill>
                  <a:prstClr val="black"/>
                </a:solidFill>
              </a:rPr>
              <a:t> Un pointeur (*attr) vers un objet d'attribut de thread `(taille de la pile, priorité….). Par défaut, il prend NULL</a:t>
            </a:r>
          </a:p>
        </p:txBody>
      </p:sp>
      <p:sp>
        <p:nvSpPr>
          <p:cNvPr id="10" name="Rectangle 9"/>
          <p:cNvSpPr/>
          <p:nvPr/>
        </p:nvSpPr>
        <p:spPr>
          <a:xfrm>
            <a:off x="928662" y="4357694"/>
            <a:ext cx="7358114" cy="646331"/>
          </a:xfrm>
          <a:prstGeom prst="rect">
            <a:avLst/>
          </a:prstGeom>
        </p:spPr>
        <p:txBody>
          <a:bodyPr wrap="square">
            <a:spAutoFit/>
          </a:bodyPr>
          <a:lstStyle/>
          <a:p>
            <a:pPr>
              <a:buFont typeface="Arial" pitchFamily="34" charset="0"/>
              <a:buChar char="•"/>
            </a:pPr>
            <a:r>
              <a:rPr lang="fr-FR" dirty="0">
                <a:solidFill>
                  <a:prstClr val="black"/>
                </a:solidFill>
              </a:rPr>
              <a:t> Un pointeur (*</a:t>
            </a:r>
            <a:r>
              <a:rPr lang="en-US" dirty="0">
                <a:solidFill>
                  <a:prstClr val="black"/>
                </a:solidFill>
              </a:rPr>
              <a:t> nomFonct</a:t>
            </a:r>
            <a:r>
              <a:rPr lang="fr-FR" dirty="0">
                <a:solidFill>
                  <a:prstClr val="black"/>
                </a:solidFill>
              </a:rPr>
              <a:t>) vers la fonction de thread. Il s'agit d'un pointeur de fonction ordinaire de type: </a:t>
            </a:r>
            <a:r>
              <a:rPr lang="fr-FR" dirty="0" err="1">
                <a:solidFill>
                  <a:prstClr val="black"/>
                </a:solidFill>
              </a:rPr>
              <a:t>void</a:t>
            </a:r>
            <a:r>
              <a:rPr lang="fr-FR" dirty="0">
                <a:solidFill>
                  <a:prstClr val="black"/>
                </a:solidFill>
              </a:rPr>
              <a:t>* (*</a:t>
            </a:r>
            <a:r>
              <a:rPr lang="fr-FR" dirty="0" err="1">
                <a:solidFill>
                  <a:prstClr val="black"/>
                </a:solidFill>
              </a:rPr>
              <a:t>funct</a:t>
            </a:r>
            <a:r>
              <a:rPr lang="fr-FR" dirty="0">
                <a:solidFill>
                  <a:prstClr val="black"/>
                </a:solidFill>
              </a:rPr>
              <a:t>) (</a:t>
            </a:r>
            <a:r>
              <a:rPr lang="fr-FR" dirty="0" err="1">
                <a:solidFill>
                  <a:prstClr val="black"/>
                </a:solidFill>
              </a:rPr>
              <a:t>void</a:t>
            </a:r>
            <a:r>
              <a:rPr lang="fr-FR" dirty="0">
                <a:solidFill>
                  <a:prstClr val="black"/>
                </a:solidFill>
              </a:rPr>
              <a:t>*);</a:t>
            </a:r>
          </a:p>
        </p:txBody>
      </p:sp>
      <p:sp>
        <p:nvSpPr>
          <p:cNvPr id="12" name="Rectangle 11"/>
          <p:cNvSpPr/>
          <p:nvPr/>
        </p:nvSpPr>
        <p:spPr>
          <a:xfrm>
            <a:off x="928662" y="5059932"/>
            <a:ext cx="5286412" cy="369332"/>
          </a:xfrm>
          <a:prstGeom prst="rect">
            <a:avLst/>
          </a:prstGeom>
        </p:spPr>
        <p:txBody>
          <a:bodyPr wrap="square">
            <a:spAutoFit/>
          </a:bodyPr>
          <a:lstStyle/>
          <a:p>
            <a:pPr>
              <a:buFont typeface="Arial" pitchFamily="34" charset="0"/>
              <a:buChar char="•"/>
            </a:pPr>
            <a:r>
              <a:rPr lang="fr-FR" dirty="0">
                <a:solidFill>
                  <a:prstClr val="black"/>
                </a:solidFill>
              </a:rPr>
              <a:t> Une valeur d'argument de thread de type </a:t>
            </a:r>
            <a:r>
              <a:rPr lang="fr-FR" dirty="0" err="1">
                <a:solidFill>
                  <a:prstClr val="black"/>
                </a:solidFill>
              </a:rPr>
              <a:t>void</a:t>
            </a:r>
            <a:r>
              <a:rPr lang="fr-FR" dirty="0">
                <a:solidFill>
                  <a:prstClr val="black"/>
                </a:solidFill>
              </a:rPr>
              <a:t>*.</a:t>
            </a:r>
          </a:p>
        </p:txBody>
      </p:sp>
      <p:sp>
        <p:nvSpPr>
          <p:cNvPr id="13" name="Rectangle 12"/>
          <p:cNvSpPr/>
          <p:nvPr/>
        </p:nvSpPr>
        <p:spPr>
          <a:xfrm>
            <a:off x="714348" y="2643182"/>
            <a:ext cx="5286412" cy="369332"/>
          </a:xfrm>
          <a:prstGeom prst="rect">
            <a:avLst/>
          </a:prstGeom>
        </p:spPr>
        <p:txBody>
          <a:bodyPr wrap="square">
            <a:spAutoFit/>
          </a:bodyPr>
          <a:lstStyle/>
          <a:p>
            <a:r>
              <a:rPr lang="fr-FR" b="1" dirty="0">
                <a:solidFill>
                  <a:srgbClr val="FF0000"/>
                </a:solidFill>
              </a:rPr>
              <a:t>Paramètres du thread :</a:t>
            </a:r>
          </a:p>
        </p:txBody>
      </p:sp>
      <p:sp>
        <p:nvSpPr>
          <p:cNvPr id="14" name="Rectangle 13"/>
          <p:cNvSpPr/>
          <p:nvPr/>
        </p:nvSpPr>
        <p:spPr>
          <a:xfrm>
            <a:off x="857224" y="5643578"/>
            <a:ext cx="8072462" cy="646331"/>
          </a:xfrm>
          <a:prstGeom prst="rect">
            <a:avLst/>
          </a:prstGeom>
        </p:spPr>
        <p:txBody>
          <a:bodyPr wrap="square">
            <a:spAutoFit/>
          </a:bodyPr>
          <a:lstStyle/>
          <a:p>
            <a:r>
              <a:rPr lang="fr-FR" dirty="0">
                <a:solidFill>
                  <a:prstClr val="black"/>
                </a:solidFill>
              </a:rPr>
              <a:t>L'appel renvoie 0 s'il réussit, sinon il renvoie une valeur non nulle identifiant</a:t>
            </a:r>
          </a:p>
          <a:p>
            <a:r>
              <a:rPr lang="fr-FR" dirty="0">
                <a:solidFill>
                  <a:prstClr val="black"/>
                </a:solidFill>
              </a:rPr>
              <a:t>l'erreur qui s'est produite</a:t>
            </a:r>
          </a:p>
        </p:txBody>
      </p:sp>
    </p:spTree>
    <p:extLst>
      <p:ext uri="{BB962C8B-B14F-4D97-AF65-F5344CB8AC3E}">
        <p14:creationId xmlns:p14="http://schemas.microsoft.com/office/powerpoint/2010/main" xmlns="" val="2607808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5786" y="131762"/>
            <a:ext cx="7929618" cy="654032"/>
          </a:xfrm>
        </p:spPr>
        <p:txBody>
          <a:bodyPr/>
          <a:lstStyle/>
          <a:p>
            <a:r>
              <a:rPr lang="fr-FR" b="1" dirty="0" smtClean="0"/>
              <a:t>Création de Threads</a:t>
            </a:r>
            <a:endParaRPr lang="fr-FR" b="1"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32</a:t>
            </a:fld>
            <a:endParaRPr lang="fr-FR" dirty="0">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15" name="Rectangle 14"/>
          <p:cNvSpPr/>
          <p:nvPr/>
        </p:nvSpPr>
        <p:spPr>
          <a:xfrm>
            <a:off x="785786" y="1428736"/>
            <a:ext cx="7786742" cy="1883657"/>
          </a:xfrm>
          <a:prstGeom prst="rect">
            <a:avLst/>
          </a:prstGeom>
        </p:spPr>
        <p:txBody>
          <a:bodyPr wrap="square">
            <a:spAutoFit/>
          </a:bodyPr>
          <a:lstStyle/>
          <a:p>
            <a:pPr>
              <a:lnSpc>
                <a:spcPct val="150000"/>
              </a:lnSpc>
            </a:pPr>
            <a:r>
              <a:rPr lang="en-US" sz="2000" b="1" dirty="0">
                <a:solidFill>
                  <a:srgbClr val="0000FF"/>
                </a:solidFill>
              </a:rPr>
              <a:t>void    </a:t>
            </a:r>
            <a:r>
              <a:rPr lang="en-US" sz="2000" b="1" dirty="0" err="1">
                <a:solidFill>
                  <a:srgbClr val="0000FF"/>
                </a:solidFill>
              </a:rPr>
              <a:t>pthread_join</a:t>
            </a:r>
            <a:r>
              <a:rPr lang="en-US" sz="2000" b="1" dirty="0">
                <a:solidFill>
                  <a:srgbClr val="0000FF"/>
                </a:solidFill>
              </a:rPr>
              <a:t>( pthread_t </a:t>
            </a:r>
            <a:r>
              <a:rPr lang="en-US" sz="2000" b="1" dirty="0" err="1">
                <a:solidFill>
                  <a:srgbClr val="0000FF"/>
                </a:solidFill>
              </a:rPr>
              <a:t>tid</a:t>
            </a:r>
            <a:r>
              <a:rPr lang="en-US" sz="2000" b="1" dirty="0">
                <a:solidFill>
                  <a:srgbClr val="0000FF"/>
                </a:solidFill>
              </a:rPr>
              <a:t>, void * *status);</a:t>
            </a:r>
          </a:p>
          <a:p>
            <a:pPr>
              <a:lnSpc>
                <a:spcPct val="150000"/>
              </a:lnSpc>
            </a:pPr>
            <a:r>
              <a:rPr lang="fr-FR" sz="2000" dirty="0">
                <a:solidFill>
                  <a:prstClr val="black"/>
                </a:solidFill>
              </a:rPr>
              <a:t>• Attend la fin d’un thread. L’équivalent de </a:t>
            </a:r>
            <a:r>
              <a:rPr lang="fr-FR" sz="2000" dirty="0" err="1">
                <a:solidFill>
                  <a:prstClr val="black"/>
                </a:solidFill>
              </a:rPr>
              <a:t>waitpid</a:t>
            </a:r>
            <a:r>
              <a:rPr lang="fr-FR" sz="2000" dirty="0">
                <a:solidFill>
                  <a:prstClr val="black"/>
                </a:solidFill>
              </a:rPr>
              <a:t> des processus sauf qu’on doit spécifier le </a:t>
            </a:r>
            <a:r>
              <a:rPr lang="fr-FR" sz="2000" dirty="0" err="1">
                <a:solidFill>
                  <a:prstClr val="black"/>
                </a:solidFill>
              </a:rPr>
              <a:t>tid</a:t>
            </a:r>
            <a:r>
              <a:rPr lang="fr-FR" sz="2000" dirty="0">
                <a:solidFill>
                  <a:prstClr val="black"/>
                </a:solidFill>
              </a:rPr>
              <a:t> du thread à attendre.</a:t>
            </a:r>
          </a:p>
          <a:p>
            <a:pPr>
              <a:lnSpc>
                <a:spcPct val="150000"/>
              </a:lnSpc>
            </a:pPr>
            <a:r>
              <a:rPr lang="fr-FR" sz="2000" dirty="0">
                <a:solidFill>
                  <a:prstClr val="black"/>
                </a:solidFill>
              </a:rPr>
              <a:t>• </a:t>
            </a:r>
            <a:r>
              <a:rPr lang="fr-FR" sz="2000" dirty="0" err="1">
                <a:solidFill>
                  <a:prstClr val="black"/>
                </a:solidFill>
              </a:rPr>
              <a:t>status</a:t>
            </a:r>
            <a:r>
              <a:rPr lang="fr-FR" sz="2000" dirty="0">
                <a:solidFill>
                  <a:prstClr val="black"/>
                </a:solidFill>
              </a:rPr>
              <a:t> sert à récupérer la valeur de retour et l’état de terminaison.</a:t>
            </a:r>
          </a:p>
        </p:txBody>
      </p:sp>
      <p:sp>
        <p:nvSpPr>
          <p:cNvPr id="16" name="Rectangle 15"/>
          <p:cNvSpPr/>
          <p:nvPr/>
        </p:nvSpPr>
        <p:spPr>
          <a:xfrm>
            <a:off x="785786" y="3429000"/>
            <a:ext cx="4743461" cy="960328"/>
          </a:xfrm>
          <a:prstGeom prst="rect">
            <a:avLst/>
          </a:prstGeom>
        </p:spPr>
        <p:txBody>
          <a:bodyPr wrap="square">
            <a:spAutoFit/>
          </a:bodyPr>
          <a:lstStyle/>
          <a:p>
            <a:pPr>
              <a:lnSpc>
                <a:spcPct val="150000"/>
              </a:lnSpc>
            </a:pPr>
            <a:r>
              <a:rPr lang="fr-FR" sz="2000" b="1" dirty="0">
                <a:solidFill>
                  <a:srgbClr val="0000FF"/>
                </a:solidFill>
              </a:rPr>
              <a:t>pthread_t     </a:t>
            </a:r>
            <a:r>
              <a:rPr lang="fr-FR" sz="2000" b="1" dirty="0" err="1">
                <a:solidFill>
                  <a:srgbClr val="0000FF"/>
                </a:solidFill>
              </a:rPr>
              <a:t>pthread_self</a:t>
            </a:r>
            <a:r>
              <a:rPr lang="fr-FR" sz="2000" b="1" dirty="0">
                <a:solidFill>
                  <a:srgbClr val="0000FF"/>
                </a:solidFill>
              </a:rPr>
              <a:t>(</a:t>
            </a:r>
            <a:r>
              <a:rPr lang="fr-FR" sz="2000" b="1" dirty="0" err="1">
                <a:solidFill>
                  <a:srgbClr val="0000FF"/>
                </a:solidFill>
              </a:rPr>
              <a:t>void</a:t>
            </a:r>
            <a:r>
              <a:rPr lang="fr-FR" sz="2000" b="1" dirty="0">
                <a:solidFill>
                  <a:srgbClr val="0000FF"/>
                </a:solidFill>
              </a:rPr>
              <a:t>);</a:t>
            </a:r>
          </a:p>
          <a:p>
            <a:pPr>
              <a:lnSpc>
                <a:spcPct val="150000"/>
              </a:lnSpc>
            </a:pPr>
            <a:r>
              <a:rPr lang="fr-FR" sz="2000" dirty="0">
                <a:solidFill>
                  <a:prstClr val="black"/>
                </a:solidFill>
              </a:rPr>
              <a:t>• Retourne le TID du thread.</a:t>
            </a:r>
          </a:p>
        </p:txBody>
      </p:sp>
      <p:sp>
        <p:nvSpPr>
          <p:cNvPr id="17" name="Rectangle 16"/>
          <p:cNvSpPr/>
          <p:nvPr/>
        </p:nvSpPr>
        <p:spPr>
          <a:xfrm>
            <a:off x="1643042" y="1000108"/>
            <a:ext cx="6929486" cy="369332"/>
          </a:xfrm>
          <a:prstGeom prst="rect">
            <a:avLst/>
          </a:prstGeom>
        </p:spPr>
        <p:txBody>
          <a:bodyPr wrap="square">
            <a:spAutoFit/>
          </a:bodyPr>
          <a:lstStyle/>
          <a:p>
            <a:r>
              <a:rPr lang="fr-FR" b="1" dirty="0">
                <a:solidFill>
                  <a:prstClr val="black"/>
                </a:solidFill>
              </a:rPr>
              <a:t>Fonctions </a:t>
            </a:r>
            <a:r>
              <a:rPr lang="fr-FR" b="1" dirty="0" err="1">
                <a:solidFill>
                  <a:prstClr val="black"/>
                </a:solidFill>
              </a:rPr>
              <a:t>pthread_join</a:t>
            </a:r>
            <a:r>
              <a:rPr lang="fr-FR" b="1" dirty="0">
                <a:solidFill>
                  <a:prstClr val="black"/>
                </a:solidFill>
              </a:rPr>
              <a:t>(), </a:t>
            </a:r>
            <a:r>
              <a:rPr lang="fr-FR" b="1" dirty="0" err="1">
                <a:solidFill>
                  <a:prstClr val="black"/>
                </a:solidFill>
              </a:rPr>
              <a:t>pthread_self</a:t>
            </a:r>
            <a:r>
              <a:rPr lang="fr-FR" b="1" dirty="0">
                <a:solidFill>
                  <a:prstClr val="black"/>
                </a:solidFill>
              </a:rPr>
              <a:t>() et </a:t>
            </a:r>
            <a:r>
              <a:rPr lang="fr-FR" b="1" dirty="0" err="1">
                <a:solidFill>
                  <a:prstClr val="black"/>
                </a:solidFill>
              </a:rPr>
              <a:t>pthread_exit</a:t>
            </a:r>
            <a:r>
              <a:rPr lang="fr-FR" b="1" dirty="0">
                <a:solidFill>
                  <a:prstClr val="black"/>
                </a:solidFill>
              </a:rPr>
              <a:t>() </a:t>
            </a:r>
          </a:p>
        </p:txBody>
      </p:sp>
      <p:sp>
        <p:nvSpPr>
          <p:cNvPr id="18" name="Rectangle 17"/>
          <p:cNvSpPr/>
          <p:nvPr/>
        </p:nvSpPr>
        <p:spPr>
          <a:xfrm>
            <a:off x="714348" y="4429132"/>
            <a:ext cx="4572000" cy="1015663"/>
          </a:xfrm>
          <a:prstGeom prst="rect">
            <a:avLst/>
          </a:prstGeom>
        </p:spPr>
        <p:txBody>
          <a:bodyPr>
            <a:spAutoFit/>
          </a:bodyPr>
          <a:lstStyle/>
          <a:p>
            <a:pPr>
              <a:lnSpc>
                <a:spcPct val="150000"/>
              </a:lnSpc>
            </a:pPr>
            <a:r>
              <a:rPr lang="fr-FR" sz="2000" b="1" dirty="0" err="1">
                <a:solidFill>
                  <a:srgbClr val="0000FF"/>
                </a:solidFill>
              </a:rPr>
              <a:t>void</a:t>
            </a:r>
            <a:r>
              <a:rPr lang="fr-FR" sz="2000" b="1" dirty="0">
                <a:solidFill>
                  <a:srgbClr val="0000FF"/>
                </a:solidFill>
              </a:rPr>
              <a:t> </a:t>
            </a:r>
            <a:r>
              <a:rPr lang="fr-FR" sz="2000" b="1" dirty="0" err="1">
                <a:solidFill>
                  <a:srgbClr val="0000FF"/>
                </a:solidFill>
              </a:rPr>
              <a:t>pthread_exit</a:t>
            </a:r>
            <a:r>
              <a:rPr lang="fr-FR" sz="2000" b="1" dirty="0">
                <a:solidFill>
                  <a:srgbClr val="0000FF"/>
                </a:solidFill>
              </a:rPr>
              <a:t>( </a:t>
            </a:r>
            <a:r>
              <a:rPr lang="fr-FR" sz="2000" b="1" dirty="0" err="1">
                <a:solidFill>
                  <a:srgbClr val="0000FF"/>
                </a:solidFill>
              </a:rPr>
              <a:t>void</a:t>
            </a:r>
            <a:r>
              <a:rPr lang="fr-FR" sz="2000" b="1" dirty="0">
                <a:solidFill>
                  <a:srgbClr val="0000FF"/>
                </a:solidFill>
              </a:rPr>
              <a:t> * </a:t>
            </a:r>
            <a:r>
              <a:rPr lang="fr-FR" sz="2000" b="1" dirty="0" err="1">
                <a:solidFill>
                  <a:srgbClr val="0000FF"/>
                </a:solidFill>
              </a:rPr>
              <a:t>status</a:t>
            </a:r>
            <a:r>
              <a:rPr lang="fr-FR" sz="2000" b="1" dirty="0">
                <a:solidFill>
                  <a:srgbClr val="0000FF"/>
                </a:solidFill>
              </a:rPr>
              <a:t>);</a:t>
            </a:r>
          </a:p>
          <a:p>
            <a:pPr>
              <a:lnSpc>
                <a:spcPct val="150000"/>
              </a:lnSpc>
            </a:pPr>
            <a:r>
              <a:rPr lang="fr-FR" sz="2000" dirty="0">
                <a:solidFill>
                  <a:prstClr val="black"/>
                </a:solidFill>
              </a:rPr>
              <a:t>• Termine l'exécution du thread</a:t>
            </a:r>
          </a:p>
        </p:txBody>
      </p:sp>
    </p:spTree>
    <p:extLst>
      <p:ext uri="{BB962C8B-B14F-4D97-AF65-F5344CB8AC3E}">
        <p14:creationId xmlns:p14="http://schemas.microsoft.com/office/powerpoint/2010/main" xmlns="" val="41285327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5786" y="131762"/>
            <a:ext cx="7929618" cy="654032"/>
          </a:xfrm>
        </p:spPr>
        <p:txBody>
          <a:bodyPr/>
          <a:lstStyle/>
          <a:p>
            <a:r>
              <a:rPr lang="fr-FR" b="1" dirty="0" smtClean="0"/>
              <a:t>Création de Threads</a:t>
            </a:r>
            <a:endParaRPr lang="fr-FR" b="1"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33</a:t>
            </a:fld>
            <a:endParaRPr lang="fr-FR" dirty="0">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8" name="Rectangle 7"/>
          <p:cNvSpPr/>
          <p:nvPr/>
        </p:nvSpPr>
        <p:spPr>
          <a:xfrm>
            <a:off x="1142976" y="928670"/>
            <a:ext cx="7572428" cy="5324535"/>
          </a:xfrm>
          <a:prstGeom prst="rect">
            <a:avLst/>
          </a:prstGeom>
        </p:spPr>
        <p:txBody>
          <a:bodyPr wrap="square">
            <a:spAutoFit/>
          </a:bodyPr>
          <a:lstStyle/>
          <a:p>
            <a:pPr>
              <a:spcAft>
                <a:spcPts val="600"/>
              </a:spcAft>
            </a:pPr>
            <a:r>
              <a:rPr lang="fr-FR" sz="2000" dirty="0">
                <a:solidFill>
                  <a:prstClr val="black"/>
                </a:solidFill>
              </a:rPr>
              <a:t>#</a:t>
            </a:r>
            <a:r>
              <a:rPr lang="fr-FR" sz="2000" dirty="0" err="1">
                <a:solidFill>
                  <a:prstClr val="black"/>
                </a:solidFill>
              </a:rPr>
              <a:t>include</a:t>
            </a:r>
            <a:r>
              <a:rPr lang="fr-FR" sz="2000" dirty="0">
                <a:solidFill>
                  <a:prstClr val="black"/>
                </a:solidFill>
              </a:rPr>
              <a:t> &lt;</a:t>
            </a:r>
            <a:r>
              <a:rPr lang="fr-FR" sz="2000" dirty="0" err="1">
                <a:solidFill>
                  <a:prstClr val="black"/>
                </a:solidFill>
              </a:rPr>
              <a:t>pthread.h</a:t>
            </a:r>
            <a:r>
              <a:rPr lang="fr-FR" sz="2000" dirty="0">
                <a:solidFill>
                  <a:prstClr val="black"/>
                </a:solidFill>
              </a:rPr>
              <a:t>&gt;</a:t>
            </a:r>
          </a:p>
          <a:p>
            <a:pPr>
              <a:spcAft>
                <a:spcPts val="600"/>
              </a:spcAft>
            </a:pPr>
            <a:r>
              <a:rPr lang="fr-FR" sz="2000" dirty="0">
                <a:solidFill>
                  <a:prstClr val="black"/>
                </a:solidFill>
              </a:rPr>
              <a:t>#</a:t>
            </a:r>
            <a:r>
              <a:rPr lang="fr-FR" sz="2000" dirty="0" err="1">
                <a:solidFill>
                  <a:prstClr val="black"/>
                </a:solidFill>
              </a:rPr>
              <a:t>include</a:t>
            </a:r>
            <a:r>
              <a:rPr lang="fr-FR" sz="2000" dirty="0">
                <a:solidFill>
                  <a:prstClr val="black"/>
                </a:solidFill>
              </a:rPr>
              <a:t> &lt;</a:t>
            </a:r>
            <a:r>
              <a:rPr lang="fr-FR" sz="2000" dirty="0" err="1">
                <a:solidFill>
                  <a:prstClr val="black"/>
                </a:solidFill>
              </a:rPr>
              <a:t>stdio.h</a:t>
            </a:r>
            <a:r>
              <a:rPr lang="fr-FR" sz="2000" dirty="0">
                <a:solidFill>
                  <a:prstClr val="black"/>
                </a:solidFill>
              </a:rPr>
              <a:t>&gt;</a:t>
            </a:r>
          </a:p>
          <a:p>
            <a:pPr>
              <a:spcAft>
                <a:spcPts val="600"/>
              </a:spcAft>
            </a:pPr>
            <a:r>
              <a:rPr lang="fr-FR" sz="2000" dirty="0" err="1">
                <a:solidFill>
                  <a:prstClr val="black"/>
                </a:solidFill>
              </a:rPr>
              <a:t>void</a:t>
            </a:r>
            <a:r>
              <a:rPr lang="fr-FR" sz="2000" dirty="0">
                <a:solidFill>
                  <a:prstClr val="black"/>
                </a:solidFill>
              </a:rPr>
              <a:t>* A (</a:t>
            </a:r>
            <a:r>
              <a:rPr lang="fr-FR" sz="2000" dirty="0" err="1">
                <a:solidFill>
                  <a:prstClr val="black"/>
                </a:solidFill>
              </a:rPr>
              <a:t>void</a:t>
            </a:r>
            <a:r>
              <a:rPr lang="fr-FR" sz="2000" dirty="0">
                <a:solidFill>
                  <a:prstClr val="black"/>
                </a:solidFill>
              </a:rPr>
              <a:t> *data){     /* Affiche Hello world */</a:t>
            </a:r>
          </a:p>
          <a:p>
            <a:pPr>
              <a:spcAft>
                <a:spcPts val="600"/>
              </a:spcAft>
            </a:pPr>
            <a:r>
              <a:rPr lang="en-US" sz="2000" dirty="0">
                <a:solidFill>
                  <a:prstClr val="black"/>
                </a:solidFill>
              </a:rPr>
              <a:t>	</a:t>
            </a:r>
            <a:r>
              <a:rPr lang="en-US" sz="2000" dirty="0" err="1">
                <a:solidFill>
                  <a:prstClr val="black"/>
                </a:solidFill>
              </a:rPr>
              <a:t>printf</a:t>
            </a:r>
            <a:r>
              <a:rPr lang="en-US" sz="2000" dirty="0">
                <a:solidFill>
                  <a:prstClr val="black"/>
                </a:solidFill>
              </a:rPr>
              <a:t> ("Hello world \n");</a:t>
            </a:r>
            <a:endParaRPr lang="fr-FR" sz="2000" dirty="0">
              <a:solidFill>
                <a:prstClr val="black"/>
              </a:solidFill>
            </a:endParaRPr>
          </a:p>
          <a:p>
            <a:pPr>
              <a:spcAft>
                <a:spcPts val="600"/>
              </a:spcAft>
            </a:pPr>
            <a:r>
              <a:rPr lang="fr-FR" sz="2000" dirty="0">
                <a:solidFill>
                  <a:prstClr val="black"/>
                </a:solidFill>
              </a:rPr>
              <a:t>	return 0</a:t>
            </a:r>
          </a:p>
          <a:p>
            <a:pPr>
              <a:spcAft>
                <a:spcPts val="600"/>
              </a:spcAft>
            </a:pPr>
            <a:r>
              <a:rPr lang="fr-FR" sz="2000" dirty="0">
                <a:solidFill>
                  <a:prstClr val="black"/>
                </a:solidFill>
              </a:rPr>
              <a:t>}</a:t>
            </a:r>
          </a:p>
          <a:p>
            <a:pPr>
              <a:spcAft>
                <a:spcPts val="600"/>
              </a:spcAft>
            </a:pPr>
            <a:r>
              <a:rPr lang="fr-FR" sz="2000" dirty="0" err="1">
                <a:solidFill>
                  <a:prstClr val="black"/>
                </a:solidFill>
              </a:rPr>
              <a:t>int</a:t>
            </a:r>
            <a:r>
              <a:rPr lang="fr-FR" sz="2000" dirty="0">
                <a:solidFill>
                  <a:prstClr val="black"/>
                </a:solidFill>
              </a:rPr>
              <a:t> main (){                    /* Le programme principal. </a:t>
            </a:r>
            <a:r>
              <a:rPr lang="fr-FR" sz="2000" b="1" dirty="0">
                <a:solidFill>
                  <a:srgbClr val="0000FF"/>
                </a:solidFill>
              </a:rPr>
              <a:t>Processus</a:t>
            </a:r>
            <a:r>
              <a:rPr lang="fr-FR" sz="2000" dirty="0">
                <a:solidFill>
                  <a:prstClr val="black"/>
                </a:solidFill>
              </a:rPr>
              <a:t>*/</a:t>
            </a:r>
          </a:p>
          <a:p>
            <a:pPr>
              <a:spcAft>
                <a:spcPts val="600"/>
              </a:spcAft>
            </a:pPr>
            <a:r>
              <a:rPr lang="fr-FR" sz="2000" dirty="0">
                <a:solidFill>
                  <a:prstClr val="black"/>
                </a:solidFill>
              </a:rPr>
              <a:t>	pthread_t </a:t>
            </a:r>
            <a:r>
              <a:rPr lang="fr-FR" sz="2000" dirty="0" err="1">
                <a:solidFill>
                  <a:prstClr val="black"/>
                </a:solidFill>
              </a:rPr>
              <a:t>thread_id</a:t>
            </a:r>
            <a:r>
              <a:rPr lang="fr-FR" sz="2000" dirty="0">
                <a:solidFill>
                  <a:prstClr val="black"/>
                </a:solidFill>
              </a:rPr>
              <a:t>;</a:t>
            </a:r>
          </a:p>
          <a:p>
            <a:pPr>
              <a:spcAft>
                <a:spcPts val="600"/>
              </a:spcAft>
            </a:pPr>
            <a:r>
              <a:rPr lang="fr-FR" sz="2000" dirty="0">
                <a:solidFill>
                  <a:prstClr val="black"/>
                </a:solidFill>
              </a:rPr>
              <a:t>/* Cree un nouveau thread. Le nouveau thread exécutera la fonction A */</a:t>
            </a:r>
          </a:p>
          <a:p>
            <a:pPr>
              <a:spcAft>
                <a:spcPts val="600"/>
              </a:spcAft>
            </a:pPr>
            <a:r>
              <a:rPr lang="en-US" sz="2000" dirty="0">
                <a:solidFill>
                  <a:prstClr val="black"/>
                </a:solidFill>
              </a:rPr>
              <a:t>	Pthread_create (&amp;</a:t>
            </a:r>
            <a:r>
              <a:rPr lang="en-US" sz="2000" dirty="0" err="1">
                <a:solidFill>
                  <a:prstClr val="black"/>
                </a:solidFill>
              </a:rPr>
              <a:t>thread_id</a:t>
            </a:r>
            <a:r>
              <a:rPr lang="en-US" sz="2000" dirty="0">
                <a:solidFill>
                  <a:prstClr val="black"/>
                </a:solidFill>
              </a:rPr>
              <a:t>, NULL, &amp;A, NULL);</a:t>
            </a:r>
          </a:p>
          <a:p>
            <a:pPr>
              <a:spcAft>
                <a:spcPts val="600"/>
              </a:spcAft>
            </a:pPr>
            <a:r>
              <a:rPr lang="en-US" sz="2000" dirty="0">
                <a:solidFill>
                  <a:prstClr val="black"/>
                </a:solidFill>
              </a:rPr>
              <a:t>/*</a:t>
            </a:r>
            <a:r>
              <a:rPr lang="fr-FR" sz="2000" dirty="0">
                <a:solidFill>
                  <a:prstClr val="black"/>
                </a:solidFill>
              </a:rPr>
              <a:t> Attend la fin du thread. </a:t>
            </a:r>
            <a:endParaRPr lang="en-US" sz="2000" dirty="0">
              <a:solidFill>
                <a:prstClr val="black"/>
              </a:solidFill>
            </a:endParaRPr>
          </a:p>
          <a:p>
            <a:pPr>
              <a:spcAft>
                <a:spcPts val="600"/>
              </a:spcAft>
            </a:pPr>
            <a:r>
              <a:rPr lang="fr-FR" sz="2000" dirty="0">
                <a:solidFill>
                  <a:prstClr val="black"/>
                </a:solidFill>
              </a:rPr>
              <a:t>	</a:t>
            </a:r>
            <a:r>
              <a:rPr lang="fr-FR" sz="2000" dirty="0" err="1">
                <a:solidFill>
                  <a:prstClr val="black"/>
                </a:solidFill>
              </a:rPr>
              <a:t>pthread_join</a:t>
            </a:r>
            <a:r>
              <a:rPr lang="fr-FR" sz="2000" dirty="0">
                <a:solidFill>
                  <a:prstClr val="black"/>
                </a:solidFill>
              </a:rPr>
              <a:t> (</a:t>
            </a:r>
            <a:r>
              <a:rPr lang="en-US" sz="2000" dirty="0" err="1">
                <a:solidFill>
                  <a:prstClr val="black"/>
                </a:solidFill>
              </a:rPr>
              <a:t>thread_id</a:t>
            </a:r>
            <a:r>
              <a:rPr lang="fr-FR" sz="2000" dirty="0">
                <a:solidFill>
                  <a:prstClr val="black"/>
                </a:solidFill>
              </a:rPr>
              <a:t>, NULL); </a:t>
            </a:r>
            <a:br>
              <a:rPr lang="fr-FR" sz="2000" dirty="0">
                <a:solidFill>
                  <a:prstClr val="black"/>
                </a:solidFill>
              </a:rPr>
            </a:br>
            <a:r>
              <a:rPr lang="fr-FR" sz="2000" dirty="0">
                <a:solidFill>
                  <a:prstClr val="black"/>
                </a:solidFill>
              </a:rPr>
              <a:t>	return 0;</a:t>
            </a:r>
          </a:p>
          <a:p>
            <a:pPr>
              <a:spcAft>
                <a:spcPts val="600"/>
              </a:spcAft>
            </a:pPr>
            <a:r>
              <a:rPr lang="fr-FR" sz="2000" dirty="0">
                <a:solidFill>
                  <a:prstClr val="black"/>
                </a:solidFill>
              </a:rPr>
              <a:t>}</a:t>
            </a:r>
          </a:p>
        </p:txBody>
      </p:sp>
    </p:spTree>
    <p:extLst>
      <p:ext uri="{BB962C8B-B14F-4D97-AF65-F5344CB8AC3E}">
        <p14:creationId xmlns:p14="http://schemas.microsoft.com/office/powerpoint/2010/main" xmlns="" val="9797994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5786" y="131762"/>
            <a:ext cx="7929618" cy="654032"/>
          </a:xfrm>
        </p:spPr>
        <p:txBody>
          <a:bodyPr/>
          <a:lstStyle/>
          <a:p>
            <a:r>
              <a:rPr lang="fr-FR" b="1" dirty="0" smtClean="0"/>
              <a:t>Attente de la fin d'un processus: </a:t>
            </a:r>
            <a:r>
              <a:rPr lang="fr-FR" b="1" dirty="0" err="1" smtClean="0"/>
              <a:t>wait</a:t>
            </a:r>
            <a:r>
              <a:rPr lang="fr-FR" b="1" dirty="0" smtClean="0"/>
              <a:t>, </a:t>
            </a:r>
            <a:r>
              <a:rPr lang="fr-FR" b="1" dirty="0" err="1" smtClean="0"/>
              <a:t>waitpid</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34</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1025" name="Rectangle 1"/>
          <p:cNvSpPr>
            <a:spLocks noChangeArrowheads="1"/>
          </p:cNvSpPr>
          <p:nvPr/>
        </p:nvSpPr>
        <p:spPr bwMode="auto">
          <a:xfrm>
            <a:off x="500050" y="980728"/>
            <a:ext cx="850109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dirty="0" smtClean="0">
                <a:ln>
                  <a:noFill/>
                </a:ln>
                <a:solidFill>
                  <a:srgbClr val="000000"/>
                </a:solidFill>
                <a:effectLst/>
                <a:latin typeface="+mj-lt"/>
                <a:cs typeface="Arial" pitchFamily="34" charset="0"/>
              </a:rPr>
              <a:t>#</a:t>
            </a:r>
            <a:r>
              <a:rPr kumimoji="0" lang="fr-FR" sz="1400" b="0" i="0" u="none" strike="noStrike" cap="none" normalizeH="0" baseline="0" dirty="0" err="1" smtClean="0">
                <a:ln>
                  <a:noFill/>
                </a:ln>
                <a:solidFill>
                  <a:srgbClr val="000000"/>
                </a:solidFill>
                <a:effectLst/>
                <a:latin typeface="+mj-lt"/>
                <a:cs typeface="Arial" pitchFamily="34" charset="0"/>
              </a:rPr>
              <a:t>include</a:t>
            </a:r>
            <a:r>
              <a:rPr kumimoji="0" lang="fr-FR" sz="1400" b="0" i="0" u="none" strike="noStrike" cap="none" normalizeH="0" baseline="0" dirty="0" smtClean="0">
                <a:ln>
                  <a:noFill/>
                </a:ln>
                <a:solidFill>
                  <a:srgbClr val="000000"/>
                </a:solidFill>
                <a:effectLst/>
                <a:latin typeface="+mj-lt"/>
                <a:cs typeface="Arial" pitchFamily="34" charset="0"/>
              </a:rPr>
              <a:t> &lt;</a:t>
            </a:r>
            <a:r>
              <a:rPr kumimoji="0" lang="fr-FR" sz="1400" b="0" i="0" u="none" strike="noStrike" cap="none" normalizeH="0" baseline="0" dirty="0" err="1" smtClean="0">
                <a:ln>
                  <a:noFill/>
                </a:ln>
                <a:solidFill>
                  <a:srgbClr val="000000"/>
                </a:solidFill>
                <a:effectLst/>
                <a:latin typeface="+mj-lt"/>
                <a:cs typeface="Arial" pitchFamily="34" charset="0"/>
              </a:rPr>
              <a:t>sys</a:t>
            </a:r>
            <a:r>
              <a:rPr kumimoji="0" lang="fr-FR" sz="1400" b="0" i="0" u="none" strike="noStrike" cap="none" normalizeH="0" baseline="0" dirty="0" smtClean="0">
                <a:ln>
                  <a:noFill/>
                </a:ln>
                <a:solidFill>
                  <a:srgbClr val="000000"/>
                </a:solidFill>
                <a:effectLst/>
                <a:latin typeface="+mj-lt"/>
                <a:cs typeface="Arial" pitchFamily="34" charset="0"/>
              </a:rPr>
              <a:t>/</a:t>
            </a:r>
            <a:r>
              <a:rPr kumimoji="0" lang="fr-FR" sz="1400" b="0" i="0" u="none" strike="noStrike" cap="none" normalizeH="0" baseline="0" dirty="0" err="1" smtClean="0">
                <a:ln>
                  <a:noFill/>
                </a:ln>
                <a:solidFill>
                  <a:srgbClr val="000000"/>
                </a:solidFill>
                <a:effectLst/>
                <a:latin typeface="+mj-lt"/>
                <a:cs typeface="Arial" pitchFamily="34" charset="0"/>
              </a:rPr>
              <a:t>types.h</a:t>
            </a:r>
            <a:r>
              <a:rPr kumimoji="0" lang="fr-FR" sz="1400" b="0" i="0" u="none" strike="noStrike" cap="none" normalizeH="0" baseline="0" dirty="0" smtClean="0">
                <a:ln>
                  <a:noFill/>
                </a:ln>
                <a:solidFill>
                  <a:srgbClr val="000000"/>
                </a:solidFill>
                <a:effectLst/>
                <a:latin typeface="+mj-lt"/>
                <a:cs typeface="Arial" pitchFamily="34"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dirty="0" smtClean="0">
                <a:ln>
                  <a:noFill/>
                </a:ln>
                <a:solidFill>
                  <a:srgbClr val="000000"/>
                </a:solidFill>
                <a:effectLst/>
                <a:latin typeface="+mj-lt"/>
                <a:cs typeface="Arial" pitchFamily="34" charset="0"/>
              </a:rPr>
              <a:t>#</a:t>
            </a:r>
            <a:r>
              <a:rPr kumimoji="0" lang="fr-FR" sz="1400" b="0" i="0" u="none" strike="noStrike" cap="none" normalizeH="0" baseline="0" dirty="0" err="1" smtClean="0">
                <a:ln>
                  <a:noFill/>
                </a:ln>
                <a:solidFill>
                  <a:srgbClr val="000000"/>
                </a:solidFill>
                <a:effectLst/>
                <a:latin typeface="+mj-lt"/>
                <a:cs typeface="Arial" pitchFamily="34" charset="0"/>
              </a:rPr>
              <a:t>include</a:t>
            </a:r>
            <a:r>
              <a:rPr kumimoji="0" lang="fr-FR" sz="1400" b="0" i="0" u="none" strike="noStrike" cap="none" normalizeH="0" baseline="0" dirty="0" smtClean="0">
                <a:ln>
                  <a:noFill/>
                </a:ln>
                <a:solidFill>
                  <a:srgbClr val="000000"/>
                </a:solidFill>
                <a:effectLst/>
                <a:latin typeface="+mj-lt"/>
                <a:cs typeface="Arial" pitchFamily="34" charset="0"/>
              </a:rPr>
              <a:t> &lt;</a:t>
            </a:r>
            <a:r>
              <a:rPr kumimoji="0" lang="fr-FR" sz="1400" b="0" i="0" u="none" strike="noStrike" cap="none" normalizeH="0" baseline="0" dirty="0" err="1" smtClean="0">
                <a:ln>
                  <a:noFill/>
                </a:ln>
                <a:solidFill>
                  <a:srgbClr val="000000"/>
                </a:solidFill>
                <a:effectLst/>
                <a:latin typeface="+mj-lt"/>
                <a:cs typeface="Arial" pitchFamily="34" charset="0"/>
              </a:rPr>
              <a:t>sys</a:t>
            </a:r>
            <a:r>
              <a:rPr kumimoji="0" lang="fr-FR" sz="1400" b="0" i="0" u="none" strike="noStrike" cap="none" normalizeH="0" baseline="0" dirty="0" smtClean="0">
                <a:ln>
                  <a:noFill/>
                </a:ln>
                <a:solidFill>
                  <a:srgbClr val="000000"/>
                </a:solidFill>
                <a:effectLst/>
                <a:latin typeface="+mj-lt"/>
                <a:cs typeface="Arial" pitchFamily="34" charset="0"/>
              </a:rPr>
              <a:t>/</a:t>
            </a:r>
            <a:r>
              <a:rPr kumimoji="0" lang="fr-FR" sz="1400" b="0" i="0" u="none" strike="noStrike" cap="none" normalizeH="0" baseline="0" dirty="0" err="1" smtClean="0">
                <a:ln>
                  <a:noFill/>
                </a:ln>
                <a:solidFill>
                  <a:srgbClr val="000000"/>
                </a:solidFill>
                <a:effectLst/>
                <a:latin typeface="+mj-lt"/>
                <a:cs typeface="Arial" pitchFamily="34" charset="0"/>
              </a:rPr>
              <a:t>wait.h</a:t>
            </a:r>
            <a:r>
              <a:rPr kumimoji="0" lang="fr-FR" sz="1400" b="0" i="0" u="none" strike="noStrike" cap="none" normalizeH="0" baseline="0" dirty="0" smtClean="0">
                <a:ln>
                  <a:noFill/>
                </a:ln>
                <a:solidFill>
                  <a:srgbClr val="000000"/>
                </a:solidFill>
                <a:effectLst/>
                <a:latin typeface="+mj-lt"/>
                <a:cs typeface="Arial" pitchFamily="34" charset="0"/>
              </a:rPr>
              <a:t>&gt; </a:t>
            </a:r>
          </a:p>
          <a:p>
            <a:pPr marL="0" marR="0" lvl="0" indent="0" algn="l" defTabSz="914400" rtl="0" eaLnBrk="1" fontAlgn="base" latinLnBrk="0" hangingPunct="1">
              <a:lnSpc>
                <a:spcPct val="100000"/>
              </a:lnSpc>
              <a:spcBef>
                <a:spcPct val="0"/>
              </a:spcBef>
              <a:spcAft>
                <a:spcPct val="0"/>
              </a:spcAft>
              <a:buClrTx/>
              <a:buSzTx/>
              <a:buFontTx/>
              <a:buNone/>
              <a:tabLst/>
            </a:pPr>
            <a:endParaRPr lang="fr-FR" sz="1400" dirty="0" smtClean="0">
              <a:solidFill>
                <a:srgbClr val="000000"/>
              </a:solidFill>
              <a:latin typeface="+mj-lt"/>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err="1" smtClean="0">
                <a:ln>
                  <a:noFill/>
                </a:ln>
                <a:solidFill>
                  <a:srgbClr val="000000"/>
                </a:solidFill>
                <a:effectLst/>
                <a:latin typeface="+mj-lt"/>
                <a:cs typeface="Arial" pitchFamily="34" charset="0"/>
              </a:rPr>
              <a:t>pid_t</a:t>
            </a:r>
            <a:r>
              <a:rPr kumimoji="0" lang="fr-FR" b="1" i="0" u="none" strike="noStrike" cap="none" normalizeH="0" baseline="0" dirty="0" smtClean="0">
                <a:ln>
                  <a:noFill/>
                </a:ln>
                <a:solidFill>
                  <a:srgbClr val="000000"/>
                </a:solidFill>
                <a:effectLst/>
                <a:latin typeface="+mj-lt"/>
                <a:cs typeface="Arial" pitchFamily="34" charset="0"/>
              </a:rPr>
              <a:t> </a:t>
            </a:r>
            <a:r>
              <a:rPr kumimoji="0" lang="fr-FR" b="1" i="0" u="none" strike="noStrike" cap="none" normalizeH="0" baseline="0" dirty="0" err="1" smtClean="0">
                <a:ln>
                  <a:noFill/>
                </a:ln>
                <a:solidFill>
                  <a:srgbClr val="000000"/>
                </a:solidFill>
                <a:effectLst/>
                <a:latin typeface="+mj-lt"/>
                <a:cs typeface="Arial" pitchFamily="34" charset="0"/>
              </a:rPr>
              <a:t>waitpid</a:t>
            </a:r>
            <a:r>
              <a:rPr kumimoji="0" lang="fr-FR" b="1" i="0" u="none" strike="noStrike" cap="none" normalizeH="0" baseline="0" dirty="0" smtClean="0">
                <a:ln>
                  <a:noFill/>
                </a:ln>
                <a:solidFill>
                  <a:srgbClr val="000000"/>
                </a:solidFill>
                <a:effectLst/>
                <a:latin typeface="+mj-lt"/>
                <a:cs typeface="Arial" pitchFamily="34" charset="0"/>
              </a:rPr>
              <a:t>( </a:t>
            </a:r>
            <a:r>
              <a:rPr kumimoji="0" lang="fr-FR" b="1" i="0" u="none" strike="noStrike" cap="none" normalizeH="0" baseline="0" dirty="0" err="1" smtClean="0">
                <a:ln>
                  <a:noFill/>
                </a:ln>
                <a:solidFill>
                  <a:srgbClr val="000000"/>
                </a:solidFill>
                <a:effectLst/>
                <a:latin typeface="+mj-lt"/>
                <a:cs typeface="Arial" pitchFamily="34" charset="0"/>
              </a:rPr>
              <a:t>pid_t</a:t>
            </a:r>
            <a:r>
              <a:rPr kumimoji="0" lang="fr-FR" b="1" i="0" u="none" strike="noStrike" cap="none" normalizeH="0" baseline="0" dirty="0" smtClean="0">
                <a:ln>
                  <a:noFill/>
                </a:ln>
                <a:solidFill>
                  <a:srgbClr val="000000"/>
                </a:solidFill>
                <a:effectLst/>
                <a:latin typeface="+mj-lt"/>
                <a:cs typeface="Arial" pitchFamily="34" charset="0"/>
              </a:rPr>
              <a:t> </a:t>
            </a:r>
            <a:r>
              <a:rPr kumimoji="0" lang="fr-FR" b="1" i="1" u="none" strike="noStrike" cap="none" normalizeH="0" baseline="0" dirty="0" err="1" smtClean="0">
                <a:ln>
                  <a:noFill/>
                </a:ln>
                <a:solidFill>
                  <a:srgbClr val="000000"/>
                </a:solidFill>
                <a:effectLst/>
                <a:latin typeface="+mj-lt"/>
                <a:cs typeface="Arial" pitchFamily="34" charset="0"/>
              </a:rPr>
              <a:t>pid</a:t>
            </a:r>
            <a:r>
              <a:rPr kumimoji="0" lang="fr-FR" b="1" i="0" u="none" strike="noStrike" cap="none" normalizeH="0" baseline="0" dirty="0" smtClean="0">
                <a:ln>
                  <a:noFill/>
                </a:ln>
                <a:solidFill>
                  <a:srgbClr val="000000"/>
                </a:solidFill>
                <a:effectLst/>
                <a:latin typeface="+mj-lt"/>
                <a:cs typeface="Arial" pitchFamily="34" charset="0"/>
              </a:rPr>
              <a:t>, </a:t>
            </a:r>
            <a:r>
              <a:rPr kumimoji="0" lang="fr-FR" b="1" i="0" u="none" strike="noStrike" cap="none" normalizeH="0" baseline="0" dirty="0" err="1" smtClean="0">
                <a:ln>
                  <a:noFill/>
                </a:ln>
                <a:solidFill>
                  <a:srgbClr val="000000"/>
                </a:solidFill>
                <a:effectLst/>
                <a:latin typeface="+mj-lt"/>
                <a:cs typeface="Arial" pitchFamily="34" charset="0"/>
              </a:rPr>
              <a:t>int</a:t>
            </a:r>
            <a:r>
              <a:rPr kumimoji="0" lang="fr-FR" b="1" i="0" u="none" strike="noStrike" cap="none" normalizeH="0" baseline="0" dirty="0" smtClean="0">
                <a:ln>
                  <a:noFill/>
                </a:ln>
                <a:solidFill>
                  <a:srgbClr val="000000"/>
                </a:solidFill>
                <a:effectLst/>
                <a:latin typeface="+mj-lt"/>
                <a:cs typeface="Arial" pitchFamily="34" charset="0"/>
              </a:rPr>
              <a:t> * </a:t>
            </a:r>
            <a:r>
              <a:rPr kumimoji="0" lang="fr-FR" b="1" i="1" u="none" strike="noStrike" cap="none" normalizeH="0" baseline="0" dirty="0" err="1" smtClean="0">
                <a:ln>
                  <a:noFill/>
                </a:ln>
                <a:solidFill>
                  <a:srgbClr val="000000"/>
                </a:solidFill>
                <a:effectLst/>
                <a:latin typeface="+mj-lt"/>
                <a:cs typeface="Arial" pitchFamily="34" charset="0"/>
              </a:rPr>
              <a:t>stat_loc</a:t>
            </a:r>
            <a:r>
              <a:rPr kumimoji="0" lang="fr-FR" b="1" i="0" u="none" strike="noStrike" cap="none" normalizeH="0" baseline="0" dirty="0" smtClean="0">
                <a:ln>
                  <a:noFill/>
                </a:ln>
                <a:solidFill>
                  <a:srgbClr val="000000"/>
                </a:solidFill>
                <a:effectLst/>
                <a:latin typeface="+mj-lt"/>
                <a:cs typeface="Arial" pitchFamily="34" charset="0"/>
              </a:rPr>
              <a:t>, </a:t>
            </a:r>
            <a:r>
              <a:rPr kumimoji="0" lang="fr-FR" b="1" i="0" u="none" strike="noStrike" cap="none" normalizeH="0" baseline="0" dirty="0" err="1" smtClean="0">
                <a:ln>
                  <a:noFill/>
                </a:ln>
                <a:solidFill>
                  <a:srgbClr val="000000"/>
                </a:solidFill>
                <a:effectLst/>
                <a:latin typeface="+mj-lt"/>
                <a:cs typeface="Arial" pitchFamily="34" charset="0"/>
              </a:rPr>
              <a:t>int</a:t>
            </a:r>
            <a:r>
              <a:rPr kumimoji="0" lang="fr-FR" b="1" i="0" u="none" strike="noStrike" cap="none" normalizeH="0" baseline="0" dirty="0" smtClean="0">
                <a:ln>
                  <a:noFill/>
                </a:ln>
                <a:solidFill>
                  <a:srgbClr val="000000"/>
                </a:solidFill>
                <a:effectLst/>
                <a:latin typeface="+mj-lt"/>
                <a:cs typeface="Arial" pitchFamily="34" charset="0"/>
              </a:rPr>
              <a:t> </a:t>
            </a:r>
            <a:r>
              <a:rPr kumimoji="0" lang="fr-FR" b="1" i="1" u="none" strike="noStrike" cap="none" normalizeH="0" baseline="0" dirty="0" smtClean="0">
                <a:ln>
                  <a:noFill/>
                </a:ln>
                <a:solidFill>
                  <a:srgbClr val="000000"/>
                </a:solidFill>
                <a:effectLst/>
                <a:latin typeface="+mj-lt"/>
                <a:cs typeface="Arial" pitchFamily="34" charset="0"/>
              </a:rPr>
              <a:t>options</a:t>
            </a:r>
            <a:r>
              <a:rPr kumimoji="0" lang="fr-FR" b="1" i="0" u="none" strike="noStrike" cap="none" normalizeH="0" baseline="0" dirty="0" smtClean="0">
                <a:ln>
                  <a:noFill/>
                </a:ln>
                <a:solidFill>
                  <a:srgbClr val="000000"/>
                </a:solidFill>
                <a:effectLst/>
                <a:latin typeface="+mj-lt"/>
                <a:cs typeface="Arial" pitchFamily="34" charset="0"/>
              </a:rPr>
              <a:t> );</a:t>
            </a:r>
            <a:endParaRPr kumimoji="0" lang="fr-FR" b="1" i="0" u="none" strike="noStrike" cap="none" normalizeH="0" baseline="0" dirty="0" smtClean="0">
              <a:ln>
                <a:noFill/>
              </a:ln>
              <a:solidFill>
                <a:srgbClr val="000000"/>
              </a:solidFill>
              <a:effectLst/>
              <a:latin typeface="+mj-lt"/>
              <a:cs typeface="Times New Roman" pitchFamily="18" charset="0"/>
            </a:endParaRPr>
          </a:p>
          <a:p>
            <a:pPr lvl="0" eaLnBrk="0" fontAlgn="base" hangingPunct="0">
              <a:spcBef>
                <a:spcPct val="0"/>
              </a:spcBef>
              <a:spcAft>
                <a:spcPct val="0"/>
              </a:spcAft>
            </a:pPr>
            <a:r>
              <a:rPr lang="fr-FR" sz="1400" b="1" dirty="0">
                <a:solidFill>
                  <a:srgbClr val="000000"/>
                </a:solidFill>
                <a:latin typeface="+mj-lt"/>
                <a:cs typeface="Times New Roman" pitchFamily="18" charset="0"/>
              </a:rPr>
              <a:t>Arguments :</a:t>
            </a:r>
          </a:p>
          <a:p>
            <a:pPr lvl="0" eaLnBrk="0" fontAlgn="base" hangingPunct="0">
              <a:spcBef>
                <a:spcPct val="0"/>
              </a:spcBef>
              <a:spcAft>
                <a:spcPct val="0"/>
              </a:spcAft>
            </a:pPr>
            <a:r>
              <a:rPr lang="fr-FR" sz="1400" b="1" dirty="0" err="1">
                <a:solidFill>
                  <a:srgbClr val="000000"/>
                </a:solidFill>
                <a:latin typeface="+mj-lt"/>
                <a:cs typeface="Times New Roman" pitchFamily="18" charset="0"/>
              </a:rPr>
              <a:t>Pid</a:t>
            </a:r>
            <a:r>
              <a:rPr lang="fr-FR" sz="1400" b="1" dirty="0">
                <a:solidFill>
                  <a:srgbClr val="000000"/>
                </a:solidFill>
                <a:latin typeface="+mj-lt"/>
                <a:cs typeface="Times New Roman" pitchFamily="18" charset="0"/>
              </a:rPr>
              <a:t> </a:t>
            </a:r>
            <a:r>
              <a:rPr lang="fr-FR" sz="1400" b="1" dirty="0" smtClean="0">
                <a:solidFill>
                  <a:srgbClr val="000000"/>
                </a:solidFill>
                <a:latin typeface="+mj-lt"/>
                <a:cs typeface="Times New Roman" pitchFamily="18" charset="0"/>
              </a:rPr>
              <a:t>:  </a:t>
            </a:r>
            <a:r>
              <a:rPr lang="fr-FR" sz="1400" dirty="0" smtClean="0">
                <a:solidFill>
                  <a:srgbClr val="000000"/>
                </a:solidFill>
                <a:latin typeface="+mj-lt"/>
                <a:cs typeface="Times New Roman" pitchFamily="18" charset="0"/>
              </a:rPr>
              <a:t>L'ensemble </a:t>
            </a:r>
            <a:r>
              <a:rPr lang="fr-FR" sz="1400" dirty="0">
                <a:solidFill>
                  <a:srgbClr val="000000"/>
                </a:solidFill>
                <a:latin typeface="+mj-lt"/>
                <a:cs typeface="Times New Roman" pitchFamily="18" charset="0"/>
              </a:rPr>
              <a:t>des processus enfants pour lesquels vous souhaitez obtenir des informations sur l'état :</a:t>
            </a:r>
          </a:p>
          <a:p>
            <a:pPr marL="176213" lvl="1" indent="7938" eaLnBrk="0" fontAlgn="base" hangingPunct="0">
              <a:spcBef>
                <a:spcPct val="0"/>
              </a:spcBef>
              <a:spcAft>
                <a:spcPct val="0"/>
              </a:spcAft>
            </a:pPr>
            <a:r>
              <a:rPr lang="fr-FR" sz="1400" dirty="0">
                <a:solidFill>
                  <a:srgbClr val="000000"/>
                </a:solidFill>
                <a:latin typeface="+mj-lt"/>
                <a:cs typeface="Times New Roman" pitchFamily="18" charset="0"/>
              </a:rPr>
              <a:t>moins que -1 -- tout processus enfant dont l'ID de groupe de processus est égal à la valeur absolue de </a:t>
            </a:r>
            <a:r>
              <a:rPr lang="fr-FR" sz="1400" dirty="0" err="1">
                <a:solidFill>
                  <a:srgbClr val="000000"/>
                </a:solidFill>
                <a:latin typeface="+mj-lt"/>
                <a:cs typeface="Times New Roman" pitchFamily="18" charset="0"/>
              </a:rPr>
              <a:t>pid</a:t>
            </a:r>
            <a:r>
              <a:rPr lang="fr-FR" sz="1400" dirty="0">
                <a:solidFill>
                  <a:srgbClr val="000000"/>
                </a:solidFill>
                <a:latin typeface="+mj-lt"/>
                <a:cs typeface="Times New Roman" pitchFamily="18" charset="0"/>
              </a:rPr>
              <a:t>.</a:t>
            </a:r>
          </a:p>
          <a:p>
            <a:pPr marL="176213" lvl="1" indent="7938" eaLnBrk="0" fontAlgn="base" hangingPunct="0">
              <a:spcBef>
                <a:spcPct val="0"/>
              </a:spcBef>
              <a:spcAft>
                <a:spcPct val="0"/>
              </a:spcAft>
            </a:pPr>
            <a:r>
              <a:rPr lang="fr-FR" sz="1400" dirty="0">
                <a:solidFill>
                  <a:srgbClr val="000000"/>
                </a:solidFill>
                <a:latin typeface="+mj-lt"/>
                <a:cs typeface="Times New Roman" pitchFamily="18" charset="0"/>
              </a:rPr>
              <a:t>-1 -- tout processus enfant.</a:t>
            </a:r>
          </a:p>
          <a:p>
            <a:pPr marL="176213" lvl="1" indent="7938" eaLnBrk="0" fontAlgn="base" hangingPunct="0">
              <a:spcBef>
                <a:spcPct val="0"/>
              </a:spcBef>
              <a:spcAft>
                <a:spcPct val="0"/>
              </a:spcAft>
            </a:pPr>
            <a:r>
              <a:rPr lang="fr-FR" sz="1400" dirty="0">
                <a:solidFill>
                  <a:srgbClr val="000000"/>
                </a:solidFill>
                <a:latin typeface="+mj-lt"/>
                <a:cs typeface="Times New Roman" pitchFamily="18" charset="0"/>
              </a:rPr>
              <a:t>0 -- tout processus enfant dont l'ID de groupe de processus est égal à celui du processus appelant.</a:t>
            </a:r>
          </a:p>
          <a:p>
            <a:pPr marL="176213" lvl="1" indent="7938" eaLnBrk="0" fontAlgn="base" hangingPunct="0">
              <a:spcBef>
                <a:spcPct val="0"/>
              </a:spcBef>
              <a:spcAft>
                <a:spcPct val="0"/>
              </a:spcAft>
            </a:pPr>
            <a:r>
              <a:rPr lang="fr-FR" sz="1400" dirty="0">
                <a:solidFill>
                  <a:srgbClr val="000000"/>
                </a:solidFill>
                <a:latin typeface="+mj-lt"/>
                <a:cs typeface="Times New Roman" pitchFamily="18" charset="0"/>
              </a:rPr>
              <a:t>supérieur à 0 -- le seul processus enfant avec cet ID.</a:t>
            </a:r>
          </a:p>
          <a:p>
            <a:pPr lvl="0" eaLnBrk="0" fontAlgn="base" hangingPunct="0">
              <a:spcBef>
                <a:spcPct val="0"/>
              </a:spcBef>
              <a:spcAft>
                <a:spcPct val="0"/>
              </a:spcAft>
            </a:pPr>
            <a:r>
              <a:rPr lang="fr-FR" sz="1400" b="1" dirty="0" err="1">
                <a:solidFill>
                  <a:srgbClr val="000000"/>
                </a:solidFill>
                <a:latin typeface="+mj-lt"/>
                <a:cs typeface="Times New Roman" pitchFamily="18" charset="0"/>
              </a:rPr>
              <a:t>stat_loc</a:t>
            </a:r>
            <a:r>
              <a:rPr lang="fr-FR" sz="1400" b="1" dirty="0">
                <a:solidFill>
                  <a:srgbClr val="000000"/>
                </a:solidFill>
                <a:latin typeface="+mj-lt"/>
                <a:cs typeface="Times New Roman" pitchFamily="18" charset="0"/>
              </a:rPr>
              <a:t> </a:t>
            </a:r>
            <a:r>
              <a:rPr lang="fr-FR" sz="1400" b="1" dirty="0" smtClean="0">
                <a:solidFill>
                  <a:srgbClr val="000000"/>
                </a:solidFill>
                <a:latin typeface="+mj-lt"/>
                <a:cs typeface="Times New Roman" pitchFamily="18" charset="0"/>
              </a:rPr>
              <a:t>:</a:t>
            </a:r>
          </a:p>
          <a:p>
            <a:pPr lvl="0" eaLnBrk="0" fontAlgn="base" hangingPunct="0">
              <a:spcBef>
                <a:spcPct val="0"/>
              </a:spcBef>
              <a:spcAft>
                <a:spcPct val="0"/>
              </a:spcAft>
            </a:pPr>
            <a:r>
              <a:rPr lang="fr-FR" sz="1400" dirty="0" smtClean="0">
                <a:solidFill>
                  <a:srgbClr val="000000"/>
                </a:solidFill>
                <a:latin typeface="+mj-lt"/>
                <a:cs typeface="Times New Roman" pitchFamily="18" charset="0"/>
              </a:rPr>
              <a:t>NULL</a:t>
            </a:r>
            <a:r>
              <a:rPr lang="fr-FR" sz="1400" dirty="0">
                <a:solidFill>
                  <a:srgbClr val="000000"/>
                </a:solidFill>
                <a:latin typeface="+mj-lt"/>
                <a:cs typeface="Times New Roman" pitchFamily="18" charset="0"/>
              </a:rPr>
              <a:t>, ou un pointeur vers un emplacement où la fonction peut stocker l'état de terminaison du processus enfant.</a:t>
            </a:r>
          </a:p>
          <a:p>
            <a:pPr lvl="0" eaLnBrk="0" fontAlgn="base" hangingPunct="0">
              <a:spcBef>
                <a:spcPct val="0"/>
              </a:spcBef>
              <a:spcAft>
                <a:spcPct val="0"/>
              </a:spcAft>
            </a:pPr>
            <a:r>
              <a:rPr lang="fr-FR" sz="1400" b="1" dirty="0" smtClean="0">
                <a:solidFill>
                  <a:srgbClr val="000000"/>
                </a:solidFill>
                <a:latin typeface="+mj-lt"/>
                <a:cs typeface="Times New Roman" pitchFamily="18" charset="0"/>
              </a:rPr>
              <a:t>options : </a:t>
            </a:r>
            <a:r>
              <a:rPr lang="fr-FR" sz="1400" dirty="0" smtClean="0">
                <a:solidFill>
                  <a:srgbClr val="000000"/>
                </a:solidFill>
                <a:latin typeface="+mj-lt"/>
                <a:cs typeface="Times New Roman" pitchFamily="18" charset="0"/>
              </a:rPr>
              <a:t>Une </a:t>
            </a:r>
            <a:r>
              <a:rPr lang="fr-FR" sz="1400" dirty="0">
                <a:solidFill>
                  <a:srgbClr val="000000"/>
                </a:solidFill>
                <a:latin typeface="+mj-lt"/>
                <a:cs typeface="Times New Roman" pitchFamily="18" charset="0"/>
              </a:rPr>
              <a:t>combinaison de zéro ou plusieurs des indicateurs suivants :</a:t>
            </a:r>
          </a:p>
          <a:p>
            <a:pPr marL="176213" lvl="1" eaLnBrk="0" fontAlgn="base" hangingPunct="0">
              <a:spcBef>
                <a:spcPct val="0"/>
              </a:spcBef>
              <a:spcAft>
                <a:spcPct val="0"/>
              </a:spcAft>
            </a:pPr>
            <a:r>
              <a:rPr lang="fr-FR" sz="1400" dirty="0">
                <a:solidFill>
                  <a:srgbClr val="000000"/>
                </a:solidFill>
                <a:latin typeface="+mj-lt"/>
                <a:cs typeface="Times New Roman" pitchFamily="18" charset="0"/>
              </a:rPr>
              <a:t>WCONTINUED -- retourner l'état de tout enfant qui a été arrêté et a repris.</a:t>
            </a:r>
          </a:p>
          <a:p>
            <a:pPr marL="176213" lvl="1" eaLnBrk="0" fontAlgn="base" hangingPunct="0">
              <a:spcBef>
                <a:spcPct val="0"/>
              </a:spcBef>
              <a:spcAft>
                <a:spcPct val="0"/>
              </a:spcAft>
            </a:pPr>
            <a:r>
              <a:rPr lang="fr-FR" sz="1400" dirty="0">
                <a:solidFill>
                  <a:srgbClr val="000000"/>
                </a:solidFill>
                <a:latin typeface="+mj-lt"/>
                <a:cs typeface="Times New Roman" pitchFamily="18" charset="0"/>
              </a:rPr>
              <a:t>WEXITED -- attendre que le(s) processus se termine(nt).</a:t>
            </a:r>
          </a:p>
          <a:p>
            <a:pPr marL="176213" lvl="1" eaLnBrk="0" fontAlgn="base" hangingPunct="0">
              <a:spcBef>
                <a:spcPct val="0"/>
              </a:spcBef>
              <a:spcAft>
                <a:spcPct val="0"/>
              </a:spcAft>
            </a:pPr>
            <a:r>
              <a:rPr lang="fr-FR" sz="1400" dirty="0">
                <a:solidFill>
                  <a:srgbClr val="000000"/>
                </a:solidFill>
                <a:latin typeface="+mj-lt"/>
                <a:cs typeface="Times New Roman" pitchFamily="18" charset="0"/>
              </a:rPr>
              <a:t>WNOHANG -- retourner immédiatement s'il n'y a aucun enfant à attendre.</a:t>
            </a:r>
          </a:p>
          <a:p>
            <a:pPr marL="176213" lvl="1" eaLnBrk="0" fontAlgn="base" hangingPunct="0">
              <a:spcBef>
                <a:spcPct val="0"/>
              </a:spcBef>
              <a:spcAft>
                <a:spcPct val="0"/>
              </a:spcAft>
            </a:pPr>
            <a:r>
              <a:rPr lang="fr-FR" sz="1400" dirty="0">
                <a:solidFill>
                  <a:srgbClr val="000000"/>
                </a:solidFill>
                <a:latin typeface="+mj-lt"/>
                <a:cs typeface="Times New Roman" pitchFamily="18" charset="0"/>
              </a:rPr>
              <a:t>WNOWAIT -- maintenir le processus dans un état d'attente. Cela n'affecte pas l'état du processus ; le processus peut être attendu à nouveau après l'achèvement de cet appel.</a:t>
            </a:r>
          </a:p>
          <a:p>
            <a:pPr marL="176213" lvl="1" eaLnBrk="0" fontAlgn="base" hangingPunct="0">
              <a:spcBef>
                <a:spcPct val="0"/>
              </a:spcBef>
              <a:spcAft>
                <a:spcPct val="0"/>
              </a:spcAft>
            </a:pPr>
            <a:r>
              <a:rPr lang="fr-FR" sz="1400" dirty="0">
                <a:solidFill>
                  <a:srgbClr val="000000"/>
                </a:solidFill>
                <a:latin typeface="+mj-lt"/>
                <a:cs typeface="Times New Roman" pitchFamily="18" charset="0"/>
              </a:rPr>
              <a:t>WSTOPPED -- attendre et retourner l'état du processus de tout enfant qui s'est arrêté parce qu'il a reçu un signal.</a:t>
            </a:r>
          </a:p>
          <a:p>
            <a:pPr marL="176213" lvl="1" eaLnBrk="0" fontAlgn="base" hangingPunct="0">
              <a:spcBef>
                <a:spcPct val="0"/>
              </a:spcBef>
              <a:spcAft>
                <a:spcPct val="0"/>
              </a:spcAft>
            </a:pPr>
            <a:r>
              <a:rPr lang="fr-FR" sz="1400" dirty="0">
                <a:solidFill>
                  <a:srgbClr val="000000"/>
                </a:solidFill>
                <a:latin typeface="+mj-lt"/>
                <a:cs typeface="Times New Roman" pitchFamily="18" charset="0"/>
              </a:rPr>
              <a:t>WUNTRACED -- rapporter l'état d'un processus enfant arrêté.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smtClean="0">
              <a:ln>
                <a:noFill/>
              </a:ln>
              <a:solidFill>
                <a:schemeClr val="tx1"/>
              </a:solidFill>
              <a:effectLst/>
              <a:latin typeface="+mj-lt"/>
              <a:cs typeface="Arial" pitchFamily="34" charset="0"/>
            </a:endParaRPr>
          </a:p>
        </p:txBody>
      </p:sp>
      <p:sp>
        <p:nvSpPr>
          <p:cNvPr id="3" name="Rectangle 2"/>
          <p:cNvSpPr/>
          <p:nvPr/>
        </p:nvSpPr>
        <p:spPr>
          <a:xfrm>
            <a:off x="755576" y="5577504"/>
            <a:ext cx="7451176" cy="584775"/>
          </a:xfrm>
          <a:prstGeom prst="rect">
            <a:avLst/>
          </a:prstGeom>
        </p:spPr>
        <p:txBody>
          <a:bodyPr wrap="square">
            <a:spAutoFit/>
          </a:bodyPr>
          <a:lstStyle/>
          <a:p>
            <a:r>
              <a:rPr lang="en-US" sz="1600" dirty="0">
                <a:solidFill>
                  <a:srgbClr val="161616"/>
                </a:solidFill>
                <a:latin typeface="+mj-lt"/>
              </a:rPr>
              <a:t>The </a:t>
            </a:r>
            <a:r>
              <a:rPr lang="en-US" sz="1600" dirty="0" err="1">
                <a:solidFill>
                  <a:srgbClr val="161616"/>
                </a:solidFill>
                <a:latin typeface="+mj-lt"/>
              </a:rPr>
              <a:t>getpgid</a:t>
            </a:r>
            <a:r>
              <a:rPr lang="en-US" sz="1600" dirty="0">
                <a:solidFill>
                  <a:srgbClr val="161616"/>
                </a:solidFill>
                <a:latin typeface="+mj-lt"/>
              </a:rPr>
              <a:t>() function returns the process group ID of the process whose process ID is equal to </a:t>
            </a:r>
            <a:r>
              <a:rPr lang="en-US" sz="1600" i="1" dirty="0" err="1">
                <a:solidFill>
                  <a:srgbClr val="161616"/>
                </a:solidFill>
                <a:latin typeface="+mj-lt"/>
              </a:rPr>
              <a:t>pid</a:t>
            </a:r>
            <a:r>
              <a:rPr lang="en-US" sz="1600" dirty="0">
                <a:solidFill>
                  <a:srgbClr val="161616"/>
                </a:solidFill>
                <a:latin typeface="+mj-lt"/>
              </a:rPr>
              <a:t>. If </a:t>
            </a:r>
            <a:r>
              <a:rPr lang="en-US" sz="1600" i="1" dirty="0" err="1">
                <a:solidFill>
                  <a:srgbClr val="161616"/>
                </a:solidFill>
                <a:latin typeface="+mj-lt"/>
              </a:rPr>
              <a:t>pid</a:t>
            </a:r>
            <a:r>
              <a:rPr lang="en-US" sz="1600" dirty="0">
                <a:solidFill>
                  <a:srgbClr val="161616"/>
                </a:solidFill>
                <a:latin typeface="+mj-lt"/>
              </a:rPr>
              <a:t> is 0, </a:t>
            </a:r>
            <a:r>
              <a:rPr lang="en-US" sz="1600" dirty="0" err="1">
                <a:solidFill>
                  <a:srgbClr val="161616"/>
                </a:solidFill>
                <a:latin typeface="+mj-lt"/>
              </a:rPr>
              <a:t>getpgid</a:t>
            </a:r>
            <a:r>
              <a:rPr lang="en-US" sz="1600" dirty="0">
                <a:solidFill>
                  <a:srgbClr val="161616"/>
                </a:solidFill>
                <a:latin typeface="+mj-lt"/>
              </a:rPr>
              <a:t>() returns the PID of the calling process.</a:t>
            </a:r>
            <a:endParaRPr lang="fr-FR" sz="1600" dirty="0">
              <a:latin typeface="+mj-lt"/>
            </a:endParaRPr>
          </a:p>
        </p:txBody>
      </p:sp>
    </p:spTree>
    <p:extLst>
      <p:ext uri="{BB962C8B-B14F-4D97-AF65-F5344CB8AC3E}">
        <p14:creationId xmlns:p14="http://schemas.microsoft.com/office/powerpoint/2010/main" xmlns="" val="3899546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CONTENU DU MODULE </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4</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7" name="Rectangle 6"/>
          <p:cNvSpPr/>
          <p:nvPr/>
        </p:nvSpPr>
        <p:spPr>
          <a:xfrm>
            <a:off x="785786" y="857232"/>
            <a:ext cx="8001056" cy="369332"/>
          </a:xfrm>
          <a:prstGeom prst="rect">
            <a:avLst/>
          </a:prstGeom>
        </p:spPr>
        <p:txBody>
          <a:bodyPr wrap="square">
            <a:spAutoFit/>
          </a:bodyPr>
          <a:lstStyle/>
          <a:p>
            <a:r>
              <a:rPr lang="fr-FR" b="1" dirty="0">
                <a:solidFill>
                  <a:prstClr val="black"/>
                </a:solidFill>
              </a:rPr>
              <a:t>1. Introduction</a:t>
            </a:r>
          </a:p>
        </p:txBody>
      </p:sp>
      <p:sp>
        <p:nvSpPr>
          <p:cNvPr id="11" name="Rectangle 10"/>
          <p:cNvSpPr/>
          <p:nvPr/>
        </p:nvSpPr>
        <p:spPr>
          <a:xfrm>
            <a:off x="827584" y="2348880"/>
            <a:ext cx="5616624" cy="2031325"/>
          </a:xfrm>
          <a:prstGeom prst="rect">
            <a:avLst/>
          </a:prstGeom>
        </p:spPr>
        <p:txBody>
          <a:bodyPr wrap="square">
            <a:spAutoFit/>
          </a:bodyPr>
          <a:lstStyle/>
          <a:p>
            <a:r>
              <a:rPr lang="fr-FR" b="1" dirty="0" smtClean="0">
                <a:solidFill>
                  <a:prstClr val="black"/>
                </a:solidFill>
              </a:rPr>
              <a:t>2. </a:t>
            </a:r>
            <a:r>
              <a:rPr lang="fr-FR" b="1" dirty="0">
                <a:solidFill>
                  <a:prstClr val="black"/>
                </a:solidFill>
              </a:rPr>
              <a:t>SYNCHRONISATION DES PROCESSUS</a:t>
            </a:r>
            <a:r>
              <a:rPr lang="fr-FR" dirty="0">
                <a:solidFill>
                  <a:prstClr val="black"/>
                </a:solidFill>
              </a:rPr>
              <a:t> </a:t>
            </a:r>
            <a:endParaRPr lang="fr-FR" b="1" dirty="0">
              <a:solidFill>
                <a:prstClr val="black"/>
              </a:solidFill>
            </a:endParaRPr>
          </a:p>
          <a:p>
            <a:pPr lvl="1"/>
            <a:r>
              <a:rPr lang="fr-FR" dirty="0">
                <a:solidFill>
                  <a:prstClr val="black"/>
                </a:solidFill>
              </a:rPr>
              <a:t>+ Problème de l’exclusion mutuelle</a:t>
            </a:r>
            <a:br>
              <a:rPr lang="fr-FR" dirty="0">
                <a:solidFill>
                  <a:prstClr val="black"/>
                </a:solidFill>
              </a:rPr>
            </a:br>
            <a:r>
              <a:rPr lang="fr-FR" dirty="0">
                <a:solidFill>
                  <a:prstClr val="black"/>
                </a:solidFill>
              </a:rPr>
              <a:t>+ Synchronisation</a:t>
            </a:r>
            <a:br>
              <a:rPr lang="fr-FR" dirty="0">
                <a:solidFill>
                  <a:prstClr val="black"/>
                </a:solidFill>
              </a:rPr>
            </a:br>
            <a:r>
              <a:rPr lang="fr-FR" dirty="0">
                <a:solidFill>
                  <a:prstClr val="black"/>
                </a:solidFill>
              </a:rPr>
              <a:t>	. Sémaphores,</a:t>
            </a:r>
            <a:br>
              <a:rPr lang="fr-FR" dirty="0">
                <a:solidFill>
                  <a:prstClr val="black"/>
                </a:solidFill>
              </a:rPr>
            </a:br>
            <a:r>
              <a:rPr lang="fr-FR" dirty="0">
                <a:solidFill>
                  <a:prstClr val="black"/>
                </a:solidFill>
              </a:rPr>
              <a:t>	. Moniteurs</a:t>
            </a:r>
          </a:p>
          <a:p>
            <a:pPr lvl="1"/>
            <a:r>
              <a:rPr lang="fr-FR" dirty="0">
                <a:solidFill>
                  <a:prstClr val="black"/>
                </a:solidFill>
              </a:rPr>
              <a:t>	. Événements,</a:t>
            </a:r>
            <a:br>
              <a:rPr lang="fr-FR" dirty="0">
                <a:solidFill>
                  <a:prstClr val="black"/>
                </a:solidFill>
              </a:rPr>
            </a:br>
            <a:r>
              <a:rPr lang="fr-FR" dirty="0">
                <a:solidFill>
                  <a:prstClr val="black"/>
                </a:solidFill>
              </a:rPr>
              <a:t>+ Exemples sous UNIX </a:t>
            </a:r>
          </a:p>
        </p:txBody>
      </p:sp>
      <p:sp>
        <p:nvSpPr>
          <p:cNvPr id="8" name="Rectangle 7"/>
          <p:cNvSpPr/>
          <p:nvPr/>
        </p:nvSpPr>
        <p:spPr>
          <a:xfrm>
            <a:off x="1259632" y="1196752"/>
            <a:ext cx="4057521" cy="923330"/>
          </a:xfrm>
          <a:prstGeom prst="rect">
            <a:avLst/>
          </a:prstGeom>
        </p:spPr>
        <p:txBody>
          <a:bodyPr wrap="none">
            <a:spAutoFit/>
          </a:bodyPr>
          <a:lstStyle/>
          <a:p>
            <a:r>
              <a:rPr lang="fr-FR" dirty="0">
                <a:solidFill>
                  <a:prstClr val="black"/>
                </a:solidFill>
              </a:rPr>
              <a:t>Introduction aux Systèmes d’exploitation </a:t>
            </a:r>
          </a:p>
          <a:p>
            <a:r>
              <a:rPr lang="fr-FR" dirty="0">
                <a:solidFill>
                  <a:prstClr val="black"/>
                </a:solidFill>
              </a:rPr>
              <a:t>Concepts du processus</a:t>
            </a:r>
          </a:p>
          <a:p>
            <a:r>
              <a:rPr lang="fr-FR" dirty="0">
                <a:solidFill>
                  <a:prstClr val="black"/>
                </a:solidFill>
              </a:rPr>
              <a:t>Concepts du threads</a:t>
            </a:r>
          </a:p>
        </p:txBody>
      </p:sp>
      <p:sp>
        <p:nvSpPr>
          <p:cNvPr id="9" name="Rectangle 8"/>
          <p:cNvSpPr/>
          <p:nvPr/>
        </p:nvSpPr>
        <p:spPr>
          <a:xfrm>
            <a:off x="799570" y="4581128"/>
            <a:ext cx="8786874" cy="1477328"/>
          </a:xfrm>
          <a:prstGeom prst="rect">
            <a:avLst/>
          </a:prstGeom>
        </p:spPr>
        <p:txBody>
          <a:bodyPr wrap="square">
            <a:spAutoFit/>
          </a:bodyPr>
          <a:lstStyle/>
          <a:p>
            <a:r>
              <a:rPr lang="fr-FR" b="1" dirty="0" smtClean="0">
                <a:latin typeface="Times New Roman" pitchFamily="18" charset="0"/>
                <a:cs typeface="Times New Roman" pitchFamily="18" charset="0"/>
              </a:rPr>
              <a:t>3. Communication</a:t>
            </a:r>
          </a:p>
          <a:p>
            <a:pPr lvl="1"/>
            <a:r>
              <a:rPr lang="fr-FR" dirty="0" smtClean="0">
                <a:latin typeface="Times New Roman" pitchFamily="18" charset="0"/>
                <a:cs typeface="Times New Roman" pitchFamily="18" charset="0"/>
              </a:rPr>
              <a:t>· Partage de variables (modèles : producteur/ consommateur, lecteurs/ rédacteurs)</a:t>
            </a:r>
          </a:p>
          <a:p>
            <a:pPr lvl="1"/>
            <a:r>
              <a:rPr lang="fr-FR" dirty="0" smtClean="0">
                <a:latin typeface="Times New Roman" pitchFamily="18" charset="0"/>
                <a:cs typeface="Times New Roman" pitchFamily="18" charset="0"/>
              </a:rPr>
              <a:t>· Boites aux lettres</a:t>
            </a:r>
          </a:p>
          <a:p>
            <a:pPr lvl="1"/>
            <a:r>
              <a:rPr lang="fr-FR" dirty="0" smtClean="0">
                <a:latin typeface="Times New Roman" pitchFamily="18" charset="0"/>
                <a:cs typeface="Times New Roman" pitchFamily="18" charset="0"/>
              </a:rPr>
              <a:t>· Echange de messages (modèle du client/ serveur)</a:t>
            </a:r>
          </a:p>
          <a:p>
            <a:pPr lvl="1"/>
            <a:r>
              <a:rPr lang="fr-FR" dirty="0" smtClean="0">
                <a:latin typeface="Times New Roman" pitchFamily="18" charset="0"/>
                <a:cs typeface="Times New Roman" pitchFamily="18" charset="0"/>
              </a:rPr>
              <a:t>· Communication dans les langages évolués (CSP, ADA, JAVA..)</a:t>
            </a:r>
            <a:endParaRPr lang="fr-FR" dirty="0">
              <a:latin typeface="Times New Roman" pitchFamily="18" charset="0"/>
              <a:cs typeface="Times New Roman" pitchFamily="18" charset="0"/>
            </a:endParaRPr>
          </a:p>
        </p:txBody>
      </p:sp>
    </p:spTree>
    <p:extLst>
      <p:ext uri="{BB962C8B-B14F-4D97-AF65-F5344CB8AC3E}">
        <p14:creationId xmlns:p14="http://schemas.microsoft.com/office/powerpoint/2010/main" xmlns="" val="3179676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CONTENU DU COURS </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5</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9" name="Rectangle 8"/>
          <p:cNvSpPr/>
          <p:nvPr/>
        </p:nvSpPr>
        <p:spPr>
          <a:xfrm>
            <a:off x="928662" y="1071546"/>
            <a:ext cx="4572000" cy="1754326"/>
          </a:xfrm>
          <a:prstGeom prst="rect">
            <a:avLst/>
          </a:prstGeom>
        </p:spPr>
        <p:txBody>
          <a:bodyPr>
            <a:spAutoFit/>
          </a:bodyPr>
          <a:lstStyle/>
          <a:p>
            <a:r>
              <a:rPr lang="fr-FR" b="1" dirty="0" smtClean="0">
                <a:latin typeface="Times New Roman" pitchFamily="18" charset="0"/>
                <a:cs typeface="Times New Roman" pitchFamily="18" charset="0"/>
              </a:rPr>
              <a:t>4. Inter-blocage</a:t>
            </a:r>
          </a:p>
          <a:p>
            <a:pPr lvl="1"/>
            <a:r>
              <a:rPr lang="fr-FR" dirty="0" smtClean="0">
                <a:latin typeface="Times New Roman" pitchFamily="18" charset="0"/>
                <a:cs typeface="Times New Roman" pitchFamily="18" charset="0"/>
              </a:rPr>
              <a:t>· Modèles</a:t>
            </a:r>
          </a:p>
          <a:p>
            <a:pPr lvl="1"/>
            <a:r>
              <a:rPr lang="fr-FR" dirty="0" smtClean="0">
                <a:latin typeface="Times New Roman" pitchFamily="18" charset="0"/>
                <a:cs typeface="Times New Roman" pitchFamily="18" charset="0"/>
              </a:rPr>
              <a:t>· Prévention</a:t>
            </a:r>
          </a:p>
          <a:p>
            <a:pPr lvl="1"/>
            <a:r>
              <a:rPr lang="fr-FR" dirty="0" smtClean="0">
                <a:latin typeface="Times New Roman" pitchFamily="18" charset="0"/>
                <a:cs typeface="Times New Roman" pitchFamily="18" charset="0"/>
              </a:rPr>
              <a:t>· Evitement</a:t>
            </a:r>
          </a:p>
          <a:p>
            <a:pPr lvl="1"/>
            <a:r>
              <a:rPr lang="fr-FR" dirty="0" smtClean="0">
                <a:latin typeface="Times New Roman" pitchFamily="18" charset="0"/>
                <a:cs typeface="Times New Roman" pitchFamily="18" charset="0"/>
              </a:rPr>
              <a:t>· Détection/ Guérison</a:t>
            </a:r>
          </a:p>
          <a:p>
            <a:pPr lvl="1"/>
            <a:r>
              <a:rPr lang="fr-FR" dirty="0" smtClean="0">
                <a:latin typeface="Times New Roman" pitchFamily="18" charset="0"/>
                <a:cs typeface="Times New Roman" pitchFamily="18" charset="0"/>
              </a:rPr>
              <a:t>· Approche combinée</a:t>
            </a:r>
            <a:endParaRPr lang="fr-FR" dirty="0">
              <a:latin typeface="Times New Roman" pitchFamily="18" charset="0"/>
              <a:cs typeface="Times New Roman" pitchFamily="18" charset="0"/>
            </a:endParaRPr>
          </a:p>
        </p:txBody>
      </p:sp>
      <p:sp>
        <p:nvSpPr>
          <p:cNvPr id="10" name="Rectangle 9"/>
          <p:cNvSpPr/>
          <p:nvPr/>
        </p:nvSpPr>
        <p:spPr>
          <a:xfrm>
            <a:off x="857224" y="3071810"/>
            <a:ext cx="7786742" cy="1477328"/>
          </a:xfrm>
          <a:prstGeom prst="rect">
            <a:avLst/>
          </a:prstGeom>
        </p:spPr>
        <p:txBody>
          <a:bodyPr wrap="square">
            <a:spAutoFit/>
          </a:bodyPr>
          <a:lstStyle/>
          <a:p>
            <a:r>
              <a:rPr lang="fr-FR" b="1" dirty="0" smtClean="0">
                <a:latin typeface="Times New Roman" pitchFamily="18" charset="0"/>
                <a:cs typeface="Times New Roman" pitchFamily="18" charset="0"/>
              </a:rPr>
              <a:t>5. Etude de cas : système Unix</a:t>
            </a:r>
          </a:p>
          <a:p>
            <a:pPr lvl="1"/>
            <a:r>
              <a:rPr lang="fr-FR" dirty="0" smtClean="0">
                <a:latin typeface="Times New Roman" pitchFamily="18" charset="0"/>
                <a:cs typeface="Times New Roman" pitchFamily="18" charset="0"/>
              </a:rPr>
              <a:t>· Principes de conception</a:t>
            </a:r>
          </a:p>
          <a:p>
            <a:pPr lvl="1"/>
            <a:r>
              <a:rPr lang="fr-FR" dirty="0" smtClean="0">
                <a:latin typeface="Times New Roman" pitchFamily="18" charset="0"/>
                <a:cs typeface="Times New Roman" pitchFamily="18" charset="0"/>
              </a:rPr>
              <a:t>· Interfaces (programmeur, utilisateur)</a:t>
            </a:r>
          </a:p>
          <a:p>
            <a:pPr lvl="1"/>
            <a:r>
              <a:rPr lang="fr-FR" dirty="0" smtClean="0">
                <a:latin typeface="Times New Roman" pitchFamily="18" charset="0"/>
                <a:cs typeface="Times New Roman" pitchFamily="18" charset="0"/>
              </a:rPr>
              <a:t>· Gestion de processus, de mémoire, des fichiers et des entrées/sorties</a:t>
            </a:r>
          </a:p>
          <a:p>
            <a:pPr lvl="1"/>
            <a:r>
              <a:rPr lang="fr-FR" dirty="0" smtClean="0">
                <a:latin typeface="Times New Roman" pitchFamily="18" charset="0"/>
                <a:cs typeface="Times New Roman" pitchFamily="18" charset="0"/>
              </a:rPr>
              <a:t>· Synchronisation et Communication entre processus.</a:t>
            </a:r>
            <a:endParaRPr lang="fr-FR" dirty="0">
              <a:latin typeface="Times New Roman" pitchFamily="18" charset="0"/>
              <a:cs typeface="Times New Roman" pitchFamily="18" charset="0"/>
            </a:endParaRPr>
          </a:p>
        </p:txBody>
      </p:sp>
    </p:spTree>
    <p:extLst>
      <p:ext uri="{BB962C8B-B14F-4D97-AF65-F5344CB8AC3E}">
        <p14:creationId xmlns:p14="http://schemas.microsoft.com/office/powerpoint/2010/main" xmlns="" val="157181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5786" y="3143248"/>
            <a:ext cx="7498080" cy="2071702"/>
          </a:xfrm>
        </p:spPr>
        <p:txBody>
          <a:bodyPr/>
          <a:lstStyle/>
          <a:p>
            <a:r>
              <a:rPr lang="fr-FR" dirty="0" smtClean="0"/>
              <a:t>Chapitre 1:</a:t>
            </a:r>
            <a:br>
              <a:rPr lang="fr-FR" dirty="0" smtClean="0"/>
            </a:br>
            <a:r>
              <a:rPr lang="fr-FR" dirty="0" smtClean="0"/>
              <a:t/>
            </a:r>
            <a:br>
              <a:rPr lang="fr-FR" dirty="0" smtClean="0"/>
            </a:br>
            <a:r>
              <a:rPr lang="fr-FR" dirty="0" smtClean="0"/>
              <a:t>		</a:t>
            </a:r>
            <a:r>
              <a:rPr lang="fr-FR" b="1" dirty="0" smtClean="0">
                <a:latin typeface="Times New Roman" pitchFamily="18" charset="0"/>
                <a:cs typeface="Times New Roman" pitchFamily="18" charset="0"/>
              </a:rPr>
              <a:t>Introduction</a:t>
            </a:r>
            <a:r>
              <a:rPr lang="fr-FR" dirty="0" smtClean="0"/>
              <a:t/>
            </a:r>
            <a:br>
              <a:rPr lang="fr-FR" dirty="0" smtClean="0"/>
            </a:br>
            <a:endParaRPr lang="fr-FR" dirty="0"/>
          </a:p>
        </p:txBody>
      </p:sp>
      <p:sp>
        <p:nvSpPr>
          <p:cNvPr id="3" name="Espace réservé du numéro de diapositive 2"/>
          <p:cNvSpPr>
            <a:spLocks noGrp="1"/>
          </p:cNvSpPr>
          <p:nvPr>
            <p:ph type="sldNum" sz="quarter" idx="11"/>
          </p:nvPr>
        </p:nvSpPr>
        <p:spPr/>
        <p:txBody>
          <a:bodyPr/>
          <a:lstStyle/>
          <a:p>
            <a:fld id="{E4FE714E-5FBB-44BB-A2BB-5DB56F6D81F3}" type="slidenum">
              <a:rPr lang="fr-FR" smtClean="0">
                <a:solidFill>
                  <a:prstClr val="black"/>
                </a:solidFill>
              </a:rPr>
              <a:pPr/>
              <a:t>6</a:t>
            </a:fld>
            <a:endParaRPr lang="fr-FR">
              <a:solidFill>
                <a:prstClr val="black"/>
              </a:solidFill>
            </a:endParaRPr>
          </a:p>
        </p:txBody>
      </p:sp>
      <p:sp>
        <p:nvSpPr>
          <p:cNvPr id="4" name="Espace réservé du pied de page 3"/>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Tree>
    <p:extLst>
      <p:ext uri="{BB962C8B-B14F-4D97-AF65-F5344CB8AC3E}">
        <p14:creationId xmlns:p14="http://schemas.microsoft.com/office/powerpoint/2010/main" xmlns="" val="808929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p:txBody>
          <a:bodyPr/>
          <a:lstStyle/>
          <a:p>
            <a:fld id="{E4FE714E-5FBB-44BB-A2BB-5DB56F6D81F3}" type="slidenum">
              <a:rPr lang="fr-FR" smtClean="0">
                <a:solidFill>
                  <a:prstClr val="black"/>
                </a:solidFill>
              </a:rPr>
              <a:pPr/>
              <a:t>7</a:t>
            </a:fld>
            <a:endParaRPr lang="fr-FR">
              <a:solidFill>
                <a:prstClr val="black"/>
              </a:solidFill>
            </a:endParaRPr>
          </a:p>
        </p:txBody>
      </p:sp>
      <p:sp>
        <p:nvSpPr>
          <p:cNvPr id="4" name="Espace réservé du pied de page 3"/>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5" name="Titre 1"/>
          <p:cNvSpPr>
            <a:spLocks noGrp="1"/>
          </p:cNvSpPr>
          <p:nvPr>
            <p:ph type="title"/>
          </p:nvPr>
        </p:nvSpPr>
        <p:spPr/>
        <p:txBody>
          <a:bodyPr/>
          <a:lstStyle/>
          <a:p>
            <a:r>
              <a:rPr lang="fr-FR" b="1" dirty="0" smtClean="0"/>
              <a:t>Introduction aux S.E </a:t>
            </a:r>
            <a:endParaRPr lang="fr-FR" dirty="0"/>
          </a:p>
        </p:txBody>
      </p:sp>
      <p:sp>
        <p:nvSpPr>
          <p:cNvPr id="6" name="Rectangle 5"/>
          <p:cNvSpPr/>
          <p:nvPr/>
        </p:nvSpPr>
        <p:spPr>
          <a:xfrm>
            <a:off x="642910" y="1357298"/>
            <a:ext cx="8501090" cy="4247317"/>
          </a:xfrm>
          <a:prstGeom prst="rect">
            <a:avLst/>
          </a:prstGeom>
        </p:spPr>
        <p:txBody>
          <a:bodyPr wrap="square">
            <a:spAutoFit/>
          </a:bodyPr>
          <a:lstStyle/>
          <a:p>
            <a:pPr>
              <a:lnSpc>
                <a:spcPct val="150000"/>
              </a:lnSpc>
              <a:buFont typeface="Wingdings" pitchFamily="2" charset="2"/>
              <a:buChar char="Ø"/>
            </a:pPr>
            <a:r>
              <a:rPr lang="fr-FR" sz="2000" dirty="0">
                <a:solidFill>
                  <a:prstClr val="black"/>
                </a:solidFill>
              </a:rPr>
              <a:t>Le </a:t>
            </a:r>
            <a:r>
              <a:rPr lang="fr-FR" sz="2000" b="1" u="sng" dirty="0">
                <a:solidFill>
                  <a:prstClr val="black"/>
                </a:solidFill>
              </a:rPr>
              <a:t>matériel</a:t>
            </a:r>
            <a:r>
              <a:rPr lang="fr-FR" sz="2000" dirty="0">
                <a:solidFill>
                  <a:prstClr val="black"/>
                </a:solidFill>
              </a:rPr>
              <a:t> (hardware) d'un système informatique est composé : </a:t>
            </a:r>
          </a:p>
          <a:p>
            <a:pPr>
              <a:lnSpc>
                <a:spcPct val="150000"/>
              </a:lnSpc>
              <a:buFont typeface="Wingdings" pitchFamily="2" charset="2"/>
              <a:buChar char="q"/>
            </a:pPr>
            <a:r>
              <a:rPr lang="fr-FR" sz="2000" b="1" dirty="0" smtClean="0">
                <a:solidFill>
                  <a:prstClr val="black"/>
                </a:solidFill>
              </a:rPr>
              <a:t>processeurs</a:t>
            </a:r>
            <a:r>
              <a:rPr lang="fr-FR" sz="2000" dirty="0" smtClean="0">
                <a:solidFill>
                  <a:prstClr val="black"/>
                </a:solidFill>
              </a:rPr>
              <a:t> </a:t>
            </a:r>
          </a:p>
          <a:p>
            <a:pPr>
              <a:lnSpc>
                <a:spcPct val="150000"/>
              </a:lnSpc>
              <a:buFont typeface="Wingdings" pitchFamily="2" charset="2"/>
              <a:buChar char="q"/>
            </a:pPr>
            <a:r>
              <a:rPr lang="fr-FR" sz="2000" b="1" dirty="0" smtClean="0">
                <a:solidFill>
                  <a:prstClr val="black"/>
                </a:solidFill>
              </a:rPr>
              <a:t>mémoire </a:t>
            </a:r>
            <a:r>
              <a:rPr lang="fr-FR" sz="2000" b="1" dirty="0">
                <a:solidFill>
                  <a:prstClr val="black"/>
                </a:solidFill>
              </a:rPr>
              <a:t>centrale </a:t>
            </a:r>
            <a:endParaRPr lang="fr-FR" sz="2000" b="1" dirty="0" smtClean="0">
              <a:solidFill>
                <a:prstClr val="black"/>
              </a:solidFill>
            </a:endParaRPr>
          </a:p>
          <a:p>
            <a:pPr>
              <a:lnSpc>
                <a:spcPct val="150000"/>
              </a:lnSpc>
              <a:buFont typeface="Wingdings" pitchFamily="2" charset="2"/>
              <a:buChar char="q"/>
            </a:pPr>
            <a:r>
              <a:rPr lang="fr-FR" sz="2000" b="1" dirty="0" smtClean="0">
                <a:solidFill>
                  <a:prstClr val="black"/>
                </a:solidFill>
              </a:rPr>
              <a:t>mémoire </a:t>
            </a:r>
            <a:r>
              <a:rPr lang="fr-FR" sz="2000" b="1" dirty="0">
                <a:solidFill>
                  <a:prstClr val="black"/>
                </a:solidFill>
              </a:rPr>
              <a:t>secondaire </a:t>
            </a:r>
            <a:endParaRPr lang="fr-FR" sz="2000" b="1" dirty="0" smtClean="0">
              <a:solidFill>
                <a:prstClr val="black"/>
              </a:solidFill>
            </a:endParaRPr>
          </a:p>
          <a:p>
            <a:pPr>
              <a:lnSpc>
                <a:spcPct val="150000"/>
              </a:lnSpc>
              <a:buFont typeface="Wingdings" pitchFamily="2" charset="2"/>
              <a:buChar char="q"/>
            </a:pPr>
            <a:r>
              <a:rPr lang="fr-FR" sz="2000" b="1" dirty="0" smtClean="0">
                <a:solidFill>
                  <a:prstClr val="black"/>
                </a:solidFill>
              </a:rPr>
              <a:t>périphériques </a:t>
            </a:r>
            <a:r>
              <a:rPr lang="fr-FR" sz="2000" b="1" dirty="0">
                <a:solidFill>
                  <a:prstClr val="black"/>
                </a:solidFill>
              </a:rPr>
              <a:t>d'Entrées/Sorties </a:t>
            </a:r>
            <a:r>
              <a:rPr lang="fr-FR" sz="2000" dirty="0" smtClean="0">
                <a:solidFill>
                  <a:prstClr val="black"/>
                </a:solidFill>
              </a:rPr>
              <a:t>. </a:t>
            </a:r>
            <a:endParaRPr lang="fr-FR" sz="2000" dirty="0">
              <a:solidFill>
                <a:prstClr val="black"/>
              </a:solidFill>
            </a:endParaRPr>
          </a:p>
          <a:p>
            <a:pPr>
              <a:lnSpc>
                <a:spcPct val="150000"/>
              </a:lnSpc>
            </a:pPr>
            <a:r>
              <a:rPr lang="fr-FR" sz="2000" dirty="0">
                <a:solidFill>
                  <a:prstClr val="black"/>
                </a:solidFill>
              </a:rPr>
              <a:t> </a:t>
            </a:r>
          </a:p>
          <a:p>
            <a:pPr>
              <a:lnSpc>
                <a:spcPct val="150000"/>
              </a:lnSpc>
              <a:buFont typeface="Wingdings" pitchFamily="2" charset="2"/>
              <a:buChar char="Ø"/>
            </a:pPr>
            <a:r>
              <a:rPr lang="fr-FR" sz="2000" dirty="0">
                <a:solidFill>
                  <a:prstClr val="black"/>
                </a:solidFill>
              </a:rPr>
              <a:t>Les </a:t>
            </a:r>
            <a:r>
              <a:rPr lang="fr-FR" sz="2000" b="1" u="sng" dirty="0">
                <a:solidFill>
                  <a:prstClr val="black"/>
                </a:solidFill>
              </a:rPr>
              <a:t>logiciels</a:t>
            </a:r>
            <a:r>
              <a:rPr lang="fr-FR" sz="2000" dirty="0">
                <a:solidFill>
                  <a:prstClr val="black"/>
                </a:solidFill>
              </a:rPr>
              <a:t> (software), d'un système informatique, sont à leur tour divisés </a:t>
            </a:r>
            <a:r>
              <a:rPr lang="fr-FR" sz="2000" dirty="0" smtClean="0">
                <a:solidFill>
                  <a:prstClr val="black"/>
                </a:solidFill>
              </a:rPr>
              <a:t>en:</a:t>
            </a:r>
          </a:p>
          <a:p>
            <a:pPr>
              <a:lnSpc>
                <a:spcPct val="150000"/>
              </a:lnSpc>
              <a:buFont typeface="Wingdings" pitchFamily="2" charset="2"/>
              <a:buChar char="q"/>
            </a:pPr>
            <a:r>
              <a:rPr lang="fr-FR" sz="2000" b="1" dirty="0" smtClean="0">
                <a:solidFill>
                  <a:prstClr val="black"/>
                </a:solidFill>
              </a:rPr>
              <a:t>programmes système:  </a:t>
            </a:r>
            <a:r>
              <a:rPr lang="fr-FR" sz="2000" b="1" dirty="0" smtClean="0">
                <a:solidFill>
                  <a:srgbClr val="FF0000"/>
                </a:solidFill>
              </a:rPr>
              <a:t>système </a:t>
            </a:r>
            <a:r>
              <a:rPr lang="fr-FR" sz="2000" b="1" dirty="0">
                <a:solidFill>
                  <a:srgbClr val="FF0000"/>
                </a:solidFill>
              </a:rPr>
              <a:t>d'exploitation</a:t>
            </a:r>
            <a:r>
              <a:rPr lang="fr-FR" sz="2000" b="1" dirty="0">
                <a:solidFill>
                  <a:prstClr val="black"/>
                </a:solidFill>
              </a:rPr>
              <a:t> </a:t>
            </a:r>
            <a:r>
              <a:rPr lang="fr-FR" sz="2000" dirty="0">
                <a:solidFill>
                  <a:prstClr val="black"/>
                </a:solidFill>
              </a:rPr>
              <a:t>et </a:t>
            </a:r>
            <a:r>
              <a:rPr lang="fr-FR" sz="2000" b="1" dirty="0" smtClean="0">
                <a:solidFill>
                  <a:prstClr val="black"/>
                </a:solidFill>
              </a:rPr>
              <a:t>utilitaires</a:t>
            </a:r>
            <a:r>
              <a:rPr lang="fr-FR" sz="2000" dirty="0" smtClean="0">
                <a:solidFill>
                  <a:prstClr val="black"/>
                </a:solidFill>
              </a:rPr>
              <a:t> </a:t>
            </a:r>
          </a:p>
          <a:p>
            <a:pPr>
              <a:lnSpc>
                <a:spcPct val="150000"/>
              </a:lnSpc>
              <a:buFont typeface="Wingdings" pitchFamily="2" charset="2"/>
              <a:buChar char="q"/>
            </a:pPr>
            <a:r>
              <a:rPr lang="fr-FR" sz="2000" b="1" dirty="0" smtClean="0">
                <a:solidFill>
                  <a:prstClr val="black"/>
                </a:solidFill>
              </a:rPr>
              <a:t>programmes </a:t>
            </a:r>
            <a:r>
              <a:rPr lang="fr-FR" sz="2000" b="1" dirty="0">
                <a:solidFill>
                  <a:prstClr val="black"/>
                </a:solidFill>
              </a:rPr>
              <a:t>d'application </a:t>
            </a:r>
            <a:r>
              <a:rPr lang="fr-FR" sz="2000" dirty="0" smtClean="0">
                <a:solidFill>
                  <a:prstClr val="black"/>
                </a:solidFill>
              </a:rPr>
              <a:t>.</a:t>
            </a:r>
            <a:endParaRPr lang="fr-FR" sz="2000" dirty="0">
              <a:solidFill>
                <a:prstClr val="black"/>
              </a:solidFill>
            </a:endParaRPr>
          </a:p>
        </p:txBody>
      </p:sp>
      <p:sp>
        <p:nvSpPr>
          <p:cNvPr id="7" name="Rectangle 6"/>
          <p:cNvSpPr/>
          <p:nvPr/>
        </p:nvSpPr>
        <p:spPr>
          <a:xfrm>
            <a:off x="500034" y="928670"/>
            <a:ext cx="6858048" cy="400110"/>
          </a:xfrm>
          <a:prstGeom prst="rect">
            <a:avLst/>
          </a:prstGeom>
        </p:spPr>
        <p:txBody>
          <a:bodyPr wrap="square">
            <a:spAutoFit/>
          </a:bodyPr>
          <a:lstStyle/>
          <a:p>
            <a:r>
              <a:rPr lang="fr-FR" sz="2000" b="1" dirty="0">
                <a:solidFill>
                  <a:srgbClr val="FF0000"/>
                </a:solidFill>
              </a:rPr>
              <a:t>Le système d'exploitation et le système informatique :</a:t>
            </a:r>
          </a:p>
        </p:txBody>
      </p:sp>
    </p:spTree>
    <p:extLst>
      <p:ext uri="{BB962C8B-B14F-4D97-AF65-F5344CB8AC3E}">
        <p14:creationId xmlns:p14="http://schemas.microsoft.com/office/powerpoint/2010/main" xmlns="" val="31978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Introduction aux S.E </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8</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6" name="Rectangle 5"/>
          <p:cNvSpPr/>
          <p:nvPr/>
        </p:nvSpPr>
        <p:spPr>
          <a:xfrm>
            <a:off x="539552" y="3429000"/>
            <a:ext cx="7848872" cy="507831"/>
          </a:xfrm>
          <a:prstGeom prst="rect">
            <a:avLst/>
          </a:prstGeom>
        </p:spPr>
        <p:txBody>
          <a:bodyPr wrap="square">
            <a:spAutoFit/>
          </a:bodyPr>
          <a:lstStyle/>
          <a:p>
            <a:pPr>
              <a:lnSpc>
                <a:spcPct val="150000"/>
              </a:lnSpc>
              <a:buFontTx/>
              <a:buBlip>
                <a:blip r:embed="rId2"/>
              </a:buBlip>
            </a:pPr>
            <a:r>
              <a:rPr lang="fr-FR" dirty="0">
                <a:solidFill>
                  <a:prstClr val="black"/>
                </a:solidFill>
              </a:rPr>
              <a:t> Le SE  constitue donc une interface entre l'utilisateur, et la machine physique.</a:t>
            </a:r>
          </a:p>
        </p:txBody>
      </p:sp>
      <p:sp>
        <p:nvSpPr>
          <p:cNvPr id="7" name="Rectangle 6"/>
          <p:cNvSpPr/>
          <p:nvPr/>
        </p:nvSpPr>
        <p:spPr>
          <a:xfrm>
            <a:off x="539552" y="1556792"/>
            <a:ext cx="8280920" cy="1338828"/>
          </a:xfrm>
          <a:prstGeom prst="rect">
            <a:avLst/>
          </a:prstGeom>
        </p:spPr>
        <p:txBody>
          <a:bodyPr wrap="square">
            <a:spAutoFit/>
          </a:bodyPr>
          <a:lstStyle/>
          <a:p>
            <a:pPr algn="just">
              <a:lnSpc>
                <a:spcPct val="150000"/>
              </a:lnSpc>
              <a:buFontTx/>
              <a:buBlip>
                <a:blip r:embed="rId2"/>
              </a:buBlip>
            </a:pPr>
            <a:r>
              <a:rPr lang="fr-FR" dirty="0">
                <a:solidFill>
                  <a:prstClr val="black"/>
                </a:solidFill>
              </a:rPr>
              <a:t>Un Système d‘Exploitation (noté SE ou OS, abréviation du terme anglais Operating System) peut être défini comme un logiciel qui </a:t>
            </a:r>
            <a:r>
              <a:rPr lang="fr-FR" dirty="0" smtClean="0">
                <a:solidFill>
                  <a:prstClr val="black"/>
                </a:solidFill>
              </a:rPr>
              <a:t>pilote </a:t>
            </a:r>
            <a:r>
              <a:rPr lang="fr-FR" dirty="0">
                <a:solidFill>
                  <a:prstClr val="black"/>
                </a:solidFill>
              </a:rPr>
              <a:t>les dispositifs matériels et reçoit des instructions de l’utilisateur ou d’autres logiciels (ou applications). </a:t>
            </a:r>
          </a:p>
        </p:txBody>
      </p:sp>
      <p:sp>
        <p:nvSpPr>
          <p:cNvPr id="8" name="Rectangle 7"/>
          <p:cNvSpPr/>
          <p:nvPr/>
        </p:nvSpPr>
        <p:spPr>
          <a:xfrm>
            <a:off x="539552" y="980728"/>
            <a:ext cx="1279517" cy="400110"/>
          </a:xfrm>
          <a:prstGeom prst="rect">
            <a:avLst/>
          </a:prstGeom>
        </p:spPr>
        <p:txBody>
          <a:bodyPr wrap="none">
            <a:spAutoFit/>
          </a:bodyPr>
          <a:lstStyle/>
          <a:p>
            <a:r>
              <a:rPr lang="fr-FR" sz="2000" b="1" dirty="0">
                <a:solidFill>
                  <a:srgbClr val="FF0000"/>
                </a:solidFill>
              </a:rPr>
              <a:t>Définition</a:t>
            </a:r>
          </a:p>
        </p:txBody>
      </p:sp>
      <p:pic>
        <p:nvPicPr>
          <p:cNvPr id="9" name="Picture 1"/>
          <p:cNvPicPr>
            <a:picLocks noChangeAspect="1" noChangeArrowheads="1"/>
          </p:cNvPicPr>
          <p:nvPr/>
        </p:nvPicPr>
        <p:blipFill>
          <a:blip r:embed="rId3" cstate="print"/>
          <a:srcRect/>
          <a:stretch>
            <a:fillRect/>
          </a:stretch>
        </p:blipFill>
        <p:spPr bwMode="auto">
          <a:xfrm>
            <a:off x="1187624" y="4365104"/>
            <a:ext cx="6552728" cy="1923672"/>
          </a:xfrm>
          <a:prstGeom prst="rect">
            <a:avLst/>
          </a:prstGeom>
          <a:noFill/>
          <a:ln w="9525">
            <a:noFill/>
            <a:miter lim="800000"/>
            <a:headEnd/>
            <a:tailEnd/>
          </a:ln>
          <a:effectLst/>
        </p:spPr>
      </p:pic>
    </p:spTree>
    <p:extLst>
      <p:ext uri="{BB962C8B-B14F-4D97-AF65-F5344CB8AC3E}">
        <p14:creationId xmlns:p14="http://schemas.microsoft.com/office/powerpoint/2010/main" xmlns="" val="3247913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Introduction aux S.E </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solidFill>
                  <a:prstClr val="black"/>
                </a:solidFill>
              </a:rPr>
              <a:pPr/>
              <a:t>9</a:t>
            </a:fld>
            <a:endParaRPr lang="fr-FR">
              <a:solidFill>
                <a:prstClr val="black"/>
              </a:solidFill>
            </a:endParaRPr>
          </a:p>
        </p:txBody>
      </p:sp>
      <p:sp>
        <p:nvSpPr>
          <p:cNvPr id="5" name="Espace réservé du pied de page 4"/>
          <p:cNvSpPr>
            <a:spLocks noGrp="1"/>
          </p:cNvSpPr>
          <p:nvPr>
            <p:ph type="ftr" sz="quarter" idx="12"/>
          </p:nvPr>
        </p:nvSpPr>
        <p:spPr/>
        <p:txBody>
          <a:bodyPr/>
          <a:lstStyle/>
          <a:p>
            <a:r>
              <a:rPr lang="fr-FR" smtClean="0">
                <a:solidFill>
                  <a:prstClr val="black"/>
                </a:solidFill>
              </a:rPr>
              <a:t>Systèmes d‘exploitation 2 par :  A. ABBAS</a:t>
            </a:r>
            <a:endParaRPr lang="fr-FR" dirty="0">
              <a:solidFill>
                <a:prstClr val="black"/>
              </a:solidFill>
            </a:endParaRPr>
          </a:p>
        </p:txBody>
      </p:sp>
      <p:sp>
        <p:nvSpPr>
          <p:cNvPr id="8" name="Rectangle 7"/>
          <p:cNvSpPr/>
          <p:nvPr/>
        </p:nvSpPr>
        <p:spPr>
          <a:xfrm>
            <a:off x="683568" y="987966"/>
            <a:ext cx="2855269" cy="400110"/>
          </a:xfrm>
          <a:prstGeom prst="rect">
            <a:avLst/>
          </a:prstGeom>
        </p:spPr>
        <p:txBody>
          <a:bodyPr wrap="none">
            <a:spAutoFit/>
          </a:bodyPr>
          <a:lstStyle/>
          <a:p>
            <a:r>
              <a:rPr lang="fr-FR" sz="2000" b="1" dirty="0">
                <a:solidFill>
                  <a:srgbClr val="FF0000"/>
                </a:solidFill>
              </a:rPr>
              <a:t>Les composants du S.E: </a:t>
            </a:r>
          </a:p>
        </p:txBody>
      </p:sp>
      <p:sp>
        <p:nvSpPr>
          <p:cNvPr id="7" name="Rectangle 6"/>
          <p:cNvSpPr/>
          <p:nvPr/>
        </p:nvSpPr>
        <p:spPr>
          <a:xfrm>
            <a:off x="827584" y="4005064"/>
            <a:ext cx="8064896" cy="2169825"/>
          </a:xfrm>
          <a:prstGeom prst="rect">
            <a:avLst/>
          </a:prstGeom>
        </p:spPr>
        <p:txBody>
          <a:bodyPr wrap="square">
            <a:spAutoFit/>
          </a:bodyPr>
          <a:lstStyle/>
          <a:p>
            <a:pPr algn="just">
              <a:lnSpc>
                <a:spcPct val="150000"/>
              </a:lnSpc>
            </a:pPr>
            <a:r>
              <a:rPr lang="fr-FR" dirty="0">
                <a:solidFill>
                  <a:prstClr val="black"/>
                </a:solidFill>
              </a:rPr>
              <a:t></a:t>
            </a:r>
            <a:r>
              <a:rPr lang="fr-FR" b="1" dirty="0">
                <a:solidFill>
                  <a:prstClr val="black"/>
                </a:solidFill>
              </a:rPr>
              <a:t>Le système de fichiers </a:t>
            </a:r>
            <a:r>
              <a:rPr lang="fr-FR" dirty="0">
                <a:solidFill>
                  <a:prstClr val="black"/>
                </a:solidFill>
              </a:rPr>
              <a:t>(en anglais «file system», noté FS), permettant d'enregistrer les fichiers dans le disque sous forme d’une arborescence. </a:t>
            </a:r>
          </a:p>
          <a:p>
            <a:pPr algn="just">
              <a:lnSpc>
                <a:spcPct val="150000"/>
              </a:lnSpc>
            </a:pPr>
            <a:endParaRPr lang="fr-FR" dirty="0">
              <a:solidFill>
                <a:prstClr val="black"/>
              </a:solidFill>
            </a:endParaRPr>
          </a:p>
          <a:p>
            <a:pPr algn="just">
              <a:lnSpc>
                <a:spcPct val="150000"/>
              </a:lnSpc>
            </a:pPr>
            <a:r>
              <a:rPr lang="fr-FR" dirty="0">
                <a:solidFill>
                  <a:prstClr val="black"/>
                </a:solidFill>
              </a:rPr>
              <a:t></a:t>
            </a:r>
            <a:r>
              <a:rPr lang="fr-FR" b="1" dirty="0">
                <a:solidFill>
                  <a:prstClr val="black"/>
                </a:solidFill>
              </a:rPr>
              <a:t>Les pilotes : </a:t>
            </a:r>
            <a:r>
              <a:rPr lang="fr-FR" dirty="0">
                <a:solidFill>
                  <a:prstClr val="black"/>
                </a:solidFill>
              </a:rPr>
              <a:t>Les pilotes sont fournis par l'auteur du système d'exploitation ou le fabricant du périphérique.</a:t>
            </a:r>
          </a:p>
        </p:txBody>
      </p:sp>
      <p:sp>
        <p:nvSpPr>
          <p:cNvPr id="10" name="Rectangle 9"/>
          <p:cNvSpPr/>
          <p:nvPr/>
        </p:nvSpPr>
        <p:spPr>
          <a:xfrm>
            <a:off x="785786" y="1434100"/>
            <a:ext cx="8143932" cy="1290033"/>
          </a:xfrm>
          <a:prstGeom prst="rect">
            <a:avLst/>
          </a:prstGeom>
        </p:spPr>
        <p:txBody>
          <a:bodyPr wrap="square">
            <a:spAutoFit/>
          </a:bodyPr>
          <a:lstStyle/>
          <a:p>
            <a:pPr algn="just">
              <a:lnSpc>
                <a:spcPct val="150000"/>
              </a:lnSpc>
            </a:pPr>
            <a:r>
              <a:rPr lang="fr-FR" dirty="0">
                <a:solidFill>
                  <a:prstClr val="black"/>
                </a:solidFill>
              </a:rPr>
              <a:t></a:t>
            </a:r>
            <a:r>
              <a:rPr lang="fr-FR" b="1" dirty="0">
                <a:solidFill>
                  <a:prstClr val="black"/>
                </a:solidFill>
              </a:rPr>
              <a:t>Le noyau </a:t>
            </a:r>
            <a:r>
              <a:rPr lang="fr-FR" dirty="0">
                <a:solidFill>
                  <a:prstClr val="black"/>
                </a:solidFill>
              </a:rPr>
              <a:t>(en anglais </a:t>
            </a:r>
            <a:r>
              <a:rPr lang="fr-FR" dirty="0" err="1">
                <a:solidFill>
                  <a:prstClr val="black"/>
                </a:solidFill>
              </a:rPr>
              <a:t>kernel</a:t>
            </a:r>
            <a:r>
              <a:rPr lang="fr-FR" dirty="0">
                <a:solidFill>
                  <a:prstClr val="black"/>
                </a:solidFill>
              </a:rPr>
              <a:t>) :  représentant les fonctions fondamentales du système d'exploitation telles que la gestion de la mémoire, des processus, des fichiers, des entrées-sorties principales, et des fonctionnalités de communication. </a:t>
            </a:r>
          </a:p>
        </p:txBody>
      </p:sp>
      <p:sp>
        <p:nvSpPr>
          <p:cNvPr id="11" name="Rectangle 10"/>
          <p:cNvSpPr/>
          <p:nvPr/>
        </p:nvSpPr>
        <p:spPr>
          <a:xfrm>
            <a:off x="785786" y="2911655"/>
            <a:ext cx="8143932" cy="874535"/>
          </a:xfrm>
          <a:prstGeom prst="rect">
            <a:avLst/>
          </a:prstGeom>
        </p:spPr>
        <p:txBody>
          <a:bodyPr wrap="square">
            <a:spAutoFit/>
          </a:bodyPr>
          <a:lstStyle/>
          <a:p>
            <a:pPr algn="just">
              <a:lnSpc>
                <a:spcPct val="150000"/>
              </a:lnSpc>
            </a:pPr>
            <a:r>
              <a:rPr lang="fr-FR" dirty="0">
                <a:solidFill>
                  <a:prstClr val="black"/>
                </a:solidFill>
              </a:rPr>
              <a:t></a:t>
            </a:r>
            <a:r>
              <a:rPr lang="fr-FR" b="1" dirty="0">
                <a:solidFill>
                  <a:prstClr val="black"/>
                </a:solidFill>
              </a:rPr>
              <a:t>L'interpréteur de commande </a:t>
            </a:r>
            <a:r>
              <a:rPr lang="fr-FR" dirty="0">
                <a:solidFill>
                  <a:prstClr val="black"/>
                </a:solidFill>
              </a:rPr>
              <a:t>(en anglais </a:t>
            </a:r>
            <a:r>
              <a:rPr lang="fr-FR" dirty="0" err="1">
                <a:solidFill>
                  <a:prstClr val="black"/>
                </a:solidFill>
              </a:rPr>
              <a:t>shell</a:t>
            </a:r>
            <a:r>
              <a:rPr lang="fr-FR" dirty="0">
                <a:solidFill>
                  <a:prstClr val="black"/>
                </a:solidFill>
              </a:rPr>
              <a:t>) permettant la communication avec le système d'exploitation par l'intermédiaire d'un langage de commandes.</a:t>
            </a:r>
          </a:p>
        </p:txBody>
      </p:sp>
    </p:spTree>
    <p:extLst>
      <p:ext uri="{BB962C8B-B14F-4D97-AF65-F5344CB8AC3E}">
        <p14:creationId xmlns:p14="http://schemas.microsoft.com/office/powerpoint/2010/main" xmlns="" val="15727800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Personnalisé 1">
      <a:majorFont>
        <a:latin typeface="Times New Roman"/>
        <a:ea typeface=""/>
        <a:cs typeface="Times New Roman"/>
      </a:majorFont>
      <a:minorFont>
        <a:latin typeface="Times New Roman"/>
        <a:ea typeface=""/>
        <a:cs typeface="Times New Roma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txDef>
      <a:spPr>
        <a:noFill/>
      </a:spPr>
      <a:bodyPr wrap="square" rtlCol="0">
        <a:spAutoFit/>
      </a:bodyPr>
      <a:lstStyle>
        <a:defPPr algn="ctr">
          <a:defRPr sz="3200" b="1" dirty="0" smtClean="0">
            <a:solidFill>
              <a:schemeClr val="accent6">
                <a:lumMod val="50000"/>
              </a:schemeClr>
            </a:solidFill>
            <a:latin typeface="Times" pitchFamily="18"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323</TotalTime>
  <Words>2884</Words>
  <Application>Microsoft Office PowerPoint</Application>
  <PresentationFormat>Affichage à l'écran (4:3)</PresentationFormat>
  <Paragraphs>360</Paragraphs>
  <Slides>34</Slides>
  <Notes>0</Notes>
  <HiddenSlides>0</HiddenSlides>
  <MMClips>0</MMClips>
  <ScaleCrop>false</ScaleCrop>
  <HeadingPairs>
    <vt:vector size="4" baseType="variant">
      <vt:variant>
        <vt:lpstr>Thème</vt:lpstr>
      </vt:variant>
      <vt:variant>
        <vt:i4>1</vt:i4>
      </vt:variant>
      <vt:variant>
        <vt:lpstr>Titres des diapositives</vt:lpstr>
      </vt:variant>
      <vt:variant>
        <vt:i4>34</vt:i4>
      </vt:variant>
    </vt:vector>
  </HeadingPairs>
  <TitlesOfParts>
    <vt:vector size="35" baseType="lpstr">
      <vt:lpstr>Solstice</vt:lpstr>
      <vt:lpstr>Diapositive 1</vt:lpstr>
      <vt:lpstr>Préambule </vt:lpstr>
      <vt:lpstr>Objectifs de l’enseignement :</vt:lpstr>
      <vt:lpstr>CONTENU DU MODULE </vt:lpstr>
      <vt:lpstr>CONTENU DU COURS </vt:lpstr>
      <vt:lpstr>Chapitre 1:    Introduction </vt:lpstr>
      <vt:lpstr>Introduction aux S.E </vt:lpstr>
      <vt:lpstr>Introduction aux S.E </vt:lpstr>
      <vt:lpstr>Introduction aux S.E </vt:lpstr>
      <vt:lpstr>Introduction aux S.E </vt:lpstr>
      <vt:lpstr>Concepts du processus</vt:lpstr>
      <vt:lpstr>Concepts du processus</vt:lpstr>
      <vt:lpstr>Concepts du processus</vt:lpstr>
      <vt:lpstr>Concepts du processus</vt:lpstr>
      <vt:lpstr>Changement de contexte de processus</vt:lpstr>
      <vt:lpstr>La création de processus</vt:lpstr>
      <vt:lpstr>La création de processus</vt:lpstr>
      <vt:lpstr>La création de processus</vt:lpstr>
      <vt:lpstr>La création de processus</vt:lpstr>
      <vt:lpstr>La création de processus</vt:lpstr>
      <vt:lpstr>La création de processus</vt:lpstr>
      <vt:lpstr>La création de processus</vt:lpstr>
      <vt:lpstr>La hiérarchie des processus</vt:lpstr>
      <vt:lpstr>Attente de la fin d'un processus: wait, waitpid</vt:lpstr>
      <vt:lpstr>Activité Parallèle </vt:lpstr>
      <vt:lpstr>Activité Parallèle </vt:lpstr>
      <vt:lpstr>Activité Parallèle </vt:lpstr>
      <vt:lpstr>Concept de threads </vt:lpstr>
      <vt:lpstr>Cas d’utilisation de threads </vt:lpstr>
      <vt:lpstr>Cas d’utilisation de threads </vt:lpstr>
      <vt:lpstr>Création de Threads</vt:lpstr>
      <vt:lpstr>Création de Threads</vt:lpstr>
      <vt:lpstr>Création de Threads</vt:lpstr>
      <vt:lpstr>Attente de la fin d'un processus: wait, waitpid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Akli</cp:lastModifiedBy>
  <cp:revision>25</cp:revision>
  <dcterms:created xsi:type="dcterms:W3CDTF">2017-12-02T18:28:13Z</dcterms:created>
  <dcterms:modified xsi:type="dcterms:W3CDTF">2023-10-02T08:44:35Z</dcterms:modified>
</cp:coreProperties>
</file>