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85" r:id="rId3"/>
    <p:sldId id="260" r:id="rId4"/>
    <p:sldId id="282" r:id="rId5"/>
    <p:sldId id="283" r:id="rId6"/>
    <p:sldId id="284"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62" d="100"/>
          <a:sy n="62" d="100"/>
        </p:scale>
        <p:origin x="-1512"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0568D-D729-459D-BE12-97CE36D721AA}" type="datetimeFigureOut">
              <a:rPr lang="fr-FR" smtClean="0"/>
              <a:pPr/>
              <a:t>26/11/2022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B45CDD-32DD-4C09-9DA3-100B3B99D02A}" type="slidenum">
              <a:rPr lang="fr-FR" smtClean="0"/>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264E9-D822-47CE-B273-350EC72CA08D}" type="datetimeFigureOut">
              <a:rPr lang="fr-FR" smtClean="0"/>
              <a:pPr/>
              <a:t>26/11/2022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0797C1-BECC-4EC0-8709-E9F241578E5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pPr/>
              <a:t>‹N°›</a:t>
            </a:fld>
            <a:endParaRPr lang="fr-FR"/>
          </a:p>
        </p:txBody>
      </p:sp>
      <p:sp>
        <p:nvSpPr>
          <p:cNvPr id="11" name="Espace réservé du pied de page 10"/>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B5AF400C-6223-49D0-96C8-8B4FE6B14B3D}" type="datetime10">
              <a:rPr lang="fr-FR" smtClean="0"/>
              <a:pPr/>
              <a:t>18:06</a:t>
            </a:fld>
            <a:endParaRPr lang="fr-FR" dirty="0"/>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pPr/>
              <a:t>‹N°›</a:t>
            </a:fld>
            <a:endParaRPr lang="fr-FR"/>
          </a:p>
        </p:txBody>
      </p:sp>
      <p:sp>
        <p:nvSpPr>
          <p:cNvPr id="9" name="Espace réservé du pied de page 8"/>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9C6DFCFD-CFA5-47C3-BD31-72C238B2876C}" type="datetime10">
              <a:rPr lang="fr-FR" smtClean="0"/>
              <a:pPr/>
              <a:t>18:06</a:t>
            </a:fld>
            <a:endParaRPr lang="fr-FR" dirty="0"/>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pPr/>
              <a:t>‹N°›</a:t>
            </a:fld>
            <a:endParaRPr lang="fr-FR"/>
          </a:p>
        </p:txBody>
      </p:sp>
      <p:sp>
        <p:nvSpPr>
          <p:cNvPr id="9" name="Espace réservé du pied de page 8"/>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85786" y="131762"/>
            <a:ext cx="7498080" cy="654032"/>
          </a:xfrm>
        </p:spPr>
        <p:txBody>
          <a:bodyPr/>
          <a:lstStyle>
            <a:extLst/>
          </a:lstStyle>
          <a:p>
            <a:r>
              <a:rPr kumimoji="0" lang="fr-FR" dirty="0" smtClean="0"/>
              <a:t>Cliquez pour modifier le style du titre</a:t>
            </a:r>
            <a:endParaRPr kumimoji="0" lang="en-US" dirty="0"/>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pPr/>
              <a:t>‹N°›</a:t>
            </a:fld>
            <a:endParaRPr lang="fr-FR"/>
          </a:p>
        </p:txBody>
      </p:sp>
      <p:sp>
        <p:nvSpPr>
          <p:cNvPr id="9" name="Espace réservé du pied de page 8"/>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B54A6B65-24E3-4636-99E1-63E2492715EC}" type="datetime10">
              <a:rPr lang="fr-FR" smtClean="0"/>
              <a:pPr/>
              <a:t>18:06</a:t>
            </a:fld>
            <a:endParaRPr lang="fr-FR"/>
          </a:p>
        </p:txBody>
      </p:sp>
      <p:sp>
        <p:nvSpPr>
          <p:cNvPr id="5" name="Espace réservé du pied de page 4"/>
          <p:cNvSpPr>
            <a:spLocks noGrp="1"/>
          </p:cNvSpPr>
          <p:nvPr>
            <p:ph type="ftr" sz="quarter" idx="11"/>
          </p:nvPr>
        </p:nvSpPr>
        <p:spPr/>
        <p:txBody>
          <a:bodyPr/>
          <a:lstStyle>
            <a:extLst/>
          </a:lstStyle>
          <a:p>
            <a:r>
              <a:rPr lang="fr-FR" dirty="0" smtClean="0"/>
              <a:t>Systèmes d‘exploitation 2 :Dr. A. ABBAS</a:t>
            </a:r>
            <a:endParaRPr lang="fr-FR" dirty="0"/>
          </a:p>
        </p:txBody>
      </p:sp>
      <p:sp>
        <p:nvSpPr>
          <p:cNvPr id="6" name="Espace réservé du numéro de diapositive 5"/>
          <p:cNvSpPr>
            <a:spLocks noGrp="1"/>
          </p:cNvSpPr>
          <p:nvPr>
            <p:ph type="sldNum" sz="quarter" idx="12"/>
          </p:nvPr>
        </p:nvSpPr>
        <p:spPr/>
        <p:txBody>
          <a:bodyPr/>
          <a:lstStyle>
            <a:extLst/>
          </a:lstStyle>
          <a:p>
            <a:fld id="{E4FE714E-5FBB-44BB-A2BB-5DB56F6D81F3}"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0"/>
          </p:nvPr>
        </p:nvSpPr>
        <p:spPr/>
        <p:txBody>
          <a:bodyPr/>
          <a:lstStyle/>
          <a:p>
            <a:fld id="{887C21D7-CB72-40D7-A89E-6AAD1170593E}" type="datetime10">
              <a:rPr lang="fr-FR" smtClean="0"/>
              <a:pPr/>
              <a:t>18:06</a:t>
            </a:fld>
            <a:endParaRPr lang="fr-FR" dirty="0"/>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pPr/>
              <a:t>‹N°›</a:t>
            </a:fld>
            <a:endParaRPr lang="fr-FR"/>
          </a:p>
        </p:txBody>
      </p:sp>
      <p:sp>
        <p:nvSpPr>
          <p:cNvPr id="10" name="Espace réservé du pied de page 9"/>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951273C7-4698-4235-ADB5-56B28C332950}" type="datetime10">
              <a:rPr lang="fr-FR" smtClean="0"/>
              <a:pPr/>
              <a:t>18:06</a:t>
            </a:fld>
            <a:endParaRPr lang="fr-FR" dirty="0"/>
          </a:p>
        </p:txBody>
      </p:sp>
      <p:sp>
        <p:nvSpPr>
          <p:cNvPr id="11" name="Espace réservé du numéro de diapositive 10"/>
          <p:cNvSpPr>
            <a:spLocks noGrp="1"/>
          </p:cNvSpPr>
          <p:nvPr>
            <p:ph type="sldNum" sz="quarter" idx="11"/>
          </p:nvPr>
        </p:nvSpPr>
        <p:spPr/>
        <p:txBody>
          <a:bodyPr/>
          <a:lstStyle/>
          <a:p>
            <a:fld id="{E4FE714E-5FBB-44BB-A2BB-5DB56F6D81F3}" type="slidenum">
              <a:rPr lang="fr-FR" smtClean="0"/>
              <a:pPr/>
              <a:t>‹N°›</a:t>
            </a:fld>
            <a:endParaRPr lang="fr-FR"/>
          </a:p>
        </p:txBody>
      </p:sp>
      <p:sp>
        <p:nvSpPr>
          <p:cNvPr id="12" name="Espace réservé du pied de page 11"/>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a:lstStyle/>
          <a:p>
            <a:fld id="{5DD44108-07EA-4959-8C6B-1D4148FAF889}" type="datetime10">
              <a:rPr lang="fr-FR" smtClean="0"/>
              <a:pPr/>
              <a:t>18:06</a:t>
            </a:fld>
            <a:endParaRPr lang="fr-FR" dirty="0"/>
          </a:p>
        </p:txBody>
      </p:sp>
      <p:sp>
        <p:nvSpPr>
          <p:cNvPr id="7" name="Espace réservé du numéro de diapositive 6"/>
          <p:cNvSpPr>
            <a:spLocks noGrp="1"/>
          </p:cNvSpPr>
          <p:nvPr>
            <p:ph type="sldNum" sz="quarter" idx="11"/>
          </p:nvPr>
        </p:nvSpPr>
        <p:spPr/>
        <p:txBody>
          <a:bodyPr/>
          <a:lstStyle/>
          <a:p>
            <a:fld id="{E4FE714E-5FBB-44BB-A2BB-5DB56F6D81F3}" type="slidenum">
              <a:rPr lang="fr-FR" smtClean="0"/>
              <a:pPr/>
              <a:t>‹N°›</a:t>
            </a:fld>
            <a:endParaRPr lang="fr-FR"/>
          </a:p>
        </p:txBody>
      </p:sp>
      <p:sp>
        <p:nvSpPr>
          <p:cNvPr id="8" name="Espace réservé du pied de page 7"/>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7" name="Espace réservé de la date 6"/>
          <p:cNvSpPr>
            <a:spLocks noGrp="1"/>
          </p:cNvSpPr>
          <p:nvPr>
            <p:ph type="dt" sz="half" idx="10"/>
          </p:nvPr>
        </p:nvSpPr>
        <p:spPr/>
        <p:txBody>
          <a:bodyPr/>
          <a:lstStyle/>
          <a:p>
            <a:fld id="{7AC6BD4B-236E-440A-8275-237F2C9ED697}" type="datetime10">
              <a:rPr lang="fr-FR" smtClean="0"/>
              <a:pPr/>
              <a:t>18:06</a:t>
            </a:fld>
            <a:endParaRPr lang="fr-FR" dirty="0"/>
          </a:p>
        </p:txBody>
      </p:sp>
      <p:sp>
        <p:nvSpPr>
          <p:cNvPr id="8" name="Espace réservé du numéro de diapositive 7"/>
          <p:cNvSpPr>
            <a:spLocks noGrp="1"/>
          </p:cNvSpPr>
          <p:nvPr>
            <p:ph type="sldNum" sz="quarter" idx="11"/>
          </p:nvPr>
        </p:nvSpPr>
        <p:spPr/>
        <p:txBody>
          <a:bodyPr/>
          <a:lstStyle/>
          <a:p>
            <a:fld id="{E4FE714E-5FBB-44BB-A2BB-5DB56F6D81F3}" type="slidenum">
              <a:rPr lang="fr-FR" smtClean="0"/>
              <a:pPr/>
              <a:t>‹N°›</a:t>
            </a:fld>
            <a:endParaRPr lang="fr-FR"/>
          </a:p>
        </p:txBody>
      </p:sp>
      <p:sp>
        <p:nvSpPr>
          <p:cNvPr id="9" name="Espace réservé du pied de page 8"/>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0"/>
          </p:nvPr>
        </p:nvSpPr>
        <p:spPr/>
        <p:txBody>
          <a:bodyPr/>
          <a:lstStyle/>
          <a:p>
            <a:fld id="{8FF6988D-F36C-4EC1-9C3F-56F7F88D2DCE}" type="datetime10">
              <a:rPr lang="fr-FR" smtClean="0"/>
              <a:pPr/>
              <a:t>18:06</a:t>
            </a:fld>
            <a:endParaRPr lang="fr-FR" dirty="0"/>
          </a:p>
        </p:txBody>
      </p:sp>
      <p:sp>
        <p:nvSpPr>
          <p:cNvPr id="9" name="Espace réservé du numéro de diapositive 8"/>
          <p:cNvSpPr>
            <a:spLocks noGrp="1"/>
          </p:cNvSpPr>
          <p:nvPr>
            <p:ph type="sldNum" sz="quarter" idx="11"/>
          </p:nvPr>
        </p:nvSpPr>
        <p:spPr/>
        <p:txBody>
          <a:bodyPr/>
          <a:lstStyle/>
          <a:p>
            <a:fld id="{E4FE714E-5FBB-44BB-A2BB-5DB56F6D81F3}" type="slidenum">
              <a:rPr lang="fr-FR" smtClean="0"/>
              <a:pPr/>
              <a:t>‹N°›</a:t>
            </a:fld>
            <a:endParaRPr lang="fr-FR"/>
          </a:p>
        </p:txBody>
      </p:sp>
      <p:sp>
        <p:nvSpPr>
          <p:cNvPr id="10" name="Espace réservé du pied de page 9"/>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11" name="Espace réservé de la date 10"/>
          <p:cNvSpPr>
            <a:spLocks noGrp="1"/>
          </p:cNvSpPr>
          <p:nvPr>
            <p:ph type="dt" sz="half" idx="10"/>
          </p:nvPr>
        </p:nvSpPr>
        <p:spPr/>
        <p:txBody>
          <a:bodyPr/>
          <a:lstStyle/>
          <a:p>
            <a:fld id="{BB705B91-4476-4367-8503-E5D8862EB97A}" type="datetime10">
              <a:rPr lang="fr-FR" smtClean="0"/>
              <a:pPr/>
              <a:t>18:06</a:t>
            </a:fld>
            <a:endParaRPr lang="fr-FR" dirty="0"/>
          </a:p>
        </p:txBody>
      </p:sp>
      <p:sp>
        <p:nvSpPr>
          <p:cNvPr id="12" name="Espace réservé du numéro de diapositive 11"/>
          <p:cNvSpPr>
            <a:spLocks noGrp="1"/>
          </p:cNvSpPr>
          <p:nvPr>
            <p:ph type="sldNum" sz="quarter" idx="11"/>
          </p:nvPr>
        </p:nvSpPr>
        <p:spPr/>
        <p:txBody>
          <a:bodyPr/>
          <a:lstStyle/>
          <a:p>
            <a:fld id="{E4FE714E-5FBB-44BB-A2BB-5DB56F6D81F3}" type="slidenum">
              <a:rPr lang="fr-FR" smtClean="0"/>
              <a:pPr/>
              <a:t>‹N°›</a:t>
            </a:fld>
            <a:endParaRPr lang="fr-FR"/>
          </a:p>
        </p:txBody>
      </p:sp>
      <p:sp>
        <p:nvSpPr>
          <p:cNvPr id="13" name="Espace réservé du pied de page 12"/>
          <p:cNvSpPr>
            <a:spLocks noGrp="1"/>
          </p:cNvSpPr>
          <p:nvPr>
            <p:ph type="ftr" sz="quarter" idx="12"/>
          </p:nvPr>
        </p:nvSpPr>
        <p:spPr/>
        <p:txBody>
          <a:bodyPr/>
          <a:lstStyle/>
          <a:p>
            <a:r>
              <a:rPr lang="fr-FR" dirty="0" smtClean="0"/>
              <a:t>Systèmes d‘exploitation 2 :Dr. A. ABBAS</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Bouée 10"/>
          <p:cNvSpPr/>
          <p:nvPr/>
        </p:nvSpPr>
        <p:spPr>
          <a:xfrm rot="2315675">
            <a:off x="108507" y="8987"/>
            <a:ext cx="1125717" cy="1102624"/>
          </a:xfrm>
          <a:prstGeom prst="donut">
            <a:avLst>
              <a:gd name="adj" fmla="val 9158"/>
            </a:avLst>
          </a:prstGeom>
          <a:ln/>
        </p:spPr>
        <p:style>
          <a:lnRef idx="0">
            <a:schemeClr val="accent1"/>
          </a:lnRef>
          <a:fillRef idx="3">
            <a:schemeClr val="accent1"/>
          </a:fillRef>
          <a:effectRef idx="3">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0" y="0"/>
            <a:ext cx="857223" cy="1071546"/>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285720" y="-30"/>
            <a:ext cx="878687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r>
              <a:rPr kumimoji="0" lang="en-US" dirty="0" smtClean="0"/>
              <a:t>²</a:t>
            </a:r>
            <a:endParaRPr kumimoji="0" lang="en-US" dirty="0"/>
          </a:p>
        </p:txBody>
      </p:sp>
      <p:sp>
        <p:nvSpPr>
          <p:cNvPr id="5" name="Espace réservé du titre 4"/>
          <p:cNvSpPr>
            <a:spLocks noGrp="1"/>
          </p:cNvSpPr>
          <p:nvPr>
            <p:ph type="title"/>
          </p:nvPr>
        </p:nvSpPr>
        <p:spPr>
          <a:xfrm>
            <a:off x="1435608" y="-71462"/>
            <a:ext cx="7498080" cy="654032"/>
          </a:xfrm>
          <a:prstGeom prst="rect">
            <a:avLst/>
          </a:prstGeom>
        </p:spPr>
        <p:txBody>
          <a:bodyPr anchor="ctr">
            <a:noAutofit/>
          </a:bodyPr>
          <a:lstStyle>
            <a:extLst/>
          </a:lstStyle>
          <a:p>
            <a:r>
              <a:rPr kumimoji="0" lang="fr-FR" dirty="0" smtClean="0"/>
              <a:t>Cliquez pour modifier le style du titre</a:t>
            </a:r>
            <a:endParaRPr kumimoji="0" lang="en-US" dirty="0"/>
          </a:p>
        </p:txBody>
      </p:sp>
      <p:sp>
        <p:nvSpPr>
          <p:cNvPr id="9" name="Espace réservé du texte 8"/>
          <p:cNvSpPr>
            <a:spLocks noGrp="1"/>
          </p:cNvSpPr>
          <p:nvPr>
            <p:ph type="body" idx="1"/>
          </p:nvPr>
        </p:nvSpPr>
        <p:spPr>
          <a:xfrm>
            <a:off x="1435608" y="785794"/>
            <a:ext cx="7498080" cy="5248292"/>
          </a:xfrm>
          <a:prstGeom prst="rect">
            <a:avLst/>
          </a:prstGeom>
        </p:spPr>
        <p:txBody>
          <a:bodyPr>
            <a:normAutofit/>
          </a:bodyPr>
          <a:lstStyle>
            <a:extLst/>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24" name="Espace réservé de la date 23"/>
          <p:cNvSpPr>
            <a:spLocks noGrp="1"/>
          </p:cNvSpPr>
          <p:nvPr>
            <p:ph type="dt" sz="half" idx="2"/>
          </p:nvPr>
        </p:nvSpPr>
        <p:spPr>
          <a:xfrm>
            <a:off x="285720" y="6381750"/>
            <a:ext cx="2133600" cy="476250"/>
          </a:xfrm>
          <a:prstGeom prst="rect">
            <a:avLst/>
          </a:prstGeom>
        </p:spPr>
        <p:txBody>
          <a:bodyPr anchor="b"/>
          <a:lstStyle>
            <a:lvl1pPr algn="r" eaLnBrk="1" latinLnBrk="0" hangingPunct="1">
              <a:defRPr kumimoji="0" sz="1200">
                <a:solidFill>
                  <a:schemeClr val="tx1"/>
                </a:solidFill>
              </a:defRPr>
            </a:lvl1pPr>
            <a:extLst/>
          </a:lstStyle>
          <a:p>
            <a:fld id="{A6F771CF-BDDE-4600-B4BE-3B5A1D541FFE}" type="datetime10">
              <a:rPr lang="fr-FR" smtClean="0"/>
              <a:pPr/>
              <a:t>18:06</a:t>
            </a:fld>
            <a:endParaRPr lang="fr-FR" dirty="0"/>
          </a:p>
        </p:txBody>
      </p:sp>
      <p:sp>
        <p:nvSpPr>
          <p:cNvPr id="10" name="Espace réservé du pied de page 9"/>
          <p:cNvSpPr>
            <a:spLocks noGrp="1"/>
          </p:cNvSpPr>
          <p:nvPr>
            <p:ph type="ftr" sz="quarter" idx="3"/>
          </p:nvPr>
        </p:nvSpPr>
        <p:spPr>
          <a:xfrm>
            <a:off x="3500430" y="6500834"/>
            <a:ext cx="2895600" cy="357166"/>
          </a:xfrm>
          <a:prstGeom prst="rect">
            <a:avLst/>
          </a:prstGeom>
        </p:spPr>
        <p:txBody>
          <a:bodyPr anchor="b"/>
          <a:lstStyle>
            <a:lvl1pPr eaLnBrk="1" latinLnBrk="0" hangingPunct="1">
              <a:defRPr kumimoji="0" sz="1200">
                <a:solidFill>
                  <a:schemeClr val="tx1"/>
                </a:solidFill>
                <a:effectLst/>
              </a:defRPr>
            </a:lvl1pPr>
            <a:extLst/>
          </a:lstStyle>
          <a:p>
            <a:r>
              <a:rPr lang="fr-FR" dirty="0" smtClean="0"/>
              <a:t>Systèmes d‘exploitation 2 :Dr. A. ABBAS</a:t>
            </a:r>
            <a:endParaRPr lang="fr-FR" dirty="0"/>
          </a:p>
        </p:txBody>
      </p:sp>
      <p:sp>
        <p:nvSpPr>
          <p:cNvPr id="22" name="Espace réservé du numéro de diapositive 21"/>
          <p:cNvSpPr>
            <a:spLocks noGrp="1"/>
          </p:cNvSpPr>
          <p:nvPr>
            <p:ph type="sldNum" sz="quarter" idx="4"/>
          </p:nvPr>
        </p:nvSpPr>
        <p:spPr>
          <a:xfrm>
            <a:off x="8501090" y="6305550"/>
            <a:ext cx="569758" cy="476250"/>
          </a:xfrm>
          <a:prstGeom prst="rect">
            <a:avLst/>
          </a:prstGeom>
        </p:spPr>
        <p:txBody>
          <a:bodyPr anchor="b"/>
          <a:lstStyle>
            <a:lvl1pPr algn="ctr" eaLnBrk="1" latinLnBrk="0" hangingPunct="1">
              <a:defRPr kumimoji="0" sz="1200">
                <a:solidFill>
                  <a:schemeClr val="tx1"/>
                </a:solidFill>
                <a:effectLst/>
              </a:defRPr>
            </a:lvl1pPr>
            <a:extLst/>
          </a:lstStyle>
          <a:p>
            <a:fld id="{E4FE714E-5FBB-44BB-A2BB-5DB56F6D81F3}" type="slidenum">
              <a:rPr lang="fr-FR" smtClean="0"/>
              <a:pPr/>
              <a:t>‹N°›</a:t>
            </a:fld>
            <a:endParaRPr lang="fr-FR"/>
          </a:p>
        </p:txBody>
      </p:sp>
      <p:cxnSp>
        <p:nvCxnSpPr>
          <p:cNvPr id="13" name="Connecteur droit 12"/>
          <p:cNvCxnSpPr/>
          <p:nvPr userDrawn="1"/>
        </p:nvCxnSpPr>
        <p:spPr>
          <a:xfrm>
            <a:off x="285720" y="785794"/>
            <a:ext cx="885828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28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acm.org/classics/feb96/"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3573016"/>
            <a:ext cx="9144000" cy="584775"/>
          </a:xfrm>
          <a:prstGeom prst="rect">
            <a:avLst/>
          </a:prstGeom>
          <a:noFill/>
        </p:spPr>
        <p:txBody>
          <a:bodyPr wrap="square" rtlCol="0">
            <a:spAutoFit/>
          </a:bodyPr>
          <a:lstStyle/>
          <a:p>
            <a:pPr algn="ctr"/>
            <a:r>
              <a:rPr lang="fr-FR" sz="3200" b="1" dirty="0" smtClean="0">
                <a:solidFill>
                  <a:schemeClr val="accent5">
                    <a:lumMod val="60000"/>
                    <a:lumOff val="40000"/>
                  </a:schemeClr>
                </a:solidFill>
              </a:rPr>
              <a:t>Systèmes d’exploitation 2 </a:t>
            </a:r>
            <a:endParaRPr lang="fr-FR" sz="3200" b="1" dirty="0" smtClean="0">
              <a:solidFill>
                <a:schemeClr val="accent5">
                  <a:lumMod val="60000"/>
                  <a:lumOff val="40000"/>
                </a:schemeClr>
              </a:solidFill>
              <a:latin typeface="Garamond" pitchFamily="18" charset="0"/>
            </a:endParaRPr>
          </a:p>
        </p:txBody>
      </p:sp>
      <p:sp>
        <p:nvSpPr>
          <p:cNvPr id="5" name="Titre 1"/>
          <p:cNvSpPr txBox="1">
            <a:spLocks/>
          </p:cNvSpPr>
          <p:nvPr/>
        </p:nvSpPr>
        <p:spPr>
          <a:xfrm>
            <a:off x="827584" y="4653136"/>
            <a:ext cx="7772400" cy="1643074"/>
          </a:xfrm>
          <a:prstGeom prst="rect">
            <a:avLst/>
          </a:prstGeom>
        </p:spPr>
        <p:txBody>
          <a:bodyPr vert="horz" lIns="91440" tIns="45720" rIns="91440" bIns="45720" rtlCol="0" anchor="ctr">
            <a:noAutofit/>
          </a:bodyPr>
          <a:lstStyle/>
          <a:p>
            <a:pPr marL="514350" marR="0" lvl="0" indent="-514350" algn="ctr" defTabSz="914400" rtl="0" eaLnBrk="1" fontAlgn="auto" latinLnBrk="0" hangingPunct="1">
              <a:spcBef>
                <a:spcPct val="0"/>
              </a:spcBef>
              <a:spcAft>
                <a:spcPts val="0"/>
              </a:spcAft>
              <a:buClrTx/>
              <a:buSzTx/>
              <a:tabLst/>
              <a:defRPr/>
            </a:pPr>
            <a:r>
              <a:rPr kumimoji="0" lang="fr-FR" sz="2400" b="1" i="0" u="none" strike="noStrike" kern="1200" cap="none" spc="0" normalizeH="0" baseline="0" noProof="0" dirty="0" smtClean="0">
                <a:ln>
                  <a:noFill/>
                </a:ln>
                <a:effectLst/>
                <a:uLnTx/>
                <a:uFillTx/>
                <a:latin typeface="Times New Roman" pitchFamily="18" charset="0"/>
                <a:ea typeface="+mj-ea"/>
                <a:cs typeface="Times New Roman" pitchFamily="18" charset="0"/>
              </a:rPr>
              <a:t>A. ABBAS</a:t>
            </a:r>
          </a:p>
          <a:p>
            <a:pPr marL="514350" marR="0" lvl="0" indent="-514350" algn="ctr" defTabSz="914400" rtl="0" eaLnBrk="1" fontAlgn="auto" latinLnBrk="0" hangingPunct="1">
              <a:spcBef>
                <a:spcPct val="0"/>
              </a:spcBef>
              <a:spcAft>
                <a:spcPts val="0"/>
              </a:spcAft>
              <a:buClrTx/>
              <a:buSzTx/>
              <a:tabLst/>
              <a:defRPr/>
            </a:pPr>
            <a:r>
              <a:rPr lang="fr-FR" sz="2400" b="1" dirty="0" smtClean="0">
                <a:latin typeface="Times New Roman" pitchFamily="18" charset="0"/>
                <a:ea typeface="+mj-ea"/>
                <a:cs typeface="Times New Roman" pitchFamily="18" charset="0"/>
              </a:rPr>
              <a:t>abbasakli@gmail.com</a:t>
            </a:r>
          </a:p>
        </p:txBody>
      </p:sp>
      <p:sp>
        <p:nvSpPr>
          <p:cNvPr id="7" name="Espace réservé du numéro de diapositive 6"/>
          <p:cNvSpPr>
            <a:spLocks noGrp="1"/>
          </p:cNvSpPr>
          <p:nvPr>
            <p:ph type="sldNum" sz="quarter" idx="11"/>
          </p:nvPr>
        </p:nvSpPr>
        <p:spPr>
          <a:xfrm>
            <a:off x="8501090" y="6305550"/>
            <a:ext cx="569758" cy="476250"/>
          </a:xfrm>
        </p:spPr>
        <p:txBody>
          <a:bodyPr/>
          <a:lstStyle/>
          <a:p>
            <a:fld id="{E4FE714E-5FBB-44BB-A2BB-5DB56F6D81F3}" type="slidenum">
              <a:rPr lang="fr-FR" smtClean="0"/>
              <a:pPr/>
              <a:t>1</a:t>
            </a:fld>
            <a:endParaRPr lang="fr-FR"/>
          </a:p>
        </p:txBody>
      </p:sp>
      <p:sp>
        <p:nvSpPr>
          <p:cNvPr id="8" name="Espace réservé du pied de page 7"/>
          <p:cNvSpPr>
            <a:spLocks noGrp="1"/>
          </p:cNvSpPr>
          <p:nvPr>
            <p:ph type="ftr" sz="quarter" idx="12"/>
          </p:nvPr>
        </p:nvSpPr>
        <p:spPr>
          <a:xfrm>
            <a:off x="3500430" y="6500834"/>
            <a:ext cx="4643470" cy="357166"/>
          </a:xfrm>
        </p:spPr>
        <p:txBody>
          <a:bodyPr/>
          <a:lstStyle/>
          <a:p>
            <a:r>
              <a:rPr lang="fr-FR" dirty="0" smtClean="0"/>
              <a:t>Systèmes d‘exploitation 2 :Dr. A. ABBAS</a:t>
            </a:r>
            <a:endParaRPr lang="fr-FR" dirty="0"/>
          </a:p>
        </p:txBody>
      </p:sp>
      <p:sp>
        <p:nvSpPr>
          <p:cNvPr id="9" name="Rectangle 8"/>
          <p:cNvSpPr/>
          <p:nvPr/>
        </p:nvSpPr>
        <p:spPr>
          <a:xfrm>
            <a:off x="1571604" y="1071546"/>
            <a:ext cx="6000792" cy="1477328"/>
          </a:xfrm>
          <a:prstGeom prst="rect">
            <a:avLst/>
          </a:prstGeom>
        </p:spPr>
        <p:txBody>
          <a:bodyPr wrap="square">
            <a:spAutoFit/>
          </a:bodyPr>
          <a:lstStyle/>
          <a:p>
            <a:pPr algn="ctr"/>
            <a:r>
              <a:rPr lang="fr-FR" b="1" dirty="0" smtClean="0"/>
              <a:t>Université de Bouira </a:t>
            </a:r>
          </a:p>
          <a:p>
            <a:pPr algn="ctr"/>
            <a:r>
              <a:rPr lang="fr-FR" b="1" dirty="0" smtClean="0"/>
              <a:t>Faculté des Sciences et des Sciences appliquées</a:t>
            </a:r>
          </a:p>
          <a:p>
            <a:pPr algn="ctr"/>
            <a:r>
              <a:rPr lang="fr-FR" b="1" dirty="0" smtClean="0"/>
              <a:t>Département d’Informatique </a:t>
            </a:r>
          </a:p>
          <a:p>
            <a:pPr algn="ctr"/>
            <a:r>
              <a:rPr lang="fr-FR" b="1" dirty="0" smtClean="0"/>
              <a:t>Licence SI (Systèmes Informatiques) </a:t>
            </a:r>
          </a:p>
          <a:p>
            <a:pPr algn="ctr"/>
            <a:r>
              <a:rPr lang="fr-FR" b="1" dirty="0" smtClean="0"/>
              <a:t>Semestre 5</a:t>
            </a:r>
            <a:endParaRPr lang="fr-F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7BD83542-5D61-4A1B-A326-7810DA70E620}" type="slidenum">
              <a:rPr lang="fr-FR" sz="1200" b="0" strike="noStrike" spc="-1">
                <a:solidFill>
                  <a:srgbClr val="000000"/>
                </a:solidFill>
                <a:uFill>
                  <a:solidFill>
                    <a:srgbClr val="FFFFFF"/>
                  </a:solidFill>
                </a:uFill>
                <a:latin typeface="Times New Roman"/>
              </a:rPr>
              <a:pPr algn="ctr">
                <a:lnSpc>
                  <a:spcPct val="100000"/>
                </a:lnSpc>
              </a:pPr>
              <a:t>10</a:t>
            </a:fld>
            <a:endParaRPr lang="fr-FR" sz="1400" b="0" strike="noStrike" spc="-1">
              <a:solidFill>
                <a:srgbClr val="000000"/>
              </a:solidFill>
              <a:uFill>
                <a:solidFill>
                  <a:srgbClr val="FFFFFF"/>
                </a:solidFill>
              </a:uFill>
              <a:latin typeface="Times New Roman"/>
            </a:endParaRPr>
          </a:p>
        </p:txBody>
      </p:sp>
      <p:sp>
        <p:nvSpPr>
          <p:cNvPr id="11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1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15" name="CustomShape 4"/>
          <p:cNvSpPr/>
          <p:nvPr/>
        </p:nvSpPr>
        <p:spPr>
          <a:xfrm>
            <a:off x="285840" y="928800"/>
            <a:ext cx="68576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2- Définitions</a:t>
            </a:r>
            <a:endParaRPr lang="fr-FR" sz="1800" b="0" strike="noStrike" spc="-1">
              <a:solidFill>
                <a:srgbClr val="000000"/>
              </a:solidFill>
              <a:uFill>
                <a:solidFill>
                  <a:srgbClr val="FFFFFF"/>
                </a:solidFill>
              </a:uFill>
              <a:latin typeface="Arial"/>
            </a:endParaRPr>
          </a:p>
        </p:txBody>
      </p:sp>
      <p:sp>
        <p:nvSpPr>
          <p:cNvPr id="116" name="CustomShape 5"/>
          <p:cNvSpPr/>
          <p:nvPr/>
        </p:nvSpPr>
        <p:spPr>
          <a:xfrm>
            <a:off x="642960" y="1785960"/>
            <a:ext cx="8143560" cy="15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Par exemple, avant d'entrer en SC, le processus doit exécuter un protocole d'entrée. Le but de ce protocole est de vérifier si la SC n'est occupée par aucun autre processus. A la sortie de la SC, le processus doit exécuter un protocole de sortie de la SC. Le but de ce protocole est d'avertir les autres processus en attente que la SC est devenue libre.</a:t>
            </a:r>
            <a:endParaRPr lang="fr-FR" sz="1800" b="0" strike="noStrike" spc="-1">
              <a:solidFill>
                <a:srgbClr val="000000"/>
              </a:solidFill>
              <a:uFill>
                <a:solidFill>
                  <a:srgbClr val="FFFFFF"/>
                </a:solidFill>
              </a:uFill>
              <a:latin typeface="Arial"/>
            </a:endParaRPr>
          </a:p>
        </p:txBody>
      </p:sp>
      <p:sp>
        <p:nvSpPr>
          <p:cNvPr id="117" name="CustomShape 6"/>
          <p:cNvSpPr/>
          <p:nvPr/>
        </p:nvSpPr>
        <p:spPr>
          <a:xfrm>
            <a:off x="642960" y="3643200"/>
            <a:ext cx="64288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Le pseudo-code suivante résume ce fonctionnement :</a:t>
            </a:r>
            <a:endParaRPr lang="fr-FR" sz="1800" b="0" strike="noStrike" spc="-1">
              <a:solidFill>
                <a:srgbClr val="000000"/>
              </a:solidFill>
              <a:uFill>
                <a:solidFill>
                  <a:srgbClr val="FFFFFF"/>
                </a:solidFill>
              </a:uFill>
              <a:latin typeface="Arial"/>
            </a:endParaRPr>
          </a:p>
        </p:txBody>
      </p:sp>
      <p:pic>
        <p:nvPicPr>
          <p:cNvPr id="118" name="Picture 2"/>
          <p:cNvPicPr/>
          <p:nvPr/>
        </p:nvPicPr>
        <p:blipFill>
          <a:blip r:embed="rId2" cstate="print"/>
          <a:stretch/>
        </p:blipFill>
        <p:spPr>
          <a:xfrm>
            <a:off x="1357200" y="4000680"/>
            <a:ext cx="6457680" cy="2595240"/>
          </a:xfrm>
          <a:prstGeom prst="rect">
            <a:avLst/>
          </a:prstGeom>
          <a:ln w="9360">
            <a:noFill/>
          </a:ln>
        </p:spPr>
      </p:pic>
      <p:sp>
        <p:nvSpPr>
          <p:cNvPr id="119" name="CustomShape 7"/>
          <p:cNvSpPr/>
          <p:nvPr/>
        </p:nvSpPr>
        <p:spPr>
          <a:xfrm>
            <a:off x="582480" y="1428840"/>
            <a:ext cx="2386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indent="-342720">
              <a:lnSpc>
                <a:spcPct val="100000"/>
              </a:lnSpc>
              <a:buClr>
                <a:srgbClr val="000000"/>
              </a:buClr>
              <a:buFont typeface="Times New Roman"/>
              <a:buAutoNum type="arabicPeriod" startAt="3"/>
            </a:pPr>
            <a:r>
              <a:rPr lang="fr-FR" sz="1800" b="1" strike="noStrike" spc="-1">
                <a:solidFill>
                  <a:srgbClr val="000000"/>
                </a:solidFill>
                <a:uFill>
                  <a:solidFill>
                    <a:srgbClr val="FFFFFF"/>
                  </a:solidFill>
                </a:uFill>
                <a:latin typeface="Times New Roman"/>
              </a:rPr>
              <a:t>Exclusion mutuelle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73450DB4-F653-4CEE-A6B0-60F5038BA533}" type="slidenum">
              <a:rPr lang="fr-FR" sz="1200" b="0" strike="noStrike" spc="-1">
                <a:solidFill>
                  <a:srgbClr val="000000"/>
                </a:solidFill>
                <a:uFill>
                  <a:solidFill>
                    <a:srgbClr val="FFFFFF"/>
                  </a:solidFill>
                </a:uFill>
                <a:latin typeface="Times New Roman"/>
              </a:rPr>
              <a:pPr algn="ctr">
                <a:lnSpc>
                  <a:spcPct val="100000"/>
                </a:lnSpc>
              </a:pPr>
              <a:t>11</a:t>
            </a:fld>
            <a:endParaRPr lang="fr-FR" sz="1400" b="0" strike="noStrike" spc="-1">
              <a:solidFill>
                <a:srgbClr val="000000"/>
              </a:solidFill>
              <a:uFill>
                <a:solidFill>
                  <a:srgbClr val="FFFFFF"/>
                </a:solidFill>
              </a:uFill>
              <a:latin typeface="Times New Roman"/>
            </a:endParaRPr>
          </a:p>
        </p:txBody>
      </p:sp>
      <p:sp>
        <p:nvSpPr>
          <p:cNvPr id="121"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22"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23"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2- Conditions nécessaires pour réaliser une exclusion mutuelle</a:t>
            </a:r>
            <a:endParaRPr lang="fr-FR" sz="1800" b="0" strike="noStrike" spc="-1">
              <a:solidFill>
                <a:srgbClr val="000000"/>
              </a:solidFill>
              <a:uFill>
                <a:solidFill>
                  <a:srgbClr val="FFFFFF"/>
                </a:solidFill>
              </a:uFill>
              <a:latin typeface="Arial"/>
            </a:endParaRPr>
          </a:p>
        </p:txBody>
      </p:sp>
      <p:sp>
        <p:nvSpPr>
          <p:cNvPr id="124" name="CustomShape 5"/>
          <p:cNvSpPr/>
          <p:nvPr/>
        </p:nvSpPr>
        <p:spPr>
          <a:xfrm>
            <a:off x="571320" y="1357200"/>
            <a:ext cx="800064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Pour réaliser une exclusion mutuelle utile on admet que certaines conditions doivent être respectées : </a:t>
            </a:r>
            <a:endParaRPr lang="fr-FR" sz="1800" b="0" strike="noStrike" spc="-1">
              <a:solidFill>
                <a:srgbClr val="000000"/>
              </a:solidFill>
              <a:uFill>
                <a:solidFill>
                  <a:srgbClr val="FFFFFF"/>
                </a:solidFill>
              </a:uFill>
              <a:latin typeface="Arial"/>
            </a:endParaRPr>
          </a:p>
        </p:txBody>
      </p:sp>
      <p:sp>
        <p:nvSpPr>
          <p:cNvPr id="125" name="CustomShape 6"/>
          <p:cNvSpPr/>
          <p:nvPr/>
        </p:nvSpPr>
        <p:spPr>
          <a:xfrm>
            <a:off x="571320" y="2219760"/>
            <a:ext cx="8357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lnSpc>
                <a:spcPct val="150000"/>
              </a:lnSpc>
              <a:buClr>
                <a:srgbClr val="000000"/>
              </a:buClr>
              <a:buFont typeface="Times New Roman"/>
              <a:buAutoNum type="arabicPeriod"/>
            </a:pPr>
            <a:r>
              <a:rPr lang="fr-FR" sz="1800" b="1" strike="noStrike" spc="-1">
                <a:solidFill>
                  <a:srgbClr val="000000"/>
                </a:solidFill>
                <a:uFill>
                  <a:solidFill>
                    <a:srgbClr val="FFFFFF"/>
                  </a:solidFill>
                </a:uFill>
                <a:latin typeface="Times New Roman"/>
              </a:rPr>
              <a:t>Le déroulement : </a:t>
            </a:r>
            <a:r>
              <a:rPr lang="fr-FR" sz="1800" b="0" strike="noStrike" spc="-1">
                <a:solidFill>
                  <a:srgbClr val="000000"/>
                </a:solidFill>
                <a:uFill>
                  <a:solidFill>
                    <a:srgbClr val="FFFFFF"/>
                  </a:solidFill>
                </a:uFill>
                <a:latin typeface="Times New Roman"/>
              </a:rPr>
              <a:t>Le fait qu'un processus qui ne demande pas à entrer en section critique ne doit pas empêcher un autre processus d'y entrer. En plus, aucun processus suspendu en dehors de sa section critique ne doit bloquer les autres processus.</a:t>
            </a:r>
            <a:endParaRPr lang="fr-FR" sz="1800" b="0" strike="noStrike" spc="-1">
              <a:solidFill>
                <a:srgbClr val="000000"/>
              </a:solidFill>
              <a:uFill>
                <a:solidFill>
                  <a:srgbClr val="FFFFFF"/>
                </a:solidFill>
              </a:uFill>
              <a:latin typeface="Arial"/>
            </a:endParaRPr>
          </a:p>
        </p:txBody>
      </p:sp>
      <p:sp>
        <p:nvSpPr>
          <p:cNvPr id="126" name="CustomShape 7"/>
          <p:cNvSpPr/>
          <p:nvPr/>
        </p:nvSpPr>
        <p:spPr>
          <a:xfrm>
            <a:off x="500040" y="3720240"/>
            <a:ext cx="84294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lnSpc>
                <a:spcPct val="150000"/>
              </a:lnSpc>
              <a:buClr>
                <a:srgbClr val="000000"/>
              </a:buClr>
              <a:buFont typeface="Times New Roman"/>
              <a:buAutoNum type="arabicPeriod" startAt="2"/>
            </a:pPr>
            <a:r>
              <a:rPr lang="fr-FR" sz="1800" b="1" strike="noStrike" spc="-1">
                <a:solidFill>
                  <a:srgbClr val="000000"/>
                </a:solidFill>
                <a:uFill>
                  <a:solidFill>
                    <a:srgbClr val="FFFFFF"/>
                  </a:solidFill>
                </a:uFill>
                <a:latin typeface="Times New Roman"/>
              </a:rPr>
              <a:t>L'attente infinie : </a:t>
            </a:r>
            <a:r>
              <a:rPr lang="fr-FR" sz="1800" b="0" strike="noStrike" spc="-1">
                <a:solidFill>
                  <a:srgbClr val="000000"/>
                </a:solidFill>
                <a:uFill>
                  <a:solidFill>
                    <a:srgbClr val="FFFFFF"/>
                  </a:solidFill>
                </a:uFill>
                <a:latin typeface="Times New Roman"/>
              </a:rPr>
              <a:t>Si plusieurs processus sont en compétition pour entrer en SC, le choix de l'un d'eux ne doit pas être repoussé indéfiniment. Autrement dit, la solution proposée doit garantir que tout processus n'attend pas indéfiniment.</a:t>
            </a:r>
            <a:endParaRPr lang="fr-FR" sz="1800" b="0" strike="noStrike" spc="-1">
              <a:solidFill>
                <a:srgbClr val="000000"/>
              </a:solidFill>
              <a:uFill>
                <a:solidFill>
                  <a:srgbClr val="FFFFFF"/>
                </a:solidFill>
              </a:uFill>
              <a:latin typeface="Arial"/>
            </a:endParaRPr>
          </a:p>
        </p:txBody>
      </p:sp>
      <p:sp>
        <p:nvSpPr>
          <p:cNvPr id="127" name="CustomShape 8"/>
          <p:cNvSpPr/>
          <p:nvPr/>
        </p:nvSpPr>
        <p:spPr>
          <a:xfrm>
            <a:off x="500040" y="5220360"/>
            <a:ext cx="7929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a:solidFill>
                  <a:srgbClr val="000000"/>
                </a:solidFill>
                <a:uFill>
                  <a:solidFill>
                    <a:srgbClr val="FFFFFF"/>
                  </a:solidFill>
                </a:uFill>
                <a:latin typeface="Times New Roman"/>
              </a:rPr>
              <a:t>3. </a:t>
            </a:r>
            <a:r>
              <a:rPr lang="fr-FR" sz="1800" b="0" strike="noStrike" spc="-1">
                <a:solidFill>
                  <a:srgbClr val="000000"/>
                </a:solidFill>
                <a:uFill>
                  <a:solidFill>
                    <a:srgbClr val="FFFFFF"/>
                  </a:solidFill>
                </a:uFill>
                <a:latin typeface="Times New Roman"/>
              </a:rPr>
              <a:t>Deux processus ne peuvent être en même temps dans leurs sections critiques.</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1" strike="noStrike" spc="-1">
                <a:solidFill>
                  <a:srgbClr val="000000"/>
                </a:solidFill>
                <a:uFill>
                  <a:solidFill>
                    <a:srgbClr val="FFFFFF"/>
                  </a:solidFill>
                </a:uFill>
                <a:latin typeface="Times New Roman"/>
              </a:rPr>
              <a:t>4. </a:t>
            </a:r>
            <a:r>
              <a:rPr lang="fr-FR" sz="1800" b="0" strike="noStrike" spc="-1">
                <a:solidFill>
                  <a:srgbClr val="000000"/>
                </a:solidFill>
                <a:uFill>
                  <a:solidFill>
                    <a:srgbClr val="FFFFFF"/>
                  </a:solidFill>
                </a:uFill>
                <a:latin typeface="Times New Roman"/>
              </a:rPr>
              <a:t>Tous les processus doivent être égaux vis a vis de l'entrée en SC.</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1DB769BA-121C-411A-9967-3FF2DAE760A3}" type="slidenum">
              <a:rPr lang="fr-FR" sz="1200" b="0" strike="noStrike" spc="-1">
                <a:solidFill>
                  <a:srgbClr val="000000"/>
                </a:solidFill>
                <a:uFill>
                  <a:solidFill>
                    <a:srgbClr val="FFFFFF"/>
                  </a:solidFill>
                </a:uFill>
                <a:latin typeface="Times New Roman"/>
              </a:rPr>
              <a:pPr algn="ctr">
                <a:lnSpc>
                  <a:spcPct val="100000"/>
                </a:lnSpc>
              </a:pPr>
              <a:t>12</a:t>
            </a:fld>
            <a:endParaRPr lang="fr-FR" sz="1400" b="0" strike="noStrike" spc="-1">
              <a:solidFill>
                <a:srgbClr val="000000"/>
              </a:solidFill>
              <a:uFill>
                <a:solidFill>
                  <a:srgbClr val="FFFFFF"/>
                </a:solidFill>
              </a:uFill>
              <a:latin typeface="Times New Roman"/>
            </a:endParaRPr>
          </a:p>
        </p:txBody>
      </p:sp>
      <p:sp>
        <p:nvSpPr>
          <p:cNvPr id="129"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30"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31"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32" name="CustomShape 5"/>
          <p:cNvSpPr/>
          <p:nvPr/>
        </p:nvSpPr>
        <p:spPr>
          <a:xfrm>
            <a:off x="372600" y="1345320"/>
            <a:ext cx="3160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1- Masquage des interruptions</a:t>
            </a:r>
            <a:endParaRPr lang="fr-FR" sz="1800" b="0" strike="noStrike" spc="-1">
              <a:solidFill>
                <a:srgbClr val="000000"/>
              </a:solidFill>
              <a:uFill>
                <a:solidFill>
                  <a:srgbClr val="FFFFFF"/>
                </a:solidFill>
              </a:uFill>
              <a:latin typeface="Arial"/>
            </a:endParaRPr>
          </a:p>
        </p:txBody>
      </p:sp>
      <p:sp>
        <p:nvSpPr>
          <p:cNvPr id="133" name="CustomShape 6"/>
          <p:cNvSpPr/>
          <p:nvPr/>
        </p:nvSpPr>
        <p:spPr>
          <a:xfrm>
            <a:off x="642960" y="1639800"/>
            <a:ext cx="79293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Avant d'entrer dans une section critique, le processus masque les interruptions.</a:t>
            </a: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Il les restaure (non masque) a la fin de la section critique.</a:t>
            </a: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Il ne peut être suspendu alors durant l'exécution de la section critique.</a:t>
            </a:r>
            <a:endParaRPr lang="fr-FR" sz="1800" b="0" strike="noStrike" spc="-1">
              <a:solidFill>
                <a:srgbClr val="000000"/>
              </a:solidFill>
              <a:uFill>
                <a:solidFill>
                  <a:srgbClr val="FFFFFF"/>
                </a:solidFill>
              </a:uFill>
              <a:latin typeface="Arial"/>
            </a:endParaRPr>
          </a:p>
        </p:txBody>
      </p:sp>
      <p:sp>
        <p:nvSpPr>
          <p:cNvPr id="134" name="CustomShape 7"/>
          <p:cNvSpPr/>
          <p:nvPr/>
        </p:nvSpPr>
        <p:spPr>
          <a:xfrm>
            <a:off x="1500120" y="3000240"/>
            <a:ext cx="59288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FF"/>
                </a:solidFill>
                <a:uFill>
                  <a:solidFill>
                    <a:srgbClr val="FFFFFF"/>
                  </a:solidFill>
                </a:uFill>
                <a:latin typeface="Times New Roman"/>
              </a:rPr>
              <a:t>Exemple : Masque des interruptions</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FF"/>
                </a:solidFill>
                <a:uFill>
                  <a:solidFill>
                    <a:srgbClr val="FFFFFF"/>
                  </a:solidFill>
                </a:uFill>
                <a:latin typeface="Times New Roman"/>
              </a:rPr>
              <a:t>Local_irq_disable(); /* Les interruptions sont masquées ..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FF"/>
                </a:solidFill>
                <a:uFill>
                  <a:solidFill>
                    <a:srgbClr val="FFFFFF"/>
                  </a:solidFill>
                </a:uFill>
                <a:latin typeface="Times New Roman"/>
              </a:rPr>
              <a:t>Section critique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FF"/>
                </a:solidFill>
                <a:uFill>
                  <a:solidFill>
                    <a:srgbClr val="FFFFFF"/>
                  </a:solidFill>
                </a:uFill>
                <a:latin typeface="Times New Roman"/>
              </a:rPr>
              <a:t>Local_irq_enable();</a:t>
            </a:r>
            <a:endParaRPr lang="fr-FR" sz="1800" b="0" strike="noStrike" spc="-1">
              <a:solidFill>
                <a:srgbClr val="000000"/>
              </a:solidFill>
              <a:uFill>
                <a:solidFill>
                  <a:srgbClr val="FFFFFF"/>
                </a:solidFill>
              </a:uFill>
              <a:latin typeface="Arial"/>
            </a:endParaRPr>
          </a:p>
        </p:txBody>
      </p:sp>
      <p:sp>
        <p:nvSpPr>
          <p:cNvPr id="135" name="CustomShape 8"/>
          <p:cNvSpPr/>
          <p:nvPr/>
        </p:nvSpPr>
        <p:spPr>
          <a:xfrm>
            <a:off x="500040" y="4286160"/>
            <a:ext cx="864360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a:solidFill>
                  <a:srgbClr val="000000"/>
                </a:solidFill>
                <a:uFill>
                  <a:solidFill>
                    <a:srgbClr val="FFFFFF"/>
                  </a:solidFill>
                </a:uFill>
                <a:latin typeface="Times New Roman"/>
              </a:rPr>
              <a:t>Problèmes:</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1- Si le processus ne restaure pas les interruptions a la sortie de la section critique, ce serait le bug du système.</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2- Elle assure  l'exclusion mutuelle, si le système est  monoprocesseur puisque le masquage</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des interruptions concerne le processeur qui a demandé ce masquage. Les autres processus exécutés par un autre processeur pourront donc accéder aux ressources partagées.</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33EAF4C2-B0AF-457C-8686-FD3E3BC1FAC1}" type="slidenum">
              <a:rPr lang="fr-FR" sz="1200" b="0" strike="noStrike" spc="-1">
                <a:solidFill>
                  <a:srgbClr val="000000"/>
                </a:solidFill>
                <a:uFill>
                  <a:solidFill>
                    <a:srgbClr val="FFFFFF"/>
                  </a:solidFill>
                </a:uFill>
                <a:latin typeface="Times New Roman"/>
              </a:rPr>
              <a:pPr algn="ctr">
                <a:lnSpc>
                  <a:spcPct val="100000"/>
                </a:lnSpc>
              </a:pPr>
              <a:t>13</a:t>
            </a:fld>
            <a:endParaRPr lang="fr-FR" sz="1400" b="0" strike="noStrike" spc="-1">
              <a:solidFill>
                <a:srgbClr val="000000"/>
              </a:solidFill>
              <a:uFill>
                <a:solidFill>
                  <a:srgbClr val="FFFFFF"/>
                </a:solidFill>
              </a:uFill>
              <a:latin typeface="Times New Roman"/>
            </a:endParaRPr>
          </a:p>
        </p:txBody>
      </p:sp>
      <p:sp>
        <p:nvSpPr>
          <p:cNvPr id="137"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38"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39"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40" name="CustomShape 5"/>
          <p:cNvSpPr/>
          <p:nvPr/>
        </p:nvSpPr>
        <p:spPr>
          <a:xfrm>
            <a:off x="529560" y="1357200"/>
            <a:ext cx="1770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2- Attente active</a:t>
            </a:r>
            <a:endParaRPr lang="fr-FR" sz="1800" b="0" strike="noStrike" spc="-1">
              <a:solidFill>
                <a:srgbClr val="000000"/>
              </a:solidFill>
              <a:uFill>
                <a:solidFill>
                  <a:srgbClr val="FFFFFF"/>
                </a:solidFill>
              </a:uFill>
              <a:latin typeface="Arial"/>
            </a:endParaRPr>
          </a:p>
        </p:txBody>
      </p:sp>
      <p:sp>
        <p:nvSpPr>
          <p:cNvPr id="141" name="CustomShape 6"/>
          <p:cNvSpPr/>
          <p:nvPr/>
        </p:nvSpPr>
        <p:spPr>
          <a:xfrm>
            <a:off x="857160" y="1714320"/>
            <a:ext cx="7714800" cy="242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Utiliser une variable de verrouillage partagée </a:t>
            </a:r>
            <a:r>
              <a:rPr lang="fr-FR" sz="1800" b="1" i="1" strike="noStrike" spc="-1">
                <a:solidFill>
                  <a:srgbClr val="000000"/>
                </a:solidFill>
                <a:uFill>
                  <a:solidFill>
                    <a:srgbClr val="FFFFFF"/>
                  </a:solidFill>
                </a:uFill>
                <a:latin typeface="Times New Roman"/>
              </a:rPr>
              <a:t>verrou</a:t>
            </a:r>
            <a:r>
              <a:rPr lang="fr-FR" sz="1800" b="0" strike="noStrike" spc="-1">
                <a:solidFill>
                  <a:srgbClr val="000000"/>
                </a:solidFill>
                <a:uFill>
                  <a:solidFill>
                    <a:srgbClr val="FFFFFF"/>
                  </a:solidFill>
                </a:uFill>
                <a:latin typeface="Times New Roman"/>
              </a:rPr>
              <a:t>, unique, initialisée a 0. Pour rentrer en section critique, un processus doit tester la valeur de </a:t>
            </a:r>
            <a:r>
              <a:rPr lang="fr-FR" sz="1800" b="1" i="1" strike="noStrike" spc="-1">
                <a:solidFill>
                  <a:srgbClr val="000000"/>
                </a:solidFill>
                <a:uFill>
                  <a:solidFill>
                    <a:srgbClr val="FFFFFF"/>
                  </a:solidFill>
                </a:uFill>
                <a:latin typeface="Times New Roman"/>
              </a:rPr>
              <a:t>verrou</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Si elle est égale à 0, le processus modifie la valeur du verrou</a:t>
            </a:r>
            <a:r>
              <a:rPr lang="fr-FR" sz="1800" b="0" strike="noStrike" spc="-1">
                <a:solidFill>
                  <a:srgbClr val="000000"/>
                </a:solidFill>
                <a:uFill>
                  <a:solidFill>
                    <a:srgbClr val="FFFFFF"/>
                  </a:solidFill>
                </a:uFill>
                <a:latin typeface="Symbol"/>
              </a:rPr>
              <a:t></a:t>
            </a:r>
            <a:r>
              <a:rPr lang="fr-FR" sz="1800" b="0" strike="noStrike" spc="-1">
                <a:solidFill>
                  <a:srgbClr val="000000"/>
                </a:solidFill>
                <a:uFill>
                  <a:solidFill>
                    <a:srgbClr val="FFFFFF"/>
                  </a:solidFill>
                </a:uFill>
                <a:latin typeface="Times New Roman"/>
              </a:rPr>
              <a:t>1 et exécute sa section critique. A la fin de la section critique, il remet le verrou a 0.</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Sinon, il attend (par une attente active) que le verrou devienne egal à 0, c.-a-d. : while(verrou ≠0);</a:t>
            </a:r>
            <a:endParaRPr lang="fr-FR" sz="1800" b="0" strike="noStrike" spc="-1">
              <a:solidFill>
                <a:srgbClr val="000000"/>
              </a:solidFill>
              <a:uFill>
                <a:solidFill>
                  <a:srgbClr val="FFFFFF"/>
                </a:solidFill>
              </a:uFill>
              <a:latin typeface="Arial"/>
            </a:endParaRPr>
          </a:p>
        </p:txBody>
      </p:sp>
      <p:pic>
        <p:nvPicPr>
          <p:cNvPr id="142" name="Picture 2"/>
          <p:cNvPicPr/>
          <p:nvPr/>
        </p:nvPicPr>
        <p:blipFill>
          <a:blip r:embed="rId2" cstate="print"/>
          <a:stretch/>
        </p:blipFill>
        <p:spPr>
          <a:xfrm>
            <a:off x="2928960" y="4000680"/>
            <a:ext cx="3295440" cy="2457000"/>
          </a:xfrm>
          <a:prstGeom prst="rect">
            <a:avLst/>
          </a:prstGeom>
          <a:ln w="9360">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4ACDAA97-4918-4751-812B-56038DC1C1EC}" type="slidenum">
              <a:rPr lang="fr-FR" sz="1200" b="0" strike="noStrike" spc="-1">
                <a:solidFill>
                  <a:srgbClr val="000000"/>
                </a:solidFill>
                <a:uFill>
                  <a:solidFill>
                    <a:srgbClr val="FFFFFF"/>
                  </a:solidFill>
                </a:uFill>
                <a:latin typeface="Times New Roman"/>
              </a:rPr>
              <a:pPr algn="ctr">
                <a:lnSpc>
                  <a:spcPct val="100000"/>
                </a:lnSpc>
              </a:pPr>
              <a:t>14</a:t>
            </a:fld>
            <a:endParaRPr lang="fr-FR" sz="1400" b="0" strike="noStrike" spc="-1">
              <a:solidFill>
                <a:srgbClr val="000000"/>
              </a:solidFill>
              <a:uFill>
                <a:solidFill>
                  <a:srgbClr val="FFFFFF"/>
                </a:solidFill>
              </a:uFill>
              <a:latin typeface="Times New Roman"/>
            </a:endParaRPr>
          </a:p>
        </p:txBody>
      </p:sp>
      <p:sp>
        <p:nvSpPr>
          <p:cNvPr id="144"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45"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46"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47" name="CustomShape 5"/>
          <p:cNvSpPr/>
          <p:nvPr/>
        </p:nvSpPr>
        <p:spPr>
          <a:xfrm>
            <a:off x="714240" y="1714320"/>
            <a:ext cx="8429400" cy="324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1" strike="noStrike" spc="-1">
                <a:solidFill>
                  <a:srgbClr val="000000"/>
                </a:solidFill>
                <a:uFill>
                  <a:solidFill>
                    <a:srgbClr val="FFFFFF"/>
                  </a:solidFill>
                </a:uFill>
                <a:latin typeface="Times New Roman"/>
              </a:rPr>
              <a:t>Problèmes</a:t>
            </a:r>
            <a:r>
              <a:rPr lang="fr-FR" sz="1800" b="0" strike="noStrike" spc="-1">
                <a:solidFill>
                  <a:srgbClr val="000000"/>
                </a:solidFill>
                <a:uFill>
                  <a:solidFill>
                    <a:srgbClr val="FFFFFF"/>
                  </a:solidFill>
                </a:uFill>
                <a:latin typeface="Times New Roman"/>
              </a:rPr>
              <a:t>:  Cette méthode n'assure pas l'exclusion mutuelle </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Si un processus P1 est suspendu juste après avoir lu la valeur du verrou qui est égal à 0 	(par exemple: mov verrou).</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Ensuite, si un autre processus P2 est élu et il teste le verrou qui est toujours égal a 0,  	met verrou </a:t>
            </a:r>
            <a:r>
              <a:rPr lang="fr-FR" sz="1800" b="0" strike="noStrike" spc="-1">
                <a:solidFill>
                  <a:srgbClr val="000000"/>
                </a:solidFill>
                <a:uFill>
                  <a:solidFill>
                    <a:srgbClr val="FFFFFF"/>
                  </a:solidFill>
                </a:uFill>
                <a:latin typeface="Symbol"/>
              </a:rPr>
              <a:t></a:t>
            </a:r>
            <a:r>
              <a:rPr lang="fr-FR" sz="1800" b="0" strike="noStrike" spc="-1">
                <a:solidFill>
                  <a:srgbClr val="000000"/>
                </a:solidFill>
                <a:uFill>
                  <a:solidFill>
                    <a:srgbClr val="FFFFFF"/>
                  </a:solidFill>
                </a:uFill>
                <a:latin typeface="Times New Roman"/>
              </a:rPr>
              <a:t>1 et entre dans sa section critique.</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Si P2 est suspendu avant de quitter la section critique et que P1 est réactivé et entre 	dans sa section critique et met le verrou</a:t>
            </a:r>
            <a:r>
              <a:rPr lang="fr-FR" sz="1800" b="0" strike="noStrike" spc="-1">
                <a:solidFill>
                  <a:srgbClr val="000000"/>
                </a:solidFill>
                <a:uFill>
                  <a:solidFill>
                    <a:srgbClr val="FFFFFF"/>
                  </a:solidFill>
                </a:uFill>
                <a:latin typeface="Symbol"/>
              </a:rPr>
              <a:t></a:t>
            </a:r>
            <a:r>
              <a:rPr lang="fr-FR" sz="1800" b="0" strike="noStrike" spc="-1">
                <a:solidFill>
                  <a:srgbClr val="000000"/>
                </a:solidFill>
                <a:uFill>
                  <a:solidFill>
                    <a:srgbClr val="FFFFFF"/>
                  </a:solidFill>
                </a:uFill>
                <a:latin typeface="Times New Roman"/>
              </a:rPr>
              <a:t>1</a:t>
            </a:r>
            <a:endParaRPr lang="fr-FR" sz="1800" b="0" strike="noStrike" spc="-1">
              <a:solidFill>
                <a:srgbClr val="000000"/>
              </a:solidFill>
              <a:uFill>
                <a:solidFill>
                  <a:srgbClr val="FFFFFF"/>
                </a:solidFill>
              </a:uFill>
              <a:latin typeface="Arial"/>
            </a:endParaRPr>
          </a:p>
          <a:p>
            <a:pPr>
              <a:lnSpc>
                <a:spcPct val="150000"/>
              </a:lnSpc>
            </a:pPr>
            <a:r>
              <a:rPr lang="fr-FR" sz="1800" b="1" strike="noStrike" spc="-1">
                <a:solidFill>
                  <a:srgbClr val="000000"/>
                </a:solidFill>
                <a:uFill>
                  <a:solidFill>
                    <a:srgbClr val="FFFFFF"/>
                  </a:solidFill>
                </a:uFill>
                <a:latin typeface="Times New Roman"/>
              </a:rPr>
              <a:t>Résultats: </a:t>
            </a:r>
            <a:r>
              <a:rPr lang="fr-FR" sz="1800" b="0" strike="noStrike" spc="-1">
                <a:solidFill>
                  <a:srgbClr val="000000"/>
                </a:solidFill>
                <a:uFill>
                  <a:solidFill>
                    <a:srgbClr val="FFFFFF"/>
                  </a:solidFill>
                </a:uFill>
                <a:latin typeface="Times New Roman"/>
              </a:rPr>
              <a:t>Les deux processus P1 et P2 sont en même temps en section critique.</a:t>
            </a:r>
            <a:endParaRPr lang="fr-FR" sz="1800" b="0" strike="noStrike" spc="-1">
              <a:solidFill>
                <a:srgbClr val="000000"/>
              </a:solidFill>
              <a:uFill>
                <a:solidFill>
                  <a:srgbClr val="FFFFFF"/>
                </a:solidFill>
              </a:uFill>
              <a:latin typeface="Arial"/>
            </a:endParaRPr>
          </a:p>
        </p:txBody>
      </p:sp>
      <p:sp>
        <p:nvSpPr>
          <p:cNvPr id="148" name="CustomShape 6"/>
          <p:cNvSpPr/>
          <p:nvPr/>
        </p:nvSpPr>
        <p:spPr>
          <a:xfrm>
            <a:off x="529560" y="1357200"/>
            <a:ext cx="1770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2- Attente active</a:t>
            </a:r>
            <a:endParaRPr lang="fr-FR" sz="1800" b="0" strike="noStrike" spc="-1">
              <a:solidFill>
                <a:srgbClr val="000000"/>
              </a:solidFill>
              <a:uFill>
                <a:solidFill>
                  <a:srgbClr val="FFFFFF"/>
                </a:solidFill>
              </a:uFill>
              <a:latin typeface="Arial"/>
            </a:endParaRPr>
          </a:p>
        </p:txBody>
      </p:sp>
      <p:sp>
        <p:nvSpPr>
          <p:cNvPr id="149" name="CustomShape 7"/>
          <p:cNvSpPr/>
          <p:nvPr/>
        </p:nvSpPr>
        <p:spPr>
          <a:xfrm>
            <a:off x="683640" y="5445360"/>
            <a:ext cx="6286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Susceptible de consommer du temps en bouclant inutilement. </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31EC4ECF-CED1-4E40-B129-274845ADCC1C}" type="slidenum">
              <a:rPr lang="fr-FR" sz="1200" b="0" strike="noStrike" spc="-1">
                <a:solidFill>
                  <a:srgbClr val="000000"/>
                </a:solidFill>
                <a:uFill>
                  <a:solidFill>
                    <a:srgbClr val="FFFFFF"/>
                  </a:solidFill>
                </a:uFill>
                <a:latin typeface="Times New Roman"/>
              </a:rPr>
              <a:pPr algn="ctr">
                <a:lnSpc>
                  <a:spcPct val="100000"/>
                </a:lnSpc>
              </a:pPr>
              <a:t>15</a:t>
            </a:fld>
            <a:endParaRPr lang="fr-FR" sz="1400" b="0" strike="noStrike" spc="-1">
              <a:solidFill>
                <a:srgbClr val="000000"/>
              </a:solidFill>
              <a:uFill>
                <a:solidFill>
                  <a:srgbClr val="FFFFFF"/>
                </a:solidFill>
              </a:uFill>
              <a:latin typeface="Times New Roman"/>
            </a:endParaRPr>
          </a:p>
        </p:txBody>
      </p:sp>
      <p:sp>
        <p:nvSpPr>
          <p:cNvPr id="151"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52"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53"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54" name="CustomShape 5"/>
          <p:cNvSpPr/>
          <p:nvPr/>
        </p:nvSpPr>
        <p:spPr>
          <a:xfrm>
            <a:off x="582480" y="1345320"/>
            <a:ext cx="249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3 - Solution de Peterson</a:t>
            </a:r>
            <a:endParaRPr lang="fr-FR" sz="1800" b="0" strike="noStrike" spc="-1">
              <a:solidFill>
                <a:srgbClr val="000000"/>
              </a:solidFill>
              <a:uFill>
                <a:solidFill>
                  <a:srgbClr val="FFFFFF"/>
                </a:solidFill>
              </a:uFill>
              <a:latin typeface="Arial"/>
            </a:endParaRPr>
          </a:p>
        </p:txBody>
      </p:sp>
      <p:sp>
        <p:nvSpPr>
          <p:cNvPr id="155" name="CustomShape 6"/>
          <p:cNvSpPr/>
          <p:nvPr/>
        </p:nvSpPr>
        <p:spPr>
          <a:xfrm>
            <a:off x="571320" y="1661400"/>
            <a:ext cx="80722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 Cette solution se base sur deux fonctions </a:t>
            </a:r>
            <a:r>
              <a:rPr lang="fr-FR" sz="1800" b="1" strike="noStrike" spc="-1">
                <a:solidFill>
                  <a:srgbClr val="000000"/>
                </a:solidFill>
                <a:uFill>
                  <a:solidFill>
                    <a:srgbClr val="FFFFFF"/>
                  </a:solidFill>
                </a:uFill>
                <a:latin typeface="Times New Roman"/>
              </a:rPr>
              <a:t>entrer_region</a:t>
            </a:r>
            <a:r>
              <a:rPr lang="fr-FR" sz="1800" b="0" strike="noStrike" spc="-1">
                <a:solidFill>
                  <a:srgbClr val="000000"/>
                </a:solidFill>
                <a:uFill>
                  <a:solidFill>
                    <a:srgbClr val="FFFFFF"/>
                  </a:solidFill>
                </a:uFill>
                <a:latin typeface="Times New Roman"/>
              </a:rPr>
              <a:t> et </a:t>
            </a:r>
            <a:r>
              <a:rPr lang="fr-FR" sz="1800" b="1" strike="noStrike" spc="-1">
                <a:solidFill>
                  <a:srgbClr val="000000"/>
                </a:solidFill>
                <a:uFill>
                  <a:solidFill>
                    <a:srgbClr val="FFFFFF"/>
                  </a:solidFill>
                </a:uFill>
                <a:latin typeface="Times New Roman"/>
              </a:rPr>
              <a:t>quitter_region</a:t>
            </a:r>
            <a:r>
              <a:rPr lang="fr-FR" sz="18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 Chaque processus doit, avant d'entrer dans sa section critique, appeler la fonction </a:t>
            </a:r>
            <a:r>
              <a:rPr lang="fr-FR" sz="1800" b="1" strike="noStrike" spc="-1">
                <a:solidFill>
                  <a:srgbClr val="000000"/>
                </a:solidFill>
                <a:uFill>
                  <a:solidFill>
                    <a:srgbClr val="FFFFFF"/>
                  </a:solidFill>
                </a:uFill>
                <a:latin typeface="Times New Roman"/>
              </a:rPr>
              <a:t>entrer_region</a:t>
            </a:r>
            <a:r>
              <a:rPr lang="fr-FR" sz="1800" b="0" strike="noStrike" spc="-1">
                <a:solidFill>
                  <a:srgbClr val="000000"/>
                </a:solidFill>
                <a:uFill>
                  <a:solidFill>
                    <a:srgbClr val="FFFFFF"/>
                  </a:solidFill>
                </a:uFill>
                <a:latin typeface="Times New Roman"/>
              </a:rPr>
              <a:t> en lui fournissant en paramètre son numéro.</a:t>
            </a:r>
            <a:endParaRPr lang="fr-FR" sz="1800" b="0" strike="noStrike" spc="-1">
              <a:solidFill>
                <a:srgbClr val="000000"/>
              </a:solidFill>
              <a:uFill>
                <a:solidFill>
                  <a:srgbClr val="FFFFFF"/>
                </a:solidFill>
              </a:uFill>
              <a:latin typeface="Arial"/>
            </a:endParaRPr>
          </a:p>
        </p:txBody>
      </p:sp>
      <p:pic>
        <p:nvPicPr>
          <p:cNvPr id="156" name="Picture 2"/>
          <p:cNvPicPr/>
          <p:nvPr/>
        </p:nvPicPr>
        <p:blipFill>
          <a:blip r:embed="rId2" cstate="print"/>
          <a:stretch/>
        </p:blipFill>
        <p:spPr>
          <a:xfrm>
            <a:off x="5857920" y="3357720"/>
            <a:ext cx="3228480" cy="2171520"/>
          </a:xfrm>
          <a:prstGeom prst="rect">
            <a:avLst/>
          </a:prstGeom>
          <a:ln w="9360">
            <a:noFill/>
          </a:ln>
        </p:spPr>
      </p:pic>
      <p:sp>
        <p:nvSpPr>
          <p:cNvPr id="157" name="CustomShape 7"/>
          <p:cNvSpPr/>
          <p:nvPr/>
        </p:nvSpPr>
        <p:spPr>
          <a:xfrm>
            <a:off x="642960" y="3259440"/>
            <a:ext cx="514332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 Cet appel le fera attendre si nécessaire jusqu'a ce qu'il n'y ait plus de risque.</a:t>
            </a:r>
            <a:endParaRPr lang="fr-FR" sz="1800" b="0" strike="noStrike" spc="-1">
              <a:solidFill>
                <a:srgbClr val="000000"/>
              </a:solidFill>
              <a:uFill>
                <a:solidFill>
                  <a:srgbClr val="FFFFFF"/>
                </a:solidFill>
              </a:uFill>
              <a:latin typeface="Arial"/>
            </a:endParaRPr>
          </a:p>
          <a:p>
            <a:pPr algn="just">
              <a:lnSpc>
                <a:spcPct val="150000"/>
              </a:lnSpc>
            </a:pPr>
            <a:r>
              <a:rPr lang="fr-FR" sz="1800" b="0" strike="noStrike" spc="-1">
                <a:solidFill>
                  <a:srgbClr val="000000"/>
                </a:solidFill>
                <a:uFill>
                  <a:solidFill>
                    <a:srgbClr val="FFFFFF"/>
                  </a:solidFill>
                </a:uFill>
                <a:latin typeface="Times New Roman"/>
              </a:rPr>
              <a:t>- A la fin de la section critique, il doit appeler </a:t>
            </a:r>
            <a:r>
              <a:rPr lang="fr-FR" sz="1800" b="1" strike="noStrike" spc="-1">
                <a:solidFill>
                  <a:srgbClr val="000000"/>
                </a:solidFill>
                <a:uFill>
                  <a:solidFill>
                    <a:srgbClr val="FFFFFF"/>
                  </a:solidFill>
                </a:uFill>
                <a:latin typeface="Times New Roman"/>
              </a:rPr>
              <a:t>quitter_region</a:t>
            </a:r>
            <a:r>
              <a:rPr lang="fr-FR" sz="1800" b="0" strike="noStrike" spc="-1">
                <a:solidFill>
                  <a:srgbClr val="000000"/>
                </a:solidFill>
                <a:uFill>
                  <a:solidFill>
                    <a:srgbClr val="FFFFFF"/>
                  </a:solidFill>
                </a:uFill>
                <a:latin typeface="Times New Roman"/>
              </a:rPr>
              <a:t> pour indiquer qu'il quitte sa section critique et pour autoriser l'accès aux autres processus.</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192C3C40-FE4F-4F5B-AE8B-3FFEFA184EDC}" type="slidenum">
              <a:rPr lang="fr-FR" sz="1200" b="0" strike="noStrike" spc="-1">
                <a:solidFill>
                  <a:srgbClr val="000000"/>
                </a:solidFill>
                <a:uFill>
                  <a:solidFill>
                    <a:srgbClr val="FFFFFF"/>
                  </a:solidFill>
                </a:uFill>
                <a:latin typeface="Times New Roman"/>
              </a:rPr>
              <a:pPr algn="ctr">
                <a:lnSpc>
                  <a:spcPct val="100000"/>
                </a:lnSpc>
              </a:pPr>
              <a:t>16</a:t>
            </a:fld>
            <a:endParaRPr lang="fr-FR" sz="1400" b="0" strike="noStrike" spc="-1">
              <a:solidFill>
                <a:srgbClr val="000000"/>
              </a:solidFill>
              <a:uFill>
                <a:solidFill>
                  <a:srgbClr val="FFFFFF"/>
                </a:solidFill>
              </a:uFill>
              <a:latin typeface="Times New Roman"/>
            </a:endParaRPr>
          </a:p>
        </p:txBody>
      </p:sp>
      <p:sp>
        <p:nvSpPr>
          <p:cNvPr id="159"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60"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61"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pic>
        <p:nvPicPr>
          <p:cNvPr id="162" name="Picture 2"/>
          <p:cNvPicPr/>
          <p:nvPr/>
        </p:nvPicPr>
        <p:blipFill>
          <a:blip r:embed="rId2" cstate="print"/>
          <a:stretch/>
        </p:blipFill>
        <p:spPr>
          <a:xfrm>
            <a:off x="1571760" y="2143080"/>
            <a:ext cx="5786280" cy="3214440"/>
          </a:xfrm>
          <a:prstGeom prst="rect">
            <a:avLst/>
          </a:prstGeom>
          <a:ln w="9360">
            <a:noFill/>
          </a:ln>
        </p:spPr>
      </p:pic>
      <p:sp>
        <p:nvSpPr>
          <p:cNvPr id="163" name="CustomShape 5"/>
          <p:cNvSpPr/>
          <p:nvPr/>
        </p:nvSpPr>
        <p:spPr>
          <a:xfrm>
            <a:off x="571320" y="1702440"/>
            <a:ext cx="68576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Le pseudo code des deux fonction est donné ci-dessous: </a:t>
            </a:r>
            <a:endParaRPr lang="fr-FR" sz="1800" b="0" strike="noStrike" spc="-1">
              <a:solidFill>
                <a:srgbClr val="000000"/>
              </a:solidFill>
              <a:uFill>
                <a:solidFill>
                  <a:srgbClr val="FFFFFF"/>
                </a:solidFill>
              </a:uFill>
              <a:latin typeface="Arial"/>
            </a:endParaRPr>
          </a:p>
        </p:txBody>
      </p:sp>
      <p:sp>
        <p:nvSpPr>
          <p:cNvPr id="164" name="CustomShape 6"/>
          <p:cNvSpPr/>
          <p:nvPr/>
        </p:nvSpPr>
        <p:spPr>
          <a:xfrm>
            <a:off x="428760" y="5357880"/>
            <a:ext cx="585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a:solidFill>
                  <a:srgbClr val="000000"/>
                </a:solidFill>
                <a:uFill>
                  <a:solidFill>
                    <a:srgbClr val="FFFFFF"/>
                  </a:solidFill>
                </a:uFill>
                <a:latin typeface="Times New Roman"/>
              </a:rPr>
              <a:t>Note: </a:t>
            </a:r>
            <a:r>
              <a:rPr lang="fr-FR" sz="1800" b="0" strike="noStrike" spc="-1">
                <a:solidFill>
                  <a:srgbClr val="000000"/>
                </a:solidFill>
                <a:uFill>
                  <a:solidFill>
                    <a:srgbClr val="FFFFFF"/>
                  </a:solidFill>
                </a:uFill>
                <a:latin typeface="Times New Roman"/>
              </a:rPr>
              <a:t>Les variables </a:t>
            </a:r>
            <a:r>
              <a:rPr lang="fr-FR" sz="1800" b="0" i="1" strike="noStrike" spc="-1">
                <a:solidFill>
                  <a:srgbClr val="000000"/>
                </a:solidFill>
                <a:uFill>
                  <a:solidFill>
                    <a:srgbClr val="FFFFFF"/>
                  </a:solidFill>
                </a:uFill>
                <a:latin typeface="Times New Roman"/>
              </a:rPr>
              <a:t>tour</a:t>
            </a:r>
            <a:r>
              <a:rPr lang="fr-FR" sz="1800" b="0" strike="noStrike" spc="-1">
                <a:solidFill>
                  <a:srgbClr val="000000"/>
                </a:solidFill>
                <a:uFill>
                  <a:solidFill>
                    <a:srgbClr val="FFFFFF"/>
                  </a:solidFill>
                </a:uFill>
                <a:latin typeface="Times New Roman"/>
              </a:rPr>
              <a:t> et </a:t>
            </a:r>
            <a:r>
              <a:rPr lang="fr-FR" sz="1800" b="0" i="1" strike="noStrike" spc="-1">
                <a:solidFill>
                  <a:srgbClr val="000000"/>
                </a:solidFill>
                <a:uFill>
                  <a:solidFill>
                    <a:srgbClr val="FFFFFF"/>
                  </a:solidFill>
                </a:uFill>
                <a:latin typeface="Times New Roman"/>
              </a:rPr>
              <a:t>interesse</a:t>
            </a:r>
            <a:r>
              <a:rPr lang="fr-FR" sz="1800" b="0" strike="noStrike" spc="-1">
                <a:solidFill>
                  <a:srgbClr val="000000"/>
                </a:solidFill>
                <a:uFill>
                  <a:solidFill>
                    <a:srgbClr val="FFFFFF"/>
                  </a:solidFill>
                </a:uFill>
                <a:latin typeface="Times New Roman"/>
              </a:rPr>
              <a:t> sont globales.</a:t>
            </a:r>
            <a:endParaRPr lang="fr-FR" sz="1800" b="0" strike="noStrike" spc="-1">
              <a:solidFill>
                <a:srgbClr val="000000"/>
              </a:solidFill>
              <a:uFill>
                <a:solidFill>
                  <a:srgbClr val="FFFFFF"/>
                </a:solidFill>
              </a:uFill>
              <a:latin typeface="Arial"/>
            </a:endParaRPr>
          </a:p>
        </p:txBody>
      </p:sp>
      <p:sp>
        <p:nvSpPr>
          <p:cNvPr id="165" name="CustomShape 7"/>
          <p:cNvSpPr/>
          <p:nvPr/>
        </p:nvSpPr>
        <p:spPr>
          <a:xfrm>
            <a:off x="827640" y="5702760"/>
            <a:ext cx="8395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fr-FR" sz="1800" b="0" strike="noStrike" spc="-1">
                <a:solidFill>
                  <a:srgbClr val="000000"/>
                </a:solidFill>
                <a:uFill>
                  <a:solidFill>
                    <a:srgbClr val="FFFFFF"/>
                  </a:solidFill>
                </a:uFill>
                <a:latin typeface="Times New Roman"/>
              </a:rPr>
              <a:t> La généralisation de cette solutions aux cas de plusieurs processus est bien complexe.</a:t>
            </a:r>
            <a:endParaRPr lang="fr-FR" sz="1800" b="0" strike="noStrike" spc="-1">
              <a:solidFill>
                <a:srgbClr val="000000"/>
              </a:solidFill>
              <a:uFill>
                <a:solidFill>
                  <a:srgbClr val="FFFFFF"/>
                </a:solidFill>
              </a:uFill>
              <a:latin typeface="Arial"/>
            </a:endParaRPr>
          </a:p>
        </p:txBody>
      </p:sp>
      <p:sp>
        <p:nvSpPr>
          <p:cNvPr id="166" name="CustomShape 8"/>
          <p:cNvSpPr/>
          <p:nvPr/>
        </p:nvSpPr>
        <p:spPr>
          <a:xfrm>
            <a:off x="582480" y="1345320"/>
            <a:ext cx="249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3 - Solution de Peterson</a:t>
            </a:r>
            <a:endParaRPr lang="fr-FR" sz="1800" b="0" strike="noStrike" spc="-1">
              <a:solidFill>
                <a:srgbClr val="000000"/>
              </a:solidFill>
              <a:uFill>
                <a:solidFill>
                  <a:srgbClr val="FFFFFF"/>
                </a:solidFill>
              </a:uFill>
              <a:latin typeface="Arial"/>
            </a:endParaRPr>
          </a:p>
        </p:txBody>
      </p:sp>
      <p:sp>
        <p:nvSpPr>
          <p:cNvPr id="167" name="CustomShape 9"/>
          <p:cNvSpPr/>
          <p:nvPr/>
        </p:nvSpPr>
        <p:spPr>
          <a:xfrm>
            <a:off x="805680" y="6084000"/>
            <a:ext cx="6286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nSpc>
                <a:spcPct val="100000"/>
              </a:lnSpc>
              <a:buClr>
                <a:srgbClr val="000000"/>
              </a:buClr>
              <a:buFont typeface="Arial"/>
              <a:buChar char="•"/>
            </a:pPr>
            <a:r>
              <a:rPr lang="fr-FR" sz="1800" b="0" strike="noStrike" spc="-1">
                <a:solidFill>
                  <a:srgbClr val="000000"/>
                </a:solidFill>
                <a:uFill>
                  <a:solidFill>
                    <a:srgbClr val="FFFFFF"/>
                  </a:solidFill>
                </a:uFill>
                <a:latin typeface="Times New Roman"/>
              </a:rPr>
              <a:t> Susceptible de consommer du temps en bouclant inutilement. </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8D4EE5A8-070B-4DCB-819A-955715D83E08}" type="slidenum">
              <a:rPr lang="fr-FR" sz="1200" b="0" strike="noStrike" spc="-1">
                <a:solidFill>
                  <a:srgbClr val="000000"/>
                </a:solidFill>
                <a:uFill>
                  <a:solidFill>
                    <a:srgbClr val="FFFFFF"/>
                  </a:solidFill>
                </a:uFill>
                <a:latin typeface="Times New Roman"/>
              </a:rPr>
              <a:pPr algn="ctr">
                <a:lnSpc>
                  <a:spcPct val="100000"/>
                </a:lnSpc>
              </a:pPr>
              <a:t>17</a:t>
            </a:fld>
            <a:endParaRPr lang="fr-FR" sz="1400" b="0" strike="noStrike" spc="-1">
              <a:solidFill>
                <a:srgbClr val="000000"/>
              </a:solidFill>
              <a:uFill>
                <a:solidFill>
                  <a:srgbClr val="FFFFFF"/>
                </a:solidFill>
              </a:uFill>
              <a:latin typeface="Times New Roman"/>
            </a:endParaRPr>
          </a:p>
        </p:txBody>
      </p:sp>
      <p:sp>
        <p:nvSpPr>
          <p:cNvPr id="169"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70"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71"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72" name="CustomShape 5"/>
          <p:cNvSpPr/>
          <p:nvPr/>
        </p:nvSpPr>
        <p:spPr>
          <a:xfrm>
            <a:off x="570600" y="1345320"/>
            <a:ext cx="1587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a:t>
            </a:r>
            <a:endParaRPr lang="fr-FR" sz="1800" b="0" strike="noStrike" spc="-1">
              <a:solidFill>
                <a:srgbClr val="000000"/>
              </a:solidFill>
              <a:uFill>
                <a:solidFill>
                  <a:srgbClr val="FFFFFF"/>
                </a:solidFill>
              </a:uFill>
              <a:latin typeface="Arial"/>
            </a:endParaRPr>
          </a:p>
        </p:txBody>
      </p:sp>
      <p:sp>
        <p:nvSpPr>
          <p:cNvPr id="173" name="CustomShape 6"/>
          <p:cNvSpPr/>
          <p:nvPr/>
        </p:nvSpPr>
        <p:spPr>
          <a:xfrm>
            <a:off x="714240" y="1643040"/>
            <a:ext cx="792936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Pour contrôler les accès a un objet partage, Dijkstra (en 1965) a suggéré l'utilisation d'un nouveau type de variables appelées les sémaphores.</a:t>
            </a:r>
            <a:endParaRPr lang="fr-FR" sz="1800" b="0" strike="noStrike" spc="-1">
              <a:solidFill>
                <a:srgbClr val="000000"/>
              </a:solidFill>
              <a:uFill>
                <a:solidFill>
                  <a:srgbClr val="FFFFFF"/>
                </a:solidFill>
              </a:uFill>
              <a:latin typeface="Arial"/>
            </a:endParaRPr>
          </a:p>
        </p:txBody>
      </p:sp>
      <p:sp>
        <p:nvSpPr>
          <p:cNvPr id="174" name="CustomShape 7"/>
          <p:cNvSpPr/>
          <p:nvPr/>
        </p:nvSpPr>
        <p:spPr>
          <a:xfrm>
            <a:off x="714240" y="2571840"/>
            <a:ext cx="82148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1" strike="noStrike" spc="-1">
                <a:solidFill>
                  <a:srgbClr val="000000"/>
                </a:solidFill>
                <a:uFill>
                  <a:solidFill>
                    <a:srgbClr val="FFFFFF"/>
                  </a:solidFill>
                </a:uFill>
                <a:latin typeface="Times New Roman"/>
              </a:rPr>
              <a:t>Définition : </a:t>
            </a:r>
            <a:r>
              <a:rPr lang="fr-FR" sz="1800" b="0" strike="noStrike" spc="-1">
                <a:solidFill>
                  <a:srgbClr val="000000"/>
                </a:solidFill>
                <a:uFill>
                  <a:solidFill>
                    <a:srgbClr val="FFFFFF"/>
                  </a:solidFill>
                </a:uFill>
                <a:latin typeface="Times New Roman"/>
              </a:rPr>
              <a:t>Un sémaphore S est un ensemble de deux variables :</a:t>
            </a:r>
            <a:endParaRPr lang="fr-FR" sz="1800" b="0" strike="noStrike" spc="-1">
              <a:solidFill>
                <a:srgbClr val="000000"/>
              </a:solidFill>
              <a:uFill>
                <a:solidFill>
                  <a:srgbClr val="FFFFFF"/>
                </a:solidFill>
              </a:uFill>
              <a:latin typeface="Arial"/>
            </a:endParaRPr>
          </a:p>
          <a:p>
            <a:pPr marL="343080" indent="-342720">
              <a:lnSpc>
                <a:spcPct val="150000"/>
              </a:lnSpc>
              <a:buClr>
                <a:srgbClr val="000000"/>
              </a:buClr>
              <a:buFont typeface="Times New Roman"/>
              <a:buAutoNum type="arabicPeriod"/>
            </a:pPr>
            <a:r>
              <a:rPr lang="fr-FR" sz="1800" b="0" strike="noStrike" spc="-1">
                <a:solidFill>
                  <a:srgbClr val="000000"/>
                </a:solidFill>
                <a:uFill>
                  <a:solidFill>
                    <a:srgbClr val="FFFFFF"/>
                  </a:solidFill>
                </a:uFill>
                <a:latin typeface="Times New Roman"/>
              </a:rPr>
              <a:t> Une valeur (ou compteur) entier notée value désigne le nombre d'autorisations d'accès à une section critique. Cette valeur est manipulable au moyen des opérations  P (ou wait) et V (ou signal);</a:t>
            </a:r>
            <a:endParaRPr lang="fr-FR" sz="1800" b="0" strike="noStrike" spc="-1">
              <a:solidFill>
                <a:srgbClr val="000000"/>
              </a:solidFill>
              <a:uFill>
                <a:solidFill>
                  <a:srgbClr val="FFFFFF"/>
                </a:solidFill>
              </a:uFill>
              <a:latin typeface="Arial"/>
            </a:endParaRPr>
          </a:p>
          <a:p>
            <a:pPr marL="343080" indent="-342720">
              <a:lnSpc>
                <a:spcPct val="150000"/>
              </a:lnSpc>
              <a:buClr>
                <a:srgbClr val="000000"/>
              </a:buClr>
              <a:buFont typeface="Times New Roman"/>
              <a:buAutoNum type="arabicPeriod"/>
            </a:pPr>
            <a:r>
              <a:rPr lang="fr-FR" sz="1800" b="0" strike="noStrike" spc="-1">
                <a:solidFill>
                  <a:srgbClr val="000000"/>
                </a:solidFill>
                <a:uFill>
                  <a:solidFill>
                    <a:srgbClr val="FFFFFF"/>
                  </a:solidFill>
                </a:uFill>
                <a:latin typeface="Times New Roman"/>
              </a:rPr>
              <a:t> Une  file F des processus en attente.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A08E7E3E-5821-494B-A500-09298A435311}" type="slidenum">
              <a:rPr lang="fr-FR" sz="1200" b="0" strike="noStrike" spc="-1">
                <a:solidFill>
                  <a:srgbClr val="000000"/>
                </a:solidFill>
                <a:uFill>
                  <a:solidFill>
                    <a:srgbClr val="FFFFFF"/>
                  </a:solidFill>
                </a:uFill>
                <a:latin typeface="Times New Roman"/>
              </a:rPr>
              <a:pPr algn="ctr">
                <a:lnSpc>
                  <a:spcPct val="100000"/>
                </a:lnSpc>
              </a:pPr>
              <a:t>18</a:t>
            </a:fld>
            <a:endParaRPr lang="fr-FR" sz="1400" b="0" strike="noStrike" spc="-1">
              <a:solidFill>
                <a:srgbClr val="000000"/>
              </a:solidFill>
              <a:uFill>
                <a:solidFill>
                  <a:srgbClr val="FFFFFF"/>
                </a:solidFill>
              </a:uFill>
              <a:latin typeface="Times New Roman"/>
            </a:endParaRPr>
          </a:p>
        </p:txBody>
      </p:sp>
      <p:sp>
        <p:nvSpPr>
          <p:cNvPr id="17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7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78"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79" name="CustomShape 5"/>
          <p:cNvSpPr/>
          <p:nvPr/>
        </p:nvSpPr>
        <p:spPr>
          <a:xfrm>
            <a:off x="571320" y="1643040"/>
            <a:ext cx="82486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L'opération P(S) décrémente la valeur du sémaphore S. Puis, si cette dernière est inferieure à 0 alors le processus appelant est mis en attente. Sinon le processus appelant accède a la section critique.</a:t>
            </a:r>
            <a:endParaRPr lang="fr-FR" sz="1800" b="0" strike="noStrike" spc="-1">
              <a:solidFill>
                <a:srgbClr val="000000"/>
              </a:solidFill>
              <a:uFill>
                <a:solidFill>
                  <a:srgbClr val="FFFFFF"/>
                </a:solidFill>
              </a:uFill>
              <a:latin typeface="Arial"/>
            </a:endParaRPr>
          </a:p>
        </p:txBody>
      </p:sp>
      <p:pic>
        <p:nvPicPr>
          <p:cNvPr id="180" name="Picture 2"/>
          <p:cNvPicPr/>
          <p:nvPr/>
        </p:nvPicPr>
        <p:blipFill>
          <a:blip r:embed="rId2" cstate="print"/>
          <a:stretch/>
        </p:blipFill>
        <p:spPr>
          <a:xfrm>
            <a:off x="1259640" y="3069000"/>
            <a:ext cx="6839640" cy="2879640"/>
          </a:xfrm>
          <a:prstGeom prst="rect">
            <a:avLst/>
          </a:prstGeom>
          <a:ln w="9360">
            <a:noFill/>
          </a:ln>
        </p:spPr>
      </p:pic>
      <p:sp>
        <p:nvSpPr>
          <p:cNvPr id="181" name="CustomShape 6"/>
          <p:cNvSpPr/>
          <p:nvPr/>
        </p:nvSpPr>
        <p:spPr>
          <a:xfrm>
            <a:off x="570600" y="1345320"/>
            <a:ext cx="1587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035FEF2E-0DB9-40F7-90B0-7CFBFA58B9FB}" type="slidenum">
              <a:rPr lang="fr-FR" sz="1200" b="0" strike="noStrike" spc="-1">
                <a:solidFill>
                  <a:srgbClr val="000000"/>
                </a:solidFill>
                <a:uFill>
                  <a:solidFill>
                    <a:srgbClr val="FFFFFF"/>
                  </a:solidFill>
                </a:uFill>
                <a:latin typeface="Times New Roman"/>
              </a:rPr>
              <a:pPr algn="ctr">
                <a:lnSpc>
                  <a:spcPct val="100000"/>
                </a:lnSpc>
              </a:pPr>
              <a:t>19</a:t>
            </a:fld>
            <a:endParaRPr lang="fr-FR" sz="1400" b="0" strike="noStrike" spc="-1">
              <a:solidFill>
                <a:srgbClr val="000000"/>
              </a:solidFill>
              <a:uFill>
                <a:solidFill>
                  <a:srgbClr val="FFFFFF"/>
                </a:solidFill>
              </a:uFill>
              <a:latin typeface="Times New Roman"/>
            </a:endParaRPr>
          </a:p>
        </p:txBody>
      </p:sp>
      <p:sp>
        <p:nvSpPr>
          <p:cNvPr id="18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8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85"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86" name="CustomShape 5"/>
          <p:cNvSpPr/>
          <p:nvPr/>
        </p:nvSpPr>
        <p:spPr>
          <a:xfrm>
            <a:off x="571320" y="1643040"/>
            <a:ext cx="8357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L'opération V(S) incrémente la valeur du sémaphore S. Puis si cette valeur est supérieure ou égale à 0 alors l'un des processus bloqués par l'opération P(S) sera choisi et redeviendra prêt.</a:t>
            </a:r>
            <a:endParaRPr lang="fr-FR" sz="1800" b="0" strike="noStrike" spc="-1">
              <a:solidFill>
                <a:srgbClr val="000000"/>
              </a:solidFill>
              <a:uFill>
                <a:solidFill>
                  <a:srgbClr val="FFFFFF"/>
                </a:solidFill>
              </a:uFill>
              <a:latin typeface="Arial"/>
            </a:endParaRPr>
          </a:p>
        </p:txBody>
      </p:sp>
      <p:sp>
        <p:nvSpPr>
          <p:cNvPr id="188" name="CustomShape 6"/>
          <p:cNvSpPr/>
          <p:nvPr/>
        </p:nvSpPr>
        <p:spPr>
          <a:xfrm>
            <a:off x="570600" y="1345320"/>
            <a:ext cx="1587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a:t>
            </a:r>
            <a:endParaRPr lang="fr-FR" sz="1800" b="0" strike="noStrike" spc="-1">
              <a:solidFill>
                <a:srgbClr val="000000"/>
              </a:solidFill>
              <a:uFill>
                <a:solidFill>
                  <a:srgbClr val="FFFFFF"/>
                </a:solidFill>
              </a:uFill>
              <a:latin typeface="Arial"/>
            </a:endParaRPr>
          </a:p>
        </p:txBody>
      </p:sp>
      <p:pic>
        <p:nvPicPr>
          <p:cNvPr id="1026" name="Picture 2"/>
          <p:cNvPicPr>
            <a:picLocks noChangeAspect="1" noChangeArrowheads="1"/>
          </p:cNvPicPr>
          <p:nvPr/>
        </p:nvPicPr>
        <p:blipFill>
          <a:blip r:embed="rId2"/>
          <a:srcRect/>
          <a:stretch>
            <a:fillRect/>
          </a:stretch>
        </p:blipFill>
        <p:spPr bwMode="auto">
          <a:xfrm>
            <a:off x="500033" y="3071809"/>
            <a:ext cx="8215371" cy="33956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E4FE714E-5FBB-44BB-A2BB-5DB56F6D81F3}" type="slidenum">
              <a:rPr lang="fr-FR" smtClean="0"/>
              <a:pPr/>
              <a:t>2</a:t>
            </a:fld>
            <a:endParaRPr lang="fr-FR"/>
          </a:p>
        </p:txBody>
      </p:sp>
      <p:sp>
        <p:nvSpPr>
          <p:cNvPr id="4" name="Espace réservé du pied de page 3"/>
          <p:cNvSpPr>
            <a:spLocks noGrp="1"/>
          </p:cNvSpPr>
          <p:nvPr>
            <p:ph type="ftr" sz="quarter" idx="12"/>
          </p:nvPr>
        </p:nvSpPr>
        <p:spPr/>
        <p:txBody>
          <a:bodyPr/>
          <a:lstStyle/>
          <a:p>
            <a:r>
              <a:rPr lang="fr-FR" dirty="0" smtClean="0"/>
              <a:t>Systèmes d‘exploitation 2 :Dr. A. ABBAS</a:t>
            </a:r>
            <a:endParaRPr lang="fr-FR" dirty="0"/>
          </a:p>
        </p:txBody>
      </p:sp>
      <p:sp>
        <p:nvSpPr>
          <p:cNvPr id="10" name="Titre 9"/>
          <p:cNvSpPr>
            <a:spLocks noGrp="1"/>
          </p:cNvSpPr>
          <p:nvPr>
            <p:ph type="title"/>
          </p:nvPr>
        </p:nvSpPr>
        <p:spPr/>
        <p:txBody>
          <a:bodyPr/>
          <a:lstStyle/>
          <a:p>
            <a:endParaRPr lang="fr-FR"/>
          </a:p>
        </p:txBody>
      </p:sp>
      <p:sp>
        <p:nvSpPr>
          <p:cNvPr id="12" name="Titre 1"/>
          <p:cNvSpPr txBox="1">
            <a:spLocks/>
          </p:cNvSpPr>
          <p:nvPr/>
        </p:nvSpPr>
        <p:spPr>
          <a:xfrm>
            <a:off x="785786" y="3143248"/>
            <a:ext cx="7498080" cy="2071702"/>
          </a:xfrm>
          <a:prstGeom prst="rect">
            <a:avLst/>
          </a:prstGeom>
        </p:spPr>
        <p:txBody>
          <a:bodyPr anchor="ctr">
            <a:noAutofit/>
          </a:bodyPr>
          <a:lstStyle/>
          <a:p>
            <a:pPr>
              <a:spcBef>
                <a:spcPct val="0"/>
              </a:spcBef>
            </a:pPr>
            <a: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Chapitre 2:</a:t>
            </a:r>
            <a:b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r>
            <a:b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fr-FR" sz="2800" b="1" dirty="0" smtClean="0"/>
              <a:t>Synchronisation</a:t>
            </a:r>
            <a: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r>
            <a:br>
              <a:rPr kumimoji="0" lang="fr-FR"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endParaRPr kumimoji="0" lang="fr-FR" sz="28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732937EB-BE2B-4C5D-8DC3-42FDB76F1631}" type="slidenum">
              <a:rPr lang="fr-FR" sz="1200" b="0" strike="noStrike" spc="-1">
                <a:solidFill>
                  <a:srgbClr val="000000"/>
                </a:solidFill>
                <a:uFill>
                  <a:solidFill>
                    <a:srgbClr val="FFFFFF"/>
                  </a:solidFill>
                </a:uFill>
                <a:latin typeface="Times New Roman"/>
              </a:rPr>
              <a:pPr algn="ctr">
                <a:lnSpc>
                  <a:spcPct val="100000"/>
                </a:lnSpc>
              </a:pPr>
              <a:t>20</a:t>
            </a:fld>
            <a:endParaRPr lang="fr-FR" sz="1400" b="0" strike="noStrike" spc="-1">
              <a:solidFill>
                <a:srgbClr val="000000"/>
              </a:solidFill>
              <a:uFill>
                <a:solidFill>
                  <a:srgbClr val="FFFFFF"/>
                </a:solidFill>
              </a:uFill>
              <a:latin typeface="Times New Roman"/>
            </a:endParaRPr>
          </a:p>
        </p:txBody>
      </p:sp>
      <p:sp>
        <p:nvSpPr>
          <p:cNvPr id="19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9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9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93" name="CustomShape 5"/>
          <p:cNvSpPr/>
          <p:nvPr/>
        </p:nvSpPr>
        <p:spPr>
          <a:xfrm>
            <a:off x="714240" y="1781280"/>
            <a:ext cx="8000640" cy="35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L'existence d'un mécanisme de file d'attente (FIFO ou LIFO), permettant de  mémoriser le nombre et les demandes d'opération P(S) non satisfaites et de réveiller les processus en attente.</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50000"/>
              </a:lnSpc>
            </a:pPr>
            <a:r>
              <a:rPr lang="fr-FR" sz="1800" b="1" strike="noStrike" spc="-1">
                <a:solidFill>
                  <a:srgbClr val="FF0000"/>
                </a:solidFill>
                <a:uFill>
                  <a:solidFill>
                    <a:srgbClr val="FFFFFF"/>
                  </a:solidFill>
                </a:uFill>
                <a:latin typeface="Times New Roman"/>
              </a:rPr>
              <a:t>Remarque 1 </a:t>
            </a:r>
            <a:r>
              <a:rPr lang="fr-FR" sz="1800" b="0" strike="noStrike" spc="-1">
                <a:solidFill>
                  <a:srgbClr val="000000"/>
                </a:solidFill>
                <a:uFill>
                  <a:solidFill>
                    <a:srgbClr val="FFFFFF"/>
                  </a:solidFill>
                </a:uFill>
                <a:latin typeface="Times New Roman"/>
              </a:rPr>
              <a:t>: Le test du sémaphore, le changement de sa valeur et la mise en attente éventuelle sont effectués en une seule opération atomique indivisible.</a:t>
            </a:r>
            <a:endParaRPr lang="fr-FR" sz="1800" b="0" strike="noStrike" spc="-1">
              <a:solidFill>
                <a:srgbClr val="000000"/>
              </a:solidFill>
              <a:uFill>
                <a:solidFill>
                  <a:srgbClr val="FFFFFF"/>
                </a:solidFill>
              </a:uFill>
              <a:latin typeface="Arial"/>
            </a:endParaRPr>
          </a:p>
          <a:p>
            <a:pPr>
              <a:lnSpc>
                <a:spcPct val="150000"/>
              </a:lnSpc>
            </a:pPr>
            <a:endParaRPr lang="fr-FR" sz="1800" b="0" strike="noStrike" spc="-1">
              <a:solidFill>
                <a:srgbClr val="000000"/>
              </a:solidFill>
              <a:uFill>
                <a:solidFill>
                  <a:srgbClr val="FFFFFF"/>
                </a:solidFill>
              </a:uFill>
              <a:latin typeface="Arial"/>
            </a:endParaRPr>
          </a:p>
          <a:p>
            <a:pPr>
              <a:lnSpc>
                <a:spcPct val="150000"/>
              </a:lnSpc>
            </a:pPr>
            <a:r>
              <a:rPr lang="fr-FR" sz="1800" b="1" strike="noStrike" spc="-1">
                <a:solidFill>
                  <a:srgbClr val="FF0000"/>
                </a:solidFill>
                <a:uFill>
                  <a:solidFill>
                    <a:srgbClr val="FFFFFF"/>
                  </a:solidFill>
                </a:uFill>
                <a:latin typeface="Times New Roman"/>
              </a:rPr>
              <a:t>Remarque 2 </a:t>
            </a:r>
            <a:r>
              <a:rPr lang="fr-FR" sz="1800" b="0" strike="noStrike" spc="-1">
                <a:solidFill>
                  <a:srgbClr val="000000"/>
                </a:solidFill>
                <a:uFill>
                  <a:solidFill>
                    <a:srgbClr val="FFFFFF"/>
                  </a:solidFill>
                </a:uFill>
                <a:latin typeface="Times New Roman"/>
              </a:rPr>
              <a:t>: La valeur initiale du champ value d'un sémaphore doit être un nombre non négatif. La valeur initiale d'un sémaphore est le nombre d'unités de ressource.</a:t>
            </a:r>
            <a:endParaRPr lang="fr-FR" sz="1800" b="0" strike="noStrike" spc="-1">
              <a:solidFill>
                <a:srgbClr val="000000"/>
              </a:solidFill>
              <a:uFill>
                <a:solidFill>
                  <a:srgbClr val="FFFFFF"/>
                </a:solidFill>
              </a:uFill>
              <a:latin typeface="Arial"/>
            </a:endParaRPr>
          </a:p>
        </p:txBody>
      </p:sp>
      <p:sp>
        <p:nvSpPr>
          <p:cNvPr id="194" name="CustomShape 6"/>
          <p:cNvSpPr/>
          <p:nvPr/>
        </p:nvSpPr>
        <p:spPr>
          <a:xfrm>
            <a:off x="570600" y="1345320"/>
            <a:ext cx="1587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4F438DF2-1136-4EF0-AFDD-CF44165BEEB4}" type="slidenum">
              <a:rPr lang="fr-FR" sz="1200" b="0" strike="noStrike" spc="-1">
                <a:solidFill>
                  <a:srgbClr val="000000"/>
                </a:solidFill>
                <a:uFill>
                  <a:solidFill>
                    <a:srgbClr val="FFFFFF"/>
                  </a:solidFill>
                </a:uFill>
                <a:latin typeface="Times New Roman"/>
              </a:rPr>
              <a:pPr algn="ctr">
                <a:lnSpc>
                  <a:spcPct val="100000"/>
                </a:lnSpc>
              </a:pPr>
              <a:t>21</a:t>
            </a:fld>
            <a:endParaRPr lang="fr-FR" sz="1400" b="0" strike="noStrike" spc="-1">
              <a:solidFill>
                <a:srgbClr val="000000"/>
              </a:solidFill>
              <a:uFill>
                <a:solidFill>
                  <a:srgbClr val="FFFFFF"/>
                </a:solidFill>
              </a:uFill>
              <a:latin typeface="Times New Roman"/>
            </a:endParaRPr>
          </a:p>
        </p:txBody>
      </p:sp>
      <p:sp>
        <p:nvSpPr>
          <p:cNvPr id="19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9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98"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199" name="CustomShape 5"/>
          <p:cNvSpPr/>
          <p:nvPr/>
        </p:nvSpPr>
        <p:spPr>
          <a:xfrm>
            <a:off x="571320" y="1785960"/>
            <a:ext cx="82148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Ainsi, on peut proposer un schéma de synchronisation de n processus voulant entrer simultanément en SC, en utilisant les deux opérations P(S) et V(S).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En effet, il suffit de faire partager les </a:t>
            </a:r>
            <a:r>
              <a:rPr lang="fr-FR" sz="1800" b="1" i="1" strike="noStrike" spc="-1">
                <a:solidFill>
                  <a:srgbClr val="000000"/>
                </a:solidFill>
                <a:uFill>
                  <a:solidFill>
                    <a:srgbClr val="FFFFFF"/>
                  </a:solidFill>
                </a:uFill>
                <a:latin typeface="Times New Roman"/>
              </a:rPr>
              <a:t>n</a:t>
            </a:r>
            <a:r>
              <a:rPr lang="fr-FR" sz="1800" b="0" strike="noStrike" spc="-1">
                <a:solidFill>
                  <a:srgbClr val="000000"/>
                </a:solidFill>
                <a:uFill>
                  <a:solidFill>
                    <a:srgbClr val="FFFFFF"/>
                  </a:solidFill>
                </a:uFill>
                <a:latin typeface="Times New Roman"/>
              </a:rPr>
              <a:t> processus un sémaphore S , initialise a 1, appelé sémaphore d'exclusion mutuelle.</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Chaque processus Pi a la structure suivante :</a:t>
            </a:r>
            <a:endParaRPr lang="fr-FR" sz="1800" b="0" strike="noStrike" spc="-1">
              <a:solidFill>
                <a:srgbClr val="000000"/>
              </a:solidFill>
              <a:uFill>
                <a:solidFill>
                  <a:srgbClr val="FFFFFF"/>
                </a:solidFill>
              </a:uFill>
              <a:latin typeface="Arial"/>
            </a:endParaRPr>
          </a:p>
        </p:txBody>
      </p:sp>
      <p:pic>
        <p:nvPicPr>
          <p:cNvPr id="200" name="Picture 2"/>
          <p:cNvPicPr/>
          <p:nvPr/>
        </p:nvPicPr>
        <p:blipFill>
          <a:blip r:embed="rId2" cstate="print"/>
          <a:stretch/>
        </p:blipFill>
        <p:spPr>
          <a:xfrm>
            <a:off x="3286080" y="4000680"/>
            <a:ext cx="2781000" cy="2638080"/>
          </a:xfrm>
          <a:prstGeom prst="rect">
            <a:avLst/>
          </a:prstGeom>
          <a:ln w="9360">
            <a:noFill/>
          </a:ln>
        </p:spPr>
      </p:pic>
      <p:sp>
        <p:nvSpPr>
          <p:cNvPr id="201" name="CustomShape 6"/>
          <p:cNvSpPr/>
          <p:nvPr/>
        </p:nvSpPr>
        <p:spPr>
          <a:xfrm>
            <a:off x="570600" y="1345320"/>
            <a:ext cx="1587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7F8A6F69-F5C2-4173-9D83-2631C0537927}" type="slidenum">
              <a:rPr lang="fr-FR" sz="1200" b="0" strike="noStrike" spc="-1">
                <a:solidFill>
                  <a:srgbClr val="000000"/>
                </a:solidFill>
                <a:uFill>
                  <a:solidFill>
                    <a:srgbClr val="FFFFFF"/>
                  </a:solidFill>
                </a:uFill>
                <a:latin typeface="Times New Roman"/>
              </a:rPr>
              <a:pPr algn="ctr">
                <a:lnSpc>
                  <a:spcPct val="100000"/>
                </a:lnSpc>
              </a:pPr>
              <a:t>22</a:t>
            </a:fld>
            <a:endParaRPr lang="fr-FR" sz="1400" b="0" strike="noStrike" spc="-1">
              <a:solidFill>
                <a:srgbClr val="000000"/>
              </a:solidFill>
              <a:uFill>
                <a:solidFill>
                  <a:srgbClr val="FFFFFF"/>
                </a:solidFill>
              </a:uFill>
              <a:latin typeface="Times New Roman"/>
            </a:endParaRPr>
          </a:p>
        </p:txBody>
      </p:sp>
      <p:sp>
        <p:nvSpPr>
          <p:cNvPr id="20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0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05"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06" name="CustomShape 5"/>
          <p:cNvSpPr/>
          <p:nvPr/>
        </p:nvSpPr>
        <p:spPr>
          <a:xfrm>
            <a:off x="571320" y="1759320"/>
            <a:ext cx="82148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Considérons deux processus P1 et P2 exécutent respectivement deux instructions </a:t>
            </a:r>
            <a:endParaRPr lang="fr-FR" sz="1800" b="0" strike="noStrike" spc="-1">
              <a:solidFill>
                <a:srgbClr val="000000"/>
              </a:solidFill>
              <a:uFill>
                <a:solidFill>
                  <a:srgbClr val="FFFFFF"/>
                </a:solidFill>
              </a:uFill>
              <a:latin typeface="Arial"/>
            </a:endParaRPr>
          </a:p>
          <a:p>
            <a:pPr algn="just">
              <a:lnSpc>
                <a:spcPct val="150000"/>
              </a:lnSpc>
            </a:pPr>
            <a:r>
              <a:rPr lang="fr-FR" sz="1800" b="0" strike="noStrike" spc="-1">
                <a:solidFill>
                  <a:srgbClr val="000000"/>
                </a:solidFill>
                <a:uFill>
                  <a:solidFill>
                    <a:srgbClr val="FFFFFF"/>
                  </a:solidFill>
                </a:uFill>
                <a:latin typeface="Times New Roman"/>
              </a:rPr>
              <a:t>	S1 = A+2 B;             et              S2 = S1+10. </a:t>
            </a:r>
            <a:endParaRPr lang="fr-FR" sz="1800" b="0" strike="noStrike" spc="-1">
              <a:solidFill>
                <a:srgbClr val="000000"/>
              </a:solidFill>
              <a:uFill>
                <a:solidFill>
                  <a:srgbClr val="FFFFFF"/>
                </a:solidFill>
              </a:uFill>
              <a:latin typeface="Arial"/>
            </a:endParaRPr>
          </a:p>
          <a:p>
            <a:pPr algn="just">
              <a:lnSpc>
                <a:spcPct val="150000"/>
              </a:lnSpc>
            </a:pPr>
            <a:r>
              <a:rPr lang="fr-FR" sz="1800" b="0" strike="noStrike" spc="-1">
                <a:solidFill>
                  <a:srgbClr val="000000"/>
                </a:solidFill>
                <a:uFill>
                  <a:solidFill>
                    <a:srgbClr val="FFFFFF"/>
                  </a:solidFill>
                </a:uFill>
                <a:latin typeface="Times New Roman"/>
              </a:rPr>
              <a:t>Si nous souhaitons que S2 ne doit s'exécuter qu'après l'exécution de S1, nous pouvons implémenter ce schéma en faisant partager P1 et P2 un sémaphore commun S, initialise a 0 et en insérant les primitives P(S) et V(S) de la façon suivante:</a:t>
            </a:r>
            <a:endParaRPr lang="fr-FR" sz="1800" b="0" strike="noStrike" spc="-1">
              <a:solidFill>
                <a:srgbClr val="000000"/>
              </a:solidFill>
              <a:uFill>
                <a:solidFill>
                  <a:srgbClr val="FFFFFF"/>
                </a:solidFill>
              </a:uFill>
              <a:latin typeface="Arial"/>
            </a:endParaRPr>
          </a:p>
        </p:txBody>
      </p:sp>
      <p:pic>
        <p:nvPicPr>
          <p:cNvPr id="207" name="Picture 2"/>
          <p:cNvPicPr/>
          <p:nvPr/>
        </p:nvPicPr>
        <p:blipFill>
          <a:blip r:embed="rId2" cstate="print"/>
          <a:stretch/>
        </p:blipFill>
        <p:spPr>
          <a:xfrm>
            <a:off x="2123640" y="4365000"/>
            <a:ext cx="5385960" cy="1079640"/>
          </a:xfrm>
          <a:prstGeom prst="rect">
            <a:avLst/>
          </a:prstGeom>
          <a:ln w="9360">
            <a:noFill/>
          </a:ln>
        </p:spPr>
      </p:pic>
      <p:sp>
        <p:nvSpPr>
          <p:cNvPr id="208" name="CustomShape 6"/>
          <p:cNvSpPr/>
          <p:nvPr/>
        </p:nvSpPr>
        <p:spPr>
          <a:xfrm>
            <a:off x="574920" y="1345320"/>
            <a:ext cx="2899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1 </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9E92697E-533A-43BC-BD09-56810748EAB4}" type="slidenum">
              <a:rPr lang="fr-FR" sz="1200" b="0" strike="noStrike" spc="-1">
                <a:solidFill>
                  <a:srgbClr val="000000"/>
                </a:solidFill>
                <a:uFill>
                  <a:solidFill>
                    <a:srgbClr val="FFFFFF"/>
                  </a:solidFill>
                </a:uFill>
                <a:latin typeface="Times New Roman"/>
              </a:rPr>
              <a:pPr algn="ctr">
                <a:lnSpc>
                  <a:spcPct val="100000"/>
                </a:lnSpc>
              </a:pPr>
              <a:t>23</a:t>
            </a:fld>
            <a:endParaRPr lang="fr-FR" sz="1400" b="0" strike="noStrike" spc="-1">
              <a:solidFill>
                <a:srgbClr val="000000"/>
              </a:solidFill>
              <a:uFill>
                <a:solidFill>
                  <a:srgbClr val="FFFFFF"/>
                </a:solidFill>
              </a:uFill>
              <a:latin typeface="Times New Roman"/>
            </a:endParaRPr>
          </a:p>
        </p:txBody>
      </p:sp>
      <p:sp>
        <p:nvSpPr>
          <p:cNvPr id="21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1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1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13" name="CustomShape 5"/>
          <p:cNvSpPr/>
          <p:nvPr/>
        </p:nvSpPr>
        <p:spPr>
          <a:xfrm>
            <a:off x="581760" y="1345320"/>
            <a:ext cx="5021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2: </a:t>
            </a:r>
            <a:r>
              <a:rPr lang="fr-FR" sz="1800" b="0" strike="noStrike" spc="-1">
                <a:solidFill>
                  <a:srgbClr val="000000"/>
                </a:solidFill>
                <a:uFill>
                  <a:solidFill>
                    <a:srgbClr val="FFFFFF"/>
                  </a:solidFill>
                </a:uFill>
                <a:latin typeface="Times New Roman"/>
              </a:rPr>
              <a:t>Lecteurs / Rédacteurs</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sp>
        <p:nvSpPr>
          <p:cNvPr id="214" name="CustomShape 6"/>
          <p:cNvSpPr/>
          <p:nvPr/>
        </p:nvSpPr>
        <p:spPr>
          <a:xfrm>
            <a:off x="683640" y="1628640"/>
            <a:ext cx="8460000" cy="15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Considérons un objet (une base de donnée par exemple) qui n'est accessible que par deux catégories d'opérations : les lectures et les écritures. Plusieurs lectures (consultations) peuvent avoir lieu simultanément ; par contre les écritures (mises a jour) doivent se faire en exclusion mutuelle.</a:t>
            </a:r>
            <a:endParaRPr lang="fr-FR" sz="1800" b="0" strike="noStrike" spc="-1">
              <a:solidFill>
                <a:srgbClr val="000000"/>
              </a:solidFill>
              <a:uFill>
                <a:solidFill>
                  <a:srgbClr val="FFFFFF"/>
                </a:solidFill>
              </a:uFill>
              <a:latin typeface="Arial"/>
            </a:endParaRPr>
          </a:p>
        </p:txBody>
      </p:sp>
      <p:sp>
        <p:nvSpPr>
          <p:cNvPr id="215" name="CustomShape 7"/>
          <p:cNvSpPr/>
          <p:nvPr/>
        </p:nvSpPr>
        <p:spPr>
          <a:xfrm>
            <a:off x="755640" y="3357000"/>
            <a:ext cx="820872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On appellera </a:t>
            </a:r>
            <a:r>
              <a:rPr lang="fr-FR" sz="1800" b="0" i="1" u="sng" strike="noStrike" spc="-1">
                <a:solidFill>
                  <a:srgbClr val="FF0000"/>
                </a:solidFill>
                <a:uFill>
                  <a:solidFill>
                    <a:srgbClr val="FFFFFF"/>
                  </a:solidFill>
                </a:uFill>
                <a:latin typeface="Times New Roman"/>
              </a:rPr>
              <a:t>lecteur</a:t>
            </a:r>
            <a:r>
              <a:rPr lang="fr-FR" sz="1800" b="0" strike="noStrike" spc="-1">
                <a:solidFill>
                  <a:srgbClr val="000000"/>
                </a:solidFill>
                <a:uFill>
                  <a:solidFill>
                    <a:srgbClr val="FFFFFF"/>
                  </a:solidFill>
                </a:uFill>
                <a:latin typeface="Times New Roman"/>
              </a:rPr>
              <a:t> un processus faisant des lectures et </a:t>
            </a:r>
            <a:r>
              <a:rPr lang="fr-FR" sz="1800" b="0" i="1" u="sng" strike="noStrike" spc="-1">
                <a:solidFill>
                  <a:srgbClr val="FF0000"/>
                </a:solidFill>
                <a:uFill>
                  <a:solidFill>
                    <a:srgbClr val="FFFFFF"/>
                  </a:solidFill>
                </a:uFill>
                <a:latin typeface="Times New Roman"/>
              </a:rPr>
              <a:t>rédacteur</a:t>
            </a:r>
            <a:r>
              <a:rPr lang="fr-FR" sz="1800" b="0" strike="noStrike" spc="-1">
                <a:solidFill>
                  <a:srgbClr val="000000"/>
                </a:solidFill>
                <a:uFill>
                  <a:solidFill>
                    <a:srgbClr val="FFFFFF"/>
                  </a:solidFill>
                </a:uFill>
                <a:latin typeface="Times New Roman"/>
              </a:rPr>
              <a:t> un processus faisant des écritures.</a:t>
            </a:r>
            <a:endParaRPr lang="fr-FR" sz="1800" b="0" strike="noStrike" spc="-1">
              <a:solidFill>
                <a:srgbClr val="000000"/>
              </a:solidFill>
              <a:uFill>
                <a:solidFill>
                  <a:srgbClr val="FFFFFF"/>
                </a:solidFill>
              </a:uFill>
              <a:latin typeface="Arial"/>
            </a:endParaRPr>
          </a:p>
        </p:txBody>
      </p:sp>
      <p:sp>
        <p:nvSpPr>
          <p:cNvPr id="216" name="CustomShape 8"/>
          <p:cNvSpPr/>
          <p:nvPr/>
        </p:nvSpPr>
        <p:spPr>
          <a:xfrm>
            <a:off x="827640" y="4643640"/>
            <a:ext cx="806436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Il s'agit donc de réaliser la synchronisation entre lecteurs et rédacteurs en respectant les contraintes suivantes :</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1394F63F-CB93-48ED-AC94-5A2719108E14}" type="slidenum">
              <a:rPr lang="fr-FR" sz="1200" b="0" strike="noStrike" spc="-1">
                <a:solidFill>
                  <a:srgbClr val="000000"/>
                </a:solidFill>
                <a:uFill>
                  <a:solidFill>
                    <a:srgbClr val="FFFFFF"/>
                  </a:solidFill>
                </a:uFill>
                <a:latin typeface="Times New Roman"/>
              </a:rPr>
              <a:pPr algn="ctr">
                <a:lnSpc>
                  <a:spcPct val="100000"/>
                </a:lnSpc>
              </a:pPr>
              <a:t>24</a:t>
            </a:fld>
            <a:endParaRPr lang="fr-FR" sz="1400" b="0" strike="noStrike" spc="-1">
              <a:solidFill>
                <a:srgbClr val="000000"/>
              </a:solidFill>
              <a:uFill>
                <a:solidFill>
                  <a:srgbClr val="FFFFFF"/>
                </a:solidFill>
              </a:uFill>
              <a:latin typeface="Times New Roman"/>
            </a:endParaRPr>
          </a:p>
        </p:txBody>
      </p:sp>
      <p:sp>
        <p:nvSpPr>
          <p:cNvPr id="218"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19"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20"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21" name="CustomShape 5"/>
          <p:cNvSpPr/>
          <p:nvPr/>
        </p:nvSpPr>
        <p:spPr>
          <a:xfrm>
            <a:off x="581760" y="1345320"/>
            <a:ext cx="5021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2: </a:t>
            </a:r>
            <a:r>
              <a:rPr lang="fr-FR" sz="1800" b="0" strike="noStrike" spc="-1">
                <a:solidFill>
                  <a:srgbClr val="000000"/>
                </a:solidFill>
                <a:uFill>
                  <a:solidFill>
                    <a:srgbClr val="FFFFFF"/>
                  </a:solidFill>
                </a:uFill>
                <a:latin typeface="Times New Roman"/>
              </a:rPr>
              <a:t>Lecteurs / Rédacteurs</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sp>
        <p:nvSpPr>
          <p:cNvPr id="222" name="CustomShape 6"/>
          <p:cNvSpPr/>
          <p:nvPr/>
        </p:nvSpPr>
        <p:spPr>
          <a:xfrm>
            <a:off x="683640" y="1890720"/>
            <a:ext cx="8244000" cy="15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 </a:t>
            </a:r>
            <a:r>
              <a:rPr lang="fr-FR" sz="1800" b="1" strike="noStrike" spc="-1">
                <a:solidFill>
                  <a:srgbClr val="000000"/>
                </a:solidFill>
                <a:uFill>
                  <a:solidFill>
                    <a:srgbClr val="FFFFFF"/>
                  </a:solidFill>
                </a:uFill>
                <a:latin typeface="Times New Roman"/>
              </a:rPr>
              <a:t>Exclusion mutuelle entre lecteurs et rédacteurs </a:t>
            </a:r>
            <a:r>
              <a:rPr lang="fr-FR" sz="1800" b="0" strike="noStrike" spc="-1">
                <a:solidFill>
                  <a:srgbClr val="000000"/>
                </a:solidFill>
                <a:uFill>
                  <a:solidFill>
                    <a:srgbClr val="FFFFFF"/>
                  </a:solidFill>
                </a:uFill>
                <a:latin typeface="Times New Roman"/>
              </a:rPr>
              <a:t>: si un lecteur demande a lire et qu'il y a une écriture en cours , la demande est mise en attente. De même que si un rédacteur demande à écrire et qu'il y a au moins une lecture en cours , la demande est mise en attente.</a:t>
            </a:r>
            <a:endParaRPr lang="fr-FR" sz="1800" b="0" strike="noStrike" spc="-1">
              <a:solidFill>
                <a:srgbClr val="000000"/>
              </a:solidFill>
              <a:uFill>
                <a:solidFill>
                  <a:srgbClr val="FFFFFF"/>
                </a:solidFill>
              </a:uFill>
              <a:latin typeface="Arial"/>
            </a:endParaRPr>
          </a:p>
        </p:txBody>
      </p:sp>
      <p:sp>
        <p:nvSpPr>
          <p:cNvPr id="223" name="CustomShape 7"/>
          <p:cNvSpPr/>
          <p:nvPr/>
        </p:nvSpPr>
        <p:spPr>
          <a:xfrm>
            <a:off x="755640" y="4161960"/>
            <a:ext cx="813672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 </a:t>
            </a:r>
            <a:r>
              <a:rPr lang="fr-FR" sz="1800" b="1" strike="noStrike" spc="-1">
                <a:solidFill>
                  <a:srgbClr val="000000"/>
                </a:solidFill>
                <a:uFill>
                  <a:solidFill>
                    <a:srgbClr val="FFFFFF"/>
                  </a:solidFill>
                </a:uFill>
                <a:latin typeface="Times New Roman"/>
              </a:rPr>
              <a:t>Exclusion mutuelle entre rédacteurs : </a:t>
            </a:r>
            <a:r>
              <a:rPr lang="fr-FR" sz="1800" b="0" strike="noStrike" spc="-1">
                <a:solidFill>
                  <a:srgbClr val="000000"/>
                </a:solidFill>
                <a:uFill>
                  <a:solidFill>
                    <a:srgbClr val="FFFFFF"/>
                  </a:solidFill>
                </a:uFill>
                <a:latin typeface="Times New Roman"/>
              </a:rPr>
              <a:t>si un rédacteur demande a écrire et qu'il y a une écriture en cours , la demande est mise en attente.</a:t>
            </a:r>
            <a:endParaRPr lang="fr-FR" sz="1800" b="0" strike="noStrike" spc="-1">
              <a:solidFill>
                <a:srgbClr val="000000"/>
              </a:solidFill>
              <a:uFill>
                <a:solidFill>
                  <a:srgbClr val="FFFFFF"/>
                </a:solidFill>
              </a:uFill>
              <a:latin typeface="Arial"/>
            </a:endParaRPr>
          </a:p>
        </p:txBody>
      </p:sp>
      <p:sp>
        <p:nvSpPr>
          <p:cNvPr id="224" name="CustomShape 8"/>
          <p:cNvSpPr/>
          <p:nvPr/>
        </p:nvSpPr>
        <p:spPr>
          <a:xfrm>
            <a:off x="827640" y="5580000"/>
            <a:ext cx="799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Pour satisfaire ces contraintes ci-dessus , on peut procéder comme suit :</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75BF4C62-EF04-4290-B484-6EA22A30572E}" type="slidenum">
              <a:rPr lang="fr-FR" sz="1200" b="0" strike="noStrike" spc="-1">
                <a:solidFill>
                  <a:srgbClr val="000000"/>
                </a:solidFill>
                <a:uFill>
                  <a:solidFill>
                    <a:srgbClr val="FFFFFF"/>
                  </a:solidFill>
                </a:uFill>
                <a:latin typeface="Times New Roman"/>
              </a:rPr>
              <a:pPr algn="ctr">
                <a:lnSpc>
                  <a:spcPct val="100000"/>
                </a:lnSpc>
              </a:pPr>
              <a:t>25</a:t>
            </a:fld>
            <a:endParaRPr lang="fr-FR" sz="1400" b="0" strike="noStrike" spc="-1">
              <a:solidFill>
                <a:srgbClr val="000000"/>
              </a:solidFill>
              <a:uFill>
                <a:solidFill>
                  <a:srgbClr val="FFFFFF"/>
                </a:solidFill>
              </a:uFill>
              <a:latin typeface="Times New Roman"/>
            </a:endParaRPr>
          </a:p>
        </p:txBody>
      </p:sp>
      <p:sp>
        <p:nvSpPr>
          <p:cNvPr id="22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2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28"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29" name="CustomShape 5"/>
          <p:cNvSpPr/>
          <p:nvPr/>
        </p:nvSpPr>
        <p:spPr>
          <a:xfrm>
            <a:off x="581760" y="1345320"/>
            <a:ext cx="50212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2: </a:t>
            </a:r>
            <a:r>
              <a:rPr lang="fr-FR" sz="1800" b="0" strike="noStrike" spc="-1">
                <a:solidFill>
                  <a:srgbClr val="000000"/>
                </a:solidFill>
                <a:uFill>
                  <a:solidFill>
                    <a:srgbClr val="FFFFFF"/>
                  </a:solidFill>
                </a:uFill>
                <a:latin typeface="Times New Roman"/>
              </a:rPr>
              <a:t>Lecteurs / Rédacteurs</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pic>
        <p:nvPicPr>
          <p:cNvPr id="230" name="Picture 2"/>
          <p:cNvPicPr/>
          <p:nvPr/>
        </p:nvPicPr>
        <p:blipFill>
          <a:blip r:embed="rId2" cstate="print"/>
          <a:stretch/>
        </p:blipFill>
        <p:spPr>
          <a:xfrm>
            <a:off x="827640" y="1714680"/>
            <a:ext cx="7344360" cy="5143320"/>
          </a:xfrm>
          <a:prstGeom prst="rect">
            <a:avLst/>
          </a:prstGeom>
          <a:ln w="9360">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B18BC1FC-32C4-42AF-B335-7F25A8C10606}" type="slidenum">
              <a:rPr lang="fr-FR" sz="1200" b="0" strike="noStrike" spc="-1">
                <a:solidFill>
                  <a:srgbClr val="000000"/>
                </a:solidFill>
                <a:uFill>
                  <a:solidFill>
                    <a:srgbClr val="FFFFFF"/>
                  </a:solidFill>
                </a:uFill>
                <a:latin typeface="Times New Roman"/>
              </a:rPr>
              <a:pPr algn="ctr">
                <a:lnSpc>
                  <a:spcPct val="100000"/>
                </a:lnSpc>
              </a:pPr>
              <a:t>26</a:t>
            </a:fld>
            <a:endParaRPr lang="fr-FR" sz="1400" b="0" strike="noStrike" spc="-1">
              <a:solidFill>
                <a:srgbClr val="000000"/>
              </a:solidFill>
              <a:uFill>
                <a:solidFill>
                  <a:srgbClr val="FFFFFF"/>
                </a:solidFill>
              </a:uFill>
              <a:latin typeface="Times New Roman"/>
            </a:endParaRPr>
          </a:p>
        </p:txBody>
      </p:sp>
      <p:sp>
        <p:nvSpPr>
          <p:cNvPr id="232"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33"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34"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35" name="CustomShape 5"/>
          <p:cNvSpPr/>
          <p:nvPr/>
        </p:nvSpPr>
        <p:spPr>
          <a:xfrm>
            <a:off x="583920" y="1345320"/>
            <a:ext cx="4946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a:t>
            </a:r>
            <a:r>
              <a:rPr lang="fr-FR" sz="1800" b="0" strike="noStrike" spc="-1">
                <a:solidFill>
                  <a:srgbClr val="000000"/>
                </a:solidFill>
                <a:uFill>
                  <a:solidFill>
                    <a:srgbClr val="FFFFFF"/>
                  </a:solidFill>
                </a:uFill>
                <a:latin typeface="Times New Roman"/>
              </a:rPr>
              <a:t>Services Posix sur les semaphores</a:t>
            </a:r>
            <a:endParaRPr lang="fr-FR" sz="1800" b="0" strike="noStrike" spc="-1">
              <a:solidFill>
                <a:srgbClr val="000000"/>
              </a:solidFill>
              <a:uFill>
                <a:solidFill>
                  <a:srgbClr val="FFFFFF"/>
                </a:solidFill>
              </a:uFill>
              <a:latin typeface="Arial"/>
            </a:endParaRPr>
          </a:p>
        </p:txBody>
      </p:sp>
      <p:sp>
        <p:nvSpPr>
          <p:cNvPr id="236" name="CustomShape 6"/>
          <p:cNvSpPr/>
          <p:nvPr/>
        </p:nvSpPr>
        <p:spPr>
          <a:xfrm>
            <a:off x="683640" y="1700640"/>
            <a:ext cx="806436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Le système d'exploitation Linux permet de créer et d'utiliser les sémaphores définis par le standard Posix. </a:t>
            </a: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Les services Posix de manipulation des sémaphores se trouvent dans la librairie &lt;semaphore.h&gt;. </a:t>
            </a: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Le type sémaphore est désigné par le type </a:t>
            </a:r>
            <a:r>
              <a:rPr lang="fr-FR" sz="1800" b="0" strike="noStrike" spc="-1">
                <a:solidFill>
                  <a:srgbClr val="FF0000"/>
                </a:solidFill>
                <a:uFill>
                  <a:solidFill>
                    <a:srgbClr val="FFFFFF"/>
                  </a:solidFill>
                </a:uFill>
                <a:latin typeface="Times New Roman"/>
              </a:rPr>
              <a:t>sem_t</a:t>
            </a:r>
            <a:r>
              <a:rPr lang="fr-FR" sz="18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
        <p:nvSpPr>
          <p:cNvPr id="237" name="CustomShape 7"/>
          <p:cNvSpPr/>
          <p:nvPr/>
        </p:nvSpPr>
        <p:spPr>
          <a:xfrm>
            <a:off x="755640" y="4365000"/>
            <a:ext cx="8208720" cy="20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2000" b="1" strike="noStrike" spc="-1">
                <a:solidFill>
                  <a:srgbClr val="000000"/>
                </a:solidFill>
                <a:uFill>
                  <a:solidFill>
                    <a:srgbClr val="FFFFFF"/>
                  </a:solidFill>
                </a:uFill>
                <a:latin typeface="Times New Roman"/>
              </a:rPr>
              <a:t>int sem_init(sem_t *sem,      int pshared,      unsigned int valeur) </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Arial"/>
              <a:buChar char="•"/>
            </a:pPr>
            <a:r>
              <a:rPr lang="fr-FR" sz="1800" b="1" i="1" strike="noStrike" spc="-1">
                <a:solidFill>
                  <a:srgbClr val="000000"/>
                </a:solidFill>
                <a:uFill>
                  <a:solidFill>
                    <a:srgbClr val="FFFFFF"/>
                  </a:solidFill>
                </a:uFill>
                <a:latin typeface="Times New Roman"/>
              </a:rPr>
              <a:t>  sem  : </a:t>
            </a:r>
            <a:r>
              <a:rPr lang="fr-FR" sz="1800" b="0" strike="noStrike" spc="-1">
                <a:solidFill>
                  <a:srgbClr val="000000"/>
                </a:solidFill>
                <a:uFill>
                  <a:solidFill>
                    <a:srgbClr val="FFFFFF"/>
                  </a:solidFill>
                </a:uFill>
                <a:latin typeface="Times New Roman"/>
              </a:rPr>
              <a:t>est un pointeur sur le sémaphore à initialiser;</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a:t>
            </a:r>
            <a:r>
              <a:rPr lang="fr-FR" sz="1800" b="1" strike="noStrike" spc="-1">
                <a:solidFill>
                  <a:srgbClr val="000000"/>
                </a:solidFill>
                <a:uFill>
                  <a:solidFill>
                    <a:srgbClr val="FFFFFF"/>
                  </a:solidFill>
                </a:uFill>
                <a:latin typeface="Times New Roman"/>
              </a:rPr>
              <a:t>value  :</a:t>
            </a:r>
            <a:r>
              <a:rPr lang="fr-FR" sz="1800" b="0" strike="noStrike" spc="-1">
                <a:solidFill>
                  <a:srgbClr val="000000"/>
                </a:solidFill>
                <a:uFill>
                  <a:solidFill>
                    <a:srgbClr val="FFFFFF"/>
                  </a:solidFill>
                </a:uFill>
                <a:latin typeface="Times New Roman"/>
              </a:rPr>
              <a:t> est la valeur initiale du sémaphore ;</a:t>
            </a:r>
            <a:endParaRPr lang="fr-FR" sz="1800" b="0" strike="noStrike" spc="-1">
              <a:solidFill>
                <a:srgbClr val="000000"/>
              </a:solidFill>
              <a:uFill>
                <a:solidFill>
                  <a:srgbClr val="FFFFFF"/>
                </a:solidFill>
              </a:uFill>
              <a:latin typeface="Arial"/>
            </a:endParaRPr>
          </a:p>
          <a:p>
            <a:pPr indent="-216000">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a:t>
            </a:r>
            <a:r>
              <a:rPr lang="fr-FR" sz="1800" b="1" strike="noStrike" spc="-1">
                <a:solidFill>
                  <a:srgbClr val="000000"/>
                </a:solidFill>
                <a:uFill>
                  <a:solidFill>
                    <a:srgbClr val="FFFFFF"/>
                  </a:solidFill>
                </a:uFill>
                <a:latin typeface="Times New Roman"/>
              </a:rPr>
              <a:t>pshared :</a:t>
            </a:r>
            <a:r>
              <a:rPr lang="fr-FR" sz="1800" b="0" strike="noStrike" spc="-1">
                <a:solidFill>
                  <a:srgbClr val="000000"/>
                </a:solidFill>
                <a:uFill>
                  <a:solidFill>
                    <a:srgbClr val="FFFFFF"/>
                  </a:solidFill>
                </a:uFill>
                <a:latin typeface="Times New Roman"/>
              </a:rPr>
              <a:t> indique si le sémaphore est local au processus (pshared=0) ou partage entre le père et le fils pshared ≠0.</a:t>
            </a:r>
            <a:endParaRPr lang="fr-FR" sz="1800" b="0" strike="noStrike" spc="-1">
              <a:solidFill>
                <a:srgbClr val="000000"/>
              </a:solidFill>
              <a:uFill>
                <a:solidFill>
                  <a:srgbClr val="FFFFFF"/>
                </a:solidFill>
              </a:uFill>
              <a:latin typeface="Arial"/>
            </a:endParaRPr>
          </a:p>
        </p:txBody>
      </p:sp>
      <p:sp>
        <p:nvSpPr>
          <p:cNvPr id="238" name="CustomShape 8"/>
          <p:cNvSpPr/>
          <p:nvPr/>
        </p:nvSpPr>
        <p:spPr>
          <a:xfrm>
            <a:off x="698760" y="3933000"/>
            <a:ext cx="3047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Initialisation d'un sémaphore</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C895018B-1AB1-44AF-A530-E4DE8188B058}" type="slidenum">
              <a:rPr lang="fr-FR" sz="1200" b="0" strike="noStrike" spc="-1">
                <a:solidFill>
                  <a:srgbClr val="000000"/>
                </a:solidFill>
                <a:uFill>
                  <a:solidFill>
                    <a:srgbClr val="FFFFFF"/>
                  </a:solidFill>
                </a:uFill>
                <a:latin typeface="Times New Roman"/>
              </a:rPr>
              <a:pPr algn="ctr">
                <a:lnSpc>
                  <a:spcPct val="100000"/>
                </a:lnSpc>
              </a:pPr>
              <a:t>27</a:t>
            </a:fld>
            <a:endParaRPr lang="fr-FR" sz="1400" b="0" strike="noStrike" spc="-1">
              <a:solidFill>
                <a:srgbClr val="000000"/>
              </a:solidFill>
              <a:uFill>
                <a:solidFill>
                  <a:srgbClr val="FFFFFF"/>
                </a:solidFill>
              </a:uFill>
              <a:latin typeface="Times New Roman"/>
            </a:endParaRPr>
          </a:p>
        </p:txBody>
      </p:sp>
      <p:sp>
        <p:nvSpPr>
          <p:cNvPr id="24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4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4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43" name="CustomShape 5"/>
          <p:cNvSpPr/>
          <p:nvPr/>
        </p:nvSpPr>
        <p:spPr>
          <a:xfrm>
            <a:off x="583920" y="1345320"/>
            <a:ext cx="4946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a:t>
            </a:r>
            <a:r>
              <a:rPr lang="fr-FR" sz="1800" b="0" strike="noStrike" spc="-1">
                <a:solidFill>
                  <a:srgbClr val="000000"/>
                </a:solidFill>
                <a:uFill>
                  <a:solidFill>
                    <a:srgbClr val="FFFFFF"/>
                  </a:solidFill>
                </a:uFill>
                <a:latin typeface="Times New Roman"/>
              </a:rPr>
              <a:t>Services Posix sur les sémaphores</a:t>
            </a:r>
            <a:endParaRPr lang="fr-FR" sz="1800" b="0" strike="noStrike" spc="-1">
              <a:solidFill>
                <a:srgbClr val="000000"/>
              </a:solidFill>
              <a:uFill>
                <a:solidFill>
                  <a:srgbClr val="FFFFFF"/>
                </a:solidFill>
              </a:uFill>
              <a:latin typeface="Arial"/>
            </a:endParaRPr>
          </a:p>
        </p:txBody>
      </p:sp>
      <p:sp>
        <p:nvSpPr>
          <p:cNvPr id="244" name="CustomShape 6"/>
          <p:cNvSpPr/>
          <p:nvPr/>
        </p:nvSpPr>
        <p:spPr>
          <a:xfrm>
            <a:off x="755640" y="1772640"/>
            <a:ext cx="8208720" cy="39423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sem_wait</a:t>
            </a:r>
            <a:r>
              <a:rPr lang="fr-FR" sz="1800" b="1" strike="noStrike" spc="-1" dirty="0">
                <a:solidFill>
                  <a:srgbClr val="000000"/>
                </a:solidFill>
                <a:uFill>
                  <a:solidFill>
                    <a:srgbClr val="FFFFFF"/>
                  </a:solidFill>
                </a:uFill>
                <a:latin typeface="Times New Roman"/>
              </a:rPr>
              <a:t>(</a:t>
            </a:r>
            <a:r>
              <a:rPr lang="fr-FR" sz="1800" b="1" strike="noStrike" spc="-1" dirty="0" err="1">
                <a:solidFill>
                  <a:srgbClr val="000000"/>
                </a:solidFill>
                <a:uFill>
                  <a:solidFill>
                    <a:srgbClr val="FFFFFF"/>
                  </a:solidFill>
                </a:uFill>
                <a:latin typeface="Times New Roman"/>
              </a:rPr>
              <a:t>sem_t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a:t>
            </a:r>
            <a:r>
              <a:rPr lang="fr-FR" sz="1800" b="0" strike="noStrike" spc="-1" dirty="0">
                <a:solidFill>
                  <a:srgbClr val="000000"/>
                </a:solidFill>
                <a:uFill>
                  <a:solidFill>
                    <a:srgbClr val="FFFFFF"/>
                  </a:solidFill>
                </a:uFill>
                <a:latin typeface="Times New Roman"/>
              </a:rPr>
              <a:t> est équivalente à l'opération P (S)  et  retourne toujours 0.</a:t>
            </a:r>
            <a:endParaRPr lang="fr-FR" sz="1800" b="0" strike="noStrike" spc="-1" dirty="0">
              <a:solidFill>
                <a:srgbClr val="000000"/>
              </a:solidFill>
              <a:uFill>
                <a:solidFill>
                  <a:srgbClr val="FFFFFF"/>
                </a:solidFill>
              </a:uFill>
              <a:latin typeface="Arial"/>
            </a:endParaRPr>
          </a:p>
          <a:p>
            <a:pPr>
              <a:lnSpc>
                <a:spcPct val="150000"/>
              </a:lnSpc>
            </a:pPr>
            <a:r>
              <a:rPr lang="fr-FR" sz="1800" b="1" strike="noStrike" spc="-1" dirty="0" smtClean="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sem_post</a:t>
            </a:r>
            <a:r>
              <a:rPr lang="fr-FR" sz="1800" b="1" strike="noStrike" spc="-1" dirty="0">
                <a:solidFill>
                  <a:srgbClr val="000000"/>
                </a:solidFill>
                <a:uFill>
                  <a:solidFill>
                    <a:srgbClr val="FFFFFF"/>
                  </a:solidFill>
                </a:uFill>
                <a:latin typeface="Times New Roman"/>
              </a:rPr>
              <a:t>(</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a:t>
            </a:r>
            <a:r>
              <a:rPr lang="fr-FR" sz="1800" b="0" strike="noStrike" spc="-1" dirty="0">
                <a:solidFill>
                  <a:srgbClr val="000000"/>
                </a:solidFill>
                <a:uFill>
                  <a:solidFill>
                    <a:srgbClr val="FFFFFF"/>
                  </a:solidFill>
                </a:uFill>
                <a:latin typeface="Times New Roman"/>
              </a:rPr>
              <a:t>est équivalente a l'opération V(S) : retourne 0 en cas de succès ou -1 autrement.</a:t>
            </a:r>
            <a:endParaRPr lang="fr-FR" sz="1800" b="0" strike="noStrike" spc="-1" dirty="0">
              <a:solidFill>
                <a:srgbClr val="000000"/>
              </a:solidFill>
              <a:uFill>
                <a:solidFill>
                  <a:srgbClr val="FFFFFF"/>
                </a:solidFill>
              </a:uFill>
              <a:latin typeface="Arial"/>
            </a:endParaRPr>
          </a:p>
          <a:p>
            <a:pPr>
              <a:lnSpc>
                <a:spcPct val="150000"/>
              </a:lnSpc>
            </a:pPr>
            <a:r>
              <a:rPr lang="fr-FR" sz="1800" b="0" strike="noStrike" spc="-1" dirty="0" smtClean="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trywait</a:t>
            </a:r>
            <a:r>
              <a:rPr lang="fr-FR" sz="1800" b="1" strike="noStrike" spc="-1" dirty="0">
                <a:solidFill>
                  <a:srgbClr val="000000"/>
                </a:solidFill>
                <a:uFill>
                  <a:solidFill>
                    <a:srgbClr val="FFFFFF"/>
                  </a:solidFill>
                </a:uFill>
                <a:latin typeface="Times New Roman"/>
              </a:rPr>
              <a:t>(</a:t>
            </a:r>
            <a:r>
              <a:rPr lang="fr-FR" sz="1800" b="1" strike="noStrike" spc="-1" dirty="0" err="1">
                <a:solidFill>
                  <a:srgbClr val="000000"/>
                </a:solidFill>
                <a:uFill>
                  <a:solidFill>
                    <a:srgbClr val="FFFFFF"/>
                  </a:solidFill>
                </a:uFill>
                <a:latin typeface="Times New Roman"/>
              </a:rPr>
              <a:t>sem_t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 </a:t>
            </a:r>
            <a:r>
              <a:rPr lang="fr-FR" sz="1800" b="0" strike="noStrike" spc="-1" dirty="0">
                <a:solidFill>
                  <a:srgbClr val="000000"/>
                </a:solidFill>
                <a:uFill>
                  <a:solidFill>
                    <a:srgbClr val="FFFFFF"/>
                  </a:solidFill>
                </a:uFill>
                <a:latin typeface="Times New Roman"/>
              </a:rPr>
              <a:t>décrémente la valeur du sémaphore </a:t>
            </a:r>
            <a:r>
              <a:rPr lang="fr-FR" sz="1800" b="0" strike="noStrike" spc="-1" dirty="0" err="1">
                <a:solidFill>
                  <a:srgbClr val="FF0000"/>
                </a:solidFill>
                <a:uFill>
                  <a:solidFill>
                    <a:srgbClr val="FFFFFF"/>
                  </a:solidFill>
                </a:uFill>
                <a:latin typeface="Times New Roman"/>
              </a:rPr>
              <a:t>sem</a:t>
            </a:r>
            <a:r>
              <a:rPr lang="fr-FR" sz="1800" b="0" strike="noStrike" spc="-1" dirty="0">
                <a:solidFill>
                  <a:srgbClr val="000000"/>
                </a:solidFill>
                <a:uFill>
                  <a:solidFill>
                    <a:srgbClr val="FFFFFF"/>
                  </a:solidFill>
                </a:uFill>
                <a:latin typeface="Times New Roman"/>
              </a:rPr>
              <a:t> si sa valeur est supérieure à 0 ; sinon elle retourne une erreur. C'est une opération atomique.</a:t>
            </a:r>
            <a:endParaRPr lang="fr-FR" sz="1800" b="0" strike="noStrike" spc="-1" dirty="0">
              <a:solidFill>
                <a:srgbClr val="000000"/>
              </a:solidFill>
              <a:uFill>
                <a:solidFill>
                  <a:srgbClr val="FFFFFF"/>
                </a:solidFill>
              </a:uFill>
              <a:latin typeface="Arial"/>
            </a:endParaRPr>
          </a:p>
          <a:p>
            <a:pPr>
              <a:lnSpc>
                <a:spcPct val="150000"/>
              </a:lnSpc>
            </a:pPr>
            <a:r>
              <a:rPr lang="fr-FR" sz="1800" b="1" strike="noStrike" spc="-1" dirty="0" smtClean="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sem_getvalue</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sem_t</a:t>
            </a:r>
            <a:r>
              <a:rPr lang="fr-FR" sz="1800" b="1" strike="noStrike" spc="-1" dirty="0">
                <a:solidFill>
                  <a:srgbClr val="000000"/>
                </a:solidFill>
                <a:uFill>
                  <a:solidFill>
                    <a:srgbClr val="FFFFFF"/>
                  </a:solidFill>
                </a:uFill>
                <a:latin typeface="Times New Roman"/>
              </a:rPr>
              <a:t> *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 </a:t>
            </a:r>
            <a:r>
              <a:rPr lang="fr-FR" sz="1800" b="1" strike="noStrike" spc="-1" dirty="0" err="1">
                <a:solidFill>
                  <a:srgbClr val="000000"/>
                </a:solidFill>
                <a:uFill>
                  <a:solidFill>
                    <a:srgbClr val="FFFFFF"/>
                  </a:solidFill>
                </a:uFill>
                <a:latin typeface="Times New Roman"/>
              </a:rPr>
              <a:t>sval</a:t>
            </a:r>
            <a:r>
              <a:rPr lang="fr-FR" sz="1800" b="1" strike="noStrike" spc="-1" dirty="0">
                <a:solidFill>
                  <a:srgbClr val="000000"/>
                </a:solidFill>
                <a:uFill>
                  <a:solidFill>
                    <a:srgbClr val="FFFFFF"/>
                  </a:solidFill>
                </a:uFill>
                <a:latin typeface="Times New Roman"/>
              </a:rPr>
              <a:t>):  </a:t>
            </a:r>
            <a:r>
              <a:rPr lang="fr-FR" sz="1800" b="0" strike="noStrike" spc="-1" dirty="0">
                <a:solidFill>
                  <a:srgbClr val="000000"/>
                </a:solidFill>
                <a:uFill>
                  <a:solidFill>
                    <a:srgbClr val="FFFFFF"/>
                  </a:solidFill>
                </a:uFill>
                <a:latin typeface="Times New Roman"/>
              </a:rPr>
              <a:t>récupérer la valeur d'un sémaphore : il retourne toujours 0.</a:t>
            </a:r>
            <a:endParaRPr lang="fr-FR" sz="1800" b="0" strike="noStrike" spc="-1" dirty="0">
              <a:solidFill>
                <a:srgbClr val="000000"/>
              </a:solidFill>
              <a:uFill>
                <a:solidFill>
                  <a:srgbClr val="FFFFFF"/>
                </a:solidFill>
              </a:uFill>
              <a:latin typeface="Arial"/>
            </a:endParaRPr>
          </a:p>
          <a:p>
            <a:pPr>
              <a:lnSpc>
                <a:spcPct val="150000"/>
              </a:lnSpc>
            </a:pPr>
            <a:r>
              <a:rPr lang="fr-FR" sz="1800" b="1" strike="noStrike" spc="-1" dirty="0" smtClean="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int</a:t>
            </a:r>
            <a:r>
              <a:rPr lang="fr-FR" sz="1800" b="1" strike="noStrike" spc="-1" dirty="0">
                <a:solidFill>
                  <a:srgbClr val="000000"/>
                </a:solidFill>
                <a:uFill>
                  <a:solidFill>
                    <a:srgbClr val="FFFFFF"/>
                  </a:solidFill>
                </a:uFill>
                <a:latin typeface="Times New Roman"/>
              </a:rPr>
              <a: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destroy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t* </a:t>
            </a:r>
            <a:r>
              <a:rPr lang="fr-FR" sz="1800" b="1" strike="noStrike" spc="-1" dirty="0" err="1">
                <a:solidFill>
                  <a:srgbClr val="000000"/>
                </a:solidFill>
                <a:uFill>
                  <a:solidFill>
                    <a:srgbClr val="FFFFFF"/>
                  </a:solidFill>
                </a:uFill>
                <a:latin typeface="Times New Roman"/>
              </a:rPr>
              <a:t>sem</a:t>
            </a:r>
            <a:r>
              <a:rPr lang="fr-FR" sz="1800" b="1" strike="noStrike" spc="-1" dirty="0">
                <a:solidFill>
                  <a:srgbClr val="000000"/>
                </a:solidFill>
                <a:uFill>
                  <a:solidFill>
                    <a:srgbClr val="FFFFFF"/>
                  </a:solidFill>
                </a:uFill>
                <a:latin typeface="Times New Roman"/>
              </a:rPr>
              <a:t>): </a:t>
            </a:r>
            <a:r>
              <a:rPr lang="fr-FR" sz="1800" b="0" strike="noStrike" spc="-1" dirty="0">
                <a:solidFill>
                  <a:srgbClr val="000000"/>
                </a:solidFill>
                <a:uFill>
                  <a:solidFill>
                    <a:srgbClr val="FFFFFF"/>
                  </a:solidFill>
                </a:uFill>
                <a:latin typeface="Times New Roman"/>
              </a:rPr>
              <a:t>détruire un sémaphore. Retourne -1 s'il y a encore des </a:t>
            </a:r>
            <a:r>
              <a:rPr lang="fr-FR" sz="1800" b="0" strike="noStrike" spc="-1" dirty="0" err="1">
                <a:solidFill>
                  <a:srgbClr val="000000"/>
                </a:solidFill>
                <a:uFill>
                  <a:solidFill>
                    <a:srgbClr val="FFFFFF"/>
                  </a:solidFill>
                </a:uFill>
                <a:latin typeface="Times New Roman"/>
              </a:rPr>
              <a:t>waits</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49B00009-5ECB-46B5-A51F-4901BD71A026}" type="slidenum">
              <a:rPr lang="fr-FR" sz="1200" b="0" strike="noStrike" spc="-1">
                <a:solidFill>
                  <a:srgbClr val="000000"/>
                </a:solidFill>
                <a:uFill>
                  <a:solidFill>
                    <a:srgbClr val="FFFFFF"/>
                  </a:solidFill>
                </a:uFill>
                <a:latin typeface="Times New Roman"/>
              </a:rPr>
              <a:pPr algn="ctr">
                <a:lnSpc>
                  <a:spcPct val="100000"/>
                </a:lnSpc>
              </a:pPr>
              <a:t>28</a:t>
            </a:fld>
            <a:endParaRPr lang="fr-FR" sz="1400" b="0" strike="noStrike" spc="-1">
              <a:solidFill>
                <a:srgbClr val="000000"/>
              </a:solidFill>
              <a:uFill>
                <a:solidFill>
                  <a:srgbClr val="FFFFFF"/>
                </a:solidFill>
              </a:uFill>
              <a:latin typeface="Times New Roman"/>
            </a:endParaRPr>
          </a:p>
        </p:txBody>
      </p:sp>
      <p:sp>
        <p:nvSpPr>
          <p:cNvPr id="24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4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48"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49" name="CustomShape 5"/>
          <p:cNvSpPr/>
          <p:nvPr/>
        </p:nvSpPr>
        <p:spPr>
          <a:xfrm>
            <a:off x="655560" y="1345320"/>
            <a:ext cx="682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3: </a:t>
            </a:r>
            <a:r>
              <a:rPr lang="fr-FR" sz="1800" b="0" strike="noStrike" spc="-1">
                <a:solidFill>
                  <a:srgbClr val="000000"/>
                </a:solidFill>
                <a:uFill>
                  <a:solidFill>
                    <a:srgbClr val="FFFFFF"/>
                  </a:solidFill>
                </a:uFill>
                <a:latin typeface="Times New Roman"/>
              </a:rPr>
              <a:t>le problème du producteur-consommateur</a:t>
            </a:r>
            <a:endParaRPr lang="fr-FR" sz="1800" b="0" strike="noStrike" spc="-1">
              <a:solidFill>
                <a:srgbClr val="000000"/>
              </a:solidFill>
              <a:uFill>
                <a:solidFill>
                  <a:srgbClr val="FFFFFF"/>
                </a:solidFill>
              </a:uFill>
              <a:latin typeface="Arial"/>
            </a:endParaRPr>
          </a:p>
        </p:txBody>
      </p:sp>
      <p:sp>
        <p:nvSpPr>
          <p:cNvPr id="250" name="CustomShape 6"/>
          <p:cNvSpPr/>
          <p:nvPr/>
        </p:nvSpPr>
        <p:spPr>
          <a:xfrm>
            <a:off x="683640" y="1845000"/>
            <a:ext cx="80643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a:solidFill>
                  <a:srgbClr val="000000"/>
                </a:solidFill>
                <a:uFill>
                  <a:solidFill>
                    <a:srgbClr val="FFFFFF"/>
                  </a:solidFill>
                </a:uFill>
                <a:latin typeface="Times New Roman"/>
              </a:rPr>
              <a:t>Le problème de Producteur-Consommateur est un problème de synchronisation classique qui permet de représenter une classe de situations où un processus, appelé </a:t>
            </a:r>
            <a:r>
              <a:rPr lang="fr-FR" sz="1800" b="1" strike="noStrike" spc="-1">
                <a:solidFill>
                  <a:srgbClr val="000000"/>
                </a:solidFill>
                <a:uFill>
                  <a:solidFill>
                    <a:srgbClr val="FFFFFF"/>
                  </a:solidFill>
                </a:uFill>
                <a:latin typeface="Times New Roman"/>
              </a:rPr>
              <a:t>Producteur</a:t>
            </a:r>
            <a:r>
              <a:rPr lang="fr-FR" sz="1800" b="0" strike="noStrike" spc="-1">
                <a:solidFill>
                  <a:srgbClr val="000000"/>
                </a:solidFill>
                <a:uFill>
                  <a:solidFill>
                    <a:srgbClr val="FFFFFF"/>
                  </a:solidFill>
                </a:uFill>
                <a:latin typeface="Times New Roman"/>
              </a:rPr>
              <a:t>, délivre des messages (informations) à un processus </a:t>
            </a:r>
            <a:r>
              <a:rPr lang="fr-FR" sz="1800" b="1" strike="noStrike" spc="-1">
                <a:solidFill>
                  <a:srgbClr val="000000"/>
                </a:solidFill>
                <a:uFill>
                  <a:solidFill>
                    <a:srgbClr val="FFFFFF"/>
                  </a:solidFill>
                </a:uFill>
                <a:latin typeface="Times New Roman"/>
              </a:rPr>
              <a:t>Consommateur</a:t>
            </a:r>
            <a:r>
              <a:rPr lang="fr-FR" sz="1800" b="0" strike="noStrike" spc="-1">
                <a:solidFill>
                  <a:srgbClr val="000000"/>
                </a:solidFill>
                <a:uFill>
                  <a:solidFill>
                    <a:srgbClr val="FFFFFF"/>
                  </a:solidFill>
                </a:uFill>
                <a:latin typeface="Times New Roman"/>
              </a:rPr>
              <a:t> dans un tampon (par exemple, un programme qui envoie des données sur le spool de l'imprimante).</a:t>
            </a:r>
            <a:endParaRPr lang="fr-FR" sz="1800" b="0" strike="noStrike" spc="-1">
              <a:solidFill>
                <a:srgbClr val="000000"/>
              </a:solidFill>
              <a:uFill>
                <a:solidFill>
                  <a:srgbClr val="FFFFFF"/>
                </a:solidFill>
              </a:uFill>
              <a:latin typeface="Arial"/>
            </a:endParaRPr>
          </a:p>
        </p:txBody>
      </p:sp>
      <p:sp>
        <p:nvSpPr>
          <p:cNvPr id="251" name="CustomShape 7"/>
          <p:cNvSpPr/>
          <p:nvPr/>
        </p:nvSpPr>
        <p:spPr>
          <a:xfrm>
            <a:off x="683640" y="3357000"/>
            <a:ext cx="7992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a:solidFill>
                  <a:srgbClr val="000000"/>
                </a:solidFill>
                <a:uFill>
                  <a:solidFill>
                    <a:srgbClr val="FFFFFF"/>
                  </a:solidFill>
                </a:uFill>
                <a:latin typeface="Times New Roman"/>
              </a:rPr>
              <a:t>Le </a:t>
            </a:r>
            <a:r>
              <a:rPr lang="fr-FR" sz="1800" b="1" strike="noStrike" spc="-1">
                <a:solidFill>
                  <a:srgbClr val="000000"/>
                </a:solidFill>
                <a:uFill>
                  <a:solidFill>
                    <a:srgbClr val="FFFFFF"/>
                  </a:solidFill>
                </a:uFill>
                <a:latin typeface="Times New Roman"/>
              </a:rPr>
              <a:t>Producteur</a:t>
            </a:r>
            <a:r>
              <a:rPr lang="fr-FR" sz="1800" b="0" strike="noStrike" spc="-1">
                <a:solidFill>
                  <a:srgbClr val="000000"/>
                </a:solidFill>
                <a:uFill>
                  <a:solidFill>
                    <a:srgbClr val="FFFFFF"/>
                  </a:solidFill>
                </a:uFill>
                <a:latin typeface="Times New Roman"/>
              </a:rPr>
              <a:t> produit un message dans la </a:t>
            </a:r>
            <a:r>
              <a:rPr lang="fr-FR" sz="1800" b="0" i="1" strike="noStrike" spc="-1">
                <a:solidFill>
                  <a:srgbClr val="FF0000"/>
                </a:solidFill>
                <a:uFill>
                  <a:solidFill>
                    <a:srgbClr val="FFFFFF"/>
                  </a:solidFill>
                </a:uFill>
                <a:latin typeface="Times New Roman"/>
              </a:rPr>
              <a:t>ZoneP</a:t>
            </a:r>
            <a:r>
              <a:rPr lang="fr-FR" sz="1800" b="0" strike="noStrike" spc="-1">
                <a:solidFill>
                  <a:srgbClr val="000000"/>
                </a:solidFill>
                <a:uFill>
                  <a:solidFill>
                    <a:srgbClr val="FFFFFF"/>
                  </a:solidFill>
                </a:uFill>
                <a:latin typeface="Times New Roman"/>
              </a:rPr>
              <a:t>, puis le dépose dans le buffer. Le </a:t>
            </a:r>
            <a:r>
              <a:rPr lang="fr-FR" sz="1800" b="1" strike="noStrike" spc="-1">
                <a:solidFill>
                  <a:srgbClr val="000000"/>
                </a:solidFill>
                <a:uFill>
                  <a:solidFill>
                    <a:srgbClr val="FFFFFF"/>
                  </a:solidFill>
                </a:uFill>
                <a:latin typeface="Times New Roman"/>
              </a:rPr>
              <a:t>Consommateur</a:t>
            </a:r>
            <a:r>
              <a:rPr lang="fr-FR" sz="1800" b="0" strike="noStrike" spc="-1">
                <a:solidFill>
                  <a:srgbClr val="000000"/>
                </a:solidFill>
                <a:uFill>
                  <a:solidFill>
                    <a:srgbClr val="FFFFFF"/>
                  </a:solidFill>
                </a:uFill>
                <a:latin typeface="Times New Roman"/>
              </a:rPr>
              <a:t> prélève un message du Buffer et le place dans la </a:t>
            </a:r>
            <a:r>
              <a:rPr lang="fr-FR" sz="1800" b="0" strike="noStrike" spc="-1">
                <a:solidFill>
                  <a:srgbClr val="FF0000"/>
                </a:solidFill>
                <a:uFill>
                  <a:solidFill>
                    <a:srgbClr val="FFFFFF"/>
                  </a:solidFill>
                </a:uFill>
                <a:latin typeface="Times New Roman"/>
              </a:rPr>
              <a:t>ZoneC</a:t>
            </a:r>
            <a:r>
              <a:rPr lang="fr-FR" sz="1800" b="0" strike="noStrike" spc="-1">
                <a:solidFill>
                  <a:srgbClr val="000000"/>
                </a:solidFill>
                <a:uFill>
                  <a:solidFill>
                    <a:srgbClr val="FFFFFF"/>
                  </a:solidFill>
                </a:uFill>
                <a:latin typeface="Times New Roman"/>
              </a:rPr>
              <a:t> où il peut le consommer.</a:t>
            </a:r>
            <a:endParaRPr lang="fr-FR" sz="1800" b="0" strike="noStrike" spc="-1">
              <a:solidFill>
                <a:srgbClr val="000000"/>
              </a:solidFill>
              <a:uFill>
                <a:solidFill>
                  <a:srgbClr val="FFFFFF"/>
                </a:solidFill>
              </a:uFill>
              <a:latin typeface="Arial"/>
            </a:endParaRPr>
          </a:p>
        </p:txBody>
      </p:sp>
      <p:sp>
        <p:nvSpPr>
          <p:cNvPr id="252" name="CustomShape 8"/>
          <p:cNvSpPr/>
          <p:nvPr/>
        </p:nvSpPr>
        <p:spPr>
          <a:xfrm>
            <a:off x="755640" y="4437000"/>
            <a:ext cx="8064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a:solidFill>
                  <a:srgbClr val="000000"/>
                </a:solidFill>
                <a:uFill>
                  <a:solidFill>
                    <a:srgbClr val="FFFFFF"/>
                  </a:solidFill>
                </a:uFill>
                <a:latin typeface="Times New Roman"/>
              </a:rPr>
              <a:t>On considérera que le buffer est de N cases, de 0 à N-1, et organisé de façon circulaire. Le Producteur dépose les messages par un bout du buffer alors que le consommateur les consomme au fur et à mesure par l’autre bout.</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A37054DD-848B-4EA4-85A2-9A5FE8DE464B}" type="slidenum">
              <a:rPr lang="fr-FR" sz="1200" b="0" strike="noStrike" spc="-1">
                <a:solidFill>
                  <a:srgbClr val="000000"/>
                </a:solidFill>
                <a:uFill>
                  <a:solidFill>
                    <a:srgbClr val="FFFFFF"/>
                  </a:solidFill>
                </a:uFill>
                <a:latin typeface="Times New Roman"/>
              </a:rPr>
              <a:pPr algn="ctr">
                <a:lnSpc>
                  <a:spcPct val="100000"/>
                </a:lnSpc>
              </a:pPr>
              <a:t>29</a:t>
            </a:fld>
            <a:endParaRPr lang="fr-FR" sz="1400" b="0" strike="noStrike" spc="-1">
              <a:solidFill>
                <a:srgbClr val="000000"/>
              </a:solidFill>
              <a:uFill>
                <a:solidFill>
                  <a:srgbClr val="FFFFFF"/>
                </a:solidFill>
              </a:uFill>
              <a:latin typeface="Times New Roman"/>
            </a:endParaRPr>
          </a:p>
        </p:txBody>
      </p:sp>
      <p:sp>
        <p:nvSpPr>
          <p:cNvPr id="254"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55"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56"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57" name="CustomShape 5"/>
          <p:cNvSpPr/>
          <p:nvPr/>
        </p:nvSpPr>
        <p:spPr>
          <a:xfrm>
            <a:off x="655560" y="1345320"/>
            <a:ext cx="682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3: </a:t>
            </a:r>
            <a:r>
              <a:rPr lang="fr-FR" sz="1800" b="0" strike="noStrike" spc="-1">
                <a:solidFill>
                  <a:srgbClr val="000000"/>
                </a:solidFill>
                <a:uFill>
                  <a:solidFill>
                    <a:srgbClr val="FFFFFF"/>
                  </a:solidFill>
                </a:uFill>
                <a:latin typeface="Times New Roman"/>
              </a:rPr>
              <a:t>le problème du producteur-consommateur</a:t>
            </a:r>
            <a:endParaRPr lang="fr-FR" sz="1800" b="0" strike="noStrike" spc="-1">
              <a:solidFill>
                <a:srgbClr val="000000"/>
              </a:solidFill>
              <a:uFill>
                <a:solidFill>
                  <a:srgbClr val="FFFFFF"/>
                </a:solidFill>
              </a:uFill>
              <a:latin typeface="Arial"/>
            </a:endParaRPr>
          </a:p>
        </p:txBody>
      </p:sp>
      <p:sp>
        <p:nvSpPr>
          <p:cNvPr id="258" name="CustomShape 6"/>
          <p:cNvSpPr/>
          <p:nvPr/>
        </p:nvSpPr>
        <p:spPr>
          <a:xfrm>
            <a:off x="683640" y="2709000"/>
            <a:ext cx="410400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dirty="0" err="1">
                <a:solidFill>
                  <a:srgbClr val="000000"/>
                </a:solidFill>
                <a:uFill>
                  <a:solidFill>
                    <a:srgbClr val="FFFFFF"/>
                  </a:solidFill>
                </a:uFill>
                <a:latin typeface="Times New Roman"/>
              </a:rPr>
              <a:t>Semaphore</a:t>
            </a:r>
            <a:r>
              <a:rPr lang="fr-FR" sz="1800" b="0" strike="noStrike" spc="-1" dirty="0">
                <a:solidFill>
                  <a:srgbClr val="000000"/>
                </a:solidFill>
                <a:uFill>
                  <a:solidFill>
                    <a:srgbClr val="FFFFFF"/>
                  </a:solidFill>
                </a:uFill>
                <a:latin typeface="Times New Roman"/>
              </a:rPr>
              <a:t> </a:t>
            </a:r>
            <a:r>
              <a:rPr lang="fr-FR" sz="1800" b="0" strike="noStrike" spc="-1" dirty="0" err="1">
                <a:solidFill>
                  <a:srgbClr val="000000"/>
                </a:solidFill>
                <a:uFill>
                  <a:solidFill>
                    <a:srgbClr val="FFFFFF"/>
                  </a:solidFill>
                </a:uFill>
                <a:latin typeface="Times New Roman"/>
              </a:rPr>
              <a:t>Mutex</a:t>
            </a:r>
            <a:r>
              <a:rPr lang="fr-FR" sz="1800" b="0" strike="noStrike" spc="-1" dirty="0">
                <a:solidFill>
                  <a:srgbClr val="000000"/>
                </a:solidFill>
                <a:uFill>
                  <a:solidFill>
                    <a:srgbClr val="FFFFFF"/>
                  </a:solidFill>
                </a:uFill>
                <a:latin typeface="Times New Roman"/>
              </a:rPr>
              <a:t> = 1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Message tampon[ ];</a:t>
            </a:r>
            <a:endParaRPr lang="fr-FR" sz="1800" b="0" strike="noStrike" spc="-1" dirty="0">
              <a:solidFill>
                <a:srgbClr val="000000"/>
              </a:solidFill>
              <a:uFill>
                <a:solidFill>
                  <a:srgbClr val="FFFFFF"/>
                </a:solidFill>
              </a:uFill>
              <a:latin typeface="Arial"/>
            </a:endParaRPr>
          </a:p>
          <a:p>
            <a:pPr>
              <a:lnSpc>
                <a:spcPct val="100000"/>
              </a:lnSpc>
            </a:pPr>
            <a:r>
              <a:rPr lang="fr-FR" sz="1800" b="1" strike="noStrike" spc="-1" dirty="0">
                <a:solidFill>
                  <a:srgbClr val="000000"/>
                </a:solidFill>
                <a:uFill>
                  <a:solidFill>
                    <a:srgbClr val="FFFFFF"/>
                  </a:solidFill>
                </a:uFill>
                <a:latin typeface="Times New Roman"/>
              </a:rPr>
              <a:t>Producteur</a:t>
            </a:r>
            <a:r>
              <a:rPr lang="fr-FR" sz="1800" b="0" strike="noStrike" spc="-1" dirty="0">
                <a:solidFill>
                  <a:srgbClr val="000000"/>
                </a:solidFill>
                <a:uFill>
                  <a:solidFill>
                    <a:srgbClr val="FFFFFF"/>
                  </a:solidFill>
                </a:uFill>
                <a:latin typeface="Times New Roman"/>
              </a:rPr>
              <a:t> (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Message m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Tantque</a:t>
            </a:r>
            <a:r>
              <a:rPr lang="fr-FR" sz="1800" b="0" strike="noStrike" spc="-1" dirty="0">
                <a:solidFill>
                  <a:srgbClr val="000000"/>
                </a:solidFill>
                <a:uFill>
                  <a:solidFill>
                    <a:srgbClr val="FFFFFF"/>
                  </a:solidFill>
                </a:uFill>
                <a:latin typeface="Times New Roman"/>
              </a:rPr>
              <a:t> Vrai faire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m = </a:t>
            </a:r>
            <a:r>
              <a:rPr lang="fr-FR" sz="1800" b="0" strike="noStrike" spc="-1" dirty="0" err="1">
                <a:solidFill>
                  <a:srgbClr val="000000"/>
                </a:solidFill>
                <a:uFill>
                  <a:solidFill>
                    <a:srgbClr val="FFFFFF"/>
                  </a:solidFill>
                </a:uFill>
                <a:latin typeface="Times New Roman"/>
              </a:rPr>
              <a:t>creermessage</a:t>
            </a:r>
            <a:r>
              <a:rPr lang="fr-FR" sz="1800" b="0" strike="noStrike" spc="-1" dirty="0">
                <a:solidFill>
                  <a:srgbClr val="000000"/>
                </a:solidFill>
                <a:uFill>
                  <a:solidFill>
                    <a:srgbClr val="FFFFFF"/>
                  </a:solidFill>
                </a:uFill>
                <a:latin typeface="Times New Roman"/>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z="1800" b="0" strike="noStrike" spc="-1" dirty="0" smtClean="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P(</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z="1800" b="0" strike="noStrike" spc="-1" dirty="0" err="1">
                <a:solidFill>
                  <a:srgbClr val="000000"/>
                </a:solidFill>
                <a:uFill>
                  <a:solidFill>
                    <a:srgbClr val="FFFFFF"/>
                  </a:solidFill>
                </a:uFill>
                <a:latin typeface="Times New Roman"/>
              </a:rPr>
              <a:t>EcritureTampon</a:t>
            </a:r>
            <a:r>
              <a:rPr lang="fr-FR" sz="1800" b="0" strike="noStrike" spc="-1" dirty="0">
                <a:solidFill>
                  <a:srgbClr val="000000"/>
                </a:solidFill>
                <a:uFill>
                  <a:solidFill>
                    <a:srgbClr val="FFFFFF"/>
                  </a:solidFill>
                </a:uFill>
                <a:latin typeface="Times New Roman"/>
              </a:rPr>
              <a:t>(m);</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V(</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FinTantque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p:txBody>
      </p:sp>
      <p:sp>
        <p:nvSpPr>
          <p:cNvPr id="259" name="CustomShape 7"/>
          <p:cNvSpPr/>
          <p:nvPr/>
        </p:nvSpPr>
        <p:spPr>
          <a:xfrm>
            <a:off x="4967640" y="3069000"/>
            <a:ext cx="417600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dirty="0">
                <a:solidFill>
                  <a:srgbClr val="000000"/>
                </a:solidFill>
                <a:uFill>
                  <a:solidFill>
                    <a:srgbClr val="FFFFFF"/>
                  </a:solidFill>
                </a:uFill>
                <a:latin typeface="Times New Roman"/>
              </a:rPr>
              <a:t>Consommateur</a:t>
            </a:r>
            <a:r>
              <a:rPr lang="fr-FR" sz="1800" b="0" strike="noStrike" spc="-1" dirty="0">
                <a:solidFill>
                  <a:srgbClr val="000000"/>
                </a:solidFill>
                <a:uFill>
                  <a:solidFill>
                    <a:srgbClr val="FFFFFF"/>
                  </a:solidFill>
                </a:uFill>
                <a:latin typeface="Times New Roman"/>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Message m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Tantque</a:t>
            </a:r>
            <a:r>
              <a:rPr lang="fr-FR" sz="1800" b="0" strike="noStrike" spc="-1" dirty="0">
                <a:solidFill>
                  <a:srgbClr val="000000"/>
                </a:solidFill>
                <a:uFill>
                  <a:solidFill>
                    <a:srgbClr val="FFFFFF"/>
                  </a:solidFill>
                </a:uFill>
                <a:latin typeface="Times New Roman"/>
              </a:rPr>
              <a:t> Vrai faire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P(</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m = </a:t>
            </a:r>
            <a:r>
              <a:rPr lang="fr-FR" sz="1800" b="0" strike="noStrike" spc="-1" dirty="0" err="1">
                <a:solidFill>
                  <a:srgbClr val="000000"/>
                </a:solidFill>
                <a:uFill>
                  <a:solidFill>
                    <a:srgbClr val="FFFFFF"/>
                  </a:solidFill>
                </a:uFill>
                <a:latin typeface="Times New Roman"/>
              </a:rPr>
              <a:t>LectureTampon</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V(</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Fin </a:t>
            </a:r>
            <a:r>
              <a:rPr lang="fr-FR" sz="1800" b="0" strike="noStrike" spc="-1" dirty="0" err="1">
                <a:solidFill>
                  <a:srgbClr val="000000"/>
                </a:solidFill>
                <a:uFill>
                  <a:solidFill>
                    <a:srgbClr val="FFFFFF"/>
                  </a:solidFill>
                </a:uFill>
                <a:latin typeface="Times New Roman"/>
              </a:rPr>
              <a:t>Tantque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p:txBody>
      </p:sp>
      <p:sp>
        <p:nvSpPr>
          <p:cNvPr id="260" name="CustomShape 8"/>
          <p:cNvSpPr/>
          <p:nvPr/>
        </p:nvSpPr>
        <p:spPr>
          <a:xfrm>
            <a:off x="755640" y="1772640"/>
            <a:ext cx="813672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n producteurs produisent des messages et les déposent dans un tampon de taille illimitée. n consommateurs peuvent récupérer les messages déposés dans le tampon.</a:t>
            </a:r>
            <a:endParaRPr lang="fr-FR" sz="1800" b="0" strike="noStrike" spc="-1">
              <a:solidFill>
                <a:srgbClr val="000000"/>
              </a:solidFill>
              <a:uFill>
                <a:solidFill>
                  <a:srgbClr val="FFFFFF"/>
                </a:solidFill>
              </a:uFill>
              <a:latin typeface="Arial"/>
            </a:endParaRPr>
          </a:p>
        </p:txBody>
      </p:sp>
      <p:sp>
        <p:nvSpPr>
          <p:cNvPr id="261" name="CustomShape 9"/>
          <p:cNvSpPr/>
          <p:nvPr/>
        </p:nvSpPr>
        <p:spPr>
          <a:xfrm>
            <a:off x="611640" y="5805360"/>
            <a:ext cx="80643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dirty="0">
                <a:solidFill>
                  <a:srgbClr val="FF0000"/>
                </a:solidFill>
                <a:uFill>
                  <a:solidFill>
                    <a:srgbClr val="FFFFFF"/>
                  </a:solidFill>
                </a:uFill>
                <a:latin typeface="Times New Roman"/>
              </a:rPr>
              <a:t>Adaptez cette solution pour que l'échange des message soit synchronisé (consommateurs bloqués si le tampon est vide).</a:t>
            </a:r>
            <a:endParaRPr lang="fr-FR" sz="1800" b="1" strike="noStrike" spc="-1" dirty="0">
              <a:solidFill>
                <a:srgbClr val="FF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CONTENU DU COURS </a:t>
            </a:r>
            <a:endParaRPr lang="fr-FR" dirty="0"/>
          </a:p>
        </p:txBody>
      </p:sp>
      <p:sp>
        <p:nvSpPr>
          <p:cNvPr id="4" name="Espace réservé du numéro de diapositive 3"/>
          <p:cNvSpPr>
            <a:spLocks noGrp="1"/>
          </p:cNvSpPr>
          <p:nvPr>
            <p:ph type="sldNum" sz="quarter" idx="11"/>
          </p:nvPr>
        </p:nvSpPr>
        <p:spPr/>
        <p:txBody>
          <a:bodyPr/>
          <a:lstStyle/>
          <a:p>
            <a:fld id="{E4FE714E-5FBB-44BB-A2BB-5DB56F6D81F3}" type="slidenum">
              <a:rPr lang="fr-FR" smtClean="0"/>
              <a:pPr/>
              <a:t>3</a:t>
            </a:fld>
            <a:endParaRPr lang="fr-FR"/>
          </a:p>
        </p:txBody>
      </p:sp>
      <p:sp>
        <p:nvSpPr>
          <p:cNvPr id="5" name="Espace réservé du pied de page 4"/>
          <p:cNvSpPr>
            <a:spLocks noGrp="1"/>
          </p:cNvSpPr>
          <p:nvPr>
            <p:ph type="ftr" sz="quarter" idx="12"/>
          </p:nvPr>
        </p:nvSpPr>
        <p:spPr/>
        <p:txBody>
          <a:bodyPr/>
          <a:lstStyle/>
          <a:p>
            <a:r>
              <a:rPr lang="fr-FR" dirty="0" smtClean="0"/>
              <a:t>Systèmes d‘exploitation 2 :Dr. A. ABBAS</a:t>
            </a:r>
            <a:endParaRPr lang="fr-FR" dirty="0"/>
          </a:p>
        </p:txBody>
      </p:sp>
      <p:sp>
        <p:nvSpPr>
          <p:cNvPr id="11" name="Rectangle 10"/>
          <p:cNvSpPr/>
          <p:nvPr/>
        </p:nvSpPr>
        <p:spPr>
          <a:xfrm>
            <a:off x="899592" y="980728"/>
            <a:ext cx="4572000" cy="1754326"/>
          </a:xfrm>
          <a:prstGeom prst="rect">
            <a:avLst/>
          </a:prstGeom>
        </p:spPr>
        <p:txBody>
          <a:bodyPr>
            <a:spAutoFit/>
          </a:bodyPr>
          <a:lstStyle/>
          <a:p>
            <a:r>
              <a:rPr lang="fr-FR" b="1" dirty="0" smtClean="0">
                <a:latin typeface="Times New Roman" pitchFamily="18" charset="0"/>
                <a:cs typeface="Times New Roman" pitchFamily="18" charset="0"/>
              </a:rPr>
              <a:t>Synchronisation</a:t>
            </a:r>
          </a:p>
          <a:p>
            <a:pPr lvl="1"/>
            <a:r>
              <a:rPr lang="fr-FR" dirty="0" smtClean="0">
                <a:latin typeface="Times New Roman" pitchFamily="18" charset="0"/>
                <a:cs typeface="Times New Roman" pitchFamily="18" charset="0"/>
              </a:rPr>
              <a:t>· Problème de l’exclusion mutuelle</a:t>
            </a:r>
          </a:p>
          <a:p>
            <a:pPr lvl="1"/>
            <a:r>
              <a:rPr lang="fr-FR" dirty="0" smtClean="0">
                <a:latin typeface="Times New Roman" pitchFamily="18" charset="0"/>
                <a:cs typeface="Times New Roman" pitchFamily="18" charset="0"/>
              </a:rPr>
              <a:t>· Synchronisation</a:t>
            </a:r>
          </a:p>
          <a:p>
            <a:pPr lvl="2"/>
            <a:r>
              <a:rPr lang="fr-FR" dirty="0" smtClean="0">
                <a:latin typeface="Times New Roman" pitchFamily="18" charset="0"/>
                <a:cs typeface="Times New Roman" pitchFamily="18" charset="0"/>
              </a:rPr>
              <a:t>o Evénements, Verrous</a:t>
            </a:r>
          </a:p>
          <a:p>
            <a:pPr lvl="2"/>
            <a:r>
              <a:rPr lang="fr-FR" dirty="0" smtClean="0">
                <a:latin typeface="Times New Roman" pitchFamily="18" charset="0"/>
                <a:cs typeface="Times New Roman" pitchFamily="18" charset="0"/>
              </a:rPr>
              <a:t>o Sémaphores</a:t>
            </a:r>
          </a:p>
          <a:p>
            <a:pPr lvl="2"/>
            <a:r>
              <a:rPr lang="fr-FR" dirty="0" smtClean="0">
                <a:latin typeface="Times New Roman" pitchFamily="18" charset="0"/>
                <a:cs typeface="Times New Roman" pitchFamily="18" charset="0"/>
              </a:rPr>
              <a:t>o Moniteurs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5F498D98-43DE-4288-B3D5-832479817511}" type="slidenum">
              <a:rPr lang="fr-FR" sz="1200" b="0" strike="noStrike" spc="-1">
                <a:solidFill>
                  <a:srgbClr val="000000"/>
                </a:solidFill>
                <a:uFill>
                  <a:solidFill>
                    <a:srgbClr val="FFFFFF"/>
                  </a:solidFill>
                </a:uFill>
                <a:latin typeface="Times New Roman"/>
              </a:rPr>
              <a:pPr algn="ctr">
                <a:lnSpc>
                  <a:spcPct val="100000"/>
                </a:lnSpc>
              </a:pPr>
              <a:t>30</a:t>
            </a:fld>
            <a:endParaRPr lang="fr-FR" sz="1400" b="0" strike="noStrike" spc="-1">
              <a:solidFill>
                <a:srgbClr val="000000"/>
              </a:solidFill>
              <a:uFill>
                <a:solidFill>
                  <a:srgbClr val="FFFFFF"/>
                </a:solidFill>
              </a:uFill>
              <a:latin typeface="Times New Roman"/>
            </a:endParaRPr>
          </a:p>
        </p:txBody>
      </p:sp>
      <p:sp>
        <p:nvSpPr>
          <p:cNvPr id="26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6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65"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66" name="CustomShape 5"/>
          <p:cNvSpPr/>
          <p:nvPr/>
        </p:nvSpPr>
        <p:spPr>
          <a:xfrm>
            <a:off x="655560" y="1345320"/>
            <a:ext cx="6822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 Exemple 3: </a:t>
            </a:r>
            <a:r>
              <a:rPr lang="fr-FR" sz="1800" b="0" strike="noStrike" spc="-1">
                <a:solidFill>
                  <a:srgbClr val="000000"/>
                </a:solidFill>
                <a:uFill>
                  <a:solidFill>
                    <a:srgbClr val="FFFFFF"/>
                  </a:solidFill>
                </a:uFill>
                <a:latin typeface="Times New Roman"/>
              </a:rPr>
              <a:t>le problème du producteur-consommateur</a:t>
            </a:r>
            <a:endParaRPr lang="fr-FR" sz="1800" b="0" strike="noStrike" spc="-1">
              <a:solidFill>
                <a:srgbClr val="000000"/>
              </a:solidFill>
              <a:uFill>
                <a:solidFill>
                  <a:srgbClr val="FFFFFF"/>
                </a:solidFill>
              </a:uFill>
              <a:latin typeface="Arial"/>
            </a:endParaRPr>
          </a:p>
        </p:txBody>
      </p:sp>
      <p:sp>
        <p:nvSpPr>
          <p:cNvPr id="267" name="CustomShape 6"/>
          <p:cNvSpPr/>
          <p:nvPr/>
        </p:nvSpPr>
        <p:spPr>
          <a:xfrm>
            <a:off x="611640" y="2028960"/>
            <a:ext cx="457164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dirty="0" err="1">
                <a:solidFill>
                  <a:srgbClr val="000000"/>
                </a:solidFill>
                <a:uFill>
                  <a:solidFill>
                    <a:srgbClr val="FFFFFF"/>
                  </a:solidFill>
                </a:uFill>
                <a:latin typeface="Times New Roman"/>
              </a:rPr>
              <a:t>Semaphore</a:t>
            </a:r>
            <a:r>
              <a:rPr lang="fr-FR" sz="1800" b="0" strike="noStrike" spc="-1" dirty="0">
                <a:solidFill>
                  <a:srgbClr val="000000"/>
                </a:solidFill>
                <a:uFill>
                  <a:solidFill>
                    <a:srgbClr val="FFFFFF"/>
                  </a:solidFill>
                </a:uFill>
                <a:latin typeface="Times New Roman"/>
              </a:rPr>
              <a:t> </a:t>
            </a:r>
            <a:r>
              <a:rPr lang="fr-FR" sz="1800" b="0" strike="noStrike" spc="-1" dirty="0" err="1">
                <a:solidFill>
                  <a:srgbClr val="000000"/>
                </a:solidFill>
                <a:uFill>
                  <a:solidFill>
                    <a:srgbClr val="FFFFFF"/>
                  </a:solidFill>
                </a:uFill>
                <a:latin typeface="Times New Roman"/>
              </a:rPr>
              <a:t>Mutex</a:t>
            </a:r>
            <a:r>
              <a:rPr lang="fr-FR" sz="1800" b="0" strike="noStrike" spc="-1" dirty="0">
                <a:solidFill>
                  <a:srgbClr val="000000"/>
                </a:solidFill>
                <a:uFill>
                  <a:solidFill>
                    <a:srgbClr val="FFFFFF"/>
                  </a:solidFill>
                </a:uFill>
                <a:latin typeface="Times New Roman"/>
              </a:rPr>
              <a:t> = 1, </a:t>
            </a:r>
            <a:r>
              <a:rPr lang="fr-FR" sz="1800" b="1" strike="noStrike" spc="-1" dirty="0">
                <a:solidFill>
                  <a:srgbClr val="000000"/>
                </a:solidFill>
                <a:uFill>
                  <a:solidFill>
                    <a:srgbClr val="FFFFFF"/>
                  </a:solidFill>
                </a:uFill>
                <a:latin typeface="Times New Roman"/>
              </a:rPr>
              <a:t>Plein = 0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Message tampon[];</a:t>
            </a:r>
            <a:endParaRPr lang="fr-FR" sz="1800" b="0" strike="noStrike" spc="-1" dirty="0">
              <a:solidFill>
                <a:srgbClr val="000000"/>
              </a:solidFill>
              <a:uFill>
                <a:solidFill>
                  <a:srgbClr val="FFFFFF"/>
                </a:solidFill>
              </a:uFill>
              <a:latin typeface="Arial"/>
            </a:endParaRPr>
          </a:p>
          <a:p>
            <a:pPr>
              <a:lnSpc>
                <a:spcPct val="100000"/>
              </a:lnSpc>
            </a:pPr>
            <a:endParaRPr lang="fr-FR" sz="1800" b="1" strike="noStrike" spc="-1" dirty="0" smtClean="0">
              <a:solidFill>
                <a:srgbClr val="000000"/>
              </a:solidFill>
              <a:uFill>
                <a:solidFill>
                  <a:srgbClr val="FFFFFF"/>
                </a:solidFill>
              </a:uFill>
              <a:latin typeface="Times New Roman"/>
            </a:endParaRPr>
          </a:p>
          <a:p>
            <a:pPr>
              <a:lnSpc>
                <a:spcPct val="100000"/>
              </a:lnSpc>
            </a:pPr>
            <a:r>
              <a:rPr lang="fr-FR" sz="1800" b="1" strike="noStrike" spc="-1" dirty="0" smtClean="0">
                <a:solidFill>
                  <a:srgbClr val="000000"/>
                </a:solidFill>
                <a:uFill>
                  <a:solidFill>
                    <a:srgbClr val="FFFFFF"/>
                  </a:solidFill>
                </a:uFill>
                <a:latin typeface="Times New Roman"/>
              </a:rPr>
              <a:t>Producteur</a:t>
            </a:r>
            <a:r>
              <a:rPr lang="fr-FR" sz="1800" b="0" strike="noStrike" spc="-1" dirty="0" smtClean="0">
                <a:solidFill>
                  <a:srgbClr val="000000"/>
                </a:solidFill>
                <a:uFill>
                  <a:solidFill>
                    <a:srgbClr val="FFFFFF"/>
                  </a:solidFill>
                </a:uFill>
                <a:latin typeface="Times New Roman"/>
              </a:rPr>
              <a:t> </a:t>
            </a:r>
            <a:r>
              <a:rPr lang="fr-FR" sz="1800" b="0" strike="noStrike" spc="-1" dirty="0">
                <a:solidFill>
                  <a:srgbClr val="000000"/>
                </a:solidFill>
                <a:uFill>
                  <a:solidFill>
                    <a:srgbClr val="FFFFFF"/>
                  </a:solidFill>
                </a:uFill>
                <a:latin typeface="Times New Roman"/>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Message m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Tantque</a:t>
            </a:r>
            <a:r>
              <a:rPr lang="fr-FR" sz="1800" b="0" strike="noStrike" spc="-1" dirty="0">
                <a:solidFill>
                  <a:srgbClr val="000000"/>
                </a:solidFill>
                <a:uFill>
                  <a:solidFill>
                    <a:srgbClr val="FFFFFF"/>
                  </a:solidFill>
                </a:uFill>
                <a:latin typeface="Times New Roman"/>
              </a:rPr>
              <a:t> Vrai faire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m = </a:t>
            </a:r>
            <a:r>
              <a:rPr lang="fr-FR" sz="1800" b="0" strike="noStrike" spc="-1" dirty="0" err="1">
                <a:solidFill>
                  <a:srgbClr val="000000"/>
                </a:solidFill>
                <a:uFill>
                  <a:solidFill>
                    <a:srgbClr val="FFFFFF"/>
                  </a:solidFill>
                </a:uFill>
                <a:latin typeface="Times New Roman"/>
              </a:rPr>
              <a:t>creermessage</a:t>
            </a:r>
            <a:r>
              <a:rPr lang="fr-FR" sz="1800" b="0" strike="noStrike" spc="-1" dirty="0">
                <a:solidFill>
                  <a:srgbClr val="000000"/>
                </a:solidFill>
                <a:uFill>
                  <a:solidFill>
                    <a:srgbClr val="FFFFFF"/>
                  </a:solidFill>
                </a:uFill>
                <a:latin typeface="Times New Roman"/>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P(</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z="1800" b="0" strike="noStrike" spc="-1" dirty="0" err="1">
                <a:solidFill>
                  <a:srgbClr val="000000"/>
                </a:solidFill>
                <a:uFill>
                  <a:solidFill>
                    <a:srgbClr val="FFFFFF"/>
                  </a:solidFill>
                </a:uFill>
                <a:latin typeface="Times New Roman"/>
              </a:rPr>
              <a:t>EcritureTampon</a:t>
            </a:r>
            <a:r>
              <a:rPr lang="fr-FR" sz="1800" b="0" strike="noStrike" spc="-1" dirty="0">
                <a:solidFill>
                  <a:srgbClr val="000000"/>
                </a:solidFill>
                <a:uFill>
                  <a:solidFill>
                    <a:srgbClr val="FFFFFF"/>
                  </a:solidFill>
                </a:uFill>
                <a:latin typeface="Times New Roman"/>
              </a:rPr>
              <a:t>(m);</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V(</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endParaRPr lang="fr-FR" sz="1800" b="0" strike="noStrike" spc="-1" dirty="0">
              <a:solidFill>
                <a:srgbClr val="000000"/>
              </a:solidFill>
              <a:uFill>
                <a:solidFill>
                  <a:srgbClr val="FFFFFF"/>
                </a:solidFill>
              </a:uFill>
              <a:latin typeface="Arial"/>
            </a:endParaRPr>
          </a:p>
          <a:p>
            <a:pPr>
              <a:lnSpc>
                <a:spcPct val="100000"/>
              </a:lnSpc>
            </a:pPr>
            <a:r>
              <a:rPr lang="fr-FR" sz="1800" b="1" strike="noStrike" spc="-1" dirty="0">
                <a:solidFill>
                  <a:srgbClr val="000000"/>
                </a:solidFill>
                <a:uFill>
                  <a:solidFill>
                    <a:srgbClr val="FFFFFF"/>
                  </a:solidFill>
                </a:uFill>
                <a:latin typeface="Times New Roman"/>
              </a:rPr>
              <a:t>	</a:t>
            </a:r>
            <a:r>
              <a:rPr lang="fr-FR" b="1" spc="-1" dirty="0" smtClean="0">
                <a:solidFill>
                  <a:srgbClr val="000000"/>
                </a:solidFill>
                <a:uFill>
                  <a:solidFill>
                    <a:srgbClr val="FFFFFF"/>
                  </a:solidFill>
                </a:uFill>
              </a:rPr>
              <a:t>V(Plein);</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FinTantque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p:txBody>
      </p:sp>
      <p:sp>
        <p:nvSpPr>
          <p:cNvPr id="268" name="CustomShape 7"/>
          <p:cNvSpPr/>
          <p:nvPr/>
        </p:nvSpPr>
        <p:spPr>
          <a:xfrm>
            <a:off x="4968720" y="2511000"/>
            <a:ext cx="457164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fr-FR" sz="1800" b="1" strike="noStrike" spc="-1" dirty="0" smtClean="0">
              <a:solidFill>
                <a:srgbClr val="000000"/>
              </a:solidFill>
              <a:uFill>
                <a:solidFill>
                  <a:srgbClr val="FFFFFF"/>
                </a:solidFill>
              </a:uFill>
              <a:latin typeface="Times New Roman"/>
            </a:endParaRPr>
          </a:p>
          <a:p>
            <a:pPr>
              <a:lnSpc>
                <a:spcPct val="100000"/>
              </a:lnSpc>
            </a:pPr>
            <a:r>
              <a:rPr lang="fr-FR" sz="1800" b="1" strike="noStrike" spc="-1" dirty="0" smtClean="0">
                <a:solidFill>
                  <a:srgbClr val="000000"/>
                </a:solidFill>
                <a:uFill>
                  <a:solidFill>
                    <a:srgbClr val="FFFFFF"/>
                  </a:solidFill>
                </a:uFill>
                <a:latin typeface="Times New Roman"/>
              </a:rPr>
              <a:t>Consommateur</a:t>
            </a:r>
            <a:r>
              <a:rPr lang="fr-FR" sz="1800" b="0" strike="noStrike" spc="-1" dirty="0">
                <a:solidFill>
                  <a:srgbClr val="000000"/>
                </a:solidFill>
                <a:uFill>
                  <a:solidFill>
                    <a:srgbClr val="FFFFFF"/>
                  </a:solidFill>
                </a:uFill>
                <a:latin typeface="Times New Roman"/>
              </a:rPr>
              <a:t>( </a:t>
            </a:r>
            <a:r>
              <a:rPr lang="fr-FR" sz="1800" b="0" strike="noStrike" spc="-1" dirty="0" smtClean="0">
                <a:solidFill>
                  <a:srgbClr val="000000"/>
                </a:solidFill>
                <a:uFill>
                  <a:solidFill>
                    <a:srgbClr val="FFFFFF"/>
                  </a:solidFill>
                </a:uFill>
                <a:latin typeface="Times New Roman"/>
              </a:rPr>
              <a:t>){</a:t>
            </a:r>
          </a:p>
          <a:p>
            <a:pPr>
              <a:lnSpc>
                <a:spcPct val="100000"/>
              </a:lnSpc>
            </a:pPr>
            <a:r>
              <a:rPr lang="fr-FR" sz="1800" b="0" strike="noStrike" spc="-1" dirty="0" smtClean="0">
                <a:solidFill>
                  <a:srgbClr val="000000"/>
                </a:solidFill>
                <a:uFill>
                  <a:solidFill>
                    <a:srgbClr val="FFFFFF"/>
                  </a:solidFill>
                </a:uFill>
                <a:latin typeface="Times New Roman"/>
              </a:rPr>
              <a:t>Message </a:t>
            </a:r>
            <a:r>
              <a:rPr lang="fr-FR" sz="1800" b="0" strike="noStrike" spc="-1" dirty="0">
                <a:solidFill>
                  <a:srgbClr val="000000"/>
                </a:solidFill>
                <a:uFill>
                  <a:solidFill>
                    <a:srgbClr val="FFFFFF"/>
                  </a:solidFill>
                </a:uFill>
                <a:latin typeface="Times New Roman"/>
              </a:rPr>
              <a:t>m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err="1">
                <a:solidFill>
                  <a:srgbClr val="000000"/>
                </a:solidFill>
                <a:uFill>
                  <a:solidFill>
                    <a:srgbClr val="FFFFFF"/>
                  </a:solidFill>
                </a:uFill>
                <a:latin typeface="Times New Roman"/>
              </a:rPr>
              <a:t>Tantque</a:t>
            </a:r>
            <a:r>
              <a:rPr lang="fr-FR" sz="1800" b="0" strike="noStrike" spc="-1" dirty="0">
                <a:solidFill>
                  <a:srgbClr val="000000"/>
                </a:solidFill>
                <a:uFill>
                  <a:solidFill>
                    <a:srgbClr val="FFFFFF"/>
                  </a:solidFill>
                </a:uFill>
                <a:latin typeface="Times New Roman"/>
              </a:rPr>
              <a:t> Vrai faire</a:t>
            </a:r>
            <a:endParaRPr lang="fr-FR" sz="1800" b="0" strike="noStrike" spc="-1" dirty="0">
              <a:solidFill>
                <a:srgbClr val="000000"/>
              </a:solidFill>
              <a:uFill>
                <a:solidFill>
                  <a:srgbClr val="FFFFFF"/>
                </a:solidFill>
              </a:uFill>
              <a:latin typeface="Arial"/>
            </a:endParaRPr>
          </a:p>
          <a:p>
            <a:pPr>
              <a:lnSpc>
                <a:spcPct val="100000"/>
              </a:lnSpc>
            </a:pPr>
            <a:r>
              <a:rPr lang="fr-FR" sz="1800" b="1" strike="noStrike" spc="-1" dirty="0">
                <a:solidFill>
                  <a:srgbClr val="000000"/>
                </a:solidFill>
                <a:uFill>
                  <a:solidFill>
                    <a:srgbClr val="FFFFFF"/>
                  </a:solidFill>
                </a:uFill>
                <a:latin typeface="Times New Roman"/>
              </a:rPr>
              <a:t>	</a:t>
            </a:r>
            <a:r>
              <a:rPr lang="fr-FR" b="1" spc="-1" dirty="0" smtClean="0">
                <a:solidFill>
                  <a:srgbClr val="000000"/>
                </a:solidFill>
                <a:uFill>
                  <a:solidFill>
                    <a:srgbClr val="FFFFFF"/>
                  </a:solidFill>
                </a:uFill>
              </a:rPr>
              <a:t>P(Plein);</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P(</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m = </a:t>
            </a:r>
            <a:r>
              <a:rPr lang="fr-FR" sz="1800" b="0" strike="noStrike" spc="-1" dirty="0" err="1">
                <a:solidFill>
                  <a:srgbClr val="000000"/>
                </a:solidFill>
                <a:uFill>
                  <a:solidFill>
                    <a:srgbClr val="FFFFFF"/>
                  </a:solidFill>
                </a:uFill>
                <a:latin typeface="Times New Roman"/>
              </a:rPr>
              <a:t>LectureTampon</a:t>
            </a: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	</a:t>
            </a:r>
            <a:r>
              <a:rPr lang="fr-FR" spc="-1" dirty="0" smtClean="0">
                <a:solidFill>
                  <a:srgbClr val="000000"/>
                </a:solidFill>
                <a:uFill>
                  <a:solidFill>
                    <a:srgbClr val="FFFFFF"/>
                  </a:solidFill>
                </a:uFill>
              </a:rPr>
              <a:t>V(</a:t>
            </a:r>
            <a:r>
              <a:rPr lang="fr-FR" spc="-1" dirty="0" err="1" smtClean="0">
                <a:solidFill>
                  <a:srgbClr val="000000"/>
                </a:solidFill>
                <a:uFill>
                  <a:solidFill>
                    <a:srgbClr val="FFFFFF"/>
                  </a:solidFill>
                </a:uFill>
              </a:rPr>
              <a:t>Mutex</a:t>
            </a:r>
            <a:r>
              <a:rPr lang="fr-FR" spc="-1" dirty="0" smtClean="0">
                <a:solidFill>
                  <a:srgbClr val="000000"/>
                </a:solidFill>
                <a:uFill>
                  <a:solidFill>
                    <a:srgbClr val="FFFFFF"/>
                  </a:solidFill>
                </a:uFill>
              </a:rPr>
              <a:t>)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Fin </a:t>
            </a:r>
            <a:r>
              <a:rPr lang="fr-FR" sz="1800" b="0" strike="noStrike" spc="-1" dirty="0" err="1">
                <a:solidFill>
                  <a:srgbClr val="000000"/>
                </a:solidFill>
                <a:uFill>
                  <a:solidFill>
                    <a:srgbClr val="FFFFFF"/>
                  </a:solidFill>
                </a:uFill>
                <a:latin typeface="Times New Roman"/>
              </a:rPr>
              <a:t>Tantque</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a:t>
            </a:r>
            <a:endParaRPr lang="fr-FR" sz="1800" b="0" strike="noStrike" spc="-1" dirty="0">
              <a:solidFill>
                <a:srgbClr val="000000"/>
              </a:solidFill>
              <a:uFill>
                <a:solidFill>
                  <a:srgbClr val="FFFFFF"/>
                </a:solidFill>
              </a:u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324100D6-A02D-4D96-B6CB-2861146A99C6}" type="slidenum">
              <a:rPr lang="fr-FR" sz="1200" b="0" strike="noStrike" spc="-1">
                <a:solidFill>
                  <a:srgbClr val="000000"/>
                </a:solidFill>
                <a:uFill>
                  <a:solidFill>
                    <a:srgbClr val="FFFFFF"/>
                  </a:solidFill>
                </a:uFill>
                <a:latin typeface="Times New Roman"/>
              </a:rPr>
              <a:pPr algn="ctr">
                <a:lnSpc>
                  <a:spcPct val="100000"/>
                </a:lnSpc>
              </a:pPr>
              <a:t>31</a:t>
            </a:fld>
            <a:endParaRPr lang="fr-FR" sz="1400" b="0" strike="noStrike" spc="-1">
              <a:solidFill>
                <a:srgbClr val="000000"/>
              </a:solidFill>
              <a:uFill>
                <a:solidFill>
                  <a:srgbClr val="FFFFFF"/>
                </a:solidFill>
              </a:uFill>
              <a:latin typeface="Times New Roman"/>
            </a:endParaRPr>
          </a:p>
        </p:txBody>
      </p:sp>
      <p:sp>
        <p:nvSpPr>
          <p:cNvPr id="27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7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7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73" name="CustomShape 5"/>
          <p:cNvSpPr/>
          <p:nvPr/>
        </p:nvSpPr>
        <p:spPr>
          <a:xfrm>
            <a:off x="575280" y="1345320"/>
            <a:ext cx="2732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4 – Sémaphore -Critiques </a:t>
            </a:r>
            <a:endParaRPr lang="fr-FR" sz="1800" b="0" strike="noStrike" spc="-1">
              <a:solidFill>
                <a:srgbClr val="000000"/>
              </a:solidFill>
              <a:uFill>
                <a:solidFill>
                  <a:srgbClr val="FFFFFF"/>
                </a:solidFill>
              </a:uFill>
              <a:latin typeface="Arial"/>
            </a:endParaRPr>
          </a:p>
        </p:txBody>
      </p:sp>
      <p:sp>
        <p:nvSpPr>
          <p:cNvPr id="274" name="CustomShape 6"/>
          <p:cNvSpPr/>
          <p:nvPr/>
        </p:nvSpPr>
        <p:spPr>
          <a:xfrm>
            <a:off x="683640" y="2061000"/>
            <a:ext cx="81903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dirty="0">
                <a:solidFill>
                  <a:srgbClr val="000000"/>
                </a:solidFill>
                <a:uFill>
                  <a:solidFill>
                    <a:srgbClr val="FFFFFF"/>
                  </a:solidFill>
                </a:uFill>
                <a:latin typeface="Times New Roman"/>
              </a:rPr>
              <a:t>Les programmes utilisant les sémaphores sont généralement difficile à réaliser et à "débuguer" car les erreurs, (oublie de V ou utiliser P à la place de V), sont dues à des conditions de concurrence, des inter-blocages ou d'autres formes de comportement imprévisibles et/ou difficiles à reproduire. </a:t>
            </a:r>
            <a:endParaRPr lang="fr-FR" sz="1800" b="0" strike="noStrike" spc="-1" dirty="0">
              <a:solidFill>
                <a:srgbClr val="000000"/>
              </a:solidFill>
              <a:uFill>
                <a:solidFill>
                  <a:srgbClr val="FFFFFF"/>
                </a:solidFill>
              </a:uFill>
              <a:latin typeface="Arial"/>
            </a:endParaRPr>
          </a:p>
          <a:p>
            <a:pPr algn="just">
              <a:lnSpc>
                <a:spcPct val="100000"/>
              </a:lnSpc>
            </a:pPr>
            <a:endParaRPr lang="fr-FR" sz="1800" b="0" strike="noStrike" spc="-1" dirty="0">
              <a:solidFill>
                <a:srgbClr val="000000"/>
              </a:solidFill>
              <a:uFill>
                <a:solidFill>
                  <a:srgbClr val="FFFFFF"/>
                </a:solidFill>
              </a:uFill>
              <a:latin typeface="Arial"/>
            </a:endParaRPr>
          </a:p>
          <a:p>
            <a:pPr algn="just">
              <a:lnSpc>
                <a:spcPct val="100000"/>
              </a:lnSpc>
            </a:pPr>
            <a:r>
              <a:rPr lang="fr-FR" sz="1800" b="0" strike="noStrike" spc="-1" dirty="0">
                <a:solidFill>
                  <a:srgbClr val="000000"/>
                </a:solidFill>
                <a:uFill>
                  <a:solidFill>
                    <a:srgbClr val="FFFFFF"/>
                  </a:solidFill>
                </a:uFill>
                <a:latin typeface="Times New Roman"/>
              </a:rPr>
              <a:t>D'autre part, les sémaphores sont des objets globaux et doivent être connus de tous les participants. De plus, la synchronisation par les sémaphores nécessite l'étude de tout un programme concurrent pour comprendre l'aspect synchronisation qu'il renferme. </a:t>
            </a:r>
            <a:endParaRPr lang="fr-FR" sz="1800" b="0" strike="noStrike" spc="-1" dirty="0">
              <a:solidFill>
                <a:srgbClr val="000000"/>
              </a:solidFill>
              <a:uFill>
                <a:solidFill>
                  <a:srgbClr val="FFFFFF"/>
                </a:solidFill>
              </a:uFill>
              <a:latin typeface="Arial"/>
            </a:endParaRPr>
          </a:p>
          <a:p>
            <a:pPr algn="just">
              <a:lnSpc>
                <a:spcPct val="100000"/>
              </a:lnSpc>
            </a:pP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Pour palier à ces points faibles, le concept de </a:t>
            </a:r>
            <a:r>
              <a:rPr lang="fr-FR" sz="1800" b="1" i="1" strike="noStrike" spc="-1" dirty="0">
                <a:solidFill>
                  <a:srgbClr val="000000"/>
                </a:solidFill>
                <a:uFill>
                  <a:solidFill>
                    <a:srgbClr val="FFFFFF"/>
                  </a:solidFill>
                </a:uFill>
                <a:latin typeface="Times New Roman"/>
              </a:rPr>
              <a:t>moniteur </a:t>
            </a:r>
            <a:r>
              <a:rPr lang="fr-FR" sz="1800" b="0" strike="noStrike" spc="-1" dirty="0">
                <a:solidFill>
                  <a:srgbClr val="000000"/>
                </a:solidFill>
                <a:uFill>
                  <a:solidFill>
                    <a:srgbClr val="FFFFFF"/>
                  </a:solidFill>
                </a:uFill>
                <a:latin typeface="Times New Roman"/>
              </a:rPr>
              <a:t>a vu le jour </a:t>
            </a:r>
            <a:endParaRPr lang="fr-FR" sz="1800" b="0" strike="noStrike" spc="-1" dirty="0">
              <a:solidFill>
                <a:srgbClr val="000000"/>
              </a:solidFill>
              <a:uFill>
                <a:solidFill>
                  <a:srgbClr val="FFFFFF"/>
                </a:solidFill>
              </a:uFill>
              <a:latin typeface="Arial"/>
            </a:endParaRPr>
          </a:p>
          <a:p>
            <a:pPr>
              <a:lnSpc>
                <a:spcPct val="100000"/>
              </a:lnSpc>
            </a:pPr>
            <a:r>
              <a:rPr lang="fr-FR" sz="1800" b="0" strike="noStrike" spc="-1" dirty="0">
                <a:solidFill>
                  <a:srgbClr val="000000"/>
                </a:solidFill>
                <a:uFill>
                  <a:solidFill>
                    <a:srgbClr val="FFFFFF"/>
                  </a:solidFill>
                </a:uFill>
                <a:latin typeface="Times New Roman"/>
              </a:rPr>
              <a:t>Ce concept a été implémenté dans des langages de programmation concurrente : C# ainsi que Java. </a:t>
            </a:r>
            <a:endParaRPr lang="fr-FR" sz="1800" b="0" strike="noStrike" spc="-1" dirty="0">
              <a:solidFill>
                <a:srgbClr val="000000"/>
              </a:solidFill>
              <a:uFill>
                <a:solidFill>
                  <a:srgbClr val="FFFFFF"/>
                </a:solidFill>
              </a:uFill>
              <a:latin typeface="Arial"/>
            </a:endParaRPr>
          </a:p>
        </p:txBody>
      </p:sp>
      <p:sp>
        <p:nvSpPr>
          <p:cNvPr id="8" name="Rectangle 7"/>
          <p:cNvSpPr/>
          <p:nvPr/>
        </p:nvSpPr>
        <p:spPr>
          <a:xfrm>
            <a:off x="785786" y="5643578"/>
            <a:ext cx="1687385" cy="369332"/>
          </a:xfrm>
          <a:prstGeom prst="rect">
            <a:avLst/>
          </a:prstGeom>
        </p:spPr>
        <p:txBody>
          <a:bodyPr wrap="none">
            <a:spAutoFit/>
          </a:bodyPr>
          <a:lstStyle/>
          <a:p>
            <a:r>
              <a:rPr lang="fr-FR" b="1" dirty="0" smtClean="0"/>
              <a:t>C. A. R. </a:t>
            </a:r>
            <a:r>
              <a:rPr lang="fr-FR" b="1" dirty="0" err="1" smtClean="0"/>
              <a:t>Hoare</a:t>
            </a:r>
            <a:r>
              <a:rPr lang="fr-FR" b="1" dirty="0" smtClean="0"/>
              <a:t>.</a:t>
            </a:r>
            <a:endParaRPr lang="fr-FR" b="1" dirty="0"/>
          </a:p>
        </p:txBody>
      </p:sp>
      <p:sp>
        <p:nvSpPr>
          <p:cNvPr id="14337" name="Rectangle 1"/>
          <p:cNvSpPr>
            <a:spLocks noChangeArrowheads="1"/>
          </p:cNvSpPr>
          <p:nvPr/>
        </p:nvSpPr>
        <p:spPr bwMode="auto">
          <a:xfrm>
            <a:off x="1571604" y="5929330"/>
            <a:ext cx="728667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Times New Roman" pitchFamily="18" charset="0"/>
                <a:cs typeface="Times New Roman" pitchFamily="18" charset="0"/>
              </a:rPr>
              <a:t>Monitors: An Operating System </a:t>
            </a:r>
            <a:r>
              <a:rPr kumimoji="0" lang="fr-FR" sz="1400" b="0" i="0" u="none" strike="noStrike" cap="none" normalizeH="0" baseline="0" dirty="0" err="1" smtClean="0">
                <a:ln>
                  <a:noFill/>
                </a:ln>
                <a:solidFill>
                  <a:srgbClr val="000000"/>
                </a:solidFill>
                <a:effectLst/>
                <a:latin typeface="Times New Roman" pitchFamily="18" charset="0"/>
                <a:cs typeface="Times New Roman" pitchFamily="18" charset="0"/>
              </a:rPr>
              <a:t>Structuring</a:t>
            </a:r>
            <a:r>
              <a:rPr kumimoji="0" lang="fr-FR" sz="1400" b="0" i="0" u="none" strike="noStrike" cap="none" normalizeH="0" baseline="0" dirty="0" smtClean="0">
                <a:ln>
                  <a:noFill/>
                </a:ln>
                <a:solidFill>
                  <a:srgbClr val="000000"/>
                </a:solidFill>
                <a:effectLst/>
                <a:latin typeface="Times New Roman" pitchFamily="18" charset="0"/>
                <a:cs typeface="Times New Roman" pitchFamily="18" charset="0"/>
              </a:rPr>
              <a:t> Concept . </a:t>
            </a:r>
            <a:r>
              <a:rPr kumimoji="0" lang="fr-FR" sz="1400" b="0" i="1" u="none" strike="noStrike" cap="none" normalizeH="0" baseline="0" dirty="0" smtClean="0">
                <a:ln>
                  <a:noFill/>
                </a:ln>
                <a:solidFill>
                  <a:srgbClr val="000000"/>
                </a:solidFill>
                <a:effectLst/>
                <a:latin typeface="Times New Roman" pitchFamily="18" charset="0"/>
                <a:cs typeface="Times New Roman" pitchFamily="18" charset="0"/>
              </a:rPr>
              <a:t>Communications of the ACM (CACM)</a:t>
            </a:r>
            <a:r>
              <a:rPr kumimoji="0" lang="fr-FR" sz="1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rgbClr val="000000"/>
                </a:solidFill>
                <a:effectLst/>
                <a:latin typeface="Times New Roman" pitchFamily="18" charset="0"/>
                <a:cs typeface="Times New Roman" pitchFamily="18" charset="0"/>
              </a:rPr>
              <a:t>vol. 17 n° 10, octobre 1974. </a:t>
            </a:r>
            <a:r>
              <a:rPr kumimoji="0" lang="fr-FR" sz="1400" b="0" i="0" u="none" strike="noStrike" cap="none" normalizeH="0" baseline="0" dirty="0" smtClean="0">
                <a:ln>
                  <a:noFill/>
                </a:ln>
                <a:solidFill>
                  <a:schemeClr val="tx1"/>
                </a:solidFill>
                <a:effectLst/>
                <a:latin typeface="Arial Unicode MS" pitchFamily="34" charset="-128"/>
                <a:cs typeface="Times New Roman" pitchFamily="18" charset="0"/>
                <a:hlinkClick r:id="rId2"/>
              </a:rPr>
              <a:t>http://www.acm.org/classics/feb96/</a:t>
            </a:r>
            <a:r>
              <a:rPr kumimoji="0" lang="fr-FR" sz="14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1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B9B04C23-6480-4C9A-8F85-B8CCA7F91D6A}" type="slidenum">
              <a:rPr lang="fr-FR" sz="1200" b="0" strike="noStrike" spc="-1">
                <a:solidFill>
                  <a:srgbClr val="000000"/>
                </a:solidFill>
                <a:uFill>
                  <a:solidFill>
                    <a:srgbClr val="FFFFFF"/>
                  </a:solidFill>
                </a:uFill>
                <a:latin typeface="Times New Roman"/>
              </a:rPr>
              <a:pPr algn="ctr">
                <a:lnSpc>
                  <a:spcPct val="100000"/>
                </a:lnSpc>
              </a:pPr>
              <a:t>32</a:t>
            </a:fld>
            <a:endParaRPr lang="fr-FR" sz="1400" b="0" strike="noStrike" spc="-1">
              <a:solidFill>
                <a:srgbClr val="000000"/>
              </a:solidFill>
              <a:uFill>
                <a:solidFill>
                  <a:srgbClr val="FFFFFF"/>
                </a:solidFill>
              </a:uFill>
              <a:latin typeface="Times New Roman"/>
            </a:endParaRPr>
          </a:p>
        </p:txBody>
      </p:sp>
      <p:sp>
        <p:nvSpPr>
          <p:cNvPr id="27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7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78"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79" name="CustomShape 5"/>
          <p:cNvSpPr/>
          <p:nvPr/>
        </p:nvSpPr>
        <p:spPr>
          <a:xfrm>
            <a:off x="587880" y="1345320"/>
            <a:ext cx="30765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r>
              <a:rPr lang="fr-FR" sz="1800" b="0" strike="noStrike" spc="-1">
                <a:solidFill>
                  <a:srgbClr val="000000"/>
                </a:solidFill>
                <a:uFill>
                  <a:solidFill>
                    <a:srgbClr val="FFFFFF"/>
                  </a:solidFill>
                </a:uFill>
                <a:latin typeface="Times New Roman"/>
              </a:rPr>
              <a:t>Définition</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sp>
        <p:nvSpPr>
          <p:cNvPr id="280" name="CustomShape 6"/>
          <p:cNvSpPr/>
          <p:nvPr/>
        </p:nvSpPr>
        <p:spPr>
          <a:xfrm>
            <a:off x="683640" y="1845000"/>
            <a:ext cx="8280720" cy="335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 L'idée des moniteurs est de regrouper dans un module spécial, appelé moniteur, toutes les sections critiques d'un même problème. </a:t>
            </a:r>
            <a:endParaRPr lang="fr-FR" sz="1800" b="0" strike="noStrike" spc="-1">
              <a:solidFill>
                <a:srgbClr val="000000"/>
              </a:solidFill>
              <a:uFill>
                <a:solidFill>
                  <a:srgbClr val="FFFFFF"/>
                </a:solidFill>
              </a:uFill>
              <a:latin typeface="Arial"/>
            </a:endParaRPr>
          </a:p>
          <a:p>
            <a:pPr>
              <a:lnSpc>
                <a:spcPct val="150000"/>
              </a:lnSpc>
            </a:pP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Un moniteur est un ensemble de </a:t>
            </a:r>
            <a:r>
              <a:rPr lang="fr-FR" sz="1800" b="1" strike="noStrike" spc="-1">
                <a:solidFill>
                  <a:srgbClr val="000000"/>
                </a:solidFill>
                <a:uFill>
                  <a:solidFill>
                    <a:srgbClr val="FFFFFF"/>
                  </a:solidFill>
                </a:uFill>
                <a:latin typeface="Times New Roman"/>
              </a:rPr>
              <a:t>procédures</a:t>
            </a:r>
            <a:r>
              <a:rPr lang="fr-FR" sz="1800" b="0" strike="noStrike" spc="-1">
                <a:solidFill>
                  <a:srgbClr val="000000"/>
                </a:solidFill>
                <a:uFill>
                  <a:solidFill>
                    <a:srgbClr val="FFFFFF"/>
                  </a:solidFill>
                </a:uFill>
                <a:latin typeface="Times New Roman"/>
              </a:rPr>
              <a:t>, de </a:t>
            </a:r>
            <a:r>
              <a:rPr lang="fr-FR" sz="1800" b="1" strike="noStrike" spc="-1">
                <a:solidFill>
                  <a:srgbClr val="000000"/>
                </a:solidFill>
                <a:uFill>
                  <a:solidFill>
                    <a:srgbClr val="FFFFFF"/>
                  </a:solidFill>
                </a:uFill>
                <a:latin typeface="Times New Roman"/>
              </a:rPr>
              <a:t>variables</a:t>
            </a:r>
            <a:r>
              <a:rPr lang="fr-FR" sz="1800" b="0" strike="noStrike" spc="-1">
                <a:solidFill>
                  <a:srgbClr val="000000"/>
                </a:solidFill>
                <a:uFill>
                  <a:solidFill>
                    <a:srgbClr val="FFFFFF"/>
                  </a:solidFill>
                </a:uFill>
                <a:latin typeface="Times New Roman"/>
              </a:rPr>
              <a:t> et de </a:t>
            </a:r>
            <a:r>
              <a:rPr lang="fr-FR" sz="1800" b="1" strike="noStrike" spc="-1">
                <a:solidFill>
                  <a:srgbClr val="000000"/>
                </a:solidFill>
                <a:uFill>
                  <a:solidFill>
                    <a:srgbClr val="FFFFFF"/>
                  </a:solidFill>
                </a:uFill>
                <a:latin typeface="Times New Roman"/>
              </a:rPr>
              <a:t>structures de données</a:t>
            </a:r>
            <a:r>
              <a:rPr lang="fr-FR" sz="18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a:lnSpc>
                <a:spcPct val="150000"/>
              </a:lnSpc>
            </a:pPr>
            <a:endParaRPr lang="fr-FR" sz="1800" b="0" strike="noStrike" spc="-1">
              <a:solidFill>
                <a:srgbClr val="000000"/>
              </a:solidFill>
              <a:uFill>
                <a:solidFill>
                  <a:srgbClr val="FFFFFF"/>
                </a:solidFill>
              </a:uFill>
              <a:latin typeface="Arial"/>
            </a:endParaRPr>
          </a:p>
          <a:p>
            <a:pPr>
              <a:lnSpc>
                <a:spcPct val="150000"/>
              </a:lnSpc>
            </a:pPr>
            <a:r>
              <a:rPr lang="fr-FR" sz="1800" b="0" strike="noStrike" spc="-1">
                <a:solidFill>
                  <a:srgbClr val="000000"/>
                </a:solidFill>
                <a:uFill>
                  <a:solidFill>
                    <a:srgbClr val="FFFFFF"/>
                  </a:solidFill>
                </a:uFill>
                <a:latin typeface="Times New Roman"/>
              </a:rPr>
              <a:t>Les processus peuvent appeler (ou utiliser) les procédures du moniteur mais ils ne peuvent pas accéder aux variables et aux structures de données interne du moniteur à partir des procédures externes.</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5935CA64-A5E1-4F38-A297-EDF93FD97430}" type="slidenum">
              <a:rPr lang="fr-FR" sz="1200" b="0" strike="noStrike" spc="-1">
                <a:solidFill>
                  <a:srgbClr val="000000"/>
                </a:solidFill>
                <a:uFill>
                  <a:solidFill>
                    <a:srgbClr val="FFFFFF"/>
                  </a:solidFill>
                </a:uFill>
                <a:latin typeface="Times New Roman"/>
              </a:rPr>
              <a:pPr algn="ctr">
                <a:lnSpc>
                  <a:spcPct val="100000"/>
                </a:lnSpc>
              </a:pPr>
              <a:t>33</a:t>
            </a:fld>
            <a:endParaRPr lang="fr-FR" sz="1400" b="0" strike="noStrike" spc="-1">
              <a:solidFill>
                <a:srgbClr val="000000"/>
              </a:solidFill>
              <a:uFill>
                <a:solidFill>
                  <a:srgbClr val="FFFFFF"/>
                </a:solidFill>
              </a:uFill>
              <a:latin typeface="Times New Roman"/>
            </a:endParaRPr>
          </a:p>
        </p:txBody>
      </p:sp>
      <p:sp>
        <p:nvSpPr>
          <p:cNvPr id="282"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83"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84"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85" name="CustomShape 5"/>
          <p:cNvSpPr/>
          <p:nvPr/>
        </p:nvSpPr>
        <p:spPr>
          <a:xfrm>
            <a:off x="583560" y="1345320"/>
            <a:ext cx="5598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r>
              <a:rPr lang="fr-FR" sz="1800" b="0" strike="noStrike" spc="-1">
                <a:solidFill>
                  <a:srgbClr val="000000"/>
                </a:solidFill>
                <a:uFill>
                  <a:solidFill>
                    <a:srgbClr val="FFFFFF"/>
                  </a:solidFill>
                </a:uFill>
                <a:latin typeface="Times New Roman"/>
              </a:rPr>
              <a:t>Exclusion mutuelle par des moniteurs</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sp>
        <p:nvSpPr>
          <p:cNvPr id="286" name="CustomShape 6"/>
          <p:cNvSpPr/>
          <p:nvPr/>
        </p:nvSpPr>
        <p:spPr>
          <a:xfrm>
            <a:off x="467640" y="1845000"/>
            <a:ext cx="8496720" cy="393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a:solidFill>
                  <a:srgbClr val="000000"/>
                </a:solidFill>
                <a:uFill>
                  <a:solidFill>
                    <a:srgbClr val="FFFFFF"/>
                  </a:solidFill>
                </a:uFill>
                <a:latin typeface="Times New Roman"/>
              </a:rPr>
              <a:t>Pour assurer l'accès aux ressources critiques en exclusion mutuelle, il suffit qu'il y ait à tout instant pas plus d'un processus actif dans le moniteur, c'est-a-dire que les procédures du moniteur ne peuvent être exécutées que par un seul processus a la fois. C'est le compilateur qui effectue de cette tâche (assurer l'accès aux ressources critiques).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Pour cela, le compilateur rajoute, au début de chaque procédure du moniteur un code qui réalise ce qui suit: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marL="457200" lvl="1" indent="-216000" algn="just">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S'il y a un processus P1 actif dans le moniteur, alors le processus P2 appelant est suspendu jusqu'a ce que le processus actif dans le moniteur </a:t>
            </a:r>
            <a:r>
              <a:rPr lang="fr-FR" sz="1800" b="0" u="sng" strike="noStrike" spc="-1">
                <a:solidFill>
                  <a:srgbClr val="FF0000"/>
                </a:solidFill>
                <a:uFill>
                  <a:solidFill>
                    <a:srgbClr val="FFFFFF"/>
                  </a:solidFill>
                </a:uFill>
                <a:latin typeface="Times New Roman"/>
              </a:rPr>
              <a:t>se bloque</a:t>
            </a:r>
            <a:r>
              <a:rPr lang="fr-FR" sz="1800" b="0" strike="noStrike" spc="-1">
                <a:solidFill>
                  <a:srgbClr val="FF0000"/>
                </a:solidFill>
                <a:uFill>
                  <a:solidFill>
                    <a:srgbClr val="FFFFFF"/>
                  </a:solidFill>
                </a:uFill>
                <a:latin typeface="Times New Roman"/>
              </a:rPr>
              <a:t> </a:t>
            </a:r>
            <a:r>
              <a:rPr lang="fr-FR" sz="1800" b="0" strike="noStrike" spc="-1">
                <a:solidFill>
                  <a:srgbClr val="000000"/>
                </a:solidFill>
                <a:uFill>
                  <a:solidFill>
                    <a:srgbClr val="FFFFFF"/>
                  </a:solidFill>
                </a:uFill>
                <a:latin typeface="Times New Roman"/>
              </a:rPr>
              <a:t>en exécutant un </a:t>
            </a:r>
            <a:r>
              <a:rPr lang="fr-FR" sz="1800" b="1" strike="noStrike" spc="-1">
                <a:solidFill>
                  <a:srgbClr val="000000"/>
                </a:solidFill>
                <a:uFill>
                  <a:solidFill>
                    <a:srgbClr val="FFFFFF"/>
                  </a:solidFill>
                </a:uFill>
                <a:latin typeface="Times New Roman"/>
              </a:rPr>
              <a:t>wait</a:t>
            </a:r>
            <a:r>
              <a:rPr lang="fr-FR" sz="1800" b="0" strike="noStrike" spc="-1">
                <a:solidFill>
                  <a:srgbClr val="000000"/>
                </a:solidFill>
                <a:uFill>
                  <a:solidFill>
                    <a:srgbClr val="FFFFFF"/>
                  </a:solidFill>
                </a:uFill>
                <a:latin typeface="Times New Roman"/>
              </a:rPr>
              <a:t> sur une variable conditionnelle (wait(c)) ou </a:t>
            </a:r>
            <a:r>
              <a:rPr lang="fr-FR" sz="1800" b="0" u="sng" strike="noStrike" spc="-1">
                <a:solidFill>
                  <a:srgbClr val="FF0000"/>
                </a:solidFill>
                <a:uFill>
                  <a:solidFill>
                    <a:srgbClr val="FFFFFF"/>
                  </a:solidFill>
                </a:uFill>
                <a:latin typeface="Times New Roman"/>
              </a:rPr>
              <a:t>quitte</a:t>
            </a:r>
            <a:r>
              <a:rPr lang="fr-FR" sz="1800" b="0" strike="noStrike" spc="-1">
                <a:solidFill>
                  <a:srgbClr val="000000"/>
                </a:solidFill>
                <a:uFill>
                  <a:solidFill>
                    <a:srgbClr val="FFFFFF"/>
                  </a:solidFill>
                </a:uFill>
                <a:latin typeface="Times New Roman"/>
              </a:rPr>
              <a:t> le moniteur.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marL="457200" lvl="1" indent="-216000">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Le processus bloqué est réveillé par un autre processus en lui envoyant un signal sur la variable conditionnelle (signal(c)).</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23074EF4-1624-4BDE-8D73-F90CF434D1E2}" type="slidenum">
              <a:rPr lang="fr-FR" sz="1200" b="0" strike="noStrike" spc="-1">
                <a:solidFill>
                  <a:srgbClr val="000000"/>
                </a:solidFill>
                <a:uFill>
                  <a:solidFill>
                    <a:srgbClr val="FFFFFF"/>
                  </a:solidFill>
                </a:uFill>
                <a:latin typeface="Times New Roman"/>
              </a:rPr>
              <a:pPr algn="ctr">
                <a:lnSpc>
                  <a:spcPct val="100000"/>
                </a:lnSpc>
              </a:pPr>
              <a:t>34</a:t>
            </a:fld>
            <a:endParaRPr lang="fr-FR" sz="1400" b="0" strike="noStrike" spc="-1">
              <a:solidFill>
                <a:srgbClr val="000000"/>
              </a:solidFill>
              <a:uFill>
                <a:solidFill>
                  <a:srgbClr val="FFFFFF"/>
                </a:solidFill>
              </a:uFill>
              <a:latin typeface="Times New Roman"/>
            </a:endParaRPr>
          </a:p>
        </p:txBody>
      </p:sp>
      <p:sp>
        <p:nvSpPr>
          <p:cNvPr id="288"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89"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90"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91" name="CustomShape 5"/>
          <p:cNvSpPr/>
          <p:nvPr/>
        </p:nvSpPr>
        <p:spPr>
          <a:xfrm>
            <a:off x="571320" y="1345320"/>
            <a:ext cx="2000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endParaRPr lang="fr-FR" sz="1800" b="0" strike="noStrike" spc="-1">
              <a:solidFill>
                <a:srgbClr val="000000"/>
              </a:solidFill>
              <a:uFill>
                <a:solidFill>
                  <a:srgbClr val="FFFFFF"/>
                </a:solidFill>
              </a:uFill>
              <a:latin typeface="Arial"/>
            </a:endParaRPr>
          </a:p>
        </p:txBody>
      </p:sp>
      <p:sp>
        <p:nvSpPr>
          <p:cNvPr id="292" name="CustomShape 6"/>
          <p:cNvSpPr/>
          <p:nvPr/>
        </p:nvSpPr>
        <p:spPr>
          <a:xfrm>
            <a:off x="899640" y="1845000"/>
            <a:ext cx="8100000" cy="26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Une variable de condition (des moniteurs) est une condition manipulée au moyen de deux opérations </a:t>
            </a:r>
            <a:r>
              <a:rPr lang="fr-FR" sz="1800" b="0" strike="noStrike" spc="-1">
                <a:solidFill>
                  <a:srgbClr val="FF0000"/>
                </a:solidFill>
                <a:uFill>
                  <a:solidFill>
                    <a:srgbClr val="FFFFFF"/>
                  </a:solidFill>
                </a:uFill>
                <a:latin typeface="Times New Roman"/>
              </a:rPr>
              <a:t>wait</a:t>
            </a:r>
            <a:r>
              <a:rPr lang="fr-FR" sz="1800" b="0" strike="noStrike" spc="-1">
                <a:solidFill>
                  <a:srgbClr val="000000"/>
                </a:solidFill>
                <a:uFill>
                  <a:solidFill>
                    <a:srgbClr val="FFFFFF"/>
                  </a:solidFill>
                </a:uFill>
                <a:latin typeface="Times New Roman"/>
              </a:rPr>
              <a:t> et </a:t>
            </a:r>
            <a:r>
              <a:rPr lang="fr-FR" sz="1800" b="0" strike="noStrike" spc="-1">
                <a:solidFill>
                  <a:srgbClr val="FF0000"/>
                </a:solidFill>
                <a:uFill>
                  <a:solidFill>
                    <a:srgbClr val="FFFFFF"/>
                  </a:solidFill>
                </a:uFill>
                <a:latin typeface="Times New Roman"/>
              </a:rPr>
              <a:t>signal</a:t>
            </a:r>
            <a:r>
              <a:rPr lang="fr-FR" sz="18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1" strike="noStrike" spc="-1">
                <a:solidFill>
                  <a:srgbClr val="000000"/>
                </a:solidFill>
                <a:uFill>
                  <a:solidFill>
                    <a:srgbClr val="FFFFFF"/>
                  </a:solidFill>
                </a:uFill>
                <a:latin typeface="Times New Roman"/>
              </a:rPr>
              <a:t> wait(x) :</a:t>
            </a:r>
            <a:endParaRPr lang="fr-FR"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suspend l'exécution du processus (thread) appelant (le met en attente de x);</a:t>
            </a:r>
            <a:endParaRPr lang="fr-FR" sz="1800" b="0" strike="noStrike" spc="-1">
              <a:solidFill>
                <a:srgbClr val="000000"/>
              </a:solidFill>
              <a:uFill>
                <a:solidFill>
                  <a:srgbClr val="FFFFFF"/>
                </a:solidFill>
              </a:uFill>
              <a:latin typeface="Arial"/>
            </a:endParaRPr>
          </a:p>
          <a:p>
            <a:pPr marL="457200" lvl="1" indent="-216000">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autorise un autre processus en attente du moniteur a y entrer.</a:t>
            </a:r>
            <a:endParaRPr lang="fr-FR" sz="1800" b="0" strike="noStrike" spc="-1">
              <a:solidFill>
                <a:srgbClr val="000000"/>
              </a:solidFill>
              <a:uFill>
                <a:solidFill>
                  <a:srgbClr val="FFFFFF"/>
                </a:solidFill>
              </a:uFill>
              <a:latin typeface="Arial"/>
            </a:endParaRPr>
          </a:p>
          <a:p>
            <a:pPr marL="457200">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a:t>
            </a:r>
            <a:r>
              <a:rPr lang="fr-FR" sz="1800" b="1" strike="noStrike" spc="-1">
                <a:solidFill>
                  <a:srgbClr val="000000"/>
                </a:solidFill>
                <a:uFill>
                  <a:solidFill>
                    <a:srgbClr val="FFFFFF"/>
                  </a:solidFill>
                </a:uFill>
                <a:latin typeface="Times New Roman"/>
              </a:rPr>
              <a:t>signal(x) </a:t>
            </a:r>
            <a:r>
              <a:rPr lang="fr-FR" sz="1800" b="0" strike="noStrike" spc="-1">
                <a:solidFill>
                  <a:srgbClr val="000000"/>
                </a:solidFill>
                <a:uFill>
                  <a:solidFill>
                    <a:srgbClr val="FFFFFF"/>
                  </a:solidFill>
                </a:uFill>
                <a:latin typeface="Times New Roman"/>
              </a:rPr>
              <a:t>: débloqué un processus en attente de la condition x.</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C6761136-2B97-4C59-A3E7-73C054B924F6}" type="slidenum">
              <a:rPr lang="fr-FR" sz="1200" b="0" strike="noStrike" spc="-1">
                <a:solidFill>
                  <a:srgbClr val="000000"/>
                </a:solidFill>
                <a:uFill>
                  <a:solidFill>
                    <a:srgbClr val="FFFFFF"/>
                  </a:solidFill>
                </a:uFill>
                <a:latin typeface="Times New Roman"/>
              </a:rPr>
              <a:pPr algn="ctr">
                <a:lnSpc>
                  <a:spcPct val="100000"/>
                </a:lnSpc>
              </a:pPr>
              <a:t>35</a:t>
            </a:fld>
            <a:endParaRPr lang="fr-FR" sz="1400" b="0" strike="noStrike" spc="-1">
              <a:solidFill>
                <a:srgbClr val="000000"/>
              </a:solidFill>
              <a:uFill>
                <a:solidFill>
                  <a:srgbClr val="FFFFFF"/>
                </a:solidFill>
              </a:uFill>
              <a:latin typeface="Times New Roman"/>
            </a:endParaRPr>
          </a:p>
        </p:txBody>
      </p:sp>
      <p:sp>
        <p:nvSpPr>
          <p:cNvPr id="294"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295"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296"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297" name="CustomShape 5"/>
          <p:cNvSpPr/>
          <p:nvPr/>
        </p:nvSpPr>
        <p:spPr>
          <a:xfrm>
            <a:off x="581400" y="1345320"/>
            <a:ext cx="48657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r>
              <a:rPr lang="fr-FR" sz="1800" b="0" strike="noStrike" spc="-1">
                <a:solidFill>
                  <a:srgbClr val="000000"/>
                </a:solidFill>
                <a:uFill>
                  <a:solidFill>
                    <a:srgbClr val="FFFFFF"/>
                  </a:solidFill>
                </a:uFill>
                <a:latin typeface="Times New Roman"/>
              </a:rPr>
              <a:t>Implémentation des moniteurs</a:t>
            </a:r>
            <a:endParaRPr lang="fr-FR" sz="1800" b="0" strike="noStrike" spc="-1">
              <a:solidFill>
                <a:srgbClr val="000000"/>
              </a:solidFill>
              <a:uFill>
                <a:solidFill>
                  <a:srgbClr val="FFFFFF"/>
                </a:solidFill>
              </a:uFill>
              <a:latin typeface="Arial"/>
            </a:endParaRPr>
          </a:p>
        </p:txBody>
      </p:sp>
      <p:sp>
        <p:nvSpPr>
          <p:cNvPr id="298" name="CustomShape 6"/>
          <p:cNvSpPr/>
          <p:nvPr/>
        </p:nvSpPr>
        <p:spPr>
          <a:xfrm>
            <a:off x="755640" y="1917000"/>
            <a:ext cx="8064360" cy="41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L'utilisation de moniteurs est plus simple que les sémaphores puisque le programmeur n'a pas a se préoccuper de contrôler les accès aux sections critiques. </a:t>
            </a:r>
            <a:endParaRPr lang="fr-FR" sz="1800" b="0" strike="noStrike" spc="-1">
              <a:solidFill>
                <a:srgbClr val="000000"/>
              </a:solidFill>
              <a:uFill>
                <a:solidFill>
                  <a:srgbClr val="FFFFFF"/>
                </a:solidFill>
              </a:uFill>
              <a:latin typeface="Arial"/>
            </a:endParaRPr>
          </a:p>
          <a:p>
            <a:pPr algn="just">
              <a:lnSpc>
                <a:spcPct val="150000"/>
              </a:lnSpc>
            </a:pPr>
            <a:endParaRPr lang="fr-FR" sz="1800" b="0" strike="noStrike" spc="-1">
              <a:solidFill>
                <a:srgbClr val="000000"/>
              </a:solidFill>
              <a:uFill>
                <a:solidFill>
                  <a:srgbClr val="FFFFFF"/>
                </a:solidFill>
              </a:uFill>
              <a:latin typeface="Arial"/>
            </a:endParaRPr>
          </a:p>
          <a:p>
            <a:pPr algn="just">
              <a:lnSpc>
                <a:spcPct val="150000"/>
              </a:lnSpc>
            </a:pPr>
            <a:r>
              <a:rPr lang="fr-FR" sz="1800" b="0" strike="noStrike" spc="-1">
                <a:solidFill>
                  <a:srgbClr val="000000"/>
                </a:solidFill>
                <a:uFill>
                  <a:solidFill>
                    <a:srgbClr val="FFFFFF"/>
                  </a:solidFill>
                </a:uFill>
                <a:latin typeface="Times New Roman"/>
              </a:rPr>
              <a:t>Mais, malheureusement, a l'exception de JAVA (avec le mot clé synchronized) et C#, la majorité des compilateurs utilisés actuellement ne supportent pas les moniteurs. Par contre, on peut simuler les moniteur avec d'autres langages à partir des mutex</a:t>
            </a:r>
            <a:endParaRPr lang="fr-FR" sz="1800" b="0" strike="noStrike" spc="-1">
              <a:solidFill>
                <a:srgbClr val="000000"/>
              </a:solidFill>
              <a:uFill>
                <a:solidFill>
                  <a:srgbClr val="FFFFFF"/>
                </a:solidFill>
              </a:uFill>
              <a:latin typeface="Arial"/>
            </a:endParaRPr>
          </a:p>
          <a:p>
            <a:pPr algn="just">
              <a:lnSpc>
                <a:spcPct val="150000"/>
              </a:lnSpc>
            </a:pPr>
            <a:r>
              <a:rPr lang="fr-FR" sz="1800" b="0" strike="noStrike" spc="-1">
                <a:solidFill>
                  <a:srgbClr val="000000"/>
                </a:solidFill>
                <a:uFill>
                  <a:solidFill>
                    <a:srgbClr val="FFFFFF"/>
                  </a:solidFill>
                </a:uFill>
                <a:latin typeface="Times New Roman"/>
              </a:rPr>
              <a:t>comme suit:</a:t>
            </a:r>
            <a:endParaRPr lang="fr-FR" sz="1800" b="0" strike="noStrike" spc="-1">
              <a:solidFill>
                <a:srgbClr val="000000"/>
              </a:solidFill>
              <a:uFill>
                <a:solidFill>
                  <a:srgbClr val="FFFFFF"/>
                </a:solidFill>
              </a:uFill>
              <a:latin typeface="Arial"/>
            </a:endParaRPr>
          </a:p>
          <a:p>
            <a:pPr algn="just">
              <a:lnSpc>
                <a:spcPct val="150000"/>
              </a:lnSpc>
            </a:pPr>
            <a:endParaRPr lang="fr-FR" sz="1800" b="0" strike="noStrike" spc="-1">
              <a:solidFill>
                <a:srgbClr val="000000"/>
              </a:solidFill>
              <a:uFill>
                <a:solidFill>
                  <a:srgbClr val="FFFFFF"/>
                </a:solidFill>
              </a:uFill>
              <a:latin typeface="Arial"/>
            </a:endParaRPr>
          </a:p>
          <a:p>
            <a:pPr indent="-216000" algn="just">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Le moniteur contient un sémaphore binaire (par exemple: mutex)</a:t>
            </a:r>
            <a:endParaRPr lang="fr-FR" sz="1800" b="0" strike="noStrike" spc="-1">
              <a:solidFill>
                <a:srgbClr val="000000"/>
              </a:solidFill>
              <a:uFill>
                <a:solidFill>
                  <a:srgbClr val="FFFFFF"/>
                </a:solidFill>
              </a:uFill>
              <a:latin typeface="Arial"/>
            </a:endParaRPr>
          </a:p>
          <a:p>
            <a:pPr indent="-216000" algn="just">
              <a:lnSpc>
                <a:spcPct val="150000"/>
              </a:lnSpc>
              <a:buClr>
                <a:srgbClr val="000000"/>
              </a:buClr>
              <a:buFont typeface="Arial"/>
              <a:buChar char="•"/>
            </a:pPr>
            <a:r>
              <a:rPr lang="fr-FR" sz="1800" b="0" strike="noStrike" spc="-1">
                <a:solidFill>
                  <a:srgbClr val="000000"/>
                </a:solidFill>
                <a:uFill>
                  <a:solidFill>
                    <a:srgbClr val="FFFFFF"/>
                  </a:solidFill>
                </a:uFill>
                <a:latin typeface="Times New Roman"/>
              </a:rPr>
              <a:t> Toutes les procédures commencent par l'acquisition du mutex et finissent par sa libération.</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8C3A5F3A-664F-42DA-9850-0EA233393EC3}" type="slidenum">
              <a:rPr lang="fr-FR" sz="1200" b="0" strike="noStrike" spc="-1">
                <a:solidFill>
                  <a:srgbClr val="000000"/>
                </a:solidFill>
                <a:uFill>
                  <a:solidFill>
                    <a:srgbClr val="FFFFFF"/>
                  </a:solidFill>
                </a:uFill>
                <a:latin typeface="Times New Roman"/>
              </a:rPr>
              <a:pPr algn="ctr">
                <a:lnSpc>
                  <a:spcPct val="100000"/>
                </a:lnSpc>
              </a:pPr>
              <a:t>36</a:t>
            </a:fld>
            <a:endParaRPr lang="fr-FR" sz="1400" b="0" strike="noStrike" spc="-1">
              <a:solidFill>
                <a:srgbClr val="000000"/>
              </a:solidFill>
              <a:uFill>
                <a:solidFill>
                  <a:srgbClr val="FFFFFF"/>
                </a:solidFill>
              </a:uFill>
              <a:latin typeface="Times New Roman"/>
            </a:endParaRPr>
          </a:p>
        </p:txBody>
      </p:sp>
      <p:sp>
        <p:nvSpPr>
          <p:cNvPr id="30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0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0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03" name="CustomShape 5"/>
          <p:cNvSpPr/>
          <p:nvPr/>
        </p:nvSpPr>
        <p:spPr>
          <a:xfrm>
            <a:off x="584640" y="1345320"/>
            <a:ext cx="5699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r>
              <a:rPr lang="fr-FR" sz="1800" b="0" strike="noStrike" spc="-1">
                <a:solidFill>
                  <a:srgbClr val="000000"/>
                </a:solidFill>
                <a:uFill>
                  <a:solidFill>
                    <a:srgbClr val="FFFFFF"/>
                  </a:solidFill>
                </a:uFill>
                <a:latin typeface="Times New Roman"/>
              </a:rPr>
              <a:t>Exemple 1 : Producteur/consommateur</a:t>
            </a:r>
            <a:endParaRPr lang="fr-FR" sz="1800" b="0" strike="noStrike" spc="-1">
              <a:solidFill>
                <a:srgbClr val="000000"/>
              </a:solidFill>
              <a:uFill>
                <a:solidFill>
                  <a:srgbClr val="FFFFFF"/>
                </a:solidFill>
              </a:uFill>
              <a:latin typeface="Arial"/>
            </a:endParaRPr>
          </a:p>
        </p:txBody>
      </p:sp>
      <p:sp>
        <p:nvSpPr>
          <p:cNvPr id="304" name="CustomShape 6"/>
          <p:cNvSpPr/>
          <p:nvPr/>
        </p:nvSpPr>
        <p:spPr>
          <a:xfrm>
            <a:off x="899640" y="1845000"/>
            <a:ext cx="8064360" cy="77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5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Les sections critiques du problème du producteur et du consommateur sont les opérations de dépôt et de retrait dans le tampon partagé.</a:t>
            </a:r>
            <a:endParaRPr lang="fr-FR" sz="1800" b="0" strike="noStrike" spc="-1">
              <a:solidFill>
                <a:srgbClr val="000000"/>
              </a:solidFill>
              <a:uFill>
                <a:solidFill>
                  <a:srgbClr val="FFFFFF"/>
                </a:solidFill>
              </a:uFill>
              <a:latin typeface="Arial"/>
            </a:endParaRPr>
          </a:p>
        </p:txBody>
      </p:sp>
      <p:sp>
        <p:nvSpPr>
          <p:cNvPr id="305" name="CustomShape 7"/>
          <p:cNvSpPr/>
          <p:nvPr/>
        </p:nvSpPr>
        <p:spPr>
          <a:xfrm>
            <a:off x="899640" y="2781000"/>
            <a:ext cx="80643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indent="-216000" algn="just">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Le consommateur est actif dans le moniteur et le tampon est vide =&gt; il devrait se mettre en attente et laisser place au producteur.</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Le producteur est actif dans le moniteur et le tampon est plein =&gt; il devrait se mettre en attente et laisser place au consommateur.</a:t>
            </a:r>
            <a:endParaRPr lang="fr-FR" sz="1800" b="0" strike="noStrike" spc="-1">
              <a:solidFill>
                <a:srgbClr val="000000"/>
              </a:solidFill>
              <a:uFill>
                <a:solidFill>
                  <a:srgbClr val="FFFFFF"/>
                </a:solidFill>
              </a:uFill>
              <a:latin typeface="Arial"/>
            </a:endParaRPr>
          </a:p>
        </p:txBody>
      </p:sp>
      <p:pic>
        <p:nvPicPr>
          <p:cNvPr id="306" name="Picture 2"/>
          <p:cNvPicPr/>
          <p:nvPr/>
        </p:nvPicPr>
        <p:blipFill>
          <a:blip r:embed="rId2" cstate="print"/>
          <a:stretch/>
        </p:blipFill>
        <p:spPr>
          <a:xfrm>
            <a:off x="755640" y="4509000"/>
            <a:ext cx="7848360" cy="1944000"/>
          </a:xfrm>
          <a:prstGeom prst="rect">
            <a:avLst/>
          </a:prstGeom>
          <a:ln w="936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0DE37C88-69B1-4EA1-A00F-E527DE2E7951}" type="slidenum">
              <a:rPr lang="fr-FR" sz="1200" b="0" strike="noStrike" spc="-1">
                <a:solidFill>
                  <a:srgbClr val="000000"/>
                </a:solidFill>
                <a:uFill>
                  <a:solidFill>
                    <a:srgbClr val="FFFFFF"/>
                  </a:solidFill>
                </a:uFill>
                <a:latin typeface="Times New Roman"/>
              </a:rPr>
              <a:pPr algn="ctr">
                <a:lnSpc>
                  <a:spcPct val="100000"/>
                </a:lnSpc>
              </a:pPr>
              <a:t>37</a:t>
            </a:fld>
            <a:endParaRPr lang="fr-FR" sz="1400" b="0" strike="noStrike" spc="-1">
              <a:solidFill>
                <a:srgbClr val="000000"/>
              </a:solidFill>
              <a:uFill>
                <a:solidFill>
                  <a:srgbClr val="FFFFFF"/>
                </a:solidFill>
              </a:uFill>
              <a:latin typeface="Times New Roman"/>
            </a:endParaRPr>
          </a:p>
        </p:txBody>
      </p:sp>
      <p:sp>
        <p:nvSpPr>
          <p:cNvPr id="308"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09"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10"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11" name="CustomShape 5"/>
          <p:cNvSpPr/>
          <p:nvPr/>
        </p:nvSpPr>
        <p:spPr>
          <a:xfrm>
            <a:off x="584640" y="1345320"/>
            <a:ext cx="5699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a:t>
            </a:r>
            <a:r>
              <a:rPr lang="fr-FR" sz="1800" b="0" strike="noStrike" spc="-1">
                <a:solidFill>
                  <a:srgbClr val="000000"/>
                </a:solidFill>
                <a:uFill>
                  <a:solidFill>
                    <a:srgbClr val="FFFFFF"/>
                  </a:solidFill>
                </a:uFill>
                <a:latin typeface="Times New Roman"/>
              </a:rPr>
              <a:t>Exemple 1 : Producteur/consommateur</a:t>
            </a:r>
            <a:endParaRPr lang="fr-FR" sz="1800" b="0" strike="noStrike" spc="-1">
              <a:solidFill>
                <a:srgbClr val="000000"/>
              </a:solidFill>
              <a:uFill>
                <a:solidFill>
                  <a:srgbClr val="FFFFFF"/>
                </a:solidFill>
              </a:uFill>
              <a:latin typeface="Arial"/>
            </a:endParaRPr>
          </a:p>
        </p:txBody>
      </p:sp>
      <p:sp>
        <p:nvSpPr>
          <p:cNvPr id="312" name="CustomShape 6"/>
          <p:cNvSpPr/>
          <p:nvPr/>
        </p:nvSpPr>
        <p:spPr>
          <a:xfrm>
            <a:off x="323640" y="1772640"/>
            <a:ext cx="4824000" cy="471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600" b="1" strike="noStrike" spc="-1">
                <a:solidFill>
                  <a:srgbClr val="000000"/>
                </a:solidFill>
                <a:uFill>
                  <a:solidFill>
                    <a:srgbClr val="FFFFFF"/>
                  </a:solidFill>
                </a:uFill>
                <a:latin typeface="Times New Roman"/>
              </a:rPr>
              <a:t>Moniteur ProducteurConsommateur </a:t>
            </a:r>
            <a:r>
              <a:rPr lang="fr-FR" sz="16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bool nplein, nvide ; //variable de condition pour non plein et non vide</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int compteur =0, ic=0, ip=0, N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600" b="1" strike="noStrike" spc="-1">
                <a:solidFill>
                  <a:srgbClr val="000000"/>
                </a:solidFill>
                <a:uFill>
                  <a:solidFill>
                    <a:srgbClr val="FFFFFF"/>
                  </a:solidFill>
                </a:uFill>
                <a:latin typeface="Times New Roman"/>
              </a:rPr>
              <a:t>void mettre </a:t>
            </a:r>
            <a:r>
              <a:rPr lang="fr-FR" sz="1600" b="0" strike="noStrike" spc="-1">
                <a:solidFill>
                  <a:srgbClr val="000000"/>
                </a:solidFill>
                <a:uFill>
                  <a:solidFill>
                    <a:srgbClr val="FFFFFF"/>
                  </a:solidFill>
                </a:uFill>
                <a:latin typeface="Times New Roman"/>
              </a:rPr>
              <a:t>(int objet) // section critique pour le dépôt</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if (compteur==N) wait(nplein) ; //attendre   	jusqu'a ce que le tampon soit non plein</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tampon[ip] = objet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ip = (ip+1)%N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compteur++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 si le tampon était vide, envoyer un 	signal pour réveiller le consommateur.</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if (compteur==1) signal(nvide)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
        <p:nvSpPr>
          <p:cNvPr id="313" name="CustomShape 7"/>
          <p:cNvSpPr/>
          <p:nvPr/>
        </p:nvSpPr>
        <p:spPr>
          <a:xfrm>
            <a:off x="5399640" y="2277000"/>
            <a:ext cx="3744000" cy="325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600" b="1" strike="noStrike" spc="-1">
                <a:solidFill>
                  <a:srgbClr val="000000"/>
                </a:solidFill>
                <a:uFill>
                  <a:solidFill>
                    <a:srgbClr val="FFFFFF"/>
                  </a:solidFill>
                </a:uFill>
                <a:latin typeface="Times New Roman"/>
              </a:rPr>
              <a:t>void retirer </a:t>
            </a:r>
            <a:r>
              <a:rPr lang="fr-FR" sz="1600" b="0" strike="noStrike" spc="-1">
                <a:solidFill>
                  <a:srgbClr val="000000"/>
                </a:solidFill>
                <a:uFill>
                  <a:solidFill>
                    <a:srgbClr val="FFFFFF"/>
                  </a:solidFill>
                </a:uFill>
                <a:latin typeface="Times New Roman"/>
              </a:rPr>
              <a:t>(int* objet) //section critique pour le retrait</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if (compteur ==0) wait(nvide)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objet = tampon[ic]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ic = (ic+1)%N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compteur - ;</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 si le tampon était plein, envoyer un signal pour réveiller le producteur.</a:t>
            </a:r>
            <a:endParaRPr lang="fr-FR" sz="1800" b="0" strike="noStrike" spc="-1">
              <a:solidFill>
                <a:srgbClr val="000000"/>
              </a:solidFill>
              <a:uFill>
                <a:solidFill>
                  <a:srgbClr val="FFFFFF"/>
                </a:solidFill>
              </a:uFill>
              <a:latin typeface="Arial"/>
            </a:endParaRPr>
          </a:p>
          <a:p>
            <a:pPr>
              <a:lnSpc>
                <a:spcPct val="100000"/>
              </a:lnSpc>
            </a:pP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if(compteur==N-1) signal(nplein) ;</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a:p>
            <a:pPr>
              <a:lnSpc>
                <a:spcPct val="100000"/>
              </a:lnSpc>
            </a:pPr>
            <a:r>
              <a:rPr lang="fr-FR" sz="16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BAF97D53-8B45-4151-8062-BD39D138D4BF}" type="slidenum">
              <a:rPr lang="fr-FR" sz="1200" b="0" strike="noStrike" spc="-1">
                <a:solidFill>
                  <a:srgbClr val="000000"/>
                </a:solidFill>
                <a:uFill>
                  <a:solidFill>
                    <a:srgbClr val="FFFFFF"/>
                  </a:solidFill>
                </a:uFill>
                <a:latin typeface="Times New Roman"/>
              </a:rPr>
              <a:pPr algn="ctr">
                <a:lnSpc>
                  <a:spcPct val="100000"/>
                </a:lnSpc>
              </a:pPr>
              <a:t>38</a:t>
            </a:fld>
            <a:endParaRPr lang="fr-FR" sz="1400" b="0" strike="noStrike" spc="-1">
              <a:solidFill>
                <a:srgbClr val="000000"/>
              </a:solidFill>
              <a:uFill>
                <a:solidFill>
                  <a:srgbClr val="FFFFFF"/>
                </a:solidFill>
              </a:uFill>
              <a:latin typeface="Times New Roman"/>
            </a:endParaRPr>
          </a:p>
        </p:txBody>
      </p:sp>
      <p:sp>
        <p:nvSpPr>
          <p:cNvPr id="315"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16"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17"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18" name="CustomShape 5"/>
          <p:cNvSpPr/>
          <p:nvPr/>
        </p:nvSpPr>
        <p:spPr>
          <a:xfrm>
            <a:off x="582840" y="1345320"/>
            <a:ext cx="5283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 </a:t>
            </a:r>
            <a:r>
              <a:rPr lang="fr-FR" sz="1800" b="0" strike="noStrike" spc="-1">
                <a:solidFill>
                  <a:srgbClr val="000000"/>
                </a:solidFill>
                <a:uFill>
                  <a:solidFill>
                    <a:srgbClr val="FFFFFF"/>
                  </a:solidFill>
                </a:uFill>
                <a:latin typeface="Times New Roman"/>
              </a:rPr>
              <a:t>Règles d'utilisation des moniteurs</a:t>
            </a:r>
            <a:r>
              <a:rPr lang="fr-FR" sz="1800" b="1"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p:txBody>
      </p:sp>
      <p:sp>
        <p:nvSpPr>
          <p:cNvPr id="319" name="CustomShape 6"/>
          <p:cNvSpPr/>
          <p:nvPr/>
        </p:nvSpPr>
        <p:spPr>
          <a:xfrm>
            <a:off x="755640" y="1772640"/>
            <a:ext cx="8388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An d‘éviter que tous les processus réveillés se retrouvent au même temps dans le  moniteur, différentes règles ont été établies pour définir ce qui se passe a l'issue d'un signal.</a:t>
            </a:r>
            <a:endParaRPr lang="fr-FR" sz="1800" b="0" strike="noStrike" spc="-1">
              <a:solidFill>
                <a:srgbClr val="000000"/>
              </a:solidFill>
              <a:uFill>
                <a:solidFill>
                  <a:srgbClr val="FFFFFF"/>
                </a:solidFill>
              </a:uFill>
              <a:latin typeface="Arial"/>
            </a:endParaRPr>
          </a:p>
        </p:txBody>
      </p:sp>
      <p:sp>
        <p:nvSpPr>
          <p:cNvPr id="320" name="CustomShape 7"/>
          <p:cNvSpPr/>
          <p:nvPr/>
        </p:nvSpPr>
        <p:spPr>
          <a:xfrm>
            <a:off x="755640" y="2709000"/>
            <a:ext cx="7992360" cy="246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lnSpc>
                <a:spcPct val="100000"/>
              </a:lnSpc>
              <a:buClr>
                <a:srgbClr val="000000"/>
              </a:buClr>
              <a:buFont typeface="StarSymbol"/>
              <a:buAutoNum type="arabicPeriod"/>
            </a:pPr>
            <a:r>
              <a:rPr lang="fr-FR" sz="1800" b="1" strike="noStrike" spc="-1">
                <a:solidFill>
                  <a:srgbClr val="000000"/>
                </a:solidFill>
                <a:uFill>
                  <a:solidFill>
                    <a:srgbClr val="FFFFFF"/>
                  </a:solidFill>
                </a:uFill>
                <a:latin typeface="Times New Roman"/>
              </a:rPr>
              <a:t>Règle de Hoare</a:t>
            </a:r>
            <a:r>
              <a:rPr lang="fr-FR" sz="1800" b="0" strike="noStrike" spc="-1">
                <a:solidFill>
                  <a:srgbClr val="000000"/>
                </a:solidFill>
                <a:uFill>
                  <a:solidFill>
                    <a:srgbClr val="FFFFFF"/>
                  </a:solidFill>
                </a:uFill>
                <a:latin typeface="Times New Roman"/>
              </a:rPr>
              <a:t> : ne laisser entrer dans le moniteur que le processus qui a été suspendu le moins longtemps;</a:t>
            </a:r>
            <a:endParaRPr lang="fr-FR" sz="1800" b="0" strike="noStrike" spc="-1">
              <a:solidFill>
                <a:srgbClr val="000000"/>
              </a:solidFill>
              <a:uFill>
                <a:solidFill>
                  <a:srgbClr val="FFFFFF"/>
                </a:solidFill>
              </a:uFill>
              <a:latin typeface="Arial"/>
            </a:endParaRPr>
          </a:p>
          <a:p>
            <a:pPr marL="343080" indent="-342720" algn="just">
              <a:lnSpc>
                <a:spcPct val="100000"/>
              </a:lnSpc>
            </a:pPr>
            <a:endParaRPr lang="fr-FR" sz="1800" b="0" strike="noStrike" spc="-1">
              <a:solidFill>
                <a:srgbClr val="000000"/>
              </a:solidFill>
              <a:uFill>
                <a:solidFill>
                  <a:srgbClr val="FFFFFF"/>
                </a:solidFill>
              </a:uFill>
              <a:latin typeface="Arial"/>
            </a:endParaRPr>
          </a:p>
          <a:p>
            <a:pPr algn="just">
              <a:lnSpc>
                <a:spcPct val="100000"/>
              </a:lnSpc>
            </a:pPr>
            <a:r>
              <a:rPr lang="fr-FR" sz="1800" b="1" strike="noStrike" spc="-1">
                <a:solidFill>
                  <a:srgbClr val="000000"/>
                </a:solidFill>
                <a:uFill>
                  <a:solidFill>
                    <a:srgbClr val="FFFFFF"/>
                  </a:solidFill>
                </a:uFill>
                <a:latin typeface="Times New Roman"/>
              </a:rPr>
              <a:t>2. Regle de Brinch Hansen </a:t>
            </a:r>
            <a:r>
              <a:rPr lang="fr-FR" sz="1800" b="0" strike="noStrike" spc="-1">
                <a:solidFill>
                  <a:srgbClr val="000000"/>
                </a:solidFill>
                <a:uFill>
                  <a:solidFill>
                    <a:srgbClr val="FFFFFF"/>
                  </a:solidFill>
                </a:uFill>
                <a:latin typeface="Times New Roman"/>
              </a:rPr>
              <a:t>: exiger du processus qui fait </a:t>
            </a:r>
            <a:r>
              <a:rPr lang="fr-FR" sz="1800" b="1" strike="noStrike" spc="-1">
                <a:solidFill>
                  <a:srgbClr val="000000"/>
                </a:solidFill>
                <a:uFill>
                  <a:solidFill>
                    <a:srgbClr val="FFFFFF"/>
                  </a:solidFill>
                </a:uFill>
                <a:latin typeface="Times New Roman"/>
              </a:rPr>
              <a:t>Signal</a:t>
            </a:r>
            <a:r>
              <a:rPr lang="fr-FR" sz="1800" b="0" strike="noStrike" spc="-1">
                <a:solidFill>
                  <a:srgbClr val="000000"/>
                </a:solidFill>
                <a:uFill>
                  <a:solidFill>
                    <a:srgbClr val="FFFFFF"/>
                  </a:solidFill>
                </a:uFill>
                <a:latin typeface="Times New Roman"/>
              </a:rPr>
              <a:t> de sortir immédiatement du moniteur. Il laisse ainsi la place a tous ceux qui étaient en attente. L'ordonnanceur choisira un parmi ceux ci.</a:t>
            </a:r>
            <a:endParaRPr lang="fr-FR" sz="1800" b="0" strike="noStrike" spc="-1">
              <a:solidFill>
                <a:srgbClr val="000000"/>
              </a:solidFill>
              <a:uFill>
                <a:solidFill>
                  <a:srgbClr val="FFFFFF"/>
                </a:solidFill>
              </a:uFill>
              <a:latin typeface="Arial"/>
            </a:endParaRPr>
          </a:p>
          <a:p>
            <a:pPr algn="just">
              <a:lnSpc>
                <a:spcPct val="100000"/>
              </a:lnSpc>
            </a:pPr>
            <a:endParaRPr lang="fr-FR" sz="1800" b="0" strike="noStrike" spc="-1">
              <a:solidFill>
                <a:srgbClr val="000000"/>
              </a:solidFill>
              <a:uFill>
                <a:solidFill>
                  <a:srgbClr val="FFFFFF"/>
                </a:solidFill>
              </a:uFill>
              <a:latin typeface="Arial"/>
            </a:endParaRPr>
          </a:p>
          <a:p>
            <a:pPr algn="just">
              <a:lnSpc>
                <a:spcPct val="100000"/>
              </a:lnSpc>
            </a:pPr>
            <a:r>
              <a:rPr lang="fr-FR" sz="1800" b="1" strike="noStrike" spc="-1">
                <a:solidFill>
                  <a:srgbClr val="000000"/>
                </a:solidFill>
                <a:uFill>
                  <a:solidFill>
                    <a:srgbClr val="FFFFFF"/>
                  </a:solidFill>
                </a:uFill>
                <a:latin typeface="Times New Roman"/>
              </a:rPr>
              <a:t>3. 2</a:t>
            </a:r>
            <a:r>
              <a:rPr lang="fr-FR" sz="1800" b="1" strike="noStrike" spc="-1" baseline="30000">
                <a:solidFill>
                  <a:srgbClr val="000000"/>
                </a:solidFill>
                <a:uFill>
                  <a:solidFill>
                    <a:srgbClr val="FFFFFF"/>
                  </a:solidFill>
                </a:uFill>
                <a:latin typeface="Times New Roman"/>
              </a:rPr>
              <a:t>ème</a:t>
            </a:r>
            <a:r>
              <a:rPr lang="fr-FR" sz="1800" b="1" strike="noStrike" spc="-1">
                <a:solidFill>
                  <a:srgbClr val="000000"/>
                </a:solidFill>
                <a:uFill>
                  <a:solidFill>
                    <a:srgbClr val="FFFFFF"/>
                  </a:solidFill>
                </a:uFill>
                <a:latin typeface="Times New Roman"/>
              </a:rPr>
              <a:t> règle de Brinch Hansen : </a:t>
            </a:r>
            <a:r>
              <a:rPr lang="fr-FR" sz="1800" b="0" strike="noStrike" spc="-1">
                <a:solidFill>
                  <a:srgbClr val="000000"/>
                </a:solidFill>
                <a:uFill>
                  <a:solidFill>
                    <a:srgbClr val="FFFFFF"/>
                  </a:solidFill>
                </a:uFill>
                <a:latin typeface="Times New Roman"/>
              </a:rPr>
              <a:t>si un Signal est réalise sur une variable conditionnelle et qu'aucun processus ne l'attend, alors ce signal est perdu.</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B76714FA-354B-458C-A15D-975C64DB41CB}" type="slidenum">
              <a:rPr lang="fr-FR" sz="1200" b="0" strike="noStrike" spc="-1">
                <a:solidFill>
                  <a:srgbClr val="000000"/>
                </a:solidFill>
                <a:uFill>
                  <a:solidFill>
                    <a:srgbClr val="FFFFFF"/>
                  </a:solidFill>
                </a:uFill>
                <a:latin typeface="Times New Roman"/>
              </a:rPr>
              <a:pPr algn="ctr">
                <a:lnSpc>
                  <a:spcPct val="100000"/>
                </a:lnSpc>
              </a:pPr>
              <a:t>39</a:t>
            </a:fld>
            <a:endParaRPr lang="fr-FR" sz="1400" b="0" strike="noStrike" spc="-1">
              <a:solidFill>
                <a:srgbClr val="000000"/>
              </a:solidFill>
              <a:uFill>
                <a:solidFill>
                  <a:srgbClr val="FFFFFF"/>
                </a:solidFill>
              </a:uFill>
              <a:latin typeface="Times New Roman"/>
            </a:endParaRPr>
          </a:p>
        </p:txBody>
      </p:sp>
      <p:sp>
        <p:nvSpPr>
          <p:cNvPr id="322"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23"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24"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25" name="CustomShape 5"/>
          <p:cNvSpPr/>
          <p:nvPr/>
        </p:nvSpPr>
        <p:spPr>
          <a:xfrm>
            <a:off x="582480" y="1345320"/>
            <a:ext cx="456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 </a:t>
            </a:r>
            <a:r>
              <a:rPr lang="fr-FR" sz="1800" b="0" strike="noStrike" spc="-1">
                <a:solidFill>
                  <a:srgbClr val="000000"/>
                </a:solidFill>
                <a:uFill>
                  <a:solidFill>
                    <a:srgbClr val="FFFFFF"/>
                  </a:solidFill>
                </a:uFill>
                <a:latin typeface="Times New Roman"/>
              </a:rPr>
              <a:t>Réalisation sous C/POSIX</a:t>
            </a:r>
            <a:endParaRPr lang="fr-FR" sz="1800" b="0" strike="noStrike" spc="-1">
              <a:solidFill>
                <a:srgbClr val="000000"/>
              </a:solidFill>
              <a:uFill>
                <a:solidFill>
                  <a:srgbClr val="FFFFFF"/>
                </a:solidFill>
              </a:uFill>
              <a:latin typeface="Arial"/>
            </a:endParaRPr>
          </a:p>
        </p:txBody>
      </p:sp>
      <p:sp>
        <p:nvSpPr>
          <p:cNvPr id="326" name="CustomShape 6"/>
          <p:cNvSpPr/>
          <p:nvPr/>
        </p:nvSpPr>
        <p:spPr>
          <a:xfrm>
            <a:off x="683640" y="1628640"/>
            <a:ext cx="81183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pPr>
            <a:r>
              <a:rPr lang="fr-FR" sz="1800" b="0" strike="noStrike" spc="-1">
                <a:solidFill>
                  <a:srgbClr val="000000"/>
                </a:solidFill>
                <a:uFill>
                  <a:solidFill>
                    <a:srgbClr val="FFFFFF"/>
                  </a:solidFill>
                </a:uFill>
                <a:latin typeface="Times New Roman"/>
              </a:rPr>
              <a:t>Pour garantir qu'une seule procédure du moniteur soit activée à instant donne, il suffit de protéger l'exécution de toutes les procédures par le même sémaphore d'exclusion mutuelle.</a:t>
            </a:r>
            <a:endParaRPr lang="fr-FR" sz="1800" b="0" strike="noStrike" spc="-1">
              <a:solidFill>
                <a:srgbClr val="000000"/>
              </a:solidFill>
              <a:uFill>
                <a:solidFill>
                  <a:srgbClr val="FFFFFF"/>
                </a:solidFill>
              </a:uFill>
              <a:latin typeface="Arial"/>
            </a:endParaRPr>
          </a:p>
        </p:txBody>
      </p:sp>
      <p:sp>
        <p:nvSpPr>
          <p:cNvPr id="327" name="CustomShape 7"/>
          <p:cNvSpPr/>
          <p:nvPr/>
        </p:nvSpPr>
        <p:spPr>
          <a:xfrm>
            <a:off x="1187640" y="3324960"/>
            <a:ext cx="72003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pthread_mutex_t mutex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pthread_cond_t est_vide, est_plein;</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char *buffer;</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void *</a:t>
            </a:r>
            <a:r>
              <a:rPr lang="fr-FR" sz="1800" b="1" strike="noStrike" spc="-1">
                <a:solidFill>
                  <a:srgbClr val="000000"/>
                </a:solidFill>
                <a:uFill>
                  <a:solidFill>
                    <a:srgbClr val="FFFFFF"/>
                  </a:solidFill>
                </a:uFill>
                <a:latin typeface="Times New Roman"/>
              </a:rPr>
              <a:t>mettre</a:t>
            </a:r>
            <a:r>
              <a:rPr lang="fr-FR" sz="1800" b="0" strike="noStrike" spc="-1">
                <a:solidFill>
                  <a:srgbClr val="000000"/>
                </a:solidFill>
                <a:uFill>
                  <a:solidFill>
                    <a:srgbClr val="FFFFFF"/>
                  </a:solidFill>
                </a:uFill>
                <a:latin typeface="Times New Roman"/>
              </a:rPr>
              <a:t> (char msg) {// section critique pour le dépôt</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pthread_mutex_lock (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while (buffer ! =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 _wait ( &amp; est_vide,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 buer =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buffer = strdup(msg);</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Pthread_cond_signal ( &amp; est_plein);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pthread_mutex _unlock (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
        <p:nvSpPr>
          <p:cNvPr id="328" name="CustomShape 8"/>
          <p:cNvSpPr/>
          <p:nvPr/>
        </p:nvSpPr>
        <p:spPr>
          <a:xfrm>
            <a:off x="611640" y="2925000"/>
            <a:ext cx="5922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1" strike="noStrike" spc="-1">
                <a:solidFill>
                  <a:srgbClr val="000000"/>
                </a:solidFill>
                <a:uFill>
                  <a:solidFill>
                    <a:srgbClr val="FFFFFF"/>
                  </a:solidFill>
                </a:uFill>
                <a:latin typeface="Times New Roman"/>
              </a:rPr>
              <a:t>Exemple Moniteur: probleme Producteur/consommateur</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Problématique</a:t>
            </a:r>
            <a:endParaRPr lang="fr-FR" b="1" dirty="0"/>
          </a:p>
        </p:txBody>
      </p:sp>
      <p:sp>
        <p:nvSpPr>
          <p:cNvPr id="3" name="Espace réservé du numéro de diapositive 2"/>
          <p:cNvSpPr>
            <a:spLocks noGrp="1"/>
          </p:cNvSpPr>
          <p:nvPr>
            <p:ph type="sldNum" sz="quarter" idx="11"/>
          </p:nvPr>
        </p:nvSpPr>
        <p:spPr/>
        <p:txBody>
          <a:bodyPr/>
          <a:lstStyle/>
          <a:p>
            <a:fld id="{E4FE714E-5FBB-44BB-A2BB-5DB56F6D81F3}" type="slidenum">
              <a:rPr lang="fr-FR" smtClean="0"/>
              <a:pPr/>
              <a:t>4</a:t>
            </a:fld>
            <a:endParaRPr lang="fr-FR"/>
          </a:p>
        </p:txBody>
      </p:sp>
      <p:sp>
        <p:nvSpPr>
          <p:cNvPr id="4" name="Espace réservé du pied de page 3"/>
          <p:cNvSpPr>
            <a:spLocks noGrp="1"/>
          </p:cNvSpPr>
          <p:nvPr>
            <p:ph type="ftr" sz="quarter" idx="12"/>
          </p:nvPr>
        </p:nvSpPr>
        <p:spPr/>
        <p:txBody>
          <a:bodyPr/>
          <a:lstStyle/>
          <a:p>
            <a:r>
              <a:rPr lang="fr-FR" dirty="0" smtClean="0"/>
              <a:t>Systèmes d‘exploitation 2 :Dr. A. ABBAS</a:t>
            </a:r>
            <a:endParaRPr lang="fr-FR" dirty="0"/>
          </a:p>
        </p:txBody>
      </p:sp>
      <p:sp>
        <p:nvSpPr>
          <p:cNvPr id="5" name="Rectangle 4"/>
          <p:cNvSpPr/>
          <p:nvPr/>
        </p:nvSpPr>
        <p:spPr>
          <a:xfrm>
            <a:off x="642910" y="928670"/>
            <a:ext cx="8001056" cy="3831818"/>
          </a:xfrm>
          <a:prstGeom prst="rect">
            <a:avLst/>
          </a:prstGeom>
        </p:spPr>
        <p:txBody>
          <a:bodyPr wrap="square">
            <a:spAutoFit/>
          </a:bodyPr>
          <a:lstStyle/>
          <a:p>
            <a:pPr algn="just">
              <a:lnSpc>
                <a:spcPct val="150000"/>
              </a:lnSpc>
            </a:pPr>
            <a:r>
              <a:rPr lang="fr-FR" dirty="0" smtClean="0"/>
              <a:t>Lorsque plusieurs processus (ou threads) s'exécutent sur processeur sont amenés a partager des ressources comme : les périphériques d'entrées-sorties (écrans, imprimantes,..), les moyens de mémorisation (mémoire centrale,...) ou des moyens logiciels (fichiers, base de données, ...) soit </a:t>
            </a:r>
            <a:r>
              <a:rPr lang="fr-FR" b="1" dirty="0" smtClean="0">
                <a:solidFill>
                  <a:srgbClr val="0000FF"/>
                </a:solidFill>
              </a:rPr>
              <a:t>volontairement</a:t>
            </a:r>
            <a:r>
              <a:rPr lang="fr-FR" dirty="0" smtClean="0"/>
              <a:t> s'ils coopèrent pour traiter un même problème, soit </a:t>
            </a:r>
            <a:r>
              <a:rPr lang="fr-FR" b="1" dirty="0" smtClean="0">
                <a:solidFill>
                  <a:srgbClr val="0000FF"/>
                </a:solidFill>
              </a:rPr>
              <a:t>involontairement</a:t>
            </a:r>
            <a:r>
              <a:rPr lang="fr-FR" dirty="0" smtClean="0"/>
              <a:t> parce qu'ils sont obliges de se partager ces ressources vue leurs nombre limite.  </a:t>
            </a:r>
          </a:p>
          <a:p>
            <a:pPr algn="just">
              <a:lnSpc>
                <a:spcPct val="150000"/>
              </a:lnSpc>
            </a:pPr>
            <a:endParaRPr lang="fr-FR" dirty="0" smtClean="0"/>
          </a:p>
          <a:p>
            <a:pPr algn="just">
              <a:lnSpc>
                <a:spcPct val="150000"/>
              </a:lnSpc>
            </a:pPr>
            <a:r>
              <a:rPr lang="fr-FR" dirty="0" smtClean="0"/>
              <a:t>Dans ce cas, les processus vont se trouver en situation de concurrence d'accès vis-à-vis de ces ressources offertes par le système d'exploitation.</a:t>
            </a:r>
            <a:endParaRPr lang="fr-FR" dirty="0"/>
          </a:p>
        </p:txBody>
      </p:sp>
      <p:sp>
        <p:nvSpPr>
          <p:cNvPr id="7" name="Rectangle 6"/>
          <p:cNvSpPr/>
          <p:nvPr/>
        </p:nvSpPr>
        <p:spPr>
          <a:xfrm>
            <a:off x="571472" y="4857760"/>
            <a:ext cx="8286808" cy="1338828"/>
          </a:xfrm>
          <a:prstGeom prst="rect">
            <a:avLst/>
          </a:prstGeom>
        </p:spPr>
        <p:txBody>
          <a:bodyPr wrap="square">
            <a:spAutoFit/>
          </a:bodyPr>
          <a:lstStyle/>
          <a:p>
            <a:pPr>
              <a:lnSpc>
                <a:spcPct val="150000"/>
              </a:lnSpc>
            </a:pPr>
            <a:r>
              <a:rPr lang="fr-FR" dirty="0" smtClean="0"/>
              <a:t>Malheureusement, le partage des ressources sans précaution particulière peut conduire à des résultats imprévisibles. L‘état final des données dépend de l'ordonnancement des processus.</a:t>
            </a:r>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06F71E60-FBDF-476D-BF56-B2EAB1012580}" type="slidenum">
              <a:rPr lang="fr-FR" sz="1200" b="0" strike="noStrike" spc="-1">
                <a:solidFill>
                  <a:srgbClr val="000000"/>
                </a:solidFill>
                <a:uFill>
                  <a:solidFill>
                    <a:srgbClr val="FFFFFF"/>
                  </a:solidFill>
                </a:uFill>
                <a:latin typeface="Times New Roman"/>
              </a:rPr>
              <a:pPr algn="ctr">
                <a:lnSpc>
                  <a:spcPct val="100000"/>
                </a:lnSpc>
              </a:pPr>
              <a:t>40</a:t>
            </a:fld>
            <a:endParaRPr lang="fr-FR" sz="1400" b="0" strike="noStrike" spc="-1">
              <a:solidFill>
                <a:srgbClr val="000000"/>
              </a:solidFill>
              <a:uFill>
                <a:solidFill>
                  <a:srgbClr val="FFFFFF"/>
                </a:solidFill>
              </a:uFill>
              <a:latin typeface="Times New Roman"/>
            </a:endParaRPr>
          </a:p>
        </p:txBody>
      </p:sp>
      <p:sp>
        <p:nvSpPr>
          <p:cNvPr id="330"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31"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32"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33" name="CustomShape 5"/>
          <p:cNvSpPr/>
          <p:nvPr/>
        </p:nvSpPr>
        <p:spPr>
          <a:xfrm>
            <a:off x="582480" y="1345320"/>
            <a:ext cx="456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 </a:t>
            </a:r>
            <a:r>
              <a:rPr lang="fr-FR" sz="1800" b="0" strike="noStrike" spc="-1">
                <a:solidFill>
                  <a:srgbClr val="000000"/>
                </a:solidFill>
                <a:uFill>
                  <a:solidFill>
                    <a:srgbClr val="FFFFFF"/>
                  </a:solidFill>
                </a:uFill>
                <a:latin typeface="Times New Roman"/>
              </a:rPr>
              <a:t>Réalisation sous C/POSIX</a:t>
            </a:r>
            <a:endParaRPr lang="fr-FR" sz="1800" b="0" strike="noStrike" spc="-1">
              <a:solidFill>
                <a:srgbClr val="000000"/>
              </a:solidFill>
              <a:uFill>
                <a:solidFill>
                  <a:srgbClr val="FFFFFF"/>
                </a:solidFill>
              </a:uFill>
              <a:latin typeface="Arial"/>
            </a:endParaRPr>
          </a:p>
        </p:txBody>
      </p:sp>
      <p:sp>
        <p:nvSpPr>
          <p:cNvPr id="334" name="CustomShape 6"/>
          <p:cNvSpPr/>
          <p:nvPr/>
        </p:nvSpPr>
        <p:spPr>
          <a:xfrm>
            <a:off x="899640" y="1700640"/>
            <a:ext cx="640836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char *</a:t>
            </a:r>
            <a:r>
              <a:rPr lang="fr-FR" sz="1800" b="1" strike="noStrike" spc="-1">
                <a:solidFill>
                  <a:srgbClr val="000000"/>
                </a:solidFill>
                <a:uFill>
                  <a:solidFill>
                    <a:srgbClr val="FFFFFF"/>
                  </a:solidFill>
                </a:uFill>
                <a:latin typeface="Times New Roman"/>
              </a:rPr>
              <a:t>retirer</a:t>
            </a:r>
            <a:r>
              <a:rPr lang="fr-FR" sz="1800" b="0" strike="noStrike" spc="-1">
                <a:solidFill>
                  <a:srgbClr val="000000"/>
                </a:solidFill>
                <a:uFill>
                  <a:solidFill>
                    <a:srgbClr val="FFFFFF"/>
                  </a:solidFill>
                </a:uFill>
                <a:latin typeface="Times New Roman"/>
              </a:rPr>
              <a:t> () {//section critique pour le retrait</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char *result;</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pthread_mutex_lock (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while (buffer == NULL) </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 _wait ( &amp; est_plein,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result = buer;</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buffer =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pthread_cond_signal ( &amp; est_vide);</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pthread_mutex_unlock ( &amp; mutex);</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return result;</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
        <p:nvSpPr>
          <p:cNvPr id="335" name="CustomShape 7"/>
          <p:cNvSpPr/>
          <p:nvPr/>
        </p:nvSpPr>
        <p:spPr>
          <a:xfrm>
            <a:off x="3852000" y="4365000"/>
            <a:ext cx="504036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1800" b="0" strike="noStrike" spc="-1">
                <a:solidFill>
                  <a:srgbClr val="000000"/>
                </a:solidFill>
                <a:uFill>
                  <a:solidFill>
                    <a:srgbClr val="FFFFFF"/>
                  </a:solidFill>
                </a:uFill>
                <a:latin typeface="Times New Roman"/>
              </a:rPr>
              <a:t>void </a:t>
            </a:r>
            <a:r>
              <a:rPr lang="fr-FR" sz="1800" b="1" strike="noStrike" spc="-1">
                <a:solidFill>
                  <a:srgbClr val="000000"/>
                </a:solidFill>
                <a:uFill>
                  <a:solidFill>
                    <a:srgbClr val="FFFFFF"/>
                  </a:solidFill>
                </a:uFill>
                <a:latin typeface="Times New Roman"/>
              </a:rPr>
              <a:t>main</a:t>
            </a:r>
            <a:r>
              <a:rPr lang="fr-FR" sz="1800" b="0" strike="noStrike" spc="-1">
                <a:solidFill>
                  <a:srgbClr val="000000"/>
                </a:solidFill>
                <a:uFill>
                  <a:solidFill>
                    <a:srgbClr val="FFFFFF"/>
                  </a:solidFill>
                </a:uFill>
                <a:latin typeface="Times New Roman"/>
              </a:rPr>
              <a:t> (void){</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pthread_t ta; pthread_t tb;</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pthread_mutex_init (&amp;mutex,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pthread_cond_init (&amp; est_vide,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Pthread_cond_init (&amp; est_plein,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	buffer = NULL;</a:t>
            </a:r>
            <a:endParaRPr lang="fr-FR" sz="1800" b="0" strike="noStrike" spc="-1">
              <a:solidFill>
                <a:srgbClr val="000000"/>
              </a:solidFill>
              <a:uFill>
                <a:solidFill>
                  <a:srgbClr val="FFFFFF"/>
                </a:solidFill>
              </a:uFill>
              <a:latin typeface="Arial"/>
            </a:endParaRPr>
          </a:p>
          <a:p>
            <a:pPr>
              <a:lnSpc>
                <a:spcPct val="100000"/>
              </a:lnSpc>
            </a:pPr>
            <a:r>
              <a:rPr lang="fr-FR" sz="1800" b="0" strike="noStrike" spc="-1">
                <a:solidFill>
                  <a:srgbClr val="000000"/>
                </a:solidFill>
                <a:uFill>
                  <a:solidFill>
                    <a:srgbClr val="FFFFFF"/>
                  </a:solidFill>
                </a:uFill>
                <a:latin typeface="Times New Roman"/>
              </a:rPr>
              <a:t>}</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B96676F2-D1C1-4E4A-94B5-3F3380410926}" type="slidenum">
              <a:rPr lang="fr-FR" sz="1200" b="0" strike="noStrike" spc="-1">
                <a:solidFill>
                  <a:srgbClr val="000000"/>
                </a:solidFill>
                <a:uFill>
                  <a:solidFill>
                    <a:srgbClr val="FFFFFF"/>
                  </a:solidFill>
                </a:uFill>
                <a:latin typeface="Times New Roman"/>
              </a:rPr>
              <a:pPr algn="ctr">
                <a:lnSpc>
                  <a:spcPct val="100000"/>
                </a:lnSpc>
              </a:pPr>
              <a:t>41</a:t>
            </a:fld>
            <a:endParaRPr lang="fr-FR" sz="1400" b="0" strike="noStrike" spc="-1">
              <a:solidFill>
                <a:srgbClr val="000000"/>
              </a:solidFill>
              <a:uFill>
                <a:solidFill>
                  <a:srgbClr val="FFFFFF"/>
                </a:solidFill>
              </a:uFill>
              <a:latin typeface="Times New Roman"/>
            </a:endParaRPr>
          </a:p>
        </p:txBody>
      </p:sp>
      <p:sp>
        <p:nvSpPr>
          <p:cNvPr id="337"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38"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39"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40" name="CustomShape 5"/>
          <p:cNvSpPr/>
          <p:nvPr/>
        </p:nvSpPr>
        <p:spPr>
          <a:xfrm>
            <a:off x="585360" y="1345320"/>
            <a:ext cx="5979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 </a:t>
            </a:r>
            <a:r>
              <a:rPr lang="fr-FR" sz="1800" b="0" strike="noStrike" spc="-1">
                <a:solidFill>
                  <a:srgbClr val="000000"/>
                </a:solidFill>
                <a:uFill>
                  <a:solidFill>
                    <a:srgbClr val="FFFFFF"/>
                  </a:solidFill>
                </a:uFill>
                <a:latin typeface="Times New Roman"/>
              </a:rPr>
              <a:t>Résumé des types et des fonctions utilisés</a:t>
            </a:r>
            <a:endParaRPr lang="fr-FR" sz="1800" b="0" strike="noStrike" spc="-1">
              <a:solidFill>
                <a:srgbClr val="000000"/>
              </a:solidFill>
              <a:uFill>
                <a:solidFill>
                  <a:srgbClr val="FFFFFF"/>
                </a:solidFill>
              </a:uFill>
              <a:latin typeface="Arial"/>
            </a:endParaRPr>
          </a:p>
        </p:txBody>
      </p:sp>
      <p:pic>
        <p:nvPicPr>
          <p:cNvPr id="341" name="Picture 2"/>
          <p:cNvPicPr/>
          <p:nvPr/>
        </p:nvPicPr>
        <p:blipFill>
          <a:blip r:embed="rId2" cstate="print"/>
          <a:stretch/>
        </p:blipFill>
        <p:spPr>
          <a:xfrm>
            <a:off x="683640" y="1845000"/>
            <a:ext cx="7704360" cy="3561840"/>
          </a:xfrm>
          <a:prstGeom prst="rect">
            <a:avLst/>
          </a:prstGeom>
          <a:ln w="936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672C71B0-C764-4FCC-814D-871D5F2ED1C8}" type="slidenum">
              <a:rPr lang="fr-FR" sz="1200" b="0" strike="noStrike" spc="-1">
                <a:solidFill>
                  <a:srgbClr val="000000"/>
                </a:solidFill>
                <a:uFill>
                  <a:solidFill>
                    <a:srgbClr val="FFFFFF"/>
                  </a:solidFill>
                </a:uFill>
                <a:latin typeface="Times New Roman"/>
              </a:rPr>
              <a:pPr algn="ctr">
                <a:lnSpc>
                  <a:spcPct val="100000"/>
                </a:lnSpc>
              </a:pPr>
              <a:t>42</a:t>
            </a:fld>
            <a:endParaRPr lang="fr-FR" sz="1400" b="0" strike="noStrike" spc="-1">
              <a:solidFill>
                <a:srgbClr val="000000"/>
              </a:solidFill>
              <a:uFill>
                <a:solidFill>
                  <a:srgbClr val="FFFFFF"/>
                </a:solidFill>
              </a:uFill>
              <a:latin typeface="Times New Roman"/>
            </a:endParaRPr>
          </a:p>
        </p:txBody>
      </p:sp>
      <p:sp>
        <p:nvSpPr>
          <p:cNvPr id="34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34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345" name="CustomShape 4"/>
          <p:cNvSpPr/>
          <p:nvPr/>
        </p:nvSpPr>
        <p:spPr>
          <a:xfrm>
            <a:off x="285840" y="928800"/>
            <a:ext cx="85723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3- Solutions pour réaliser une exclusion mutuelle</a:t>
            </a:r>
            <a:endParaRPr lang="fr-FR" sz="1800" b="0" strike="noStrike" spc="-1">
              <a:solidFill>
                <a:srgbClr val="000000"/>
              </a:solidFill>
              <a:uFill>
                <a:solidFill>
                  <a:srgbClr val="FFFFFF"/>
                </a:solidFill>
              </a:uFill>
              <a:latin typeface="Arial"/>
            </a:endParaRPr>
          </a:p>
        </p:txBody>
      </p:sp>
      <p:sp>
        <p:nvSpPr>
          <p:cNvPr id="346" name="CustomShape 5"/>
          <p:cNvSpPr/>
          <p:nvPr/>
        </p:nvSpPr>
        <p:spPr>
          <a:xfrm>
            <a:off x="580680" y="1345320"/>
            <a:ext cx="42242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fr-FR" sz="1800" b="1" strike="noStrike" spc="-1">
                <a:solidFill>
                  <a:srgbClr val="000000"/>
                </a:solidFill>
                <a:uFill>
                  <a:solidFill>
                    <a:srgbClr val="FFFFFF"/>
                  </a:solidFill>
                </a:uFill>
                <a:latin typeface="Times New Roman"/>
              </a:rPr>
              <a:t>5 – Les Moniteurs - </a:t>
            </a:r>
            <a:r>
              <a:rPr lang="fr-FR" sz="1800" b="0" strike="noStrike" spc="-1">
                <a:solidFill>
                  <a:srgbClr val="000000"/>
                </a:solidFill>
                <a:uFill>
                  <a:solidFill>
                    <a:srgbClr val="FFFFFF"/>
                  </a:solidFill>
                </a:uFill>
                <a:latin typeface="Times New Roman"/>
              </a:rPr>
              <a:t>Réalisation avec JAVA</a:t>
            </a:r>
            <a:endParaRPr lang="fr-FR" sz="1800" b="0" strike="noStrike" spc="-1">
              <a:solidFill>
                <a:srgbClr val="000000"/>
              </a:solidFill>
              <a:uFill>
                <a:solidFill>
                  <a:srgbClr val="FFFFFF"/>
                </a:solidFill>
              </a:uFill>
              <a:latin typeface="Arial"/>
            </a:endParaRPr>
          </a:p>
        </p:txBody>
      </p:sp>
      <p:sp>
        <p:nvSpPr>
          <p:cNvPr id="347" name="CustomShape 6"/>
          <p:cNvSpPr/>
          <p:nvPr/>
        </p:nvSpPr>
        <p:spPr>
          <a:xfrm>
            <a:off x="683640" y="1989000"/>
            <a:ext cx="784836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fr-FR" sz="1800" b="0" strike="noStrike" spc="-1">
                <a:solidFill>
                  <a:srgbClr val="000000"/>
                </a:solidFill>
                <a:uFill>
                  <a:solidFill>
                    <a:srgbClr val="FFFFFF"/>
                  </a:solidFill>
                </a:uFill>
                <a:latin typeface="Times New Roman"/>
              </a:rPr>
              <a:t>Le concept de moniteur est implémente dans la MVJ de la manière suivante :</a:t>
            </a:r>
            <a:endParaRPr lang="fr-FR" sz="1800" b="0" strike="noStrike" spc="-1">
              <a:solidFill>
                <a:srgbClr val="000000"/>
              </a:solidFill>
              <a:uFill>
                <a:solidFill>
                  <a:srgbClr val="FFFFFF"/>
                </a:solidFill>
              </a:uFill>
              <a:latin typeface="Arial"/>
            </a:endParaRPr>
          </a:p>
          <a:p>
            <a:pPr algn="just">
              <a:lnSpc>
                <a:spcPct val="100000"/>
              </a:lnSpc>
            </a:pPr>
            <a:r>
              <a:rPr lang="fr-FR" sz="1800" b="0" strike="noStrike" spc="-1">
                <a:solidFill>
                  <a:srgbClr val="000000"/>
                </a:solidFill>
                <a:uFill>
                  <a:solidFill>
                    <a:srgbClr val="FFFFFF"/>
                  </a:solidFill>
                </a:uFill>
                <a:latin typeface="Times New Roman"/>
              </a:rPr>
              <a:t> </a:t>
            </a:r>
            <a:endParaRPr lang="fr-FR" sz="1800" b="0" strike="noStrike" spc="-1">
              <a:solidFill>
                <a:srgbClr val="000000"/>
              </a:solidFill>
              <a:uFill>
                <a:solidFill>
                  <a:srgbClr val="FFFFFF"/>
                </a:solidFill>
              </a:uFill>
              <a:latin typeface="Arial"/>
            </a:endParaRPr>
          </a:p>
          <a:p>
            <a:pPr indent="-216000" algn="just">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Les données du moniteur doivent être déclarées avec le mot clé </a:t>
            </a:r>
            <a:r>
              <a:rPr lang="fr-FR" sz="1800" b="1" strike="noStrike" spc="-1">
                <a:solidFill>
                  <a:srgbClr val="000000"/>
                </a:solidFill>
                <a:uFill>
                  <a:solidFill>
                    <a:srgbClr val="FFFFFF"/>
                  </a:solidFill>
                </a:uFill>
                <a:latin typeface="Times New Roman"/>
              </a:rPr>
              <a:t>privates</a:t>
            </a:r>
            <a:r>
              <a:rPr lang="fr-FR" sz="1800" b="0" strike="noStrike" spc="-1">
                <a:solidFill>
                  <a:srgbClr val="000000"/>
                </a:solidFill>
                <a:uFill>
                  <a:solidFill>
                    <a:srgbClr val="FFFFFF"/>
                  </a:solidFill>
                </a:uFill>
                <a:latin typeface="Times New Roman"/>
              </a:rPr>
              <a:t> pour que seules les méthodes du moniteur accèdent à ces données,</a:t>
            </a:r>
            <a:endParaRPr lang="fr-FR" sz="1800" b="0" strike="noStrike" spc="-1">
              <a:solidFill>
                <a:srgbClr val="000000"/>
              </a:solidFill>
              <a:uFill>
                <a:solidFill>
                  <a:srgbClr val="FFFFFF"/>
                </a:solidFill>
              </a:uFill>
              <a:latin typeface="Arial"/>
            </a:endParaRPr>
          </a:p>
          <a:p>
            <a:pPr algn="just">
              <a:lnSpc>
                <a:spcPct val="100000"/>
              </a:lnSpc>
            </a:pPr>
            <a:endParaRPr lang="fr-FR" sz="1800" b="0" strike="noStrike" spc="-1">
              <a:solidFill>
                <a:srgbClr val="000000"/>
              </a:solidFill>
              <a:uFill>
                <a:solidFill>
                  <a:srgbClr val="FFFFFF"/>
                </a:solidFill>
              </a:uFill>
              <a:latin typeface="Arial"/>
            </a:endParaRPr>
          </a:p>
          <a:p>
            <a:pPr indent="-216000" algn="just">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 Les méthodes (ou procédures d'entrée) du moniteur doivent être déclarées avec le mot clé </a:t>
            </a:r>
            <a:r>
              <a:rPr lang="fr-FR" sz="1800" b="1" strike="noStrike" spc="-1">
                <a:solidFill>
                  <a:srgbClr val="000000"/>
                </a:solidFill>
                <a:uFill>
                  <a:solidFill>
                    <a:srgbClr val="FFFFFF"/>
                  </a:solidFill>
                </a:uFill>
                <a:latin typeface="Times New Roman"/>
              </a:rPr>
              <a:t>synchronized</a:t>
            </a:r>
            <a:r>
              <a:rPr lang="fr-FR" sz="1800" b="0" strike="noStrike" spc="-1">
                <a:solidFill>
                  <a:srgbClr val="000000"/>
                </a:solidFill>
                <a:uFill>
                  <a:solidFill>
                    <a:srgbClr val="FFFFFF"/>
                  </a:solidFill>
                </a:uFill>
                <a:latin typeface="Times New Roman"/>
              </a:rPr>
              <a:t> pour qu'elles puissent s'exécuter en exclusion mutuelle,</a:t>
            </a:r>
            <a:endParaRPr lang="fr-FR" sz="1800" b="0" strike="noStrike" spc="-1">
              <a:solidFill>
                <a:srgbClr val="000000"/>
              </a:solidFill>
              <a:uFill>
                <a:solidFill>
                  <a:srgbClr val="FFFFFF"/>
                </a:solidFill>
              </a:uFill>
              <a:latin typeface="Arial"/>
            </a:endParaRPr>
          </a:p>
          <a:p>
            <a:pPr algn="just">
              <a:lnSpc>
                <a:spcPct val="100000"/>
              </a:lnSpc>
            </a:pPr>
            <a:endParaRPr lang="fr-FR" sz="1800" b="0" strike="noStrike" spc="-1">
              <a:solidFill>
                <a:srgbClr val="000000"/>
              </a:solidFill>
              <a:uFill>
                <a:solidFill>
                  <a:srgbClr val="FFFFFF"/>
                </a:solidFill>
              </a:uFill>
              <a:latin typeface="Arial"/>
            </a:endParaRPr>
          </a:p>
          <a:p>
            <a:pPr indent="-216000" algn="just">
              <a:lnSpc>
                <a:spcPct val="100000"/>
              </a:lnSpc>
              <a:buClr>
                <a:srgbClr val="000000"/>
              </a:buClr>
              <a:buFont typeface="Wingdings" charset="2"/>
              <a:buChar char=""/>
            </a:pPr>
            <a:r>
              <a:rPr lang="fr-FR" sz="1800" b="0" strike="noStrike" spc="-1">
                <a:solidFill>
                  <a:srgbClr val="000000"/>
                </a:solidFill>
                <a:uFill>
                  <a:solidFill>
                    <a:srgbClr val="FFFFFF"/>
                  </a:solidFill>
                </a:uFill>
                <a:latin typeface="Times New Roman"/>
              </a:rPr>
              <a:t>La classe </a:t>
            </a:r>
            <a:r>
              <a:rPr lang="fr-FR" sz="1800" b="1" strike="noStrike" spc="-1">
                <a:solidFill>
                  <a:srgbClr val="000000"/>
                </a:solidFill>
                <a:uFill>
                  <a:solidFill>
                    <a:srgbClr val="FFFFFF"/>
                  </a:solidFill>
                </a:uFill>
                <a:latin typeface="Times New Roman"/>
              </a:rPr>
              <a:t>Object</a:t>
            </a:r>
            <a:r>
              <a:rPr lang="fr-FR" sz="1800" b="0" strike="noStrike" spc="-1">
                <a:solidFill>
                  <a:srgbClr val="000000"/>
                </a:solidFill>
                <a:uFill>
                  <a:solidFill>
                    <a:srgbClr val="FFFFFF"/>
                  </a:solidFill>
                </a:uFill>
                <a:latin typeface="Times New Roman"/>
              </a:rPr>
              <a:t> fournit les méthodes </a:t>
            </a:r>
            <a:r>
              <a:rPr lang="fr-FR" sz="1800" b="0" i="1" strike="noStrike" spc="-1">
                <a:solidFill>
                  <a:srgbClr val="000000"/>
                </a:solidFill>
                <a:uFill>
                  <a:solidFill>
                    <a:srgbClr val="FFFFFF"/>
                  </a:solidFill>
                </a:uFill>
                <a:latin typeface="Times New Roman"/>
              </a:rPr>
              <a:t>wait() </a:t>
            </a:r>
            <a:r>
              <a:rPr lang="fr-FR" sz="1800" b="0" strike="noStrike" spc="-1">
                <a:solidFill>
                  <a:srgbClr val="000000"/>
                </a:solidFill>
                <a:uFill>
                  <a:solidFill>
                    <a:srgbClr val="FFFFFF"/>
                  </a:solidFill>
                </a:uFill>
                <a:latin typeface="Times New Roman"/>
              </a:rPr>
              <a:t>et </a:t>
            </a:r>
            <a:r>
              <a:rPr lang="fr-FR" sz="1800" b="0" i="1" strike="noStrike" spc="-1">
                <a:solidFill>
                  <a:srgbClr val="000000"/>
                </a:solidFill>
                <a:uFill>
                  <a:solidFill>
                    <a:srgbClr val="FFFFFF"/>
                  </a:solidFill>
                </a:uFill>
                <a:latin typeface="Times New Roman"/>
              </a:rPr>
              <a:t>notify() </a:t>
            </a:r>
            <a:r>
              <a:rPr lang="fr-FR" sz="1800" b="0" strike="noStrike" spc="-1">
                <a:solidFill>
                  <a:srgbClr val="000000"/>
                </a:solidFill>
                <a:uFill>
                  <a:solidFill>
                    <a:srgbClr val="FFFFFF"/>
                  </a:solidFill>
                </a:uFill>
                <a:latin typeface="Times New Roman"/>
              </a:rPr>
              <a:t>pour la synchronisation des threads.</a:t>
            </a:r>
            <a:endParaRPr lang="fr-FR" sz="1800" b="0" strike="noStrike" spc="-1">
              <a:solidFill>
                <a:srgbClr val="000000"/>
              </a:solidFill>
              <a:uFill>
                <a:solidFill>
                  <a:srgbClr val="FFFFFF"/>
                </a:solidFill>
              </a:u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Problématique</a:t>
            </a:r>
            <a:endParaRPr lang="fr-FR" b="1" dirty="0"/>
          </a:p>
        </p:txBody>
      </p:sp>
      <p:sp>
        <p:nvSpPr>
          <p:cNvPr id="3" name="Espace réservé du numéro de diapositive 2"/>
          <p:cNvSpPr>
            <a:spLocks noGrp="1"/>
          </p:cNvSpPr>
          <p:nvPr>
            <p:ph type="sldNum" sz="quarter" idx="11"/>
          </p:nvPr>
        </p:nvSpPr>
        <p:spPr/>
        <p:txBody>
          <a:bodyPr/>
          <a:lstStyle/>
          <a:p>
            <a:fld id="{E4FE714E-5FBB-44BB-A2BB-5DB56F6D81F3}" type="slidenum">
              <a:rPr lang="fr-FR" smtClean="0"/>
              <a:pPr/>
              <a:t>5</a:t>
            </a:fld>
            <a:endParaRPr lang="fr-FR"/>
          </a:p>
        </p:txBody>
      </p:sp>
      <p:sp>
        <p:nvSpPr>
          <p:cNvPr id="4" name="Espace réservé du pied de page 3"/>
          <p:cNvSpPr>
            <a:spLocks noGrp="1"/>
          </p:cNvSpPr>
          <p:nvPr>
            <p:ph type="ftr" sz="quarter" idx="12"/>
          </p:nvPr>
        </p:nvSpPr>
        <p:spPr/>
        <p:txBody>
          <a:bodyPr/>
          <a:lstStyle/>
          <a:p>
            <a:r>
              <a:rPr lang="fr-FR" dirty="0" smtClean="0"/>
              <a:t>Systèmes d‘exploitation 2 :Dr. A. ABBAS</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785918" y="928670"/>
            <a:ext cx="5991225" cy="3667125"/>
          </a:xfrm>
          <a:prstGeom prst="rect">
            <a:avLst/>
          </a:prstGeom>
          <a:noFill/>
          <a:ln w="9525">
            <a:noFill/>
            <a:miter lim="800000"/>
            <a:headEnd/>
            <a:tailEnd/>
          </a:ln>
          <a:effectLst/>
        </p:spPr>
      </p:pic>
      <p:sp>
        <p:nvSpPr>
          <p:cNvPr id="8" name="Rectangle 7"/>
          <p:cNvSpPr/>
          <p:nvPr/>
        </p:nvSpPr>
        <p:spPr>
          <a:xfrm>
            <a:off x="714348" y="4786322"/>
            <a:ext cx="8429652" cy="873572"/>
          </a:xfrm>
          <a:prstGeom prst="rect">
            <a:avLst/>
          </a:prstGeom>
        </p:spPr>
        <p:txBody>
          <a:bodyPr wrap="square">
            <a:spAutoFit/>
          </a:bodyPr>
          <a:lstStyle/>
          <a:p>
            <a:pPr>
              <a:lnSpc>
                <a:spcPct val="150000"/>
              </a:lnSpc>
            </a:pPr>
            <a:r>
              <a:rPr lang="fr-FR" dirty="0" smtClean="0"/>
              <a:t>La mise a jour concurrente des données peut se dérouler sans problème,  où la variable </a:t>
            </a:r>
            <a:r>
              <a:rPr lang="fr-FR" dirty="0" smtClean="0">
                <a:solidFill>
                  <a:srgbClr val="0000FF"/>
                </a:solidFill>
              </a:rPr>
              <a:t>cpt</a:t>
            </a:r>
            <a:r>
              <a:rPr lang="fr-FR" dirty="0" smtClean="0"/>
              <a:t>, initialisée à 2000, aura comme valeur finale 1000 (2000 + 1000 - 2000).</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Problématique</a:t>
            </a:r>
            <a:endParaRPr lang="fr-FR" b="1" dirty="0"/>
          </a:p>
        </p:txBody>
      </p:sp>
      <p:sp>
        <p:nvSpPr>
          <p:cNvPr id="3" name="Espace réservé du numéro de diapositive 2"/>
          <p:cNvSpPr>
            <a:spLocks noGrp="1"/>
          </p:cNvSpPr>
          <p:nvPr>
            <p:ph type="sldNum" sz="quarter" idx="11"/>
          </p:nvPr>
        </p:nvSpPr>
        <p:spPr/>
        <p:txBody>
          <a:bodyPr/>
          <a:lstStyle/>
          <a:p>
            <a:fld id="{E4FE714E-5FBB-44BB-A2BB-5DB56F6D81F3}" type="slidenum">
              <a:rPr lang="fr-FR" smtClean="0"/>
              <a:pPr/>
              <a:t>6</a:t>
            </a:fld>
            <a:endParaRPr lang="fr-FR"/>
          </a:p>
        </p:txBody>
      </p:sp>
      <p:sp>
        <p:nvSpPr>
          <p:cNvPr id="4" name="Espace réservé du pied de page 3"/>
          <p:cNvSpPr>
            <a:spLocks noGrp="1"/>
          </p:cNvSpPr>
          <p:nvPr>
            <p:ph type="ftr" sz="quarter" idx="12"/>
          </p:nvPr>
        </p:nvSpPr>
        <p:spPr/>
        <p:txBody>
          <a:bodyPr/>
          <a:lstStyle/>
          <a:p>
            <a:r>
              <a:rPr lang="fr-FR" dirty="0" smtClean="0"/>
              <a:t>Systèmes d‘exploitation 2 :Dr. A. ABBAS</a:t>
            </a:r>
            <a:endParaRPr lang="fr-FR" dirty="0"/>
          </a:p>
        </p:txBody>
      </p:sp>
      <p:sp>
        <p:nvSpPr>
          <p:cNvPr id="7" name="Rectangle 6"/>
          <p:cNvSpPr/>
          <p:nvPr/>
        </p:nvSpPr>
        <p:spPr>
          <a:xfrm>
            <a:off x="714348" y="4786322"/>
            <a:ext cx="7858180" cy="923330"/>
          </a:xfrm>
          <a:prstGeom prst="rect">
            <a:avLst/>
          </a:prstGeom>
        </p:spPr>
        <p:txBody>
          <a:bodyPr wrap="square">
            <a:spAutoFit/>
          </a:bodyPr>
          <a:lstStyle/>
          <a:p>
            <a:pPr algn="just"/>
            <a:r>
              <a:rPr lang="fr-FR" dirty="0" smtClean="0"/>
              <a:t>Malheureusement, la mise a jour concurrente peut générer des incohérences, où la variable cpt, aura comme valeur finale 0 après l'exécution du même code. On voit que l'exécution de plusieurs threads peut conduire a des résultats incohérents.</a:t>
            </a:r>
            <a:endParaRPr lang="fr-FR" dirty="0"/>
          </a:p>
        </p:txBody>
      </p:sp>
      <p:pic>
        <p:nvPicPr>
          <p:cNvPr id="5123" name="Picture 3"/>
          <p:cNvPicPr>
            <a:picLocks noChangeAspect="1" noChangeArrowheads="1"/>
          </p:cNvPicPr>
          <p:nvPr/>
        </p:nvPicPr>
        <p:blipFill>
          <a:blip r:embed="rId2" cstate="print"/>
          <a:srcRect/>
          <a:stretch>
            <a:fillRect/>
          </a:stretch>
        </p:blipFill>
        <p:spPr bwMode="auto">
          <a:xfrm>
            <a:off x="1142976" y="857233"/>
            <a:ext cx="7072362" cy="392909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a:stretch>
            <a:fillRect/>
          </a:stretch>
        </p:blipFill>
        <p:spPr bwMode="auto">
          <a:xfrm>
            <a:off x="4143372" y="857232"/>
            <a:ext cx="1643074" cy="390525"/>
          </a:xfrm>
          <a:prstGeom prst="rect">
            <a:avLst/>
          </a:prstGeom>
          <a:noFill/>
          <a:ln w="9525">
            <a:noFill/>
            <a:miter lim="800000"/>
            <a:headEnd/>
            <a:tailEnd/>
          </a:ln>
          <a:effectLst/>
        </p:spPr>
      </p:pic>
      <p:sp>
        <p:nvSpPr>
          <p:cNvPr id="11" name="Rectangle 10"/>
          <p:cNvSpPr/>
          <p:nvPr/>
        </p:nvSpPr>
        <p:spPr>
          <a:xfrm>
            <a:off x="642910" y="5786454"/>
            <a:ext cx="7929618" cy="646331"/>
          </a:xfrm>
          <a:prstGeom prst="rect">
            <a:avLst/>
          </a:prstGeom>
        </p:spPr>
        <p:txBody>
          <a:bodyPr wrap="square">
            <a:spAutoFit/>
          </a:bodyPr>
          <a:lstStyle/>
          <a:p>
            <a:pPr algn="just"/>
            <a:r>
              <a:rPr lang="fr-FR" dirty="0" smtClean="0"/>
              <a:t>La cause de cette incohérences est due a l'utilisation simultanée de la ressource partagée (la zones mémoire de la variable cpt) par plusieurs programmes.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D81AFAA5-3AA0-475B-BA16-7FFEF6E2C4A5}" type="slidenum">
              <a:rPr lang="fr-FR" sz="1200" b="0" strike="noStrike" spc="-1">
                <a:solidFill>
                  <a:srgbClr val="000000"/>
                </a:solidFill>
                <a:uFill>
                  <a:solidFill>
                    <a:srgbClr val="FFFFFF"/>
                  </a:solidFill>
                </a:uFill>
                <a:latin typeface="Times New Roman"/>
              </a:rPr>
              <a:pPr algn="ctr">
                <a:lnSpc>
                  <a:spcPct val="100000"/>
                </a:lnSpc>
              </a:pPr>
              <a:t>7</a:t>
            </a:fld>
            <a:endParaRPr lang="fr-FR" sz="1400" b="0" strike="noStrike" spc="-1">
              <a:solidFill>
                <a:srgbClr val="000000"/>
              </a:solidFill>
              <a:uFill>
                <a:solidFill>
                  <a:srgbClr val="FFFFFF"/>
                </a:solidFill>
              </a:uFill>
              <a:latin typeface="Times New Roman"/>
            </a:endParaRPr>
          </a:p>
        </p:txBody>
      </p:sp>
      <p:sp>
        <p:nvSpPr>
          <p:cNvPr id="93"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94"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95" name="CustomShape 4"/>
          <p:cNvSpPr/>
          <p:nvPr/>
        </p:nvSpPr>
        <p:spPr>
          <a:xfrm>
            <a:off x="500040" y="928800"/>
            <a:ext cx="68576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1- Introduction</a:t>
            </a:r>
            <a:endParaRPr lang="fr-FR" sz="1800" b="0" strike="noStrike" spc="-1">
              <a:solidFill>
                <a:srgbClr val="000000"/>
              </a:solidFill>
              <a:uFill>
                <a:solidFill>
                  <a:srgbClr val="FFFFFF"/>
                </a:solidFill>
              </a:uFill>
              <a:latin typeface="Arial"/>
            </a:endParaRPr>
          </a:p>
        </p:txBody>
      </p:sp>
      <p:sp>
        <p:nvSpPr>
          <p:cNvPr id="96" name="CustomShape 5"/>
          <p:cNvSpPr/>
          <p:nvPr/>
        </p:nvSpPr>
        <p:spPr>
          <a:xfrm>
            <a:off x="642960" y="1500120"/>
            <a:ext cx="807228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dirty="0">
                <a:solidFill>
                  <a:srgbClr val="000000"/>
                </a:solidFill>
                <a:uFill>
                  <a:solidFill>
                    <a:srgbClr val="FFFFFF"/>
                  </a:solidFill>
                </a:uFill>
                <a:latin typeface="Times New Roman"/>
              </a:rPr>
              <a:t>Lorsque plusieurs processus s'exécutent dans un système d'exploitation multitâches, en pseudo-parallèle ou en parallèle et en temps </a:t>
            </a:r>
            <a:r>
              <a:rPr lang="fr-FR" sz="1800" b="0" strike="noStrike" spc="-1" dirty="0" smtClean="0">
                <a:solidFill>
                  <a:srgbClr val="000000"/>
                </a:solidFill>
                <a:uFill>
                  <a:solidFill>
                    <a:srgbClr val="FFFFFF"/>
                  </a:solidFill>
                </a:uFill>
                <a:latin typeface="Times New Roman"/>
              </a:rPr>
              <a:t>partagé, </a:t>
            </a:r>
            <a:r>
              <a:rPr lang="fr-FR" sz="1800" b="0" strike="noStrike" spc="-1" dirty="0">
                <a:solidFill>
                  <a:srgbClr val="000000"/>
                </a:solidFill>
                <a:uFill>
                  <a:solidFill>
                    <a:srgbClr val="FFFFFF"/>
                  </a:solidFill>
                </a:uFill>
                <a:latin typeface="Times New Roman"/>
              </a:rPr>
              <a:t>ils partagent des ressources (mémoires, </a:t>
            </a:r>
            <a:r>
              <a:rPr lang="fr-FR" sz="1800" b="0" strike="noStrike" spc="-1" dirty="0" smtClean="0">
                <a:solidFill>
                  <a:srgbClr val="000000"/>
                </a:solidFill>
                <a:uFill>
                  <a:solidFill>
                    <a:srgbClr val="FFFFFF"/>
                  </a:solidFill>
                </a:uFill>
                <a:latin typeface="Times New Roman"/>
              </a:rPr>
              <a:t>imprimantes,…etc</a:t>
            </a:r>
            <a:r>
              <a:rPr lang="fr-FR" sz="1800" b="0" strike="noStrike" spc="-1" dirty="0">
                <a:solidFill>
                  <a:srgbClr val="000000"/>
                </a:solidFill>
                <a:uFill>
                  <a:solidFill>
                    <a:srgbClr val="FFFFFF"/>
                  </a:solidFill>
                </a:uFill>
                <a:latin typeface="Times New Roman"/>
              </a:rPr>
              <a:t>.). Cependant, le partage d'objets sans précaution particulière peut conduire a des résultats incohérents. </a:t>
            </a:r>
            <a:endParaRPr lang="fr-FR" sz="1800" b="0" strike="noStrike" spc="-1" dirty="0" smtClean="0">
              <a:solidFill>
                <a:srgbClr val="000000"/>
              </a:solidFill>
              <a:uFill>
                <a:solidFill>
                  <a:srgbClr val="FFFFFF"/>
                </a:solidFill>
              </a:uFill>
              <a:latin typeface="Times New Roman"/>
            </a:endParaRPr>
          </a:p>
          <a:p>
            <a:pPr algn="just">
              <a:lnSpc>
                <a:spcPct val="150000"/>
              </a:lnSpc>
            </a:pPr>
            <a:endParaRPr lang="fr-FR" spc="-1" dirty="0" smtClean="0">
              <a:solidFill>
                <a:srgbClr val="000000"/>
              </a:solidFill>
              <a:uFill>
                <a:solidFill>
                  <a:srgbClr val="FFFFFF"/>
                </a:solidFill>
              </a:uFill>
              <a:latin typeface="Times New Roman"/>
            </a:endParaRPr>
          </a:p>
        </p:txBody>
      </p:sp>
      <p:sp>
        <p:nvSpPr>
          <p:cNvPr id="7" name="Rectangle 6"/>
          <p:cNvSpPr/>
          <p:nvPr/>
        </p:nvSpPr>
        <p:spPr>
          <a:xfrm>
            <a:off x="714348" y="3429000"/>
            <a:ext cx="7143800" cy="873252"/>
          </a:xfrm>
          <a:prstGeom prst="rect">
            <a:avLst/>
          </a:prstGeom>
        </p:spPr>
        <p:txBody>
          <a:bodyPr wrap="square">
            <a:spAutoFit/>
          </a:bodyPr>
          <a:lstStyle/>
          <a:p>
            <a:pPr algn="just">
              <a:lnSpc>
                <a:spcPct val="150000"/>
              </a:lnSpc>
            </a:pPr>
            <a:r>
              <a:rPr lang="fr-FR" b="1" spc="-1" dirty="0" smtClean="0">
                <a:solidFill>
                  <a:srgbClr val="FF0000"/>
                </a:solidFill>
                <a:uFill>
                  <a:solidFill>
                    <a:srgbClr val="FFFFFF"/>
                  </a:solidFill>
                </a:uFill>
              </a:rPr>
              <a:t>Solution</a:t>
            </a:r>
          </a:p>
          <a:p>
            <a:pPr algn="just">
              <a:lnSpc>
                <a:spcPct val="150000"/>
              </a:lnSpc>
            </a:pPr>
            <a:r>
              <a:rPr lang="fr-FR" spc="-1" dirty="0" smtClean="0">
                <a:solidFill>
                  <a:srgbClr val="000000"/>
                </a:solidFill>
                <a:uFill>
                  <a:solidFill>
                    <a:srgbClr val="FFFFFF"/>
                  </a:solidFill>
                </a:uFill>
              </a:rPr>
              <a:t>La solution a ce problème s'appelle synchronisation des processus.</a:t>
            </a:r>
            <a:endParaRPr lang="fr-FR"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E38A74AF-F296-40CC-BEB1-5BA71BC1FEF7}" type="slidenum">
              <a:rPr lang="fr-FR" sz="1200" b="0" strike="noStrike" spc="-1">
                <a:solidFill>
                  <a:srgbClr val="000000"/>
                </a:solidFill>
                <a:uFill>
                  <a:solidFill>
                    <a:srgbClr val="FFFFFF"/>
                  </a:solidFill>
                </a:uFill>
                <a:latin typeface="Times New Roman"/>
              </a:rPr>
              <a:pPr algn="ctr">
                <a:lnSpc>
                  <a:spcPct val="100000"/>
                </a:lnSpc>
              </a:pPr>
              <a:t>8</a:t>
            </a:fld>
            <a:endParaRPr lang="fr-FR" sz="1400" b="0" strike="noStrike" spc="-1">
              <a:solidFill>
                <a:srgbClr val="000000"/>
              </a:solidFill>
              <a:uFill>
                <a:solidFill>
                  <a:srgbClr val="FFFFFF"/>
                </a:solidFill>
              </a:uFill>
              <a:latin typeface="Times New Roman"/>
            </a:endParaRPr>
          </a:p>
        </p:txBody>
      </p:sp>
      <p:sp>
        <p:nvSpPr>
          <p:cNvPr id="98"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99"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00" name="CustomShape 4"/>
          <p:cNvSpPr/>
          <p:nvPr/>
        </p:nvSpPr>
        <p:spPr>
          <a:xfrm>
            <a:off x="285840" y="928800"/>
            <a:ext cx="68576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2- Définitions</a:t>
            </a:r>
            <a:endParaRPr lang="fr-FR" sz="1800" b="0" strike="noStrike" spc="-1">
              <a:solidFill>
                <a:srgbClr val="000000"/>
              </a:solidFill>
              <a:uFill>
                <a:solidFill>
                  <a:srgbClr val="FFFFFF"/>
                </a:solidFill>
              </a:uFill>
              <a:latin typeface="Arial"/>
            </a:endParaRPr>
          </a:p>
        </p:txBody>
      </p:sp>
      <p:sp>
        <p:nvSpPr>
          <p:cNvPr id="101" name="CustomShape 5"/>
          <p:cNvSpPr/>
          <p:nvPr/>
        </p:nvSpPr>
        <p:spPr>
          <a:xfrm>
            <a:off x="571320" y="1714320"/>
            <a:ext cx="835776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gn="just">
              <a:lnSpc>
                <a:spcPct val="150000"/>
              </a:lnSpc>
              <a:buClr>
                <a:srgbClr val="000000"/>
              </a:buClr>
              <a:buFont typeface="Times New Roman"/>
              <a:buAutoNum type="alphaLcPeriod"/>
            </a:pPr>
            <a:r>
              <a:rPr lang="fr-FR" sz="1800" b="0" strike="noStrike" spc="-1" dirty="0">
                <a:solidFill>
                  <a:srgbClr val="000000"/>
                </a:solidFill>
                <a:uFill>
                  <a:solidFill>
                    <a:srgbClr val="FFFFFF"/>
                  </a:solidFill>
                </a:uFill>
                <a:latin typeface="Times New Roman"/>
              </a:rPr>
              <a:t>Les ressources partagée, comme des zones mémoire, cartes d'entrées/sorties, etc.,  sont dites critiques si elles ne peuvent être utilisées </a:t>
            </a:r>
            <a:r>
              <a:rPr lang="fr-FR" sz="1800" b="1" strike="noStrike" spc="-1" dirty="0">
                <a:solidFill>
                  <a:srgbClr val="000000"/>
                </a:solidFill>
                <a:uFill>
                  <a:solidFill>
                    <a:srgbClr val="FFFFFF"/>
                  </a:solidFill>
                </a:uFill>
                <a:latin typeface="Times New Roman"/>
              </a:rPr>
              <a:t>simultanément</a:t>
            </a:r>
            <a:r>
              <a:rPr lang="fr-FR" sz="1800" b="0" strike="noStrike" spc="-1" dirty="0">
                <a:solidFill>
                  <a:srgbClr val="000000"/>
                </a:solidFill>
                <a:uFill>
                  <a:solidFill>
                    <a:srgbClr val="FFFFFF"/>
                  </a:solidFill>
                </a:uFill>
                <a:latin typeface="Times New Roman"/>
              </a:rPr>
              <a:t> que par un seul processus.</a:t>
            </a:r>
            <a:endParaRPr lang="fr-FR" sz="1800" b="0" strike="noStrike" spc="-1" dirty="0">
              <a:solidFill>
                <a:srgbClr val="000000"/>
              </a:solidFill>
              <a:uFill>
                <a:solidFill>
                  <a:srgbClr val="FFFFFF"/>
                </a:solidFill>
              </a:uFill>
              <a:latin typeface="Arial"/>
            </a:endParaRPr>
          </a:p>
          <a:p>
            <a:pPr marL="343080" indent="-342720" algn="just">
              <a:lnSpc>
                <a:spcPct val="150000"/>
              </a:lnSpc>
              <a:buClr>
                <a:srgbClr val="000000"/>
              </a:buClr>
              <a:buFont typeface="Times New Roman"/>
              <a:buAutoNum type="alphaLcPeriod"/>
            </a:pPr>
            <a:r>
              <a:rPr lang="fr-FR" sz="1800" b="0" strike="noStrike" spc="-1" dirty="0">
                <a:solidFill>
                  <a:srgbClr val="000000"/>
                </a:solidFill>
                <a:uFill>
                  <a:solidFill>
                    <a:srgbClr val="FFFFFF"/>
                  </a:solidFill>
                </a:uFill>
                <a:latin typeface="Times New Roman"/>
              </a:rPr>
              <a:t>On appelle </a:t>
            </a:r>
            <a:r>
              <a:rPr lang="fr-FR" sz="1800" b="1" strike="noStrike" spc="-1" dirty="0">
                <a:solidFill>
                  <a:srgbClr val="000000"/>
                </a:solidFill>
                <a:uFill>
                  <a:solidFill>
                    <a:srgbClr val="FFFFFF"/>
                  </a:solidFill>
                </a:uFill>
                <a:latin typeface="Times New Roman"/>
              </a:rPr>
              <a:t>ressource critique </a:t>
            </a:r>
            <a:r>
              <a:rPr lang="fr-FR" sz="1800" b="0" strike="noStrike" spc="-1" dirty="0">
                <a:solidFill>
                  <a:srgbClr val="000000"/>
                </a:solidFill>
                <a:uFill>
                  <a:solidFill>
                    <a:srgbClr val="FFFFFF"/>
                  </a:solidFill>
                </a:uFill>
                <a:latin typeface="Times New Roman"/>
              </a:rPr>
              <a:t>tout objet : variable, table, </a:t>
            </a:r>
            <a:r>
              <a:rPr lang="fr-FR" sz="1800" b="0" strike="noStrike" spc="-1" dirty="0" smtClean="0">
                <a:solidFill>
                  <a:srgbClr val="000000"/>
                </a:solidFill>
                <a:uFill>
                  <a:solidFill>
                    <a:srgbClr val="FFFFFF"/>
                  </a:solidFill>
                </a:uFill>
                <a:latin typeface="Times New Roman"/>
              </a:rPr>
              <a:t>fichier</a:t>
            </a:r>
            <a:r>
              <a:rPr lang="fr-FR" sz="1800" b="0" strike="noStrike" spc="-1" dirty="0">
                <a:solidFill>
                  <a:srgbClr val="000000"/>
                </a:solidFill>
                <a:uFill>
                  <a:solidFill>
                    <a:srgbClr val="FFFFFF"/>
                  </a:solidFill>
                </a:uFill>
                <a:latin typeface="Times New Roman"/>
              </a:rPr>
              <a:t>, périphérique, ... qui peut faire l'objet d'un accès concurrent (ou simultané) par plusieurs processus.</a:t>
            </a:r>
            <a:endParaRPr lang="fr-FR" sz="1800" b="0" strike="noStrike" spc="-1" dirty="0">
              <a:solidFill>
                <a:srgbClr val="000000"/>
              </a:solidFill>
              <a:uFill>
                <a:solidFill>
                  <a:srgbClr val="FFFFFF"/>
                </a:solidFill>
              </a:uFill>
              <a:latin typeface="Arial"/>
            </a:endParaRPr>
          </a:p>
        </p:txBody>
      </p:sp>
      <p:sp>
        <p:nvSpPr>
          <p:cNvPr id="102" name="CustomShape 6"/>
          <p:cNvSpPr/>
          <p:nvPr/>
        </p:nvSpPr>
        <p:spPr>
          <a:xfrm>
            <a:off x="583920" y="1428840"/>
            <a:ext cx="27003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indent="-342720">
              <a:lnSpc>
                <a:spcPct val="100000"/>
              </a:lnSpc>
              <a:buClr>
                <a:srgbClr val="000000"/>
              </a:buClr>
              <a:buFont typeface="Times New Roman"/>
              <a:buAutoNum type="arabicPeriod"/>
            </a:pPr>
            <a:r>
              <a:rPr lang="fr-FR" sz="1800" b="1" strike="noStrike" spc="-1">
                <a:solidFill>
                  <a:srgbClr val="000000"/>
                </a:solidFill>
                <a:uFill>
                  <a:solidFill>
                    <a:srgbClr val="FFFFFF"/>
                  </a:solidFill>
                </a:uFill>
                <a:latin typeface="Times New Roman"/>
              </a:rPr>
              <a:t>Ressources critiques:  </a:t>
            </a:r>
            <a:endParaRPr lang="fr-FR" sz="1800" b="0" strike="noStrike" spc="-1">
              <a:solidFill>
                <a:srgbClr val="000000"/>
              </a:solidFill>
              <a:uFill>
                <a:solidFill>
                  <a:srgbClr val="FFFFFF"/>
                </a:solidFill>
              </a:uFill>
              <a:latin typeface="Arial"/>
            </a:endParaRPr>
          </a:p>
        </p:txBody>
      </p:sp>
      <p:sp>
        <p:nvSpPr>
          <p:cNvPr id="103" name="CustomShape 7"/>
          <p:cNvSpPr/>
          <p:nvPr/>
        </p:nvSpPr>
        <p:spPr>
          <a:xfrm>
            <a:off x="571320" y="4357800"/>
            <a:ext cx="828648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50000"/>
              </a:lnSpc>
              <a:buClr>
                <a:srgbClr val="000000"/>
              </a:buClr>
              <a:buFont typeface="Times New Roman"/>
              <a:buAutoNum type="alphaLcPeriod"/>
            </a:pPr>
            <a:r>
              <a:rPr lang="fr-FR" sz="1800" b="0" strike="noStrike" spc="-1" dirty="0">
                <a:solidFill>
                  <a:srgbClr val="000000"/>
                </a:solidFill>
                <a:uFill>
                  <a:solidFill>
                    <a:srgbClr val="FFFFFF"/>
                  </a:solidFill>
                </a:uFill>
                <a:latin typeface="Times New Roman"/>
              </a:rPr>
              <a:t>Une section critique (SC) est un ensemble d'instruction d'un programme qui peuvent engendrer des résultats imprévisibles (ou incohérents) lorsqu'elles sont exécutées simultanément par des processus différents.</a:t>
            </a:r>
            <a:endParaRPr lang="fr-FR" sz="1800" b="0" strike="noStrike" spc="-1" dirty="0">
              <a:solidFill>
                <a:srgbClr val="000000"/>
              </a:solidFill>
              <a:uFill>
                <a:solidFill>
                  <a:srgbClr val="FFFFFF"/>
                </a:solidFill>
              </a:uFill>
              <a:latin typeface="Arial"/>
            </a:endParaRPr>
          </a:p>
          <a:p>
            <a:pPr marL="343080" indent="-342720">
              <a:lnSpc>
                <a:spcPct val="150000"/>
              </a:lnSpc>
              <a:buClr>
                <a:srgbClr val="000000"/>
              </a:buClr>
              <a:buFont typeface="Times New Roman"/>
              <a:buAutoNum type="alphaLcPeriod"/>
            </a:pPr>
            <a:r>
              <a:rPr lang="fr-FR" sz="1800" b="0" strike="noStrike" spc="-1" dirty="0">
                <a:solidFill>
                  <a:srgbClr val="000000"/>
                </a:solidFill>
                <a:uFill>
                  <a:solidFill>
                    <a:srgbClr val="FFFFFF"/>
                  </a:solidFill>
                </a:uFill>
                <a:latin typeface="Times New Roman"/>
              </a:rPr>
              <a:t>Une SC est une suite d'instructions qui opèrent sur </a:t>
            </a:r>
            <a:r>
              <a:rPr lang="fr-FR" sz="1800" b="0" strike="noStrike" spc="-1" dirty="0" smtClean="0">
                <a:solidFill>
                  <a:srgbClr val="000000"/>
                </a:solidFill>
                <a:uFill>
                  <a:solidFill>
                    <a:srgbClr val="FFFFFF"/>
                  </a:solidFill>
                </a:uFill>
                <a:latin typeface="Times New Roman"/>
              </a:rPr>
              <a:t>une </a:t>
            </a:r>
            <a:r>
              <a:rPr lang="fr-FR" sz="1800" b="0" strike="noStrike" spc="-1" dirty="0">
                <a:solidFill>
                  <a:srgbClr val="000000"/>
                </a:solidFill>
                <a:uFill>
                  <a:solidFill>
                    <a:srgbClr val="FFFFFF"/>
                  </a:solidFill>
                </a:uFill>
                <a:latin typeface="Times New Roman"/>
              </a:rPr>
              <a:t>ou plusieurs ressources partagées (critiques) et qui nécessitent une utilisation </a:t>
            </a:r>
            <a:r>
              <a:rPr lang="fr-FR" sz="1800" b="1" strike="noStrike" spc="-1" dirty="0">
                <a:solidFill>
                  <a:srgbClr val="000000"/>
                </a:solidFill>
                <a:uFill>
                  <a:solidFill>
                    <a:srgbClr val="FFFFFF"/>
                  </a:solidFill>
                </a:uFill>
                <a:latin typeface="Times New Roman"/>
              </a:rPr>
              <a:t>exclusive</a:t>
            </a:r>
            <a:r>
              <a:rPr lang="fr-FR" sz="1800" b="0" strike="noStrike" spc="-1" dirty="0">
                <a:solidFill>
                  <a:srgbClr val="000000"/>
                </a:solidFill>
                <a:uFill>
                  <a:solidFill>
                    <a:srgbClr val="FFFFFF"/>
                  </a:solidFill>
                </a:uFill>
                <a:latin typeface="Times New Roman"/>
              </a:rPr>
              <a:t> de ces ressources.</a:t>
            </a:r>
            <a:endParaRPr lang="fr-FR" sz="1800" b="0" strike="noStrike" spc="-1" dirty="0">
              <a:solidFill>
                <a:srgbClr val="000000"/>
              </a:solidFill>
              <a:uFill>
                <a:solidFill>
                  <a:srgbClr val="FFFFFF"/>
                </a:solidFill>
              </a:uFill>
              <a:latin typeface="Arial"/>
            </a:endParaRPr>
          </a:p>
        </p:txBody>
      </p:sp>
      <p:sp>
        <p:nvSpPr>
          <p:cNvPr id="104" name="CustomShape 8"/>
          <p:cNvSpPr/>
          <p:nvPr/>
        </p:nvSpPr>
        <p:spPr>
          <a:xfrm>
            <a:off x="583200" y="3929040"/>
            <a:ext cx="20574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indent="-342720">
              <a:lnSpc>
                <a:spcPct val="100000"/>
              </a:lnSpc>
              <a:buClr>
                <a:srgbClr val="000000"/>
              </a:buClr>
              <a:buFont typeface="Times New Roman"/>
              <a:buAutoNum type="arabicPeriod" startAt="2"/>
            </a:pPr>
            <a:r>
              <a:rPr lang="fr-FR" sz="1800" b="1" strike="noStrike" spc="-1">
                <a:solidFill>
                  <a:srgbClr val="000000"/>
                </a:solidFill>
                <a:uFill>
                  <a:solidFill>
                    <a:srgbClr val="FFFFFF"/>
                  </a:solidFill>
                </a:uFill>
                <a:latin typeface="Times New Roman"/>
              </a:rPr>
              <a:t>Section critique</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501040" y="6305400"/>
            <a:ext cx="569520" cy="475920"/>
          </a:xfrm>
          <a:prstGeom prst="rect">
            <a:avLst/>
          </a:prstGeom>
          <a:noFill/>
          <a:ln>
            <a:noFill/>
          </a:ln>
        </p:spPr>
        <p:txBody>
          <a:bodyPr lIns="90000" tIns="45000" rIns="90000" bIns="45000" anchor="b"/>
          <a:lstStyle/>
          <a:p>
            <a:pPr algn="ctr">
              <a:lnSpc>
                <a:spcPct val="100000"/>
              </a:lnSpc>
            </a:pPr>
            <a:fld id="{D0E19242-2DDA-4A0D-89A2-5F474D996B30}" type="slidenum">
              <a:rPr lang="fr-FR" sz="1200" b="0" strike="noStrike" spc="-1">
                <a:solidFill>
                  <a:srgbClr val="000000"/>
                </a:solidFill>
                <a:uFill>
                  <a:solidFill>
                    <a:srgbClr val="FFFFFF"/>
                  </a:solidFill>
                </a:uFill>
                <a:latin typeface="Times New Roman"/>
              </a:rPr>
              <a:pPr algn="ctr">
                <a:lnSpc>
                  <a:spcPct val="100000"/>
                </a:lnSpc>
              </a:pPr>
              <a:t>9</a:t>
            </a:fld>
            <a:endParaRPr lang="fr-FR" sz="1400" b="0" strike="noStrike" spc="-1">
              <a:solidFill>
                <a:srgbClr val="000000"/>
              </a:solidFill>
              <a:uFill>
                <a:solidFill>
                  <a:srgbClr val="FFFFFF"/>
                </a:solidFill>
              </a:uFill>
              <a:latin typeface="Times New Roman"/>
            </a:endParaRPr>
          </a:p>
        </p:txBody>
      </p:sp>
      <p:sp>
        <p:nvSpPr>
          <p:cNvPr id="106" name="TextShape 2"/>
          <p:cNvSpPr txBox="1"/>
          <p:nvPr/>
        </p:nvSpPr>
        <p:spPr>
          <a:xfrm>
            <a:off x="3500280" y="6500880"/>
            <a:ext cx="2895120" cy="356760"/>
          </a:xfrm>
          <a:prstGeom prst="rect">
            <a:avLst/>
          </a:prstGeom>
          <a:noFill/>
          <a:ln>
            <a:noFill/>
          </a:ln>
        </p:spPr>
        <p:txBody>
          <a:bodyPr lIns="90000" tIns="45000" rIns="90000" bIns="45000" anchor="b"/>
          <a:lstStyle/>
          <a:p>
            <a:pPr>
              <a:lnSpc>
                <a:spcPct val="100000"/>
              </a:lnSpc>
            </a:pPr>
            <a:r>
              <a:rPr lang="fr-FR" sz="1200" b="0" strike="noStrike" spc="-1" dirty="0" smtClean="0">
                <a:solidFill>
                  <a:srgbClr val="000000"/>
                </a:solidFill>
                <a:uFill>
                  <a:solidFill>
                    <a:srgbClr val="FFFFFF"/>
                  </a:solidFill>
                </a:uFill>
                <a:latin typeface="Times New Roman"/>
              </a:rPr>
              <a:t>Systèmes d‘exploitation 2 :Dr. A. ABBAS</a:t>
            </a:r>
            <a:endParaRPr lang="fr-FR" sz="1400" b="0" strike="noStrike" spc="-1" dirty="0">
              <a:solidFill>
                <a:srgbClr val="000000"/>
              </a:solidFill>
              <a:uFill>
                <a:solidFill>
                  <a:srgbClr val="FFFFFF"/>
                </a:solidFill>
              </a:uFill>
              <a:latin typeface="Times New Roman"/>
            </a:endParaRPr>
          </a:p>
        </p:txBody>
      </p:sp>
      <p:sp>
        <p:nvSpPr>
          <p:cNvPr id="107" name="TextShape 3"/>
          <p:cNvSpPr txBox="1"/>
          <p:nvPr/>
        </p:nvSpPr>
        <p:spPr>
          <a:xfrm>
            <a:off x="785880" y="131760"/>
            <a:ext cx="7497720" cy="653760"/>
          </a:xfrm>
          <a:prstGeom prst="rect">
            <a:avLst/>
          </a:prstGeom>
          <a:noFill/>
          <a:ln>
            <a:noFill/>
          </a:ln>
        </p:spPr>
        <p:txBody>
          <a:bodyPr lIns="90000" tIns="45000" rIns="90000" bIns="45000" anchor="ctr"/>
          <a:lstStyle/>
          <a:p>
            <a:pPr>
              <a:lnSpc>
                <a:spcPct val="100000"/>
              </a:lnSpc>
            </a:pPr>
            <a:r>
              <a:rPr lang="fr-FR" sz="2800" b="0" strike="noStrike" spc="-1">
                <a:solidFill>
                  <a:srgbClr val="572314"/>
                </a:solidFill>
                <a:uFill>
                  <a:solidFill>
                    <a:srgbClr val="FFFFFF"/>
                  </a:solidFill>
                </a:uFill>
                <a:latin typeface="Times New Roman"/>
              </a:rPr>
              <a:t>Synchronisation</a:t>
            </a:r>
            <a:endParaRPr lang="fr-FR" sz="1800" b="0" strike="noStrike" spc="-1">
              <a:solidFill>
                <a:srgbClr val="000000"/>
              </a:solidFill>
              <a:uFill>
                <a:solidFill>
                  <a:srgbClr val="FFFFFF"/>
                </a:solidFill>
              </a:uFill>
              <a:latin typeface="Times New Roman"/>
            </a:endParaRPr>
          </a:p>
        </p:txBody>
      </p:sp>
      <p:sp>
        <p:nvSpPr>
          <p:cNvPr id="108" name="CustomShape 4"/>
          <p:cNvSpPr/>
          <p:nvPr/>
        </p:nvSpPr>
        <p:spPr>
          <a:xfrm>
            <a:off x="285840" y="928800"/>
            <a:ext cx="685764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fr-FR" sz="2000" b="1" strike="noStrike" spc="-1">
                <a:solidFill>
                  <a:srgbClr val="000000"/>
                </a:solidFill>
                <a:uFill>
                  <a:solidFill>
                    <a:srgbClr val="FFFFFF"/>
                  </a:solidFill>
                </a:uFill>
                <a:latin typeface="Times New Roman"/>
              </a:rPr>
              <a:t>2- Définitions</a:t>
            </a:r>
            <a:endParaRPr lang="fr-FR" sz="1800" b="0" strike="noStrike" spc="-1">
              <a:solidFill>
                <a:srgbClr val="000000"/>
              </a:solidFill>
              <a:uFill>
                <a:solidFill>
                  <a:srgbClr val="FFFFFF"/>
                </a:solidFill>
              </a:uFill>
              <a:latin typeface="Arial"/>
            </a:endParaRPr>
          </a:p>
        </p:txBody>
      </p:sp>
      <p:sp>
        <p:nvSpPr>
          <p:cNvPr id="109" name="CustomShape 5"/>
          <p:cNvSpPr/>
          <p:nvPr/>
        </p:nvSpPr>
        <p:spPr>
          <a:xfrm>
            <a:off x="582480" y="1428840"/>
            <a:ext cx="2386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343080" indent="-342720">
              <a:lnSpc>
                <a:spcPct val="100000"/>
              </a:lnSpc>
              <a:buClr>
                <a:srgbClr val="000000"/>
              </a:buClr>
              <a:buFont typeface="Times New Roman"/>
              <a:buAutoNum type="arabicPeriod" startAt="3"/>
            </a:pPr>
            <a:r>
              <a:rPr lang="fr-FR" sz="1800" b="1" strike="noStrike" spc="-1">
                <a:solidFill>
                  <a:srgbClr val="000000"/>
                </a:solidFill>
                <a:uFill>
                  <a:solidFill>
                    <a:srgbClr val="FFFFFF"/>
                  </a:solidFill>
                </a:uFill>
                <a:latin typeface="Times New Roman"/>
              </a:rPr>
              <a:t>Exclusion mutuelle</a:t>
            </a:r>
            <a:endParaRPr lang="fr-FR" sz="1800" b="0" strike="noStrike" spc="-1">
              <a:solidFill>
                <a:srgbClr val="000000"/>
              </a:solidFill>
              <a:uFill>
                <a:solidFill>
                  <a:srgbClr val="FFFFFF"/>
                </a:solidFill>
              </a:uFill>
              <a:latin typeface="Arial"/>
            </a:endParaRPr>
          </a:p>
        </p:txBody>
      </p:sp>
      <p:sp>
        <p:nvSpPr>
          <p:cNvPr id="110" name="CustomShape 6"/>
          <p:cNvSpPr/>
          <p:nvPr/>
        </p:nvSpPr>
        <p:spPr>
          <a:xfrm>
            <a:off x="571320" y="1785960"/>
            <a:ext cx="8357760" cy="15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Les problème d'incohérences des résultats, posé par les accès concurrents, montrent que la solution consiste à exécuter les sections critiques en exclusion mutuelle. C'est à dire qu'une section critique (SC) ne peut être entamée (ou exécutée) que si aucune autre SC du même ensemble n'est en exécution.</a:t>
            </a:r>
            <a:endParaRPr lang="fr-FR" sz="1800" b="0" strike="noStrike" spc="-1">
              <a:solidFill>
                <a:srgbClr val="000000"/>
              </a:solidFill>
              <a:uFill>
                <a:solidFill>
                  <a:srgbClr val="FFFFFF"/>
                </a:solidFill>
              </a:uFill>
              <a:latin typeface="Arial"/>
            </a:endParaRPr>
          </a:p>
        </p:txBody>
      </p:sp>
      <p:sp>
        <p:nvSpPr>
          <p:cNvPr id="111" name="CustomShape 7"/>
          <p:cNvSpPr/>
          <p:nvPr/>
        </p:nvSpPr>
        <p:spPr>
          <a:xfrm>
            <a:off x="571320" y="3902400"/>
            <a:ext cx="828648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fr-FR" sz="1800" b="0" strike="noStrike" spc="-1">
                <a:solidFill>
                  <a:srgbClr val="000000"/>
                </a:solidFill>
                <a:uFill>
                  <a:solidFill>
                    <a:srgbClr val="FFFFFF"/>
                  </a:solidFill>
                </a:uFill>
                <a:latin typeface="Times New Roman"/>
              </a:rPr>
              <a:t>Le principe général d'une solution garantissant que l'exécution simultanée de plusieurs processus ne conduirait pas à des résultats imprévisibles est : avant d'exécuter une SC, un processus doit s'assurer qu'aucun autre processus n'est en train d'exécuter une SC du même ensemble. Dans le cas contraire, il ne devra pas avancer tant que l'autre processus n'aura pas termine sa SC.</a:t>
            </a:r>
            <a:endParaRPr lang="fr-F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Personnalisé 1">
      <a:majorFont>
        <a:latin typeface="Times New Roman"/>
        <a:ea typeface=""/>
        <a:cs typeface="Times New Roman"/>
      </a:majorFont>
      <a:minorFont>
        <a:latin typeface="Times New Roman"/>
        <a:ea typeface=""/>
        <a:cs typeface="Times New Roma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txDef>
      <a:spPr>
        <a:noFill/>
      </a:spPr>
      <a:bodyPr wrap="square" rtlCol="0">
        <a:spAutoFit/>
      </a:bodyPr>
      <a:lstStyle>
        <a:defPPr algn="ctr">
          <a:defRPr sz="3200" b="1" dirty="0" smtClean="0">
            <a:solidFill>
              <a:schemeClr val="accent6">
                <a:lumMod val="50000"/>
              </a:schemeClr>
            </a:solidFill>
            <a:latin typeface="Times" pitchFamily="18"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5523</TotalTime>
  <Words>4021</Words>
  <Application>Microsoft Office PowerPoint</Application>
  <PresentationFormat>Affichage à l'écran (4:3)</PresentationFormat>
  <Paragraphs>459</Paragraphs>
  <Slides>42</Slides>
  <Notes>0</Notes>
  <HiddenSlides>0</HiddenSlides>
  <MMClips>0</MMClips>
  <ScaleCrop>false</ScaleCrop>
  <HeadingPairs>
    <vt:vector size="4" baseType="variant">
      <vt:variant>
        <vt:lpstr>Thème</vt:lpstr>
      </vt:variant>
      <vt:variant>
        <vt:i4>1</vt:i4>
      </vt:variant>
      <vt:variant>
        <vt:lpstr>Titres des diapositives</vt:lpstr>
      </vt:variant>
      <vt:variant>
        <vt:i4>42</vt:i4>
      </vt:variant>
    </vt:vector>
  </HeadingPairs>
  <TitlesOfParts>
    <vt:vector size="43" baseType="lpstr">
      <vt:lpstr>Solstice</vt:lpstr>
      <vt:lpstr>Diapositive 1</vt:lpstr>
      <vt:lpstr>Diapositive 2</vt:lpstr>
      <vt:lpstr>CONTENU DU COURS </vt:lpstr>
      <vt:lpstr>Problématique</vt:lpstr>
      <vt:lpstr>Problématique</vt:lpstr>
      <vt:lpstr>Problématique</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PC-Akli</dc:creator>
  <cp:lastModifiedBy>AKLI ABBAS</cp:lastModifiedBy>
  <cp:revision>33</cp:revision>
  <dcterms:created xsi:type="dcterms:W3CDTF">2016-02-08T20:57:25Z</dcterms:created>
  <dcterms:modified xsi:type="dcterms:W3CDTF">2022-11-26T17:08:02Z</dcterms:modified>
</cp:coreProperties>
</file>