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2" r:id="rId3"/>
    <p:sldId id="294" r:id="rId4"/>
    <p:sldId id="268" r:id="rId5"/>
    <p:sldId id="269" r:id="rId6"/>
    <p:sldId id="279" r:id="rId7"/>
    <p:sldId id="280" r:id="rId8"/>
    <p:sldId id="281" r:id="rId9"/>
    <p:sldId id="266" r:id="rId10"/>
    <p:sldId id="283" r:id="rId11"/>
    <p:sldId id="267" r:id="rId12"/>
    <p:sldId id="284" r:id="rId13"/>
    <p:sldId id="285" r:id="rId14"/>
    <p:sldId id="286" r:id="rId15"/>
    <p:sldId id="287" r:id="rId16"/>
    <p:sldId id="291" r:id="rId17"/>
    <p:sldId id="295" r:id="rId18"/>
    <p:sldId id="296" r:id="rId19"/>
    <p:sldId id="297" r:id="rId20"/>
    <p:sldId id="293" r:id="rId21"/>
    <p:sldId id="298" r:id="rId22"/>
    <p:sldId id="292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70" r:id="rId33"/>
    <p:sldId id="271" r:id="rId34"/>
    <p:sldId id="272" r:id="rId35"/>
    <p:sldId id="276" r:id="rId36"/>
    <p:sldId id="273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BE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6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98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6EFB7-3B23-4414-85E3-74808E3776B9}" type="datetimeFigureOut">
              <a:rPr lang="fr-FR" smtClean="0"/>
              <a:pPr/>
              <a:t>10/12/2023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5B59-9073-46F2-A5D9-1599D0BAFC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8218-DB1E-4FEB-BED0-A855EC34CE99}" type="datetimeFigureOut">
              <a:rPr lang="fr-FR" smtClean="0"/>
              <a:pPr/>
              <a:t>10/12/2023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1B77-D324-4E52-8711-06C8ABB3FC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14546" y="2214554"/>
            <a:ext cx="6172200" cy="1894362"/>
          </a:xfrm>
        </p:spPr>
        <p:txBody>
          <a:bodyPr/>
          <a:lstStyle>
            <a:lvl1pPr>
              <a:defRPr b="1" u="none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14546" y="4143380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5486400" y="6473952"/>
            <a:ext cx="3657600" cy="384048"/>
          </a:xfrm>
        </p:spPr>
        <p:txBody>
          <a:bodyPr/>
          <a:lstStyle/>
          <a:p>
            <a:r>
              <a:rPr lang="fr-FR" smtClean="0"/>
              <a:t>Par : ABBAS</a:t>
            </a:r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>
            <a:off x="3214678" y="6477000"/>
            <a:ext cx="2286000" cy="381000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fld id="{2578AA85-8988-4EC4-B906-3A771137871C}" type="datetime1">
              <a:rPr lang="fr-FR" smtClean="0"/>
              <a:pPr/>
              <a:t>10/12/2023</a:t>
            </a:fld>
            <a:endParaRPr lang="fr-FR"/>
          </a:p>
        </p:txBody>
      </p:sp>
      <p:sp>
        <p:nvSpPr>
          <p:cNvPr id="30" name="Titre 7"/>
          <p:cNvSpPr txBox="1">
            <a:spLocks/>
          </p:cNvSpPr>
          <p:nvPr userDrawn="1"/>
        </p:nvSpPr>
        <p:spPr>
          <a:xfrm>
            <a:off x="2071670" y="0"/>
            <a:ext cx="6172200" cy="189436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defRPr b="1"/>
            </a:lvl1pPr>
          </a:lstStyle>
          <a:p>
            <a:pPr algn="ctr"/>
            <a:r>
              <a:rPr lang="fr-FR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Université  de Bouira </a:t>
            </a:r>
          </a:p>
          <a:p>
            <a:pPr algn="ctr"/>
            <a:r>
              <a:rPr lang="fr-FR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Faculté des Sciences et Sciences Appliquées </a:t>
            </a:r>
          </a:p>
          <a:p>
            <a:pPr algn="ctr"/>
            <a:r>
              <a:rPr lang="fr-FR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Département d’Informatique </a:t>
            </a:r>
          </a:p>
          <a:p>
            <a:pPr algn="ctr"/>
            <a:r>
              <a:rPr lang="fr-FR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Semestre 5 (3</a:t>
            </a:r>
            <a:r>
              <a:rPr lang="fr-FR" sz="1800" b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ème</a:t>
            </a:r>
            <a:r>
              <a:rPr lang="fr-FR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année SI) </a:t>
            </a:r>
            <a:endParaRPr kumimoji="0" lang="en-US" sz="25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u="none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56C5FAE-EFFA-49FA-BF84-79036C3B1337}" type="datetime1">
              <a:rPr lang="fr-FR" smtClean="0"/>
              <a:pPr/>
              <a:t>10/12/2023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FR" smtClean="0"/>
              <a:t>Par : ABBAS</a:t>
            </a:r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AF4A-08F3-402D-9971-3CBA38C9D3B8}" type="datetime1">
              <a:rPr lang="fr-FR" smtClean="0"/>
              <a:pPr/>
              <a:t>10/12/2023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: ABBAS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D4FD-F99E-4286-A87A-B5C92F866CD8}" type="datetime1">
              <a:rPr lang="fr-FR" smtClean="0"/>
              <a:pPr/>
              <a:t>10/12/2023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 : ABBAS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5E2A77-D720-4FB3-9BD2-EC8484C56168}" type="datetime1">
              <a:rPr lang="fr-FR" smtClean="0"/>
              <a:pPr/>
              <a:t>10/12/2023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Par : ABBAS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7467600" cy="55452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2B9FE1-1316-4F1E-9D4D-DA8481AE37B5}" type="datetime1">
              <a:rPr lang="fr-FR" smtClean="0"/>
              <a:pPr/>
              <a:t>10/12/2023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Par : ABBAS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450B8C-1BA4-4BA7-BE05-67392F2B9A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500" b="0" u="none" kern="1200" cap="none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pages.ubuntu.com/manpages/bionic/fr/man1/gdb.1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 </a:t>
            </a:r>
            <a:r>
              <a:rPr lang="fr-FR" sz="3200" dirty="0" smtClean="0"/>
              <a:t>Chapitre  3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Communication Interprocessus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Par </a:t>
            </a:r>
            <a:r>
              <a:rPr lang="fr-FR" dirty="0" smtClean="0"/>
              <a:t>: Dr </a:t>
            </a:r>
            <a:r>
              <a:rPr lang="fr-FR" dirty="0" smtClean="0"/>
              <a:t>ABBAS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0B8C-1BA4-4BA7-BE05-67392F2B9A4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Les files de messages</a:t>
            </a:r>
            <a:endParaRPr lang="fr-FR" sz="2400" dirty="0" smtClean="0">
              <a:latin typeface="Times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1071546"/>
            <a:ext cx="764386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fr-FR" b="1" dirty="0" smtClean="0"/>
              <a:t>Envoi du message </a:t>
            </a:r>
          </a:p>
          <a:p>
            <a:pPr algn="ctr">
              <a:lnSpc>
                <a:spcPct val="150000"/>
              </a:lnSpc>
            </a:pPr>
            <a:r>
              <a:rPr lang="fr-FR" b="1" i="1" dirty="0" err="1" smtClean="0">
                <a:solidFill>
                  <a:srgbClr val="0000FF"/>
                </a:solidFill>
              </a:rPr>
              <a:t>int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msgsnd</a:t>
            </a:r>
            <a:r>
              <a:rPr lang="fr-FR" b="1" i="1" dirty="0" smtClean="0">
                <a:solidFill>
                  <a:srgbClr val="0000FF"/>
                </a:solidFill>
              </a:rPr>
              <a:t>(</a:t>
            </a:r>
            <a:r>
              <a:rPr lang="fr-FR" b="1" i="1" dirty="0" err="1" smtClean="0">
                <a:solidFill>
                  <a:srgbClr val="0000FF"/>
                </a:solidFill>
              </a:rPr>
              <a:t>int</a:t>
            </a:r>
            <a:r>
              <a:rPr lang="fr-FR" b="1" i="1" dirty="0" smtClean="0">
                <a:solidFill>
                  <a:srgbClr val="0000FF"/>
                </a:solidFill>
              </a:rPr>
              <a:t> id,      </a:t>
            </a:r>
            <a:r>
              <a:rPr lang="fr-FR" b="1" i="1" dirty="0" err="1" smtClean="0">
                <a:solidFill>
                  <a:srgbClr val="0000FF"/>
                </a:solidFill>
              </a:rPr>
              <a:t>struct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msgbuf</a:t>
            </a:r>
            <a:r>
              <a:rPr lang="fr-FR" b="1" i="1" dirty="0" smtClean="0">
                <a:solidFill>
                  <a:srgbClr val="0000FF"/>
                </a:solidFill>
              </a:rPr>
              <a:t> * </a:t>
            </a:r>
            <a:r>
              <a:rPr lang="fr-FR" b="1" i="1" dirty="0" err="1" smtClean="0">
                <a:solidFill>
                  <a:srgbClr val="0000FF"/>
                </a:solidFill>
              </a:rPr>
              <a:t>msgp</a:t>
            </a:r>
            <a:r>
              <a:rPr lang="fr-FR" b="1" i="1" dirty="0" smtClean="0">
                <a:solidFill>
                  <a:srgbClr val="0000FF"/>
                </a:solidFill>
              </a:rPr>
              <a:t>,     </a:t>
            </a:r>
            <a:r>
              <a:rPr lang="fr-FR" b="1" i="1" dirty="0" err="1" smtClean="0">
                <a:solidFill>
                  <a:srgbClr val="0000FF"/>
                </a:solidFill>
              </a:rPr>
              <a:t>size_t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sz</a:t>
            </a:r>
            <a:r>
              <a:rPr lang="fr-FR" b="1" i="1" dirty="0" smtClean="0">
                <a:solidFill>
                  <a:srgbClr val="0000FF"/>
                </a:solidFill>
              </a:rPr>
              <a:t>,     </a:t>
            </a:r>
            <a:r>
              <a:rPr lang="fr-FR" b="1" i="1" dirty="0" err="1" smtClean="0">
                <a:solidFill>
                  <a:srgbClr val="0000FF"/>
                </a:solidFill>
              </a:rPr>
              <a:t>int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flg</a:t>
            </a:r>
            <a:r>
              <a:rPr lang="fr-FR" b="1" i="1" dirty="0" smtClean="0">
                <a:solidFill>
                  <a:srgbClr val="0000FF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endParaRPr lang="fr-FR" b="1" i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smtClean="0"/>
              <a:t>pour envoyer un message constitué d’un type (un entier long positif) et d’une suite d’octets de longueur </a:t>
            </a:r>
            <a:r>
              <a:rPr lang="fr-FR" b="1" dirty="0" err="1" smtClean="0">
                <a:solidFill>
                  <a:srgbClr val="0000FF"/>
                </a:solidFill>
              </a:rPr>
              <a:t>sz</a:t>
            </a:r>
            <a:r>
              <a:rPr lang="fr-FR" dirty="0" smtClean="0"/>
              <a:t> sur une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34" y="3500438"/>
            <a:ext cx="79296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fr-FR" b="1" dirty="0" smtClean="0"/>
              <a:t>Récupération de messages</a:t>
            </a:r>
            <a:endParaRPr lang="fr-FR" b="1" dirty="0" smtClean="0">
              <a:solidFill>
                <a:srgbClr val="0000FF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msgrcv</a:t>
            </a:r>
            <a:r>
              <a:rPr lang="fr-FR" b="1" dirty="0" smtClean="0">
                <a:solidFill>
                  <a:srgbClr val="0000FF"/>
                </a:solidFill>
              </a:rPr>
              <a:t>(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id,     </a:t>
            </a:r>
            <a:r>
              <a:rPr lang="fr-FR" b="1" dirty="0" err="1" smtClean="0">
                <a:solidFill>
                  <a:srgbClr val="0000FF"/>
                </a:solidFill>
              </a:rPr>
              <a:t>struct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msgbuf</a:t>
            </a:r>
            <a:r>
              <a:rPr lang="fr-FR" b="1" dirty="0" smtClean="0">
                <a:solidFill>
                  <a:srgbClr val="0000FF"/>
                </a:solidFill>
              </a:rPr>
              <a:t> * </a:t>
            </a:r>
            <a:r>
              <a:rPr lang="fr-FR" b="1" dirty="0" err="1" smtClean="0">
                <a:solidFill>
                  <a:srgbClr val="0000FF"/>
                </a:solidFill>
              </a:rPr>
              <a:t>msgp</a:t>
            </a:r>
            <a:r>
              <a:rPr lang="fr-FR" b="1" dirty="0" smtClean="0">
                <a:solidFill>
                  <a:srgbClr val="0000FF"/>
                </a:solidFill>
              </a:rPr>
              <a:t>,     </a:t>
            </a:r>
            <a:r>
              <a:rPr lang="fr-FR" b="1" dirty="0" err="1" smtClean="0">
                <a:solidFill>
                  <a:srgbClr val="0000FF"/>
                </a:solidFill>
              </a:rPr>
              <a:t>size_t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sz</a:t>
            </a:r>
            <a:r>
              <a:rPr lang="fr-FR" b="1" dirty="0" smtClean="0">
                <a:solidFill>
                  <a:srgbClr val="0000FF"/>
                </a:solidFill>
              </a:rPr>
              <a:t>,      long </a:t>
            </a:r>
            <a:r>
              <a:rPr lang="fr-FR" b="1" dirty="0" err="1" smtClean="0">
                <a:solidFill>
                  <a:srgbClr val="0000FF"/>
                </a:solidFill>
              </a:rPr>
              <a:t>typ</a:t>
            </a:r>
            <a:r>
              <a:rPr lang="fr-FR" b="1" dirty="0" smtClean="0">
                <a:solidFill>
                  <a:srgbClr val="0000FF"/>
                </a:solidFill>
              </a:rPr>
              <a:t>,      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flg</a:t>
            </a:r>
            <a:r>
              <a:rPr lang="fr-FR" b="1" dirty="0" smtClean="0">
                <a:solidFill>
                  <a:srgbClr val="0000FF"/>
                </a:solidFill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pour récupérer le premier message d’un type donné (ou de tous les types si </a:t>
            </a:r>
            <a:r>
              <a:rPr lang="fr-FR" dirty="0" err="1" smtClean="0"/>
              <a:t>typ</a:t>
            </a:r>
            <a:r>
              <a:rPr lang="fr-FR" dirty="0" smtClean="0"/>
              <a:t> 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files de messages – Exemple illustratif </a:t>
            </a:r>
            <a:endParaRPr lang="fr-FR" sz="2400" dirty="0" smtClean="0">
              <a:latin typeface="Times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071546"/>
            <a:ext cx="8215369" cy="40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5103674"/>
            <a:ext cx="8501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type dans le message permet de désigner le destinataire. </a:t>
            </a:r>
          </a:p>
          <a:p>
            <a:endParaRPr lang="fr-FR" dirty="0" smtClean="0"/>
          </a:p>
          <a:p>
            <a:r>
              <a:rPr lang="fr-FR" dirty="0" smtClean="0"/>
              <a:t>La primitive </a:t>
            </a:r>
            <a:r>
              <a:rPr lang="fr-FR" dirty="0" err="1" smtClean="0"/>
              <a:t>MSGRCV</a:t>
            </a:r>
            <a:r>
              <a:rPr lang="fr-FR" dirty="0" smtClean="0"/>
              <a:t> spécifie quel type de message prélever. </a:t>
            </a:r>
          </a:p>
          <a:p>
            <a:r>
              <a:rPr lang="fr-FR" b="1" dirty="0" smtClean="0"/>
              <a:t>Côté client </a:t>
            </a:r>
            <a:r>
              <a:rPr lang="fr-FR" dirty="0" smtClean="0"/>
              <a:t>: type à utiliser pour l’identifier de façon unique : son </a:t>
            </a:r>
            <a:r>
              <a:rPr lang="fr-FR" dirty="0" err="1" smtClean="0"/>
              <a:t>pid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Côté serveur </a:t>
            </a:r>
            <a:r>
              <a:rPr lang="fr-FR" dirty="0" smtClean="0"/>
              <a:t>: de petits numéros qui ne peuvent pas correspondre à des </a:t>
            </a:r>
            <a:r>
              <a:rPr lang="fr-FR" dirty="0" err="1" smtClean="0"/>
              <a:t>pid</a:t>
            </a:r>
            <a:r>
              <a:rPr lang="fr-FR" dirty="0" smtClean="0"/>
              <a:t> de clients.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71546"/>
            <a:ext cx="814393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files de messages – Exemple illustratif </a:t>
            </a:r>
            <a:endParaRPr lang="fr-FR" sz="2400" dirty="0" smtClean="0">
              <a:latin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5103674"/>
            <a:ext cx="8501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type dans le message permet de désigner le destinataire. </a:t>
            </a:r>
          </a:p>
          <a:p>
            <a:endParaRPr lang="fr-FR" dirty="0" smtClean="0"/>
          </a:p>
          <a:p>
            <a:r>
              <a:rPr lang="fr-FR" dirty="0" smtClean="0"/>
              <a:t>La primitive </a:t>
            </a:r>
            <a:r>
              <a:rPr lang="fr-FR" dirty="0" err="1" smtClean="0"/>
              <a:t>MSGRCV</a:t>
            </a:r>
            <a:r>
              <a:rPr lang="fr-FR" dirty="0" smtClean="0"/>
              <a:t> spécifie quel type de message prélever. </a:t>
            </a:r>
          </a:p>
          <a:p>
            <a:r>
              <a:rPr lang="fr-FR" b="1" dirty="0" smtClean="0"/>
              <a:t>Côté client </a:t>
            </a:r>
            <a:r>
              <a:rPr lang="fr-FR" dirty="0" smtClean="0"/>
              <a:t>: type à utiliser pour l’identifier de façon unique : son </a:t>
            </a:r>
            <a:r>
              <a:rPr lang="fr-FR" dirty="0" err="1" smtClean="0"/>
              <a:t>pid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Côté serveur </a:t>
            </a:r>
            <a:r>
              <a:rPr lang="fr-FR" dirty="0" smtClean="0"/>
              <a:t>: de petits numéros qui ne peuvent pas correspondre à des </a:t>
            </a:r>
            <a:r>
              <a:rPr lang="fr-FR" dirty="0" err="1" smtClean="0"/>
              <a:t>pid</a:t>
            </a:r>
            <a:r>
              <a:rPr lang="fr-FR" dirty="0" smtClean="0"/>
              <a:t> de clients.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files de messages – Exemple d’un producteur de messages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1123950"/>
            <a:ext cx="8358245" cy="501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282" y="5715016"/>
            <a:ext cx="64294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00034" y="614364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}</a:t>
            </a:r>
          </a:p>
          <a:p>
            <a:r>
              <a:rPr lang="fr-FR" dirty="0" smtClean="0"/>
              <a:t>  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files de messages – Exemple d’un récupérateur </a:t>
            </a:r>
            <a:r>
              <a:rPr lang="fr-FR" sz="2400" dirty="0" err="1" smtClean="0"/>
              <a:t>msg</a:t>
            </a:r>
            <a:r>
              <a:rPr lang="fr-FR" sz="2400" dirty="0" smtClean="0"/>
              <a:t> Type 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971550"/>
            <a:ext cx="8429684" cy="552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4282" y="6072206"/>
            <a:ext cx="57150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7158" y="614364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</a:t>
            </a:r>
          </a:p>
          <a:p>
            <a:r>
              <a:rPr lang="fr-FR" dirty="0" smtClean="0"/>
              <a:t>  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files de messages – Exemple d’un récupérateur de tous </a:t>
            </a:r>
            <a:r>
              <a:rPr lang="fr-FR" sz="2400" dirty="0" err="1" smtClean="0"/>
              <a:t>msg</a:t>
            </a:r>
            <a:endParaRPr lang="fr-FR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100138"/>
            <a:ext cx="8286808" cy="540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6" y="107154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Dans le cas du système Unix/Linux, un processus utilisateur peut également envoyer un signal à un autre processus du même propriétaire.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57158" y="2571744"/>
            <a:ext cx="8319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Un signal, qui est une interruption logicielle, sont des événements externes qui changent le déroulement d’un programme, et qui a pour but de l’informer de l’arrivée d’un événement. </a:t>
            </a:r>
            <a:r>
              <a:rPr lang="fr-FR" b="1" dirty="0" smtClean="0"/>
              <a:t>Il ne véhicule pas d’information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3528" y="457200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Ce mécanisme de communication permet à un processus de réagir à un événement sans être obligé de tester en permanence l’arrivée.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7158" y="4857760"/>
            <a:ext cx="8286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Un processus peut changer son comportement par défaut lors de la réception d’un signal en déroutant le signal, c’est-à-dire en indiquant la fonction à exécuter lors de la réception du signal.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57158" y="857232"/>
            <a:ext cx="2092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Envoi d'un signal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472" y="1285860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signal peut être envoyé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lors de la constations d’une anomalie matérielle;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suite à la frappe d’une combinaison de touches;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par un autre processus utilisant la commande </a:t>
            </a:r>
            <a:r>
              <a:rPr lang="fr-FR" dirty="0" err="1" smtClean="0"/>
              <a:t>kill</a:t>
            </a:r>
            <a:r>
              <a:rPr lang="fr-FR" dirty="0" smtClean="0"/>
              <a:t> ou l’appel système </a:t>
            </a:r>
            <a:r>
              <a:rPr lang="fr-FR" dirty="0" err="1" smtClean="0"/>
              <a:t>kill</a:t>
            </a:r>
            <a:r>
              <a:rPr lang="fr-FR" dirty="0" smtClean="0"/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34" y="2612121"/>
            <a:ext cx="8501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système d’exploitation associe à chaque signal un traitement par défaut (gestionnaire par défaut du signal) :</a:t>
            </a:r>
          </a:p>
          <a:p>
            <a:r>
              <a:rPr lang="fr-FR" dirty="0" smtClean="0"/>
              <a:t>- </a:t>
            </a:r>
            <a:r>
              <a:rPr lang="fr-FR" b="1" dirty="0" smtClean="0"/>
              <a:t>abort : </a:t>
            </a:r>
            <a:r>
              <a:rPr lang="fr-FR" dirty="0" smtClean="0"/>
              <a:t>génération d’un fichier </a:t>
            </a:r>
            <a:r>
              <a:rPr lang="fr-FR" dirty="0" err="1" smtClean="0"/>
              <a:t>core</a:t>
            </a:r>
            <a:r>
              <a:rPr lang="fr-FR" dirty="0" smtClean="0"/>
              <a:t>  et arrêt du processus;</a:t>
            </a:r>
          </a:p>
          <a:p>
            <a:r>
              <a:rPr lang="fr-FR" dirty="0" smtClean="0"/>
              <a:t>- </a:t>
            </a:r>
            <a:r>
              <a:rPr lang="fr-FR" b="1" dirty="0" smtClean="0"/>
              <a:t>exit: </a:t>
            </a:r>
            <a:r>
              <a:rPr lang="fr-FR" dirty="0" smtClean="0"/>
              <a:t>terminaison du processus sans génération d’un fichier </a:t>
            </a:r>
            <a:r>
              <a:rPr lang="fr-FR" dirty="0" err="1" smtClean="0"/>
              <a:t>core</a:t>
            </a:r>
            <a:r>
              <a:rPr lang="fr-FR" dirty="0" smtClean="0"/>
              <a:t>;</a:t>
            </a:r>
          </a:p>
          <a:p>
            <a:r>
              <a:rPr lang="fr-FR" dirty="0" smtClean="0"/>
              <a:t>- </a:t>
            </a:r>
            <a:r>
              <a:rPr lang="fr-FR" b="1" dirty="0" smtClean="0"/>
              <a:t>ignore</a:t>
            </a:r>
            <a:r>
              <a:rPr lang="fr-FR" dirty="0" smtClean="0"/>
              <a:t>: le signal est ignoré;</a:t>
            </a:r>
          </a:p>
          <a:p>
            <a:r>
              <a:rPr lang="fr-FR" dirty="0" smtClean="0"/>
              <a:t>- </a:t>
            </a:r>
            <a:r>
              <a:rPr lang="fr-FR" b="1" dirty="0" smtClean="0"/>
              <a:t>stop</a:t>
            </a:r>
            <a:r>
              <a:rPr lang="fr-FR" dirty="0" smtClean="0"/>
              <a:t>: suspension du processus;</a:t>
            </a:r>
          </a:p>
          <a:p>
            <a:r>
              <a:rPr lang="fr-FR" dirty="0" smtClean="0"/>
              <a:t>- </a:t>
            </a:r>
            <a:r>
              <a:rPr lang="fr-FR" b="1" dirty="0" smtClean="0"/>
              <a:t>continue</a:t>
            </a:r>
            <a:r>
              <a:rPr lang="fr-FR" dirty="0" smtClean="0"/>
              <a:t> : reprendre l’exécution si le processus est suspendu sinon le signal est ignoré.</a:t>
            </a: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85720" y="6257836"/>
            <a:ext cx="8143932" cy="60016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/>
              <a:t>fichier </a:t>
            </a:r>
            <a:r>
              <a:rPr lang="fr-FR" sz="1200" dirty="0" err="1" smtClean="0"/>
              <a:t>core</a:t>
            </a:r>
            <a:r>
              <a:rPr lang="fr-FR" sz="1200" dirty="0" smtClean="0"/>
              <a:t>  :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itchFamily="49" charset="0"/>
                <a:cs typeface="Arial" pitchFamily="34" charset="0"/>
              </a:rPr>
              <a:t>C'est un fichier disque qui contient l'image mémoire du processus au moment où il s'est terminé</a:t>
            </a:r>
            <a:r>
              <a:rPr lang="fr-FR" sz="1200" baseline="0" dirty="0" smtClean="0">
                <a:solidFill>
                  <a:srgbClr val="111111"/>
                </a:solidFill>
                <a:latin typeface="Courier New" pitchFamily="49" charset="0"/>
                <a:cs typeface="Arial" pitchFamily="34" charset="0"/>
              </a:rPr>
              <a:t>,</a:t>
            </a:r>
            <a:r>
              <a:rPr lang="fr-FR" sz="1200" dirty="0" smtClean="0">
                <a:solidFill>
                  <a:srgbClr val="111111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fr-FR" sz="1200" dirty="0" smtClean="0"/>
              <a:t>utilisé dans un débogueur (par exemple, </a:t>
            </a:r>
            <a:r>
              <a:rPr lang="fr-FR" sz="1200" b="1" dirty="0" smtClean="0">
                <a:hlinkClick r:id="rId2"/>
              </a:rPr>
              <a:t>gdb</a:t>
            </a:r>
            <a:r>
              <a:rPr lang="fr-FR" sz="1200" dirty="0" smtClean="0"/>
              <a:t>) pour étudier l'état du programme au moment où il a été terminé.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1472" y="857232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système d’exploitation gère un ensemble de signaux. Chaque signal</a:t>
            </a:r>
          </a:p>
          <a:p>
            <a:r>
              <a:rPr lang="fr-FR" dirty="0" smtClean="0"/>
              <a:t>a un nom, un numéro, un gestionnaire (</a:t>
            </a:r>
            <a:r>
              <a:rPr lang="fr-FR" dirty="0" err="1" smtClean="0"/>
              <a:t>handler</a:t>
            </a:r>
            <a:r>
              <a:rPr lang="fr-FR" dirty="0" smtClean="0"/>
              <a:t>) est associé à un type d’événement.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2910" y="157161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Signaux Linux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71698"/>
            <a:ext cx="7286676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1472" y="857232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système d’exploitation gère un ensemble de signaux. Chaque signal</a:t>
            </a:r>
          </a:p>
          <a:p>
            <a:r>
              <a:rPr lang="fr-FR" dirty="0" smtClean="0"/>
              <a:t>a un nom, un numéro, un gestionnaire (</a:t>
            </a:r>
            <a:r>
              <a:rPr lang="fr-FR" dirty="0" err="1" smtClean="0"/>
              <a:t>handler</a:t>
            </a:r>
            <a:r>
              <a:rPr lang="fr-FR" dirty="0" smtClean="0"/>
              <a:t>) est associé à un type d’événement.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2910" y="1571612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Signaux Unix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7215238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Introduction :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34" y="1000108"/>
            <a:ext cx="785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communication interprocessus consiste à transférer des données entre les processus. 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Exemple:  </a:t>
            </a:r>
            <a:r>
              <a:rPr lang="fr-FR" dirty="0" smtClean="0"/>
              <a:t>un navigateur Internet peut demander une page à un serveur, qui envoie alors les données HTML.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00034" y="2828836"/>
            <a:ext cx="807249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La communication interprocessus peut se faire de différentes manières 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segments de mémoire partagée;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files de messages 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les sémaphores,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signaux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tubes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Socket : communication (bidirectionnel) entre processus à travers un réseau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034" y="1071546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Dans le cas du système Unix/Linux, un processus utilisateur peut également envoyer un signal à un autre processus du même propriétaire.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2910" y="2214554"/>
            <a:ext cx="7429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L'envoi d'un signal peut se faire avec l'appel système </a:t>
            </a:r>
            <a:r>
              <a:rPr lang="fr-FR" b="1" dirty="0" err="1" smtClean="0">
                <a:solidFill>
                  <a:srgbClr val="0000FF"/>
                </a:solidFill>
              </a:rPr>
              <a:t>kill</a:t>
            </a:r>
            <a:r>
              <a:rPr lang="fr-FR" b="1" dirty="0" smtClean="0">
                <a:solidFill>
                  <a:srgbClr val="0000FF"/>
                </a:solidFill>
              </a:rPr>
              <a:t>() </a:t>
            </a:r>
            <a:r>
              <a:rPr lang="fr-FR" dirty="0" smtClean="0"/>
              <a:t>:</a:t>
            </a:r>
          </a:p>
          <a:p>
            <a:pPr lvl="4"/>
            <a:endParaRPr lang="fr-FR" dirty="0" smtClean="0">
              <a:solidFill>
                <a:srgbClr val="0000FF"/>
              </a:solidFill>
            </a:endParaRPr>
          </a:p>
          <a:p>
            <a:pPr lvl="4"/>
            <a:r>
              <a:rPr lang="fr-FR" dirty="0" smtClean="0">
                <a:solidFill>
                  <a:srgbClr val="0000FF"/>
                </a:solidFill>
              </a:rPr>
              <a:t>#</a:t>
            </a:r>
            <a:r>
              <a:rPr lang="fr-FR" dirty="0" err="1" smtClean="0">
                <a:solidFill>
                  <a:srgbClr val="0000FF"/>
                </a:solidFill>
              </a:rPr>
              <a:t>include</a:t>
            </a:r>
            <a:r>
              <a:rPr lang="fr-FR" dirty="0" smtClean="0">
                <a:solidFill>
                  <a:srgbClr val="0000FF"/>
                </a:solidFill>
              </a:rPr>
              <a:t> &lt;</a:t>
            </a:r>
            <a:r>
              <a:rPr lang="fr-FR" dirty="0" err="1" smtClean="0">
                <a:solidFill>
                  <a:srgbClr val="0000FF"/>
                </a:solidFill>
              </a:rPr>
              <a:t>sys</a:t>
            </a:r>
            <a:r>
              <a:rPr lang="fr-FR" dirty="0" smtClean="0">
                <a:solidFill>
                  <a:srgbClr val="0000FF"/>
                </a:solidFill>
              </a:rPr>
              <a:t>/</a:t>
            </a:r>
            <a:r>
              <a:rPr lang="fr-FR" dirty="0" err="1" smtClean="0">
                <a:solidFill>
                  <a:srgbClr val="0000FF"/>
                </a:solidFill>
              </a:rPr>
              <a:t>types.h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</a:p>
          <a:p>
            <a:pPr lvl="4"/>
            <a:r>
              <a:rPr lang="fr-FR" dirty="0" smtClean="0">
                <a:solidFill>
                  <a:srgbClr val="0000FF"/>
                </a:solidFill>
              </a:rPr>
              <a:t>#</a:t>
            </a:r>
            <a:r>
              <a:rPr lang="fr-FR" dirty="0" err="1" smtClean="0">
                <a:solidFill>
                  <a:srgbClr val="0000FF"/>
                </a:solidFill>
              </a:rPr>
              <a:t>include</a:t>
            </a:r>
            <a:r>
              <a:rPr lang="fr-FR" dirty="0" smtClean="0">
                <a:solidFill>
                  <a:srgbClr val="0000FF"/>
                </a:solidFill>
              </a:rPr>
              <a:t> &lt;</a:t>
            </a:r>
            <a:r>
              <a:rPr lang="fr-FR" dirty="0" err="1" smtClean="0">
                <a:solidFill>
                  <a:srgbClr val="0000FF"/>
                </a:solidFill>
              </a:rPr>
              <a:t>signal.h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</a:p>
          <a:p>
            <a:pPr lvl="4"/>
            <a:endParaRPr lang="sv-SE" dirty="0" smtClean="0">
              <a:solidFill>
                <a:srgbClr val="0000FF"/>
              </a:solidFill>
            </a:endParaRPr>
          </a:p>
          <a:p>
            <a:pPr lvl="4"/>
            <a:r>
              <a:rPr lang="sv-SE" dirty="0" smtClean="0">
                <a:solidFill>
                  <a:srgbClr val="0000FF"/>
                </a:solidFill>
              </a:rPr>
              <a:t>int kill(pid_t pid, int signal);</a:t>
            </a:r>
            <a:endParaRPr lang="fr-FR" dirty="0" smtClean="0">
              <a:solidFill>
                <a:srgbClr val="0000FF"/>
              </a:solidFill>
            </a:endParaRPr>
          </a:p>
          <a:p>
            <a:r>
              <a:rPr lang="fr-FR" dirty="0" smtClean="0"/>
              <a:t>envoie un signal: </a:t>
            </a:r>
          </a:p>
          <a:p>
            <a:r>
              <a:rPr lang="fr-FR" dirty="0" smtClean="0"/>
              <a:t>– </a:t>
            </a:r>
            <a:r>
              <a:rPr lang="fr-FR" dirty="0" err="1" smtClean="0"/>
              <a:t>pid</a:t>
            </a:r>
            <a:r>
              <a:rPr lang="fr-FR" dirty="0" smtClean="0"/>
              <a:t> &gt; 0 : au processus désigné </a:t>
            </a:r>
          </a:p>
          <a:p>
            <a:r>
              <a:rPr lang="fr-FR" dirty="0" smtClean="0"/>
              <a:t>– </a:t>
            </a:r>
            <a:r>
              <a:rPr lang="fr-FR" dirty="0" err="1" smtClean="0"/>
              <a:t>pid</a:t>
            </a:r>
            <a:r>
              <a:rPr lang="fr-FR" dirty="0" smtClean="0"/>
              <a:t> = 0 : à tous les processus du même groupe que le processus appelant</a:t>
            </a:r>
          </a:p>
          <a:p>
            <a:r>
              <a:rPr lang="fr-FR" dirty="0" smtClean="0"/>
              <a:t>– </a:t>
            </a:r>
            <a:r>
              <a:rPr lang="fr-FR" dirty="0" err="1" smtClean="0"/>
              <a:t>pid</a:t>
            </a:r>
            <a:r>
              <a:rPr lang="fr-FR" dirty="0" smtClean="0"/>
              <a:t> = -1 : à tous les processus, sauf </a:t>
            </a:r>
            <a:r>
              <a:rPr lang="fr-FR" dirty="0" err="1" smtClean="0"/>
              <a:t>init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– </a:t>
            </a:r>
            <a:r>
              <a:rPr lang="fr-FR" dirty="0" err="1" smtClean="0"/>
              <a:t>pid</a:t>
            </a:r>
            <a:r>
              <a:rPr lang="fr-FR" dirty="0" smtClean="0"/>
              <a:t> &lt; -1 : aux processus du groupe -</a:t>
            </a:r>
            <a:r>
              <a:rPr lang="fr-FR" dirty="0" err="1" smtClean="0"/>
              <a:t>pid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5720" y="5572140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Exemple:   </a:t>
            </a:r>
            <a:r>
              <a:rPr lang="sv-SE" b="1" dirty="0" smtClean="0">
                <a:solidFill>
                  <a:srgbClr val="0000FF"/>
                </a:solidFill>
              </a:rPr>
              <a:t>kill(415, </a:t>
            </a:r>
            <a:r>
              <a:rPr lang="fr-FR" b="1" dirty="0" err="1" smtClean="0">
                <a:solidFill>
                  <a:srgbClr val="0000FF"/>
                </a:solidFill>
              </a:rPr>
              <a:t>SIGCONT</a:t>
            </a:r>
            <a:r>
              <a:rPr lang="sv-SE" b="1" dirty="0" smtClean="0">
                <a:solidFill>
                  <a:srgbClr val="0000FF"/>
                </a:solidFill>
              </a:rPr>
              <a:t>);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472" y="1785926"/>
            <a:ext cx="708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kill</a:t>
            </a:r>
            <a:r>
              <a:rPr lang="fr-FR" sz="2000" b="1" dirty="0" smtClean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5286388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Exemple : </a:t>
            </a:r>
            <a:r>
              <a:rPr lang="fr-FR" b="1" dirty="0" smtClean="0">
                <a:solidFill>
                  <a:srgbClr val="0000FF"/>
                </a:solidFill>
              </a:rPr>
              <a:t>signal(</a:t>
            </a:r>
            <a:r>
              <a:rPr lang="fr-FR" b="1" dirty="0" err="1" smtClean="0">
                <a:solidFill>
                  <a:srgbClr val="0000FF"/>
                </a:solidFill>
              </a:rPr>
              <a:t>SIGTERM</a:t>
            </a:r>
            <a:r>
              <a:rPr lang="fr-FR" b="1" dirty="0" smtClean="0">
                <a:solidFill>
                  <a:srgbClr val="0000FF"/>
                </a:solidFill>
              </a:rPr>
              <a:t>, </a:t>
            </a:r>
            <a:r>
              <a:rPr lang="fr-FR" b="1" dirty="0" err="1" smtClean="0">
                <a:solidFill>
                  <a:srgbClr val="0000FF"/>
                </a:solidFill>
              </a:rPr>
              <a:t>SIG_IGN</a:t>
            </a:r>
            <a:r>
              <a:rPr lang="fr-FR" b="1" dirty="0" smtClean="0">
                <a:solidFill>
                  <a:srgbClr val="0000FF"/>
                </a:solidFill>
              </a:rPr>
              <a:t>)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1357298"/>
            <a:ext cx="8143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peut intercepter un signal (sauf </a:t>
            </a:r>
            <a:r>
              <a:rPr lang="fr-FR" dirty="0" err="1" smtClean="0"/>
              <a:t>SIGKILL</a:t>
            </a:r>
            <a:r>
              <a:rPr lang="fr-FR" dirty="0" smtClean="0"/>
              <a:t> et </a:t>
            </a:r>
            <a:r>
              <a:rPr lang="fr-FR" dirty="0" err="1" smtClean="0"/>
              <a:t>SIGSTOP</a:t>
            </a:r>
            <a:r>
              <a:rPr lang="fr-FR" dirty="0" smtClean="0"/>
              <a:t>) en installant un gestionnaire (signal </a:t>
            </a:r>
            <a:r>
              <a:rPr lang="fr-FR" dirty="0" err="1" smtClean="0"/>
              <a:t>handler</a:t>
            </a:r>
            <a:r>
              <a:rPr lang="fr-FR" dirty="0" smtClean="0"/>
              <a:t>) </a:t>
            </a:r>
          </a:p>
          <a:p>
            <a:pPr lvl="3">
              <a:lnSpc>
                <a:spcPct val="150000"/>
              </a:lnSpc>
            </a:pPr>
            <a:r>
              <a:rPr lang="fr-FR" b="1" dirty="0" smtClean="0">
                <a:solidFill>
                  <a:srgbClr val="0000FF"/>
                </a:solidFill>
              </a:rPr>
              <a:t>#</a:t>
            </a:r>
            <a:r>
              <a:rPr lang="fr-FR" b="1" dirty="0" err="1" smtClean="0">
                <a:solidFill>
                  <a:srgbClr val="0000FF"/>
                </a:solidFill>
              </a:rPr>
              <a:t>include</a:t>
            </a:r>
            <a:r>
              <a:rPr lang="fr-FR" b="1" dirty="0" smtClean="0">
                <a:solidFill>
                  <a:srgbClr val="0000FF"/>
                </a:solidFill>
              </a:rPr>
              <a:t> &lt;</a:t>
            </a:r>
            <a:r>
              <a:rPr lang="fr-FR" b="1" dirty="0" err="1" smtClean="0">
                <a:solidFill>
                  <a:srgbClr val="0000FF"/>
                </a:solidFill>
              </a:rPr>
              <a:t>signal.h</a:t>
            </a:r>
            <a:r>
              <a:rPr lang="fr-FR" b="1" dirty="0" smtClean="0">
                <a:solidFill>
                  <a:srgbClr val="0000FF"/>
                </a:solidFill>
              </a:rPr>
              <a:t>&gt;</a:t>
            </a:r>
          </a:p>
          <a:p>
            <a:pPr lvl="3">
              <a:lnSpc>
                <a:spcPct val="150000"/>
              </a:lnSpc>
            </a:pPr>
            <a:r>
              <a:rPr lang="fr-FR" b="1" dirty="0" err="1" smtClean="0">
                <a:solidFill>
                  <a:srgbClr val="0000FF"/>
                </a:solidFill>
              </a:rPr>
              <a:t>typedef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void</a:t>
            </a:r>
            <a:r>
              <a:rPr lang="fr-FR" b="1" dirty="0" smtClean="0">
                <a:solidFill>
                  <a:srgbClr val="0000FF"/>
                </a:solidFill>
              </a:rPr>
              <a:t> (*</a:t>
            </a:r>
            <a:r>
              <a:rPr lang="fr-FR" b="1" dirty="0" err="1" smtClean="0">
                <a:solidFill>
                  <a:srgbClr val="0000FF"/>
                </a:solidFill>
              </a:rPr>
              <a:t>sighandler_t</a:t>
            </a:r>
            <a:r>
              <a:rPr lang="fr-FR" b="1" dirty="0" smtClean="0">
                <a:solidFill>
                  <a:srgbClr val="0000FF"/>
                </a:solidFill>
              </a:rPr>
              <a:t>)(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);</a:t>
            </a:r>
          </a:p>
          <a:p>
            <a:pPr lvl="3">
              <a:lnSpc>
                <a:spcPct val="150000"/>
              </a:lnSpc>
            </a:pPr>
            <a:r>
              <a:rPr lang="fr-FR" b="1" dirty="0" err="1" smtClean="0">
                <a:solidFill>
                  <a:srgbClr val="0000FF"/>
                </a:solidFill>
              </a:rPr>
              <a:t>sighandler_t</a:t>
            </a:r>
            <a:r>
              <a:rPr lang="fr-FR" b="1" dirty="0" smtClean="0">
                <a:solidFill>
                  <a:srgbClr val="0000FF"/>
                </a:solidFill>
              </a:rPr>
              <a:t> signal ( 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signum</a:t>
            </a:r>
            <a:r>
              <a:rPr lang="fr-FR" b="1" dirty="0" smtClean="0">
                <a:solidFill>
                  <a:srgbClr val="0000FF"/>
                </a:solidFill>
              </a:rPr>
              <a:t>, </a:t>
            </a:r>
            <a:r>
              <a:rPr lang="fr-FR" b="1" dirty="0" err="1" smtClean="0">
                <a:solidFill>
                  <a:srgbClr val="0000FF"/>
                </a:solidFill>
              </a:rPr>
              <a:t>sighandler_t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handler</a:t>
            </a:r>
            <a:r>
              <a:rPr lang="fr-FR" b="1" dirty="0" smtClean="0">
                <a:solidFill>
                  <a:srgbClr val="0000FF"/>
                </a:solidFill>
              </a:rPr>
              <a:t> );</a:t>
            </a:r>
          </a:p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– Le premier paramètre est le numéro ou le nom du signal à capturer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– Le second est la fonction gestionnaire à exécuter à l‘arrivée du signal.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– Signal retourne le gestionnaire précédent ou </a:t>
            </a:r>
            <a:r>
              <a:rPr lang="fr-FR" dirty="0" err="1" smtClean="0"/>
              <a:t>SIG_ERR</a:t>
            </a:r>
            <a:r>
              <a:rPr lang="fr-FR" dirty="0" smtClean="0"/>
              <a:t> en cas d’erreur.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596" y="1000108"/>
            <a:ext cx="2797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Interception d'un signal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Communication par signaux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00034" y="1285860"/>
            <a:ext cx="8143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 pause(</a:t>
            </a:r>
            <a:r>
              <a:rPr lang="fr-FR" b="1" dirty="0" err="1" smtClean="0">
                <a:solidFill>
                  <a:srgbClr val="0000FF"/>
                </a:solidFill>
              </a:rPr>
              <a:t>void</a:t>
            </a:r>
            <a:r>
              <a:rPr lang="fr-FR" b="1" dirty="0" smtClean="0">
                <a:solidFill>
                  <a:srgbClr val="0000FF"/>
                </a:solidFill>
              </a:rPr>
              <a:t>);</a:t>
            </a:r>
          </a:p>
          <a:p>
            <a:pPr algn="ctr"/>
            <a:endParaRPr lang="fr-FR" dirty="0" smtClean="0">
              <a:solidFill>
                <a:srgbClr val="0000FF"/>
              </a:solidFill>
            </a:endParaRPr>
          </a:p>
          <a:p>
            <a:r>
              <a:rPr lang="fr-FR" dirty="0" smtClean="0"/>
              <a:t>Endort le processus jusqu'à ce qu'un signal ait été reçu et traité par son gestionnaire, s'il existe </a:t>
            </a:r>
          </a:p>
          <a:p>
            <a:r>
              <a:rPr lang="fr-FR" dirty="0" smtClean="0"/>
              <a:t>● moins consommateur de CPU que l'attente active quand on attend des signaux</a:t>
            </a:r>
            <a:endParaRPr lang="fr-FR" b="1" dirty="0" smtClean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1000108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Pause: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047" y="4143380"/>
            <a:ext cx="8253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L’appel système </a:t>
            </a:r>
            <a:r>
              <a:rPr lang="fr-FR" dirty="0" err="1" smtClean="0"/>
              <a:t>sleep</a:t>
            </a:r>
            <a:r>
              <a:rPr lang="fr-FR" dirty="0" smtClean="0"/>
              <a:t>(v) suspend l’appelant jusqu’au prochain signal ou l’expiration du délai (v secondes).</a:t>
            </a:r>
          </a:p>
          <a:p>
            <a:pPr lvl="7"/>
            <a:r>
              <a:rPr lang="fr-FR" b="1" dirty="0" smtClean="0">
                <a:solidFill>
                  <a:srgbClr val="0000FF"/>
                </a:solidFill>
              </a:rPr>
              <a:t>#</a:t>
            </a:r>
            <a:r>
              <a:rPr lang="fr-FR" b="1" dirty="0" err="1" smtClean="0">
                <a:solidFill>
                  <a:srgbClr val="0000FF"/>
                </a:solidFill>
              </a:rPr>
              <a:t>include</a:t>
            </a:r>
            <a:r>
              <a:rPr lang="fr-FR" b="1" dirty="0" smtClean="0">
                <a:solidFill>
                  <a:srgbClr val="0000FF"/>
                </a:solidFill>
              </a:rPr>
              <a:t> &lt;</a:t>
            </a:r>
            <a:r>
              <a:rPr lang="fr-FR" b="1" dirty="0" err="1" smtClean="0">
                <a:solidFill>
                  <a:srgbClr val="0000FF"/>
                </a:solidFill>
              </a:rPr>
              <a:t>unistd.h</a:t>
            </a:r>
            <a:r>
              <a:rPr lang="fr-FR" b="1" dirty="0" smtClean="0">
                <a:solidFill>
                  <a:srgbClr val="0000FF"/>
                </a:solidFill>
              </a:rPr>
              <a:t>&gt;</a:t>
            </a:r>
          </a:p>
          <a:p>
            <a:pPr lvl="7"/>
            <a:endParaRPr lang="fr-FR" b="1" dirty="0" smtClean="0">
              <a:solidFill>
                <a:srgbClr val="0000FF"/>
              </a:solidFill>
            </a:endParaRPr>
          </a:p>
          <a:p>
            <a:pPr lvl="7"/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sleep</a:t>
            </a:r>
            <a:r>
              <a:rPr lang="fr-FR" b="1" dirty="0" smtClean="0">
                <a:solidFill>
                  <a:srgbClr val="0000FF"/>
                </a:solidFill>
              </a:rPr>
              <a:t>(</a:t>
            </a:r>
            <a:r>
              <a:rPr lang="fr-FR" b="1" dirty="0" err="1" smtClean="0">
                <a:solidFill>
                  <a:srgbClr val="0000FF"/>
                </a:solidFill>
              </a:rPr>
              <a:t>unsigned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seconds);</a:t>
            </a:r>
            <a:endParaRPr lang="fr-FR" b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071810"/>
            <a:ext cx="450059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57158" y="3571876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b="1" dirty="0" err="1" smtClean="0">
                <a:solidFill>
                  <a:srgbClr val="FF0000"/>
                </a:solidFill>
              </a:rPr>
              <a:t>Sleep</a:t>
            </a:r>
            <a:r>
              <a:rPr lang="fr-FR" sz="2400" b="1" dirty="0" smtClean="0">
                <a:solidFill>
                  <a:srgbClr val="FF0000"/>
                </a:solidFill>
              </a:rPr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0034" y="1000108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 Les tubes de communication permettent à deux ou plusieurs processus s’exécutant sur une même machine d'échanger des informations.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00034" y="2143116"/>
            <a:ext cx="8643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 On distingue deux types de tubes :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● Les tubes anonymes (</a:t>
            </a:r>
            <a:r>
              <a:rPr lang="fr-FR" dirty="0" err="1" smtClean="0"/>
              <a:t>unamed</a:t>
            </a:r>
            <a:r>
              <a:rPr lang="fr-FR" dirty="0" smtClean="0"/>
              <a:t> pipe),  </a:t>
            </a:r>
            <a:r>
              <a:rPr lang="fr-FR" b="1" dirty="0" smtClean="0"/>
              <a:t>entre processus d’une même famille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● Les tubes nommés (</a:t>
            </a:r>
            <a:r>
              <a:rPr lang="fr-FR" dirty="0" err="1" smtClean="0"/>
              <a:t>named</a:t>
            </a:r>
            <a:r>
              <a:rPr lang="fr-FR" dirty="0" smtClean="0"/>
              <a:t> pipe) qui ont une existence dans le système de fichiers (un chemin d’accès). Il est utilisé par </a:t>
            </a:r>
            <a:r>
              <a:rPr lang="fr-FR" b="1" dirty="0" smtClean="0"/>
              <a:t>n’importe quel processus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00034" y="414338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smtClean="0"/>
              <a:t> Un tube est unidirectionnel: un côté du tube sert à l'écriture, le second pour la lecture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643446"/>
            <a:ext cx="650085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214810" y="5929330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Création d'un tube sans nom  (Anonymes)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00232" y="5291752"/>
            <a:ext cx="4643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rgbClr val="0000FF"/>
                </a:solidFill>
              </a:rPr>
              <a:t>#</a:t>
            </a:r>
            <a:r>
              <a:rPr lang="fr-FR" b="1" dirty="0" err="1" smtClean="0">
                <a:solidFill>
                  <a:srgbClr val="0000FF"/>
                </a:solidFill>
              </a:rPr>
              <a:t>include</a:t>
            </a:r>
            <a:r>
              <a:rPr lang="fr-FR" b="1" dirty="0" smtClean="0">
                <a:solidFill>
                  <a:srgbClr val="0000FF"/>
                </a:solidFill>
              </a:rPr>
              <a:t> &lt;</a:t>
            </a:r>
            <a:r>
              <a:rPr lang="fr-FR" b="1" dirty="0" err="1" smtClean="0">
                <a:solidFill>
                  <a:srgbClr val="0000FF"/>
                </a:solidFill>
              </a:rPr>
              <a:t>unistd.h</a:t>
            </a:r>
            <a:r>
              <a:rPr lang="fr-FR" b="1" dirty="0" smtClean="0">
                <a:solidFill>
                  <a:srgbClr val="0000FF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pipe (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p[2]); //  p </a:t>
            </a:r>
            <a:r>
              <a:rPr lang="fr-FR" dirty="0" smtClean="0"/>
              <a:t>tableau de deux entiers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7224" y="1428736"/>
            <a:ext cx="735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Fichier sans nom (temporaire), seulement accessible par les deux descripteurs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7224" y="1928802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Seuls les processus ayant connaissance par héritage des descripteurs peuvent utiliser le tube </a:t>
            </a:r>
            <a:r>
              <a:rPr lang="fr-FR" dirty="0" smtClean="0">
                <a:sym typeface="Symbol"/>
              </a:rPr>
              <a:t></a:t>
            </a:r>
            <a:r>
              <a:rPr lang="fr-FR" dirty="0" smtClean="0"/>
              <a:t> processus créateur et ses descendants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8662" y="278605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tube de communication permet de mémoriser des informations et se</a:t>
            </a:r>
          </a:p>
          <a:p>
            <a:r>
              <a:rPr lang="fr-FR" dirty="0" smtClean="0"/>
              <a:t>comporte comme une file FIFO.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928662" y="3500438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est caractérisé par deux descripteurs de fichiers (lecture et écriture) et sa taille limitée (</a:t>
            </a:r>
            <a:r>
              <a:rPr lang="fr-FR" dirty="0" err="1" smtClean="0"/>
              <a:t>PIPE_BUF</a:t>
            </a:r>
            <a:r>
              <a:rPr lang="fr-FR" dirty="0" smtClean="0"/>
              <a:t>) est approximativement égale à 4KO.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928662" y="4286256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 lecture dans un tube est destructrice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928662" y="4714884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Lorsque tous les descripteurs du tube sont fermés, le tube est détruit.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785794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 d'un tube sans nom  (Anonyme)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28596" y="1214422"/>
            <a:ext cx="54292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# 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sys</a:t>
            </a:r>
            <a:r>
              <a:rPr lang="fr-FR" dirty="0" smtClean="0"/>
              <a:t>/types . h&gt; // types</a:t>
            </a:r>
          </a:p>
          <a:p>
            <a:r>
              <a:rPr lang="pt-BR" dirty="0" smtClean="0"/>
              <a:t># include &lt;unistd . h&gt; // fork , pipe , read , write , close</a:t>
            </a:r>
          </a:p>
          <a:p>
            <a:r>
              <a:rPr lang="fr-FR" dirty="0" smtClean="0"/>
              <a:t># 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stdio</a:t>
            </a:r>
            <a:r>
              <a:rPr lang="fr-FR" dirty="0" smtClean="0"/>
              <a:t> . h&gt;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main () {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</a:t>
            </a:r>
            <a:r>
              <a:rPr lang="fr-FR" b="1" dirty="0" err="1" smtClean="0"/>
              <a:t>int</a:t>
            </a:r>
            <a:r>
              <a:rPr lang="fr-FR" b="1" dirty="0" smtClean="0"/>
              <a:t> p[2], </a:t>
            </a:r>
            <a:r>
              <a:rPr lang="fr-FR" b="1" dirty="0" err="1" smtClean="0"/>
              <a:t>pid_t</a:t>
            </a:r>
            <a:r>
              <a:rPr lang="fr-FR" b="1" dirty="0" smtClean="0"/>
              <a:t> retour;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char chaine[7];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FF0000"/>
                </a:solidFill>
              </a:rPr>
              <a:t>pipe(p);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retour = </a:t>
            </a:r>
            <a:r>
              <a:rPr lang="fr-FR" b="1" dirty="0" err="1" smtClean="0"/>
              <a:t>fork</a:t>
            </a:r>
            <a:r>
              <a:rPr lang="fr-FR" b="1" dirty="0" smtClean="0"/>
              <a:t>();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if (retour == 0) { </a:t>
            </a: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/* le fils écrit dans le tube */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close (p[0]); </a:t>
            </a:r>
            <a:r>
              <a:rPr lang="fr-FR" b="1" dirty="0" smtClean="0">
                <a:solidFill>
                  <a:srgbClr val="FF0000"/>
                </a:solidFill>
              </a:rPr>
              <a:t>/* pas de lecture sur le tube */ </a:t>
            </a:r>
          </a:p>
          <a:p>
            <a:pPr>
              <a:lnSpc>
                <a:spcPct val="150000"/>
              </a:lnSpc>
            </a:pPr>
            <a:r>
              <a:rPr lang="fr-FR" b="1" dirty="0" err="1" smtClean="0"/>
              <a:t>write</a:t>
            </a:r>
            <a:r>
              <a:rPr lang="fr-FR" b="1" dirty="0" smtClean="0"/>
              <a:t> (p[1], "bonjour", 7); </a:t>
            </a:r>
          </a:p>
          <a:p>
            <a:r>
              <a:rPr lang="fr-FR" b="1" dirty="0" smtClean="0"/>
              <a:t>close (p[1]); </a:t>
            </a:r>
            <a:r>
              <a:rPr lang="fr-FR" b="1" dirty="0" smtClean="0">
                <a:solidFill>
                  <a:srgbClr val="FF0000"/>
                </a:solidFill>
              </a:rPr>
              <a:t>fermeture du descripteur d'écriture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exit(0); }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500726" y="2071678"/>
            <a:ext cx="4572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b="1" dirty="0" err="1" smtClean="0"/>
              <a:t>else</a:t>
            </a:r>
            <a:r>
              <a:rPr lang="fr-F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{ </a:t>
            </a:r>
            <a:r>
              <a:rPr lang="fr-FR" b="1" dirty="0" smtClean="0">
                <a:solidFill>
                  <a:srgbClr val="FF0000"/>
                </a:solidFill>
              </a:rPr>
              <a:t>/* le père lit le tube */</a:t>
            </a: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/* pas d’écriture sur le tube */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close (p[1]); 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 err="1" smtClean="0"/>
              <a:t>read</a:t>
            </a:r>
            <a:r>
              <a:rPr lang="fr-FR" b="1" dirty="0" smtClean="0"/>
              <a:t>(p[0], chaine, 7);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close (p[0]);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  </a:t>
            </a:r>
            <a:r>
              <a:rPr lang="fr-FR" b="1" dirty="0" err="1" smtClean="0"/>
              <a:t>wait</a:t>
            </a:r>
            <a:r>
              <a:rPr lang="fr-FR" b="1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}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785794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Communication bidirectionnelle avec des tubes sans nom  (Anonymes)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7358114" cy="370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00034" y="1357298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communication bidirectionnelle entre processus est possible en utilisant deux tubes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 tubes nommés (</a:t>
            </a:r>
            <a:r>
              <a:rPr lang="fr-FR" dirty="0" smtClean="0"/>
              <a:t>supportés par linux</a:t>
            </a:r>
            <a:r>
              <a:rPr lang="fr-FR" b="1" dirty="0" smtClean="0"/>
              <a:t>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57224" y="1428736"/>
            <a:ext cx="735809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Ils ont chacun un nom qui existe dans le système de </a:t>
            </a:r>
            <a:r>
              <a:rPr lang="fr-FR" dirty="0" err="1" smtClean="0"/>
              <a:t>chiers</a:t>
            </a:r>
            <a:r>
              <a:rPr lang="fr-FR" dirty="0" smtClean="0"/>
              <a:t> (une entrée dans la Table des fichiers).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Ils sont considérés comme des fichiers spéciaux.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Ils peuvent être utilisés par des processus indépendants, à condition qu'ils s'exécutent sur une même machine.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Ils existeront jusqu'à ce qu'ils soient supprimés explicitement.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Ils sont de capacité plus grande, d'environ 40 Ko.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Ouverture  des  tubes nommés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5720" y="1357298"/>
            <a:ext cx="8286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L’ouverture d’un tube nommé s’effectue en utilisant la primitive </a:t>
            </a:r>
            <a:r>
              <a:rPr lang="fr-FR" dirty="0" smtClean="0">
                <a:solidFill>
                  <a:srgbClr val="0000FF"/>
                </a:solidFill>
              </a:rPr>
              <a:t>open()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fr-FR" dirty="0" smtClean="0"/>
          </a:p>
          <a:p>
            <a:pPr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open (</a:t>
            </a:r>
            <a:r>
              <a:rPr lang="fr-FR" b="1" dirty="0" err="1" smtClean="0">
                <a:solidFill>
                  <a:srgbClr val="0000FF"/>
                </a:solidFill>
              </a:rPr>
              <a:t>const</a:t>
            </a:r>
            <a:r>
              <a:rPr lang="fr-FR" b="1" dirty="0" smtClean="0">
                <a:solidFill>
                  <a:srgbClr val="0000FF"/>
                </a:solidFill>
              </a:rPr>
              <a:t> char *nom, 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mode_ouverture</a:t>
            </a:r>
            <a:r>
              <a:rPr lang="fr-FR" b="1" dirty="0" smtClean="0">
                <a:solidFill>
                  <a:srgbClr val="0000FF"/>
                </a:solidFill>
              </a:rPr>
              <a:t>);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La primitive renvoie un seul descripteur correspond au mode d’ouverture spécifié (lecture seule, écriture seule, lecture/écriture). 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3571876"/>
            <a:ext cx="88582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La primitive open() appliquée au tube nommé est bloquante.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demande d’ouverture en lecture est bloquante tant qu’il n’existe pas d’écrivain sur le tube.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demande d’ouverture en écriture est bloquante tant qu’il n’existe pas de lecteur sur le tube.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158" y="5143512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Ce mécanisme permet à deux processus de se </a:t>
            </a:r>
            <a:r>
              <a:rPr lang="fr-FR" dirty="0" smtClean="0">
                <a:solidFill>
                  <a:srgbClr val="0000FF"/>
                </a:solidFill>
              </a:rPr>
              <a:t>synchroniser</a:t>
            </a:r>
            <a:r>
              <a:rPr lang="fr-FR" dirty="0" smtClean="0"/>
              <a:t> et d’établir </a:t>
            </a:r>
            <a:r>
              <a:rPr lang="fr-FR" dirty="0" smtClean="0">
                <a:solidFill>
                  <a:srgbClr val="0000FF"/>
                </a:solidFill>
              </a:rPr>
              <a:t>un rendez-vous</a:t>
            </a:r>
            <a:r>
              <a:rPr lang="fr-FR" dirty="0" smtClean="0"/>
              <a:t> en un point particulier de leur exécution.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Ouverture  des  tubes nommés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5720" y="1357298"/>
            <a:ext cx="8286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L’ouverture d’un tube nommé s’effectue en utilisant la primitive </a:t>
            </a:r>
            <a:r>
              <a:rPr lang="fr-FR" dirty="0" smtClean="0">
                <a:solidFill>
                  <a:srgbClr val="0000FF"/>
                </a:solidFill>
              </a:rPr>
              <a:t>open()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fr-FR" dirty="0" smtClean="0"/>
          </a:p>
          <a:p>
            <a:pPr algn="ctr"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open (</a:t>
            </a:r>
            <a:r>
              <a:rPr lang="fr-FR" b="1" dirty="0" err="1" smtClean="0">
                <a:solidFill>
                  <a:srgbClr val="0000FF"/>
                </a:solidFill>
              </a:rPr>
              <a:t>const</a:t>
            </a:r>
            <a:r>
              <a:rPr lang="fr-FR" b="1" dirty="0" smtClean="0">
                <a:solidFill>
                  <a:srgbClr val="0000FF"/>
                </a:solidFill>
              </a:rPr>
              <a:t> char *nom, </a:t>
            </a:r>
            <a:r>
              <a:rPr lang="fr-FR" b="1" dirty="0" err="1" smtClean="0">
                <a:solidFill>
                  <a:srgbClr val="0000FF"/>
                </a:solidFill>
              </a:rPr>
              <a:t>int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mode_ouverture</a:t>
            </a:r>
            <a:r>
              <a:rPr lang="fr-FR" b="1" dirty="0" smtClean="0">
                <a:solidFill>
                  <a:srgbClr val="0000FF"/>
                </a:solidFill>
              </a:rPr>
              <a:t>);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La primitive renvoie un seul descripteur correspond au mode d’ouverture spécifié (lecture seule, écriture seule, lecture/écriture). 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3571876"/>
            <a:ext cx="88582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/>
              <a:t>La primitive open() appliquée au tube nommé est bloquante.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demande d’ouverture en lecture est bloquante tant qu’il n’existe pas d’écrivain sur le tube.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demande d’ouverture en écriture est bloquante tant qu’il n’existe pas de lecteur sur le tube.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158" y="5143512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Ce mécanisme permet à deux processus de se </a:t>
            </a:r>
            <a:r>
              <a:rPr lang="fr-FR" dirty="0" smtClean="0">
                <a:solidFill>
                  <a:srgbClr val="0000FF"/>
                </a:solidFill>
              </a:rPr>
              <a:t>synchroniser</a:t>
            </a:r>
            <a:r>
              <a:rPr lang="fr-FR" dirty="0" smtClean="0"/>
              <a:t> et d’établir </a:t>
            </a:r>
            <a:r>
              <a:rPr lang="fr-FR" dirty="0" smtClean="0">
                <a:solidFill>
                  <a:srgbClr val="0000FF"/>
                </a:solidFill>
              </a:rPr>
              <a:t>un rendez-vous</a:t>
            </a:r>
            <a:r>
              <a:rPr lang="fr-FR" dirty="0" smtClean="0"/>
              <a:t> en un point particulier de leur exécution.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Introduction :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34" y="1000108"/>
            <a:ext cx="785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communication interprocessus consiste à transférer des données entre les processus. 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Exemple:  </a:t>
            </a:r>
            <a:r>
              <a:rPr lang="fr-FR" dirty="0" smtClean="0"/>
              <a:t>un navigateur Internet peut demander une page à un serveur, qui envoie alors les données HTML.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00034" y="2828836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Deux familles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• Les outils gérés avec le </a:t>
            </a:r>
            <a:r>
              <a:rPr lang="fr-FR" dirty="0" err="1" smtClean="0"/>
              <a:t>SGF</a:t>
            </a:r>
            <a:r>
              <a:rPr lang="fr-FR" dirty="0" smtClean="0"/>
              <a:t> 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tubes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sockets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•  Les outils </a:t>
            </a:r>
            <a:r>
              <a:rPr lang="fr-FR" dirty="0" err="1" smtClean="0"/>
              <a:t>IPC</a:t>
            </a:r>
            <a:r>
              <a:rPr lang="fr-FR" dirty="0" smtClean="0"/>
              <a:t> gérés dans des tables du systèmes et repérés par une clef 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files de messages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0000FF"/>
                </a:solidFill>
              </a:rPr>
              <a:t>les segments de mémoire partagée,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les sémaphores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 de  tubes nommé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720" y="1502688"/>
            <a:ext cx="82868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/* Processus lecteur sur le tube nommé */ </a:t>
            </a:r>
          </a:p>
          <a:p>
            <a:r>
              <a:rPr lang="fr-FR" b="1" dirty="0" smtClean="0"/>
              <a:t> </a:t>
            </a:r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stdio.h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fcntl.h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sys</a:t>
            </a:r>
            <a:r>
              <a:rPr lang="fr-FR" dirty="0" smtClean="0"/>
              <a:t>/</a:t>
            </a:r>
            <a:r>
              <a:rPr lang="fr-FR" dirty="0" err="1" smtClean="0"/>
              <a:t>types.h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sys</a:t>
            </a:r>
            <a:r>
              <a:rPr lang="fr-FR" dirty="0" smtClean="0"/>
              <a:t>/</a:t>
            </a:r>
            <a:r>
              <a:rPr lang="fr-FR" dirty="0" err="1" smtClean="0"/>
              <a:t>stat.h</a:t>
            </a:r>
            <a:r>
              <a:rPr lang="fr-FR" dirty="0" smtClean="0"/>
              <a:t>&gt; </a:t>
            </a:r>
          </a:p>
          <a:p>
            <a:r>
              <a:rPr lang="fr-FR" b="1" dirty="0" smtClean="0"/>
              <a:t>main () </a:t>
            </a:r>
          </a:p>
          <a:p>
            <a:r>
              <a:rPr lang="fr-FR" b="1" dirty="0" smtClean="0"/>
              <a:t>{ </a:t>
            </a:r>
          </a:p>
          <a:p>
            <a:pPr lvl="2"/>
            <a:r>
              <a:rPr lang="fr-FR" dirty="0" smtClean="0"/>
              <a:t>char zone[11]; </a:t>
            </a:r>
          </a:p>
          <a:p>
            <a:pPr lvl="2"/>
            <a:r>
              <a:rPr lang="fr-FR" dirty="0" err="1" smtClean="0"/>
              <a:t>int</a:t>
            </a:r>
            <a:r>
              <a:rPr lang="fr-FR" dirty="0" smtClean="0"/>
              <a:t> tub; </a:t>
            </a:r>
          </a:p>
          <a:p>
            <a:pPr lvl="2"/>
            <a:r>
              <a:rPr lang="fr-FR" dirty="0" smtClean="0"/>
              <a:t>tub = open ("</a:t>
            </a:r>
            <a:r>
              <a:rPr lang="fr-FR" dirty="0" err="1" smtClean="0"/>
              <a:t>fictub</a:t>
            </a:r>
            <a:r>
              <a:rPr lang="fr-FR" dirty="0" smtClean="0"/>
              <a:t>", </a:t>
            </a:r>
            <a:r>
              <a:rPr lang="fr-FR" dirty="0" err="1" smtClean="0"/>
              <a:t>O_RDONLY</a:t>
            </a:r>
            <a:r>
              <a:rPr lang="fr-FR" dirty="0" smtClean="0"/>
              <a:t>); /* ouverture du tube */ </a:t>
            </a:r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read</a:t>
            </a:r>
            <a:r>
              <a:rPr lang="fr-FR" dirty="0" smtClean="0"/>
              <a:t> (tub, zone, 10); /* lecture dans le tube */ </a:t>
            </a:r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printf</a:t>
            </a:r>
            <a:r>
              <a:rPr lang="fr-FR" dirty="0" smtClean="0"/>
              <a:t> ("lecteur du tube </a:t>
            </a:r>
            <a:r>
              <a:rPr lang="fr-FR" dirty="0" err="1" smtClean="0"/>
              <a:t>fictub</a:t>
            </a:r>
            <a:r>
              <a:rPr lang="fr-FR" dirty="0" smtClean="0"/>
              <a:t>: j’ai lu %s", zone); 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close(tub); /* fermeture du tube */ </a:t>
            </a:r>
          </a:p>
          <a:p>
            <a:r>
              <a:rPr lang="fr-FR" b="1" dirty="0" smtClean="0"/>
              <a:t>}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86800" cy="582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Les tubes de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6072206"/>
            <a:ext cx="85725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 de  tubes nommé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57224" y="1225689"/>
            <a:ext cx="71437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/* Processus écrivain sur le tube nommé */ </a:t>
            </a:r>
          </a:p>
          <a:p>
            <a:r>
              <a:rPr lang="fr-FR" dirty="0" smtClean="0"/>
              <a:t>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stdio.h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fcntl.h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sys</a:t>
            </a:r>
            <a:r>
              <a:rPr lang="fr-FR" dirty="0" smtClean="0"/>
              <a:t>/</a:t>
            </a:r>
            <a:r>
              <a:rPr lang="fr-FR" dirty="0" err="1" smtClean="0"/>
              <a:t>types.h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sys</a:t>
            </a:r>
            <a:r>
              <a:rPr lang="fr-FR" dirty="0" smtClean="0"/>
              <a:t>/</a:t>
            </a:r>
            <a:r>
              <a:rPr lang="fr-FR" dirty="0" err="1" smtClean="0"/>
              <a:t>stat.h</a:t>
            </a:r>
            <a:r>
              <a:rPr lang="fr-FR" dirty="0" smtClean="0"/>
              <a:t>&gt; </a:t>
            </a:r>
          </a:p>
          <a:p>
            <a:r>
              <a:rPr lang="fr-FR" b="1" dirty="0" smtClean="0"/>
              <a:t>main () </a:t>
            </a:r>
          </a:p>
          <a:p>
            <a:r>
              <a:rPr lang="fr-FR" b="1" dirty="0" smtClean="0"/>
              <a:t>{ </a:t>
            </a:r>
          </a:p>
          <a:p>
            <a:pPr lvl="2"/>
            <a:r>
              <a:rPr lang="fr-FR" dirty="0" err="1" smtClean="0"/>
              <a:t>mode_t</a:t>
            </a:r>
            <a:r>
              <a:rPr lang="fr-FR" dirty="0" smtClean="0"/>
              <a:t> mode; </a:t>
            </a:r>
          </a:p>
          <a:p>
            <a:pPr lvl="2"/>
            <a:r>
              <a:rPr lang="fr-FR" dirty="0" err="1" smtClean="0"/>
              <a:t>int</a:t>
            </a:r>
            <a:r>
              <a:rPr lang="fr-FR" dirty="0" smtClean="0"/>
              <a:t> tub; </a:t>
            </a:r>
          </a:p>
          <a:p>
            <a:pPr lvl="2"/>
            <a:r>
              <a:rPr lang="fr-FR" dirty="0" smtClean="0"/>
              <a:t>mode = </a:t>
            </a:r>
            <a:r>
              <a:rPr lang="fr-FR" dirty="0" err="1" smtClean="0"/>
              <a:t>S_IRUSR</a:t>
            </a:r>
            <a:r>
              <a:rPr lang="fr-FR" dirty="0" smtClean="0"/>
              <a:t> | </a:t>
            </a:r>
            <a:r>
              <a:rPr lang="fr-FR" dirty="0" err="1" smtClean="0"/>
              <a:t>S_IWUSR</a:t>
            </a:r>
            <a:r>
              <a:rPr lang="fr-FR" dirty="0" smtClean="0"/>
              <a:t>; </a:t>
            </a:r>
          </a:p>
          <a:p>
            <a:pPr lvl="2"/>
            <a:r>
              <a:rPr lang="fr-FR" dirty="0" err="1" smtClean="0"/>
              <a:t>mkfifo</a:t>
            </a:r>
            <a:r>
              <a:rPr lang="fr-FR" dirty="0" smtClean="0"/>
              <a:t> ("</a:t>
            </a:r>
            <a:r>
              <a:rPr lang="fr-FR" dirty="0" err="1" smtClean="0"/>
              <a:t>fictub</a:t>
            </a:r>
            <a:r>
              <a:rPr lang="fr-FR" dirty="0" smtClean="0"/>
              <a:t>", mode); </a:t>
            </a:r>
            <a:r>
              <a:rPr lang="fr-FR" dirty="0" smtClean="0">
                <a:solidFill>
                  <a:srgbClr val="FF0000"/>
                </a:solidFill>
              </a:rPr>
              <a:t>/*création du tube nommé */ 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tub = open ("</a:t>
            </a:r>
            <a:r>
              <a:rPr lang="fr-FR" dirty="0" err="1" smtClean="0"/>
              <a:t>fictub</a:t>
            </a:r>
            <a:r>
              <a:rPr lang="fr-FR" dirty="0" smtClean="0"/>
              <a:t>", </a:t>
            </a:r>
            <a:r>
              <a:rPr lang="fr-FR" dirty="0" err="1" smtClean="0"/>
              <a:t>O_WRONLY</a:t>
            </a:r>
            <a:r>
              <a:rPr lang="fr-FR" dirty="0" smtClean="0"/>
              <a:t>); </a:t>
            </a:r>
            <a:r>
              <a:rPr lang="fr-FR" dirty="0" smtClean="0">
                <a:solidFill>
                  <a:srgbClr val="FF0000"/>
                </a:solidFill>
              </a:rPr>
              <a:t>/* ouverture du tube */ </a:t>
            </a:r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write</a:t>
            </a:r>
            <a:r>
              <a:rPr lang="fr-FR" dirty="0" smtClean="0"/>
              <a:t> (tub, "0123456789", 10); </a:t>
            </a:r>
            <a:r>
              <a:rPr lang="fr-FR" dirty="0" smtClean="0">
                <a:solidFill>
                  <a:srgbClr val="FF0000"/>
                </a:solidFill>
              </a:rPr>
              <a:t>/* écriture dans le tube */ 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close(tub); </a:t>
            </a:r>
            <a:r>
              <a:rPr lang="fr-FR" dirty="0" smtClean="0">
                <a:solidFill>
                  <a:srgbClr val="FF0000"/>
                </a:solidFill>
              </a:rPr>
              <a:t>/* fermeture du tube */</a:t>
            </a:r>
          </a:p>
          <a:p>
            <a:r>
              <a:rPr lang="fr-FR" b="1" dirty="0" smtClean="0"/>
              <a:t>} 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Client-Serveur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1614486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Remote Procedure </a:t>
            </a:r>
            <a:r>
              <a:rPr lang="en-US" dirty="0" smtClean="0"/>
              <a:t>Calls ?</a:t>
            </a:r>
            <a:endParaRPr lang="en-US" dirty="0"/>
          </a:p>
          <a:p>
            <a:r>
              <a:rPr lang="en-US" dirty="0"/>
              <a:t>Remote Method Invocation (Java</a:t>
            </a:r>
            <a:r>
              <a:rPr lang="en-US" dirty="0" smtClean="0"/>
              <a:t>)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2910" y="1000108"/>
            <a:ext cx="7467600" cy="46434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Une</a:t>
            </a:r>
            <a:r>
              <a:rPr lang="en-US" dirty="0"/>
              <a:t> socket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définie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i="1" dirty="0"/>
              <a:t>endpoint de communication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Concatenation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adresse</a:t>
            </a:r>
            <a:r>
              <a:rPr lang="en-US" dirty="0"/>
              <a:t> IP et d’un </a:t>
            </a:r>
            <a:r>
              <a:rPr lang="en-US" dirty="0" err="1"/>
              <a:t>numéro</a:t>
            </a:r>
            <a:r>
              <a:rPr lang="en-US" dirty="0"/>
              <a:t> de port</a:t>
            </a:r>
          </a:p>
          <a:p>
            <a:pPr>
              <a:lnSpc>
                <a:spcPct val="150000"/>
              </a:lnSpc>
            </a:pPr>
            <a:r>
              <a:rPr lang="en-US" dirty="0"/>
              <a:t>La socket </a:t>
            </a:r>
            <a:r>
              <a:rPr lang="en-US" b="1" dirty="0"/>
              <a:t>161.25.19.8:1625</a:t>
            </a:r>
            <a:r>
              <a:rPr lang="en-US" dirty="0"/>
              <a:t> </a:t>
            </a:r>
            <a:r>
              <a:rPr lang="en-US" dirty="0" err="1"/>
              <a:t>désigne</a:t>
            </a:r>
            <a:r>
              <a:rPr lang="en-US" dirty="0"/>
              <a:t> le port </a:t>
            </a:r>
            <a:r>
              <a:rPr lang="en-US" b="1" dirty="0"/>
              <a:t>1625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l’hôte</a:t>
            </a:r>
            <a:r>
              <a:rPr lang="en-US" dirty="0"/>
              <a:t> </a:t>
            </a:r>
            <a:r>
              <a:rPr lang="en-US" b="1" dirty="0"/>
              <a:t>161.25.19.8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Une</a:t>
            </a:r>
            <a:r>
              <a:rPr lang="en-US" dirty="0"/>
              <a:t> communication se fait entre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paire</a:t>
            </a:r>
            <a:r>
              <a:rPr lang="en-US" dirty="0"/>
              <a:t> de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Socket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857232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 </a:t>
            </a:r>
            <a:r>
              <a:rPr lang="fr-FR" i="1" dirty="0" smtClean="0"/>
              <a:t>socket</a:t>
            </a:r>
            <a:r>
              <a:rPr lang="fr-FR" dirty="0" smtClean="0"/>
              <a:t> est un dispositif de communication </a:t>
            </a:r>
            <a:r>
              <a:rPr lang="fr-FR" b="1" dirty="0" smtClean="0"/>
              <a:t>bidirectionnel </a:t>
            </a:r>
            <a:r>
              <a:rPr lang="fr-FR" dirty="0" smtClean="0"/>
              <a:t>pouvant être utilisé pour communiquer avec un autre processus sur la </a:t>
            </a:r>
            <a:r>
              <a:rPr lang="fr-FR" b="1" dirty="0" smtClean="0"/>
              <a:t>même machine</a:t>
            </a:r>
            <a:r>
              <a:rPr lang="fr-FR" dirty="0" smtClean="0"/>
              <a:t> ou avec un processus s’exécutant sur d’</a:t>
            </a:r>
            <a:r>
              <a:rPr lang="fr-FR" b="1" dirty="0" smtClean="0"/>
              <a:t>autres machines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00034" y="207167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Lorsque vous créez un socket, vous devez indiquer trois paramètres: </a:t>
            </a:r>
          </a:p>
          <a:p>
            <a:r>
              <a:rPr lang="fr-FR" dirty="0" smtClean="0"/>
              <a:t>le style de communication, l’espace de nommage et le protocole.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1472" y="3857628"/>
            <a:ext cx="8034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L’espace de nommage </a:t>
            </a:r>
            <a:r>
              <a:rPr lang="fr-FR" dirty="0" smtClean="0"/>
              <a:t>défini l’écriture des </a:t>
            </a:r>
            <a:r>
              <a:rPr lang="fr-FR" i="1" dirty="0" smtClean="0"/>
              <a:t>adresses de socket : 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local : sont des noms de fichiers ordinaires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Internet sont des </a:t>
            </a:r>
            <a:r>
              <a:rPr lang="fr-FR" i="1" dirty="0" smtClean="0"/>
              <a:t>adresses IP </a:t>
            </a:r>
            <a:r>
              <a:rPr lang="fr-FR" dirty="0" smtClean="0"/>
              <a:t>d’un hôte connecté au réseau et d’un numéro de port. 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71472" y="3071810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 style de communication </a:t>
            </a:r>
            <a:r>
              <a:rPr lang="fr-FR" dirty="0" smtClean="0"/>
              <a:t>détermine comment sont gérés les paquets et comment ils sont envoyés de l’émetteur vers le destinataire.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71472" y="5000636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Un protocole </a:t>
            </a:r>
            <a:r>
              <a:rPr lang="fr-FR" dirty="0" smtClean="0"/>
              <a:t>spécifie comment les données sont transmises (</a:t>
            </a:r>
            <a:r>
              <a:rPr lang="fr-FR" dirty="0" err="1" smtClean="0"/>
              <a:t>TCP</a:t>
            </a:r>
            <a:r>
              <a:rPr lang="fr-FR" dirty="0" smtClean="0"/>
              <a:t>/IP).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par </a:t>
            </a:r>
            <a:r>
              <a:rPr lang="en-US"/>
              <a:t>Socket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 l="768" t="2084" r="398" b="2879"/>
          <a:stretch>
            <a:fillRect/>
          </a:stretch>
        </p:blipFill>
        <p:spPr bwMode="auto">
          <a:xfrm>
            <a:off x="1295400" y="1101725"/>
            <a:ext cx="6473825" cy="4667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Procedure Calls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Remote procedure call (RPC) émule un appel de procédure entre des processus distants</a:t>
            </a:r>
          </a:p>
          <a:p>
            <a:r>
              <a:rPr lang="en-US" b="1"/>
              <a:t>Stubs</a:t>
            </a:r>
            <a:r>
              <a:rPr lang="en-US"/>
              <a:t> – proxy côté client pour la procédure côté serveur</a:t>
            </a:r>
          </a:p>
          <a:p>
            <a:r>
              <a:rPr lang="en-US"/>
              <a:t>Le stub côté client localise le serveur et lui transfère (sérialize) les paramètres</a:t>
            </a:r>
          </a:p>
          <a:p>
            <a:r>
              <a:rPr lang="en-US"/>
              <a:t>Le stub côté serveur reçoit le message, lit les parmètres (dé-sérialise) les paramètres, exécute la procédure sur le serveur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Partage de mémoire</a:t>
            </a:r>
            <a:endParaRPr lang="fr-FR" dirty="0">
              <a:latin typeface="Comic Sans MS" pitchFamily="66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071546"/>
            <a:ext cx="8286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fr-FR" dirty="0" smtClean="0"/>
              <a:t>Dans le cas de </a:t>
            </a:r>
            <a:r>
              <a:rPr lang="fr-FR" b="1" dirty="0" smtClean="0"/>
              <a:t>processus légers</a:t>
            </a:r>
            <a:r>
              <a:rPr lang="fr-FR" dirty="0" smtClean="0"/>
              <a:t> (</a:t>
            </a:r>
            <a:r>
              <a:rPr lang="fr-FR" i="1" dirty="0" smtClean="0"/>
              <a:t>thread</a:t>
            </a:r>
            <a:r>
              <a:rPr lang="fr-FR" dirty="0" smtClean="0"/>
              <a:t>), l'espace mémoire des processus est partagé, la mémoire peut donc être utilisée directement.</a:t>
            </a:r>
          </a:p>
          <a:p>
            <a:pPr>
              <a:lnSpc>
                <a:spcPct val="200000"/>
              </a:lnSpc>
            </a:pPr>
            <a:endParaRPr lang="fr-FR" dirty="0" smtClean="0"/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fr-FR" dirty="0" smtClean="0"/>
              <a:t>Dans le cas de </a:t>
            </a:r>
            <a:r>
              <a:rPr lang="fr-FR" b="1" dirty="0" smtClean="0"/>
              <a:t>processus lourds</a:t>
            </a:r>
            <a:r>
              <a:rPr lang="fr-FR" dirty="0" smtClean="0"/>
              <a:t> (</a:t>
            </a:r>
            <a:r>
              <a:rPr lang="fr-FR" i="1" dirty="0" err="1" smtClean="0"/>
              <a:t>process</a:t>
            </a:r>
            <a:r>
              <a:rPr lang="fr-FR" dirty="0" smtClean="0"/>
              <a:t>), les espaces mémoires des processus ne sont pas partagés. il faut passer par un moyen externe (</a:t>
            </a:r>
            <a:r>
              <a:rPr lang="fr-FR" dirty="0" err="1" smtClean="0"/>
              <a:t>IPC</a:t>
            </a:r>
            <a:r>
              <a:rPr lang="fr-FR" dirty="0" smtClean="0"/>
              <a:t> = Inter </a:t>
            </a:r>
            <a:r>
              <a:rPr lang="fr-FR" dirty="0" err="1" smtClean="0"/>
              <a:t>Process</a:t>
            </a:r>
            <a:r>
              <a:rPr lang="fr-FR" dirty="0" smtClean="0"/>
              <a:t> Communication) pour communiquer.  </a:t>
            </a:r>
          </a:p>
          <a:p>
            <a:pPr>
              <a:lnSpc>
                <a:spcPct val="200000"/>
              </a:lnSpc>
            </a:pPr>
            <a:endParaRPr lang="fr-FR" dirty="0" smtClean="0"/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fr-FR" dirty="0" smtClean="0"/>
              <a:t>Ce type de communication pose le problème des sections critiques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Partage de mémoire</a:t>
            </a:r>
            <a:endParaRPr lang="fr-FR" sz="2400" dirty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071546"/>
            <a:ext cx="8286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Construction du segment de mémoire partagée : 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rgbClr val="0000FF"/>
                </a:solidFill>
              </a:rPr>
              <a:t>int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shmget</a:t>
            </a:r>
            <a:r>
              <a:rPr lang="fr-FR" dirty="0" smtClean="0">
                <a:solidFill>
                  <a:srgbClr val="0000FF"/>
                </a:solidFill>
              </a:rPr>
              <a:t> (</a:t>
            </a:r>
            <a:r>
              <a:rPr lang="fr-FR" dirty="0" err="1" smtClean="0">
                <a:solidFill>
                  <a:srgbClr val="0000FF"/>
                </a:solidFill>
              </a:rPr>
              <a:t>key_t</a:t>
            </a:r>
            <a:r>
              <a:rPr lang="fr-FR" dirty="0" smtClean="0">
                <a:solidFill>
                  <a:srgbClr val="0000FF"/>
                </a:solidFill>
              </a:rPr>
              <a:t>  </a:t>
            </a:r>
            <a:r>
              <a:rPr lang="fr-FR" dirty="0" err="1" smtClean="0">
                <a:solidFill>
                  <a:srgbClr val="0000FF"/>
                </a:solidFill>
              </a:rPr>
              <a:t>key</a:t>
            </a:r>
            <a:r>
              <a:rPr lang="fr-FR" dirty="0" smtClean="0">
                <a:solidFill>
                  <a:srgbClr val="0000FF"/>
                </a:solidFill>
              </a:rPr>
              <a:t>,          </a:t>
            </a:r>
            <a:r>
              <a:rPr lang="fr-FR" dirty="0" err="1" smtClean="0">
                <a:solidFill>
                  <a:srgbClr val="0000FF"/>
                </a:solidFill>
              </a:rPr>
              <a:t>size_t</a:t>
            </a:r>
            <a:r>
              <a:rPr lang="fr-FR" dirty="0" smtClean="0">
                <a:solidFill>
                  <a:srgbClr val="0000FF"/>
                </a:solidFill>
              </a:rPr>
              <a:t> size,           </a:t>
            </a:r>
            <a:r>
              <a:rPr lang="fr-FR" dirty="0" err="1" smtClean="0">
                <a:solidFill>
                  <a:srgbClr val="0000FF"/>
                </a:solidFill>
              </a:rPr>
              <a:t>int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shmflg</a:t>
            </a:r>
            <a:r>
              <a:rPr lang="fr-FR" dirty="0" smtClean="0">
                <a:solidFill>
                  <a:srgbClr val="0000FF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endParaRPr lang="fr-F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Cet appel système retourne l’identificateur du segment créer et −1 en cas d’erreur 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5786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Identification </a:t>
            </a:r>
          </a:p>
          <a:p>
            <a:pPr algn="ctr"/>
            <a:r>
              <a:rPr lang="fr-FR" sz="1600" b="1" dirty="0" smtClean="0"/>
              <a:t>externe du segment</a:t>
            </a:r>
            <a:endParaRPr lang="fr-FR" sz="1600" b="1" dirty="0"/>
          </a:p>
        </p:txBody>
      </p:sp>
      <p:cxnSp>
        <p:nvCxnSpPr>
          <p:cNvPr id="13" name="Connecteur droit avec flèche 12"/>
          <p:cNvCxnSpPr>
            <a:stCxn id="12" idx="0"/>
          </p:cNvCxnSpPr>
          <p:nvPr/>
        </p:nvCxnSpPr>
        <p:spPr>
          <a:xfrm rot="5400000" flipH="1" flipV="1">
            <a:off x="2000232" y="1785926"/>
            <a:ext cx="21431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000364" y="2143116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Taille de la mémoire en octet</a:t>
            </a:r>
            <a:endParaRPr lang="fr-FR" sz="1600" b="1" dirty="0"/>
          </a:p>
        </p:txBody>
      </p:sp>
      <p:cxnSp>
        <p:nvCxnSpPr>
          <p:cNvPr id="17" name="Connecteur droit avec flèche 16"/>
          <p:cNvCxnSpPr>
            <a:stCxn id="16" idx="0"/>
          </p:cNvCxnSpPr>
          <p:nvPr/>
        </p:nvCxnSpPr>
        <p:spPr>
          <a:xfrm rot="5400000" flipH="1" flipV="1">
            <a:off x="3857621" y="2000241"/>
            <a:ext cx="214312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857752" y="2129845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Constantes </a:t>
            </a:r>
            <a:r>
              <a:rPr lang="fr-FR" sz="1600" b="1" dirty="0" err="1" smtClean="0"/>
              <a:t>IPC_CREAT</a:t>
            </a:r>
            <a:r>
              <a:rPr lang="fr-FR" sz="1600" b="1" dirty="0" smtClean="0"/>
              <a:t>, </a:t>
            </a:r>
            <a:r>
              <a:rPr lang="fr-FR" sz="1600" b="1" dirty="0" err="1" smtClean="0"/>
              <a:t>IPC_EXCL</a:t>
            </a:r>
            <a:r>
              <a:rPr lang="fr-FR" sz="1600" b="1" dirty="0" smtClean="0"/>
              <a:t> </a:t>
            </a:r>
          </a:p>
          <a:p>
            <a:pPr algn="ctr"/>
            <a:r>
              <a:rPr lang="fr-FR" sz="1600" b="1" dirty="0" smtClean="0"/>
              <a:t>et droits d'accès</a:t>
            </a:r>
            <a:endParaRPr lang="fr-FR" sz="1600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rot="16200000" flipV="1">
            <a:off x="5810942" y="1332803"/>
            <a:ext cx="201043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85918" y="5572140"/>
            <a:ext cx="33762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</a:rPr>
              <a:t>key_t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key</a:t>
            </a:r>
            <a:r>
              <a:rPr lang="fr-FR" dirty="0" smtClean="0">
                <a:solidFill>
                  <a:srgbClr val="0000FF"/>
                </a:solidFill>
              </a:rPr>
              <a:t>= </a:t>
            </a:r>
            <a:r>
              <a:rPr lang="fr-FR" dirty="0" err="1" smtClean="0">
                <a:solidFill>
                  <a:srgbClr val="0000FF"/>
                </a:solidFill>
              </a:rPr>
              <a:t>ftok</a:t>
            </a:r>
            <a:r>
              <a:rPr lang="fr-FR" dirty="0" smtClean="0">
                <a:solidFill>
                  <a:srgbClr val="0000FF"/>
                </a:solidFill>
              </a:rPr>
              <a:t>("/</a:t>
            </a:r>
            <a:r>
              <a:rPr lang="fr-FR" dirty="0" err="1" smtClean="0">
                <a:solidFill>
                  <a:srgbClr val="0000FF"/>
                </a:solidFill>
              </a:rPr>
              <a:t>tmp</a:t>
            </a:r>
            <a:r>
              <a:rPr lang="fr-FR" dirty="0" smtClean="0">
                <a:solidFill>
                  <a:srgbClr val="0000FF"/>
                </a:solidFill>
              </a:rPr>
              <a:t>/fichier", 3</a:t>
            </a:r>
            <a:r>
              <a:rPr lang="fr-FR" dirty="0" smtClean="0">
                <a:solidFill>
                  <a:srgbClr val="0000FF"/>
                </a:solidFill>
              </a:rPr>
              <a:t>);</a:t>
            </a:r>
          </a:p>
          <a:p>
            <a:endParaRPr lang="fr-FR" dirty="0" smtClean="0">
              <a:solidFill>
                <a:srgbClr val="0000FF"/>
              </a:solidFill>
            </a:endParaRPr>
          </a:p>
          <a:p>
            <a:r>
              <a:rPr lang="fr-FR" dirty="0" err="1" smtClean="0"/>
              <a:t>cle</a:t>
            </a:r>
            <a:r>
              <a:rPr lang="fr-FR" dirty="0" smtClean="0"/>
              <a:t> = </a:t>
            </a:r>
            <a:r>
              <a:rPr lang="fr-FR" dirty="0" err="1" smtClean="0"/>
              <a:t>ftok</a:t>
            </a:r>
            <a:r>
              <a:rPr lang="fr-FR" dirty="0" smtClean="0"/>
              <a:t>(</a:t>
            </a:r>
            <a:r>
              <a:rPr lang="fr-FR" dirty="0" err="1" smtClean="0"/>
              <a:t>getenv</a:t>
            </a:r>
            <a:r>
              <a:rPr lang="fr-FR" dirty="0" smtClean="0"/>
              <a:t>("HOME"), 'A'); 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5720" y="4429132"/>
            <a:ext cx="8072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créer une clé relativement unique à partir du nom d’un fichier et des 8 premier bits de projet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428596" y="342900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Création d'une clé:</a:t>
            </a:r>
            <a:endParaRPr lang="fr-FR" b="1" dirty="0"/>
          </a:p>
        </p:txBody>
      </p:sp>
      <p:sp>
        <p:nvSpPr>
          <p:cNvPr id="33" name="Rectangle 32"/>
          <p:cNvSpPr/>
          <p:nvPr/>
        </p:nvSpPr>
        <p:spPr>
          <a:xfrm>
            <a:off x="1785918" y="3929066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Key_t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ftok</a:t>
            </a:r>
            <a:r>
              <a:rPr lang="en-US" dirty="0" smtClean="0">
                <a:solidFill>
                  <a:srgbClr val="0000FF"/>
                </a:solidFill>
              </a:rPr>
              <a:t> (char * pathname,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proj</a:t>
            </a:r>
            <a:r>
              <a:rPr lang="en-US" dirty="0" smtClean="0">
                <a:solidFill>
                  <a:srgbClr val="0000FF"/>
                </a:solidFill>
              </a:rPr>
              <a:t>) 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158" y="52149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Exemple: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071546"/>
            <a:ext cx="8286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Attachement : </a:t>
            </a:r>
            <a:r>
              <a:rPr lang="fr-FR" b="1" dirty="0" err="1" smtClean="0">
                <a:solidFill>
                  <a:srgbClr val="0000FF"/>
                </a:solidFill>
              </a:rPr>
              <a:t>shmat</a:t>
            </a:r>
            <a:r>
              <a:rPr lang="fr-FR" b="1" dirty="0" smtClean="0">
                <a:solidFill>
                  <a:srgbClr val="0000FF"/>
                </a:solidFill>
              </a:rPr>
              <a:t>() </a:t>
            </a:r>
            <a:r>
              <a:rPr lang="fr-FR" dirty="0" smtClean="0"/>
              <a:t>permet à un processus de s’attacher ce segment </a:t>
            </a:r>
            <a:endParaRPr lang="fr-FR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rgbClr val="0000FF"/>
                </a:solidFill>
              </a:rPr>
              <a:t>void</a:t>
            </a:r>
            <a:r>
              <a:rPr lang="fr-FR" dirty="0" smtClean="0">
                <a:solidFill>
                  <a:srgbClr val="0000FF"/>
                </a:solidFill>
              </a:rPr>
              <a:t> *</a:t>
            </a:r>
            <a:r>
              <a:rPr lang="fr-FR" dirty="0" err="1" smtClean="0">
                <a:solidFill>
                  <a:srgbClr val="0000FF"/>
                </a:solidFill>
              </a:rPr>
              <a:t>shmat</a:t>
            </a:r>
            <a:r>
              <a:rPr lang="fr-FR" dirty="0" smtClean="0">
                <a:solidFill>
                  <a:srgbClr val="0000FF"/>
                </a:solidFill>
              </a:rPr>
              <a:t>(</a:t>
            </a:r>
            <a:r>
              <a:rPr lang="fr-FR" dirty="0" err="1" smtClean="0">
                <a:solidFill>
                  <a:srgbClr val="0000FF"/>
                </a:solidFill>
              </a:rPr>
              <a:t>int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shmid</a:t>
            </a:r>
            <a:r>
              <a:rPr lang="fr-FR" dirty="0" smtClean="0">
                <a:solidFill>
                  <a:srgbClr val="0000FF"/>
                </a:solidFill>
              </a:rPr>
              <a:t>, </a:t>
            </a:r>
            <a:r>
              <a:rPr lang="fr-FR" dirty="0" err="1" smtClean="0">
                <a:solidFill>
                  <a:srgbClr val="0000FF"/>
                </a:solidFill>
              </a:rPr>
              <a:t>const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void</a:t>
            </a:r>
            <a:r>
              <a:rPr lang="fr-FR" dirty="0" smtClean="0">
                <a:solidFill>
                  <a:srgbClr val="0000FF"/>
                </a:solidFill>
              </a:rPr>
              <a:t> *</a:t>
            </a:r>
            <a:r>
              <a:rPr lang="fr-FR" dirty="0" err="1" smtClean="0">
                <a:solidFill>
                  <a:srgbClr val="0000FF"/>
                </a:solidFill>
              </a:rPr>
              <a:t>shmaddr</a:t>
            </a:r>
            <a:r>
              <a:rPr lang="fr-FR" dirty="0" smtClean="0">
                <a:solidFill>
                  <a:srgbClr val="0000FF"/>
                </a:solidFill>
              </a:rPr>
              <a:t>, </a:t>
            </a:r>
            <a:r>
              <a:rPr lang="fr-FR" dirty="0" err="1" smtClean="0">
                <a:solidFill>
                  <a:srgbClr val="0000FF"/>
                </a:solidFill>
              </a:rPr>
              <a:t>int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shmflg</a:t>
            </a:r>
            <a:r>
              <a:rPr lang="fr-FR" dirty="0" smtClean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fr-FR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fr-FR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smtClean="0"/>
              <a:t>                     </a:t>
            </a:r>
            <a:endParaRPr lang="fr-F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Détachement : </a:t>
            </a:r>
            <a:r>
              <a:rPr lang="fr-FR" b="1" dirty="0" err="1" smtClean="0">
                <a:solidFill>
                  <a:srgbClr val="0000FF"/>
                </a:solidFill>
              </a:rPr>
              <a:t>shmdt</a:t>
            </a:r>
            <a:r>
              <a:rPr lang="fr-FR" b="1" dirty="0" smtClean="0">
                <a:solidFill>
                  <a:srgbClr val="0000FF"/>
                </a:solidFill>
              </a:rPr>
              <a:t>() </a:t>
            </a:r>
            <a:r>
              <a:rPr lang="fr-FR" dirty="0" smtClean="0"/>
              <a:t>permet à un processus de se détacher du segment : </a:t>
            </a:r>
          </a:p>
          <a:p>
            <a:pPr algn="ctr">
              <a:lnSpc>
                <a:spcPct val="150000"/>
              </a:lnSpc>
            </a:pPr>
            <a:r>
              <a:rPr lang="fr-FR" dirty="0" err="1" smtClean="0">
                <a:solidFill>
                  <a:srgbClr val="0000FF"/>
                </a:solidFill>
              </a:rPr>
              <a:t>int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shmdt</a:t>
            </a:r>
            <a:r>
              <a:rPr lang="fr-FR" dirty="0" smtClean="0">
                <a:solidFill>
                  <a:srgbClr val="0000FF"/>
                </a:solidFill>
              </a:rPr>
              <a:t>(</a:t>
            </a:r>
            <a:r>
              <a:rPr lang="fr-FR" dirty="0" err="1" smtClean="0">
                <a:solidFill>
                  <a:srgbClr val="0000FF"/>
                </a:solidFill>
              </a:rPr>
              <a:t>const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void</a:t>
            </a:r>
            <a:r>
              <a:rPr lang="fr-FR" dirty="0" smtClean="0">
                <a:solidFill>
                  <a:srgbClr val="0000FF"/>
                </a:solidFill>
              </a:rPr>
              <a:t> *</a:t>
            </a:r>
            <a:r>
              <a:rPr lang="fr-FR" dirty="0" err="1" smtClean="0">
                <a:solidFill>
                  <a:srgbClr val="0000FF"/>
                </a:solidFill>
              </a:rPr>
              <a:t>shmaddr</a:t>
            </a:r>
            <a:r>
              <a:rPr lang="fr-FR" dirty="0" smtClean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357290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Identification </a:t>
            </a:r>
          </a:p>
          <a:p>
            <a:pPr algn="ctr"/>
            <a:r>
              <a:rPr lang="fr-FR" sz="1600" b="1" dirty="0" smtClean="0"/>
              <a:t>externe de la mémoire </a:t>
            </a:r>
            <a:endParaRPr lang="fr-FR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143240" y="192880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28992" y="2214554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Adresse de la région </a:t>
            </a:r>
          </a:p>
          <a:p>
            <a:pPr algn="ctr"/>
            <a:r>
              <a:rPr lang="fr-FR" sz="1600" dirty="0" smtClean="0"/>
              <a:t>(0 ou valeur) </a:t>
            </a:r>
            <a:endParaRPr lang="fr-FR" sz="1600" b="1" dirty="0"/>
          </a:p>
        </p:txBody>
      </p:sp>
      <p:cxnSp>
        <p:nvCxnSpPr>
          <p:cNvPr id="17" name="Connecteur droit avec flèche 16"/>
          <p:cNvCxnSpPr>
            <a:stCxn id="16" idx="0"/>
          </p:cNvCxnSpPr>
          <p:nvPr/>
        </p:nvCxnSpPr>
        <p:spPr>
          <a:xfrm rot="5400000" flipH="1" flipV="1">
            <a:off x="4429124" y="1857364"/>
            <a:ext cx="28575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857752" y="2285992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shmflg</a:t>
            </a:r>
            <a:r>
              <a:rPr lang="fr-FR" sz="1600" dirty="0" smtClean="0"/>
              <a:t> précise l’opération</a:t>
            </a:r>
            <a:endParaRPr lang="fr-FR" sz="1600" b="1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072198" y="1928802"/>
            <a:ext cx="428631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9600" y="427038"/>
            <a:ext cx="7467600" cy="58259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Partage de mémoire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8596" y="4857760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Contrôle:  </a:t>
            </a:r>
            <a:r>
              <a:rPr lang="fr-FR" b="1" dirty="0" err="1" smtClean="0">
                <a:solidFill>
                  <a:srgbClr val="0000FF"/>
                </a:solidFill>
              </a:rPr>
              <a:t>shmctl</a:t>
            </a:r>
            <a:r>
              <a:rPr lang="fr-FR" b="1" dirty="0" smtClean="0">
                <a:solidFill>
                  <a:srgbClr val="0000FF"/>
                </a:solidFill>
              </a:rPr>
              <a:t>() </a:t>
            </a:r>
            <a:r>
              <a:rPr lang="fr-FR" dirty="0" smtClean="0"/>
              <a:t>permet d’intervenir et de contrôler segment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shmctl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shmid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cmd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struct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shmid_ds</a:t>
            </a:r>
            <a:r>
              <a:rPr lang="en-US" dirty="0" smtClean="0">
                <a:solidFill>
                  <a:srgbClr val="0000FF"/>
                </a:solidFill>
              </a:rPr>
              <a:t> *</a:t>
            </a:r>
            <a:r>
              <a:rPr lang="en-US" dirty="0" err="1" smtClean="0">
                <a:solidFill>
                  <a:srgbClr val="0000FF"/>
                </a:solidFill>
              </a:rPr>
              <a:t>buf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34" y="592933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Si </a:t>
            </a:r>
            <a:r>
              <a:rPr lang="fr-FR" dirty="0" smtClean="0"/>
              <a:t>cmd est </a:t>
            </a:r>
            <a:r>
              <a:rPr lang="fr-FR" dirty="0" smtClean="0"/>
              <a:t>égale à : - IPC_RMID : suppression du segment identifié par </a:t>
            </a:r>
            <a:r>
              <a:rPr lang="fr-FR" dirty="0" err="1" smtClean="0"/>
              <a:t>shmid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467600" cy="58259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Segment de mémoire partagée</a:t>
            </a:r>
            <a:endParaRPr lang="fr-FR" sz="2400" dirty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071546"/>
            <a:ext cx="828680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fr-FR" b="1" dirty="0" smtClean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7572427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214282" y="3357562"/>
            <a:ext cx="7858180" cy="7143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26526" y="4133172"/>
            <a:ext cx="7845936" cy="133487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14282" y="5572140"/>
            <a:ext cx="7858180" cy="46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57158" y="487900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processus créateur du segment et écrivain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1028700"/>
            <a:ext cx="6143667" cy="540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467600" cy="58259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Segment de mémoire partagée</a:t>
            </a:r>
            <a:endParaRPr lang="fr-FR" sz="2400" dirty="0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1071546"/>
            <a:ext cx="828680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fr-FR" b="1" dirty="0" smtClean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7158" y="2857496"/>
            <a:ext cx="6858048" cy="5000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9402" y="3500439"/>
            <a:ext cx="6845804" cy="5000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57158" y="5357826"/>
            <a:ext cx="6858048" cy="5000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57158" y="487900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processus lecteur  et destructeur du segment.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7158" y="4127051"/>
            <a:ext cx="6858048" cy="5000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7158" y="4714884"/>
            <a:ext cx="6858048" cy="5000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Les files de messages</a:t>
            </a:r>
            <a:endParaRPr lang="fr-FR" sz="2400" dirty="0" smtClean="0">
              <a:latin typeface="Times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286776" y="58358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1000108"/>
            <a:ext cx="764386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fr-FR" b="1" dirty="0" smtClean="0"/>
              <a:t>Création de file de message </a:t>
            </a:r>
          </a:p>
          <a:p>
            <a:pPr algn="ctr">
              <a:lnSpc>
                <a:spcPct val="150000"/>
              </a:lnSpc>
            </a:pPr>
            <a:r>
              <a:rPr lang="fr-FR" b="1" i="1" dirty="0" err="1" smtClean="0">
                <a:solidFill>
                  <a:srgbClr val="0000FF"/>
                </a:solidFill>
              </a:rPr>
              <a:t>int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msgget</a:t>
            </a:r>
            <a:r>
              <a:rPr lang="fr-FR" b="1" i="1" dirty="0" smtClean="0">
                <a:solidFill>
                  <a:srgbClr val="0000FF"/>
                </a:solidFill>
              </a:rPr>
              <a:t>(</a:t>
            </a:r>
            <a:r>
              <a:rPr lang="fr-FR" b="1" i="1" dirty="0" err="1" smtClean="0">
                <a:solidFill>
                  <a:srgbClr val="0000FF"/>
                </a:solidFill>
              </a:rPr>
              <a:t>key_t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key</a:t>
            </a:r>
            <a:r>
              <a:rPr lang="fr-FR" b="1" i="1" dirty="0" smtClean="0">
                <a:solidFill>
                  <a:srgbClr val="0000FF"/>
                </a:solidFill>
              </a:rPr>
              <a:t>, </a:t>
            </a:r>
            <a:r>
              <a:rPr lang="fr-FR" b="1" i="1" dirty="0" err="1" smtClean="0">
                <a:solidFill>
                  <a:srgbClr val="0000FF"/>
                </a:solidFill>
              </a:rPr>
              <a:t>int</a:t>
            </a:r>
            <a:r>
              <a:rPr lang="fr-FR" b="1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err="1" smtClean="0">
                <a:solidFill>
                  <a:srgbClr val="0000FF"/>
                </a:solidFill>
              </a:rPr>
              <a:t>flg</a:t>
            </a:r>
            <a:r>
              <a:rPr lang="fr-FR" b="1" i="1" dirty="0" smtClean="0">
                <a:solidFill>
                  <a:srgbClr val="0000FF"/>
                </a:solidFill>
              </a:rPr>
              <a:t>) </a:t>
            </a:r>
            <a:r>
              <a:rPr lang="fr-F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Permet de créer une nouvelle file de message ou de récupérer l’identificateur d’une file déjà existante à partir d’une clé.</a:t>
            </a:r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rgbClr val="0000FF"/>
                </a:solidFill>
              </a:rPr>
              <a:t>flg</a:t>
            </a:r>
            <a:r>
              <a:rPr lang="fr-FR" dirty="0" smtClean="0"/>
              <a:t> combinaison des constantes </a:t>
            </a:r>
            <a:r>
              <a:rPr lang="fr-FR" dirty="0" err="1" smtClean="0"/>
              <a:t>IPC_CREAT</a:t>
            </a:r>
            <a:r>
              <a:rPr lang="fr-FR" dirty="0" smtClean="0"/>
              <a:t>, </a:t>
            </a:r>
            <a:r>
              <a:rPr lang="fr-FR" dirty="0" err="1" smtClean="0"/>
              <a:t>IPC_EXCL</a:t>
            </a:r>
            <a:r>
              <a:rPr lang="fr-FR" dirty="0" smtClean="0"/>
              <a:t>  et de droits d’accès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fr-FR" b="1" dirty="0" smtClean="0"/>
              <a:t>modifier ou supprimer une file</a:t>
            </a:r>
          </a:p>
          <a:p>
            <a:pPr algn="ctr">
              <a:lnSpc>
                <a:spcPct val="150000"/>
              </a:lnSpc>
            </a:pPr>
            <a:r>
              <a:rPr lang="fr-FR" b="1" dirty="0" err="1" smtClean="0">
                <a:solidFill>
                  <a:srgbClr val="0000FF"/>
                </a:solidFill>
              </a:rPr>
              <a:t>msgctl</a:t>
            </a:r>
            <a:r>
              <a:rPr lang="fr-FR" b="1" dirty="0" smtClean="0">
                <a:solidFill>
                  <a:srgbClr val="0000FF"/>
                </a:solidFill>
              </a:rPr>
              <a:t>(...)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1472" y="3786190"/>
            <a:ext cx="71438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fr-FR" b="1" dirty="0" smtClean="0"/>
              <a:t>Structure des messages: </a:t>
            </a:r>
          </a:p>
          <a:p>
            <a:pPr lvl="2">
              <a:lnSpc>
                <a:spcPct val="150000"/>
              </a:lnSpc>
            </a:pPr>
            <a:r>
              <a:rPr lang="fr-FR" dirty="0" err="1" smtClean="0">
                <a:solidFill>
                  <a:srgbClr val="0000FF"/>
                </a:solidFill>
              </a:rPr>
              <a:t>struct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msgbuf</a:t>
            </a:r>
            <a:r>
              <a:rPr lang="fr-FR" dirty="0" smtClean="0">
                <a:solidFill>
                  <a:srgbClr val="0000FF"/>
                </a:solidFill>
              </a:rPr>
              <a:t> { </a:t>
            </a:r>
          </a:p>
          <a:p>
            <a:pPr lvl="2">
              <a:lnSpc>
                <a:spcPct val="150000"/>
              </a:lnSpc>
            </a:pPr>
            <a:r>
              <a:rPr lang="fr-FR" dirty="0" smtClean="0">
                <a:solidFill>
                  <a:srgbClr val="0000FF"/>
                </a:solidFill>
              </a:rPr>
              <a:t>	long </a:t>
            </a:r>
            <a:r>
              <a:rPr lang="fr-FR" dirty="0" err="1" smtClean="0">
                <a:solidFill>
                  <a:srgbClr val="0000FF"/>
                </a:solidFill>
              </a:rPr>
              <a:t>mtype</a:t>
            </a:r>
            <a:r>
              <a:rPr lang="fr-FR" dirty="0" smtClean="0">
                <a:solidFill>
                  <a:srgbClr val="0000FF"/>
                </a:solidFill>
              </a:rPr>
              <a:t>; // type de message ( &gt;0 ) </a:t>
            </a:r>
          </a:p>
          <a:p>
            <a:pPr lvl="2">
              <a:lnSpc>
                <a:spcPct val="150000"/>
              </a:lnSpc>
            </a:pPr>
            <a:r>
              <a:rPr lang="fr-FR" dirty="0" smtClean="0">
                <a:solidFill>
                  <a:srgbClr val="0000FF"/>
                </a:solidFill>
              </a:rPr>
              <a:t>	char </a:t>
            </a:r>
            <a:r>
              <a:rPr lang="fr-FR" dirty="0" err="1" smtClean="0">
                <a:solidFill>
                  <a:srgbClr val="0000FF"/>
                </a:solidFill>
              </a:rPr>
              <a:t>mtext</a:t>
            </a:r>
            <a:r>
              <a:rPr lang="fr-FR" dirty="0" smtClean="0">
                <a:solidFill>
                  <a:srgbClr val="0000FF"/>
                </a:solidFill>
              </a:rPr>
              <a:t>[1]; // contenu du message</a:t>
            </a:r>
          </a:p>
          <a:p>
            <a:pPr lvl="2">
              <a:lnSpc>
                <a:spcPct val="150000"/>
              </a:lnSpc>
            </a:pPr>
            <a:r>
              <a:rPr lang="fr-FR" dirty="0" smtClean="0">
                <a:solidFill>
                  <a:srgbClr val="0000FF"/>
                </a:solidFill>
              </a:rPr>
              <a:t>                 … </a:t>
            </a:r>
          </a:p>
          <a:p>
            <a:pPr lvl="2">
              <a:lnSpc>
                <a:spcPct val="150000"/>
              </a:lnSpc>
            </a:pPr>
            <a:r>
              <a:rPr lang="fr-FR" dirty="0" smtClean="0">
                <a:solidFill>
                  <a:srgbClr val="0000FF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4795</TotalTime>
  <Words>2400</Words>
  <Application>Microsoft Office PowerPoint</Application>
  <PresentationFormat>Affichage à l'écran (4:3)</PresentationFormat>
  <Paragraphs>342</Paragraphs>
  <Slides>36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Oriel</vt:lpstr>
      <vt:lpstr> Chapitre  3 Communication Interprocessus</vt:lpstr>
      <vt:lpstr>Introduction :</vt:lpstr>
      <vt:lpstr>Introduction :</vt:lpstr>
      <vt:lpstr>Partage de mémoire</vt:lpstr>
      <vt:lpstr>Partage de mémoire</vt:lpstr>
      <vt:lpstr>Diapositive 6</vt:lpstr>
      <vt:lpstr>Segment de mémoire partagée</vt:lpstr>
      <vt:lpstr>Segment de mémoire partagée</vt:lpstr>
      <vt:lpstr>Les files de messages</vt:lpstr>
      <vt:lpstr>Les files de messages</vt:lpstr>
      <vt:lpstr>Les files de messages – Exemple illustratif </vt:lpstr>
      <vt:lpstr>Les files de messages – Exemple illustratif </vt:lpstr>
      <vt:lpstr>Les files de messages – Exemple d’un producteur de messages</vt:lpstr>
      <vt:lpstr>Les files de messages – Exemple d’un récupérateur msg Type 1</vt:lpstr>
      <vt:lpstr>Les files de messages – Exemple d’un récupérateur de tous msg</vt:lpstr>
      <vt:lpstr>Communication par signaux</vt:lpstr>
      <vt:lpstr>Communication par signaux</vt:lpstr>
      <vt:lpstr>Communication par signaux</vt:lpstr>
      <vt:lpstr>Communication par signaux</vt:lpstr>
      <vt:lpstr>Communication par signaux</vt:lpstr>
      <vt:lpstr>Communication par signaux</vt:lpstr>
      <vt:lpstr>Communication par signaux</vt:lpstr>
      <vt:lpstr>Les tubes de communication</vt:lpstr>
      <vt:lpstr>Les tubes de communication</vt:lpstr>
      <vt:lpstr>Les tubes de communication</vt:lpstr>
      <vt:lpstr>Les tubes de communication</vt:lpstr>
      <vt:lpstr>Les tubes de communication</vt:lpstr>
      <vt:lpstr>Les tubes de communication</vt:lpstr>
      <vt:lpstr>Les tubes de communication</vt:lpstr>
      <vt:lpstr>Les tubes de communication</vt:lpstr>
      <vt:lpstr>Les tubes de communication</vt:lpstr>
      <vt:lpstr>Communication Client-Serveur</vt:lpstr>
      <vt:lpstr>Sockets</vt:lpstr>
      <vt:lpstr>Communication Socket</vt:lpstr>
      <vt:lpstr>Communication par Socket</vt:lpstr>
      <vt:lpstr>Remote Procedure Calls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PC-Akli</dc:creator>
  <cp:lastModifiedBy>Akli</cp:lastModifiedBy>
  <cp:revision>566</cp:revision>
  <dcterms:created xsi:type="dcterms:W3CDTF">2015-11-12T14:54:31Z</dcterms:created>
  <dcterms:modified xsi:type="dcterms:W3CDTF">2023-12-11T08:55:38Z</dcterms:modified>
</cp:coreProperties>
</file>